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10" r:id="rId3"/>
    <p:sldId id="297" r:id="rId4"/>
    <p:sldId id="312" r:id="rId5"/>
    <p:sldId id="313" r:id="rId6"/>
    <p:sldId id="311" r:id="rId7"/>
    <p:sldId id="267" r:id="rId8"/>
    <p:sldId id="268" r:id="rId9"/>
    <p:sldId id="269" r:id="rId10"/>
    <p:sldId id="270" r:id="rId11"/>
    <p:sldId id="259" r:id="rId12"/>
    <p:sldId id="261" r:id="rId13"/>
    <p:sldId id="262" r:id="rId14"/>
    <p:sldId id="263" r:id="rId15"/>
    <p:sldId id="264" r:id="rId16"/>
    <p:sldId id="265" r:id="rId17"/>
    <p:sldId id="266" r:id="rId18"/>
    <p:sldId id="271" r:id="rId19"/>
    <p:sldId id="272" r:id="rId20"/>
    <p:sldId id="273" r:id="rId21"/>
    <p:sldId id="274" r:id="rId22"/>
    <p:sldId id="296" r:id="rId23"/>
    <p:sldId id="275" r:id="rId24"/>
    <p:sldId id="295" r:id="rId25"/>
    <p:sldId id="276" r:id="rId26"/>
    <p:sldId id="277" r:id="rId27"/>
    <p:sldId id="298" r:id="rId28"/>
    <p:sldId id="299" r:id="rId29"/>
    <p:sldId id="300" r:id="rId30"/>
    <p:sldId id="301" r:id="rId31"/>
    <p:sldId id="307" r:id="rId32"/>
    <p:sldId id="302" r:id="rId33"/>
    <p:sldId id="303" r:id="rId34"/>
    <p:sldId id="304" r:id="rId35"/>
    <p:sldId id="305" r:id="rId36"/>
    <p:sldId id="308" r:id="rId37"/>
    <p:sldId id="306" r:id="rId38"/>
    <p:sldId id="278" r:id="rId39"/>
    <p:sldId id="309" r:id="rId40"/>
    <p:sldId id="279" r:id="rId41"/>
    <p:sldId id="280" r:id="rId42"/>
    <p:sldId id="281" r:id="rId43"/>
    <p:sldId id="282" r:id="rId44"/>
    <p:sldId id="283" r:id="rId45"/>
    <p:sldId id="317" r:id="rId46"/>
    <p:sldId id="284" r:id="rId47"/>
    <p:sldId id="285" r:id="rId48"/>
    <p:sldId id="286" r:id="rId49"/>
    <p:sldId id="287" r:id="rId50"/>
    <p:sldId id="288" r:id="rId51"/>
    <p:sldId id="289" r:id="rId52"/>
    <p:sldId id="290" r:id="rId53"/>
    <p:sldId id="292" r:id="rId54"/>
    <p:sldId id="293"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09" d="100"/>
          <a:sy n="109" d="100"/>
        </p:scale>
        <p:origin x="5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27609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13930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311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91836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4716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213274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97714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4038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84143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4549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20375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270146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68838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363708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63881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pPr/>
              <a:t>16.06.2021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pPr/>
              <a:t>‹#›</a:t>
            </a:fld>
            <a:endParaRPr lang="tr-TR"/>
          </a:p>
        </p:txBody>
      </p:sp>
    </p:spTree>
    <p:extLst>
      <p:ext uri="{BB962C8B-B14F-4D97-AF65-F5344CB8AC3E}">
        <p14:creationId xmlns:p14="http://schemas.microsoft.com/office/powerpoint/2010/main" val="152991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DE3C2B-1560-4C05-A4C1-2C4859AEF475}" type="datetimeFigureOut">
              <a:rPr lang="tr-TR" smtClean="0"/>
              <a:pPr/>
              <a:t>16.06.2021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843759-2809-48AE-BCF6-401CFB4FFEB3}" type="slidenum">
              <a:rPr lang="tr-TR" smtClean="0"/>
              <a:pPr/>
              <a:t>‹#›</a:t>
            </a:fld>
            <a:endParaRPr lang="tr-TR"/>
          </a:p>
        </p:txBody>
      </p:sp>
    </p:spTree>
    <p:extLst>
      <p:ext uri="{BB962C8B-B14F-4D97-AF65-F5344CB8AC3E}">
        <p14:creationId xmlns:p14="http://schemas.microsoft.com/office/powerpoint/2010/main" val="12364495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5555" y="3315788"/>
            <a:ext cx="10049692" cy="2262781"/>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b="1" dirty="0" smtClean="0"/>
              <a:t>KADINA </a:t>
            </a:r>
            <a:r>
              <a:rPr lang="tr-TR" b="1" dirty="0"/>
              <a:t>YÖNELİK </a:t>
            </a:r>
            <a:r>
              <a:rPr lang="tr-TR" b="1" dirty="0" smtClean="0"/>
              <a:t>ŞİDDETLE MÜCADELE</a:t>
            </a:r>
            <a:r>
              <a:rPr lang="tr-TR" b="1" smtClean="0"/>
              <a:t/>
            </a:r>
            <a:br>
              <a:rPr lang="tr-TR" b="1" smtClean="0"/>
            </a:br>
            <a:r>
              <a:rPr lang="tr-TR" sz="2000" b="1" smtClean="0"/>
              <a:t>NİSAN-2021</a:t>
            </a:r>
            <a:r>
              <a:rPr lang="tr-TR" b="1" dirty="0"/>
              <a:t/>
            </a:r>
            <a:br>
              <a:rPr lang="tr-TR" b="1" dirty="0"/>
            </a:br>
            <a:endParaRPr lang="tr-TR" b="1"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12667" t="12063" r="12159" b="12000"/>
          <a:stretch/>
        </p:blipFill>
        <p:spPr>
          <a:xfrm>
            <a:off x="5651485" y="243839"/>
            <a:ext cx="1681132" cy="1698171"/>
          </a:xfrm>
          <a:prstGeom prst="ellipse">
            <a:avLst/>
          </a:prstGeom>
          <a:ln>
            <a:noFill/>
          </a:ln>
          <a:effectLst>
            <a:softEdge rad="112500"/>
          </a:effectLst>
        </p:spPr>
      </p:pic>
    </p:spTree>
    <p:extLst>
      <p:ext uri="{BB962C8B-B14F-4D97-AF65-F5344CB8AC3E}">
        <p14:creationId xmlns:p14="http://schemas.microsoft.com/office/powerpoint/2010/main" val="76461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ŞİDDET KADINLAR İÇİN NEDEN </a:t>
            </a:r>
            <a:br>
              <a:rPr lang="tr-TR" b="1" dirty="0"/>
            </a:br>
            <a:r>
              <a:rPr lang="tr-TR" b="1" dirty="0"/>
              <a:t>ÖNEMLİ BİR SORUNDUR?</a:t>
            </a:r>
          </a:p>
        </p:txBody>
      </p:sp>
      <p:sp>
        <p:nvSpPr>
          <p:cNvPr id="3" name="İçerik Yer Tutucusu 2"/>
          <p:cNvSpPr>
            <a:spLocks noGrp="1"/>
          </p:cNvSpPr>
          <p:nvPr>
            <p:ph idx="1"/>
          </p:nvPr>
        </p:nvSpPr>
        <p:spPr/>
        <p:txBody>
          <a:bodyPr/>
          <a:lstStyle/>
          <a:p>
            <a:r>
              <a:rPr lang="tr-TR" dirty="0"/>
              <a:t>Şiddeti yaygın bir şekilde yaşayan kadınlardır.</a:t>
            </a:r>
          </a:p>
          <a:p>
            <a:r>
              <a:rPr lang="tr-TR" dirty="0"/>
              <a:t>Şiddet nedeniyle kadınların sağlığı bozulur, yeti kaybına uğrayabilir, ya da hayatlarını kaybedebilirler.</a:t>
            </a:r>
          </a:p>
          <a:p>
            <a:r>
              <a:rPr lang="tr-TR" dirty="0"/>
              <a:t>Kadının öz güvenini ve öz saygısını çok büyük ölçüde zedeler.</a:t>
            </a:r>
          </a:p>
          <a:p>
            <a:r>
              <a:rPr lang="tr-TR" dirty="0"/>
              <a:t>Kadına yönelik şiddet bir insan hakları ihlalidir</a:t>
            </a:r>
            <a:r>
              <a:rPr lang="tr-TR" dirty="0" smtClean="0"/>
              <a:t>.</a:t>
            </a:r>
          </a:p>
          <a:p>
            <a:endParaRPr lang="tr-TR" dirty="0"/>
          </a:p>
          <a:p>
            <a:r>
              <a:rPr lang="tr-TR" b="1" dirty="0">
                <a:solidFill>
                  <a:srgbClr val="C00000"/>
                </a:solidFill>
              </a:rPr>
              <a:t>Dünya çapında kadın cinayetlerinin </a:t>
            </a:r>
            <a:r>
              <a:rPr lang="tr-TR" sz="3600" b="1" dirty="0" smtClean="0">
                <a:solidFill>
                  <a:srgbClr val="C00000"/>
                </a:solidFill>
              </a:rPr>
              <a:t>% </a:t>
            </a:r>
            <a:r>
              <a:rPr lang="tr-TR" sz="3600" b="1" dirty="0">
                <a:solidFill>
                  <a:srgbClr val="C00000"/>
                </a:solidFill>
              </a:rPr>
              <a:t>38’i </a:t>
            </a:r>
            <a:r>
              <a:rPr lang="tr-TR" b="1" dirty="0">
                <a:solidFill>
                  <a:srgbClr val="C00000"/>
                </a:solidFill>
              </a:rPr>
              <a:t>kadınların eşi ya da birlikte yaşadığı kişiler tarafından işlenmektedir. </a:t>
            </a:r>
          </a:p>
          <a:p>
            <a:endParaRPr lang="tr-TR" dirty="0"/>
          </a:p>
        </p:txBody>
      </p:sp>
    </p:spTree>
    <p:extLst>
      <p:ext uri="{BB962C8B-B14F-4D97-AF65-F5344CB8AC3E}">
        <p14:creationId xmlns:p14="http://schemas.microsoft.com/office/powerpoint/2010/main" val="204128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207" t="15263" r="15444" b="9516"/>
          <a:stretch/>
        </p:blipFill>
        <p:spPr>
          <a:xfrm>
            <a:off x="0" y="0"/>
            <a:ext cx="12192000" cy="6858000"/>
          </a:xfrm>
        </p:spPr>
      </p:pic>
    </p:spTree>
    <p:extLst>
      <p:ext uri="{BB962C8B-B14F-4D97-AF65-F5344CB8AC3E}">
        <p14:creationId xmlns:p14="http://schemas.microsoft.com/office/powerpoint/2010/main" val="273605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2368" y="2133600"/>
            <a:ext cx="9552244" cy="3777622"/>
          </a:xfrm>
        </p:spPr>
        <p:txBody>
          <a:bodyPr/>
          <a:lstStyle/>
          <a:p>
            <a:r>
              <a:rPr lang="tr-TR" b="1" dirty="0">
                <a:solidFill>
                  <a:srgbClr val="C00000"/>
                </a:solidFill>
              </a:rPr>
              <a:t>İFADE 1: Kadına yönelik şiddet eğitimsiz, sosyoekonomik düzeyi düşük ve işsiz kişiler arasında görülür</a:t>
            </a:r>
            <a:r>
              <a:rPr lang="tr-TR" b="1" dirty="0" smtClean="0">
                <a:solidFill>
                  <a:srgbClr val="C00000"/>
                </a:solidFill>
              </a:rPr>
              <a:t>.</a:t>
            </a:r>
          </a:p>
          <a:p>
            <a:pPr marL="0" indent="0">
              <a:buNone/>
            </a:pPr>
            <a:r>
              <a:rPr lang="tr-TR" b="1" dirty="0" smtClean="0">
                <a:solidFill>
                  <a:srgbClr val="C00000"/>
                </a:solidFill>
              </a:rPr>
              <a:t>YANLIŞ</a:t>
            </a:r>
          </a:p>
          <a:p>
            <a:pPr marL="0" indent="0">
              <a:buNone/>
            </a:pPr>
            <a:r>
              <a:rPr lang="tr-TR" b="1" dirty="0" smtClean="0">
                <a:solidFill>
                  <a:schemeClr val="accent6">
                    <a:lumMod val="75000"/>
                  </a:schemeClr>
                </a:solidFill>
              </a:rPr>
              <a:t>Türkiye’de  </a:t>
            </a:r>
            <a:r>
              <a:rPr lang="tr-TR" b="1" dirty="0">
                <a:solidFill>
                  <a:schemeClr val="accent6">
                    <a:lumMod val="75000"/>
                  </a:schemeClr>
                </a:solidFill>
              </a:rPr>
              <a:t>kadına yönelik fiziksel/ cinsel şiddet uygulayan erkeklerin:</a:t>
            </a:r>
            <a:r>
              <a:rPr lang="tr-TR" b="1" dirty="0">
                <a:solidFill>
                  <a:srgbClr val="C00000"/>
                </a:solidFill>
              </a:rPr>
              <a:t> </a:t>
            </a:r>
          </a:p>
          <a:p>
            <a:r>
              <a:rPr lang="tr-TR" b="1" dirty="0">
                <a:solidFill>
                  <a:srgbClr val="C00000"/>
                </a:solidFill>
              </a:rPr>
              <a:t>% 32, 7’si  (fiziksel) /10,3’ü (cinsel) ücretli bir işte çalışmakta</a:t>
            </a:r>
          </a:p>
          <a:p>
            <a:r>
              <a:rPr lang="tr-TR" b="1" dirty="0">
                <a:solidFill>
                  <a:srgbClr val="C00000"/>
                </a:solidFill>
              </a:rPr>
              <a:t>% 38,7’si  (fiziksel) /14,3’ü (cinsel) ücretli bir işte çalışmamaktadır.</a:t>
            </a:r>
          </a:p>
          <a:p>
            <a:endParaRPr lang="tr-TR" b="1" dirty="0">
              <a:solidFill>
                <a:srgbClr val="C00000"/>
              </a:solidFill>
            </a:endParaRPr>
          </a:p>
          <a:p>
            <a:r>
              <a:rPr lang="tr-TR" b="1" dirty="0">
                <a:solidFill>
                  <a:schemeClr val="accent6">
                    <a:lumMod val="75000"/>
                  </a:schemeClr>
                </a:solidFill>
              </a:rPr>
              <a:t>Türkiye’de  kadına yönelik fiziksel/ cinsel şiddet uygulayan erkeklerin: </a:t>
            </a:r>
          </a:p>
          <a:p>
            <a:r>
              <a:rPr lang="tr-TR" b="1" dirty="0">
                <a:solidFill>
                  <a:srgbClr val="C00000"/>
                </a:solidFill>
              </a:rPr>
              <a:t>% 19,7’sinin  (fiziksel) /%3,9’unun (cinsel) eğitimi lisans ve lisans üstüdür. </a:t>
            </a:r>
          </a:p>
          <a:p>
            <a:endParaRPr lang="tr-TR" b="1" dirty="0">
              <a:solidFill>
                <a:srgbClr val="C00000"/>
              </a:solidFill>
            </a:endParaRPr>
          </a:p>
          <a:p>
            <a:endParaRPr lang="tr-TR" dirty="0"/>
          </a:p>
        </p:txBody>
      </p:sp>
      <p:pic>
        <p:nvPicPr>
          <p:cNvPr id="2" name="Resim 1"/>
          <p:cNvPicPr>
            <a:picLocks noChangeAspect="1"/>
          </p:cNvPicPr>
          <p:nvPr/>
        </p:nvPicPr>
        <p:blipFill>
          <a:blip r:embed="rId2"/>
          <a:stretch>
            <a:fillRect/>
          </a:stretch>
        </p:blipFill>
        <p:spPr>
          <a:xfrm>
            <a:off x="1831026" y="95734"/>
            <a:ext cx="8913124" cy="1371719"/>
          </a:xfrm>
          <a:prstGeom prst="rect">
            <a:avLst/>
          </a:prstGeom>
        </p:spPr>
      </p:pic>
      <p:pic>
        <p:nvPicPr>
          <p:cNvPr id="4" name="Resim 3"/>
          <p:cNvPicPr>
            <a:picLocks noChangeAspect="1"/>
          </p:cNvPicPr>
          <p:nvPr/>
        </p:nvPicPr>
        <p:blipFill>
          <a:blip r:embed="rId3"/>
          <a:stretch>
            <a:fillRect/>
          </a:stretch>
        </p:blipFill>
        <p:spPr>
          <a:xfrm>
            <a:off x="5199018" y="841709"/>
            <a:ext cx="1264646" cy="958817"/>
          </a:xfrm>
          <a:prstGeom prst="rect">
            <a:avLst/>
          </a:prstGeom>
        </p:spPr>
      </p:pic>
    </p:spTree>
    <p:extLst>
      <p:ext uri="{BB962C8B-B14F-4D97-AF65-F5344CB8AC3E}">
        <p14:creationId xmlns:p14="http://schemas.microsoft.com/office/powerpoint/2010/main" val="247431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solidFill>
                  <a:srgbClr val="C00000"/>
                </a:solidFill>
              </a:rPr>
              <a:t>İFADE 2: Şiddet uygulayanlar mutlaka çocukluklarında şiddete maruz kalmışlardır</a:t>
            </a:r>
            <a:r>
              <a:rPr lang="tr-TR" b="1" dirty="0" smtClean="0">
                <a:solidFill>
                  <a:srgbClr val="C00000"/>
                </a:solidFill>
              </a:rPr>
              <a:t>.</a:t>
            </a:r>
          </a:p>
          <a:p>
            <a:pPr marL="0" indent="0">
              <a:buNone/>
            </a:pPr>
            <a:endParaRPr lang="tr-TR" b="1" dirty="0" smtClean="0">
              <a:solidFill>
                <a:srgbClr val="C00000"/>
              </a:solidFill>
            </a:endParaRPr>
          </a:p>
          <a:p>
            <a:pPr marL="0" indent="0">
              <a:buNone/>
            </a:pPr>
            <a:r>
              <a:rPr lang="tr-TR" b="1" dirty="0" smtClean="0">
                <a:solidFill>
                  <a:srgbClr val="C00000"/>
                </a:solidFill>
              </a:rPr>
              <a:t>YANLIŞ</a:t>
            </a:r>
            <a:endParaRPr lang="tr-TR" b="1" dirty="0">
              <a:solidFill>
                <a:srgbClr val="C00000"/>
              </a:solidFill>
            </a:endParaRPr>
          </a:p>
          <a:p>
            <a:pPr marL="0" indent="0">
              <a:buNone/>
            </a:pPr>
            <a:r>
              <a:rPr lang="tr-TR" b="1" dirty="0">
                <a:solidFill>
                  <a:schemeClr val="tx1"/>
                </a:solidFill>
              </a:rPr>
              <a:t>Her zaman böyle olması şart </a:t>
            </a:r>
            <a:r>
              <a:rPr lang="tr-TR" b="1" dirty="0" smtClean="0">
                <a:solidFill>
                  <a:schemeClr val="tx1"/>
                </a:solidFill>
              </a:rPr>
              <a:t>değil. Şiddete </a:t>
            </a:r>
            <a:r>
              <a:rPr lang="tr-TR" b="1" dirty="0">
                <a:solidFill>
                  <a:schemeClr val="tx1"/>
                </a:solidFill>
              </a:rPr>
              <a:t>maruz kalmayanların şiddet uyguladığı </a:t>
            </a:r>
            <a:r>
              <a:rPr lang="tr-TR" b="1" dirty="0" smtClean="0">
                <a:solidFill>
                  <a:schemeClr val="tx1"/>
                </a:solidFill>
              </a:rPr>
              <a:t>görülmektedir. Şiddete </a:t>
            </a:r>
            <a:r>
              <a:rPr lang="tr-TR" b="1" dirty="0">
                <a:solidFill>
                  <a:schemeClr val="tx1"/>
                </a:solidFill>
              </a:rPr>
              <a:t>maruz kalanlarının tümünün şiddet uygulamadığı bilinmektedir.</a:t>
            </a:r>
          </a:p>
          <a:p>
            <a:pPr marL="0" indent="0">
              <a:buNone/>
            </a:pPr>
            <a:endParaRPr lang="tr-TR" b="1" dirty="0">
              <a:solidFill>
                <a:srgbClr val="C00000"/>
              </a:solidFill>
            </a:endParaRPr>
          </a:p>
          <a:p>
            <a:pPr marL="0" indent="0">
              <a:buNone/>
            </a:pPr>
            <a:endParaRPr lang="tr-TR" b="1" dirty="0">
              <a:solidFill>
                <a:srgbClr val="C00000"/>
              </a:solidFill>
            </a:endParaRPr>
          </a:p>
          <a:p>
            <a:endParaRPr lang="tr-TR" dirty="0"/>
          </a:p>
        </p:txBody>
      </p:sp>
    </p:spTree>
    <p:extLst>
      <p:ext uri="{BB962C8B-B14F-4D97-AF65-F5344CB8AC3E}">
        <p14:creationId xmlns:p14="http://schemas.microsoft.com/office/powerpoint/2010/main" val="191572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C00000"/>
                </a:solidFill>
              </a:rPr>
              <a:t>İFADE 3: Şiddet kültürün bir parçasıdır. </a:t>
            </a:r>
            <a:r>
              <a:rPr lang="tr-TR" b="1" u="sng" dirty="0">
                <a:solidFill>
                  <a:srgbClr val="C00000"/>
                </a:solidFill>
              </a:rPr>
              <a:t>Diğer Versiyonu:  </a:t>
            </a:r>
            <a:r>
              <a:rPr lang="tr-TR" b="1" dirty="0">
                <a:solidFill>
                  <a:srgbClr val="C00000"/>
                </a:solidFill>
              </a:rPr>
              <a:t>Bazı kültürlerde şiddet kişinin sevgisini açıklama yoludur</a:t>
            </a:r>
            <a:r>
              <a:rPr lang="tr-TR" b="1" dirty="0" smtClean="0">
                <a:solidFill>
                  <a:srgbClr val="C00000"/>
                </a:solidFill>
              </a:rPr>
              <a:t>.</a:t>
            </a:r>
          </a:p>
          <a:p>
            <a:pPr marL="0" indent="0">
              <a:buNone/>
            </a:pPr>
            <a:r>
              <a:rPr lang="tr-TR" b="1" dirty="0" smtClean="0">
                <a:solidFill>
                  <a:srgbClr val="C00000"/>
                </a:solidFill>
              </a:rPr>
              <a:t>YANLIŞ</a:t>
            </a:r>
          </a:p>
          <a:p>
            <a:pPr marL="0" indent="0">
              <a:buNone/>
            </a:pPr>
            <a:r>
              <a:rPr lang="tr-TR" b="1" dirty="0">
                <a:solidFill>
                  <a:schemeClr val="tx1"/>
                </a:solidFill>
              </a:rPr>
              <a:t>Kültür şiddeti destekleyebilir. Ancak şiddet hukuken yasak olup, suç teşkil etmektedir.</a:t>
            </a:r>
          </a:p>
          <a:p>
            <a:pPr marL="0" indent="0">
              <a:buNone/>
            </a:pPr>
            <a:r>
              <a:rPr lang="tr-TR" b="1" dirty="0">
                <a:solidFill>
                  <a:schemeClr val="tx1"/>
                </a:solidFill>
              </a:rPr>
              <a:t>Şiddetin hiçbir haklı gerekçesi yoktur.</a:t>
            </a:r>
          </a:p>
          <a:p>
            <a:pPr marL="0" indent="0">
              <a:buNone/>
            </a:pPr>
            <a:r>
              <a:rPr lang="tr-TR" b="1" dirty="0">
                <a:solidFill>
                  <a:schemeClr val="tx1"/>
                </a:solidFill>
              </a:rPr>
              <a:t>Şiddetin gerçek sevgi ile değil, kontrol ve güç kurma ile ilgisi vardır.</a:t>
            </a:r>
          </a:p>
          <a:p>
            <a:pPr marL="0" indent="0">
              <a:buNone/>
            </a:pPr>
            <a:endParaRPr lang="tr-TR" b="1" dirty="0">
              <a:solidFill>
                <a:srgbClr val="C00000"/>
              </a:solidFill>
            </a:endParaRPr>
          </a:p>
          <a:p>
            <a:endParaRPr lang="tr-TR" b="1" dirty="0">
              <a:solidFill>
                <a:srgbClr val="C00000"/>
              </a:solidFill>
            </a:endParaRPr>
          </a:p>
          <a:p>
            <a:endParaRPr lang="tr-TR" dirty="0"/>
          </a:p>
          <a:p>
            <a:endParaRPr lang="tr-TR" dirty="0"/>
          </a:p>
        </p:txBody>
      </p:sp>
    </p:spTree>
    <p:extLst>
      <p:ext uri="{BB962C8B-B14F-4D97-AF65-F5344CB8AC3E}">
        <p14:creationId xmlns:p14="http://schemas.microsoft.com/office/powerpoint/2010/main" val="379719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C00000"/>
                </a:solidFill>
              </a:rPr>
              <a:t>İFADE 4: Türkiye’de her 10 kadından </a:t>
            </a:r>
            <a:r>
              <a:rPr lang="tr-TR" b="1" dirty="0" smtClean="0">
                <a:solidFill>
                  <a:srgbClr val="C00000"/>
                </a:solidFill>
              </a:rPr>
              <a:t>3’ü </a:t>
            </a:r>
            <a:r>
              <a:rPr lang="tr-TR" b="1" dirty="0">
                <a:solidFill>
                  <a:srgbClr val="C00000"/>
                </a:solidFill>
              </a:rPr>
              <a:t>fiziksel şiddete maruz kalmaktadır</a:t>
            </a:r>
            <a:r>
              <a:rPr lang="tr-TR" b="1" dirty="0" smtClean="0">
                <a:solidFill>
                  <a:srgbClr val="C00000"/>
                </a:solidFill>
              </a:rPr>
              <a:t>.</a:t>
            </a:r>
          </a:p>
          <a:p>
            <a:endParaRPr lang="tr-TR" b="1" dirty="0">
              <a:solidFill>
                <a:srgbClr val="C00000"/>
              </a:solidFill>
            </a:endParaRPr>
          </a:p>
          <a:p>
            <a:pPr marL="0" indent="0">
              <a:buNone/>
            </a:pPr>
            <a:r>
              <a:rPr lang="tr-TR" b="1" dirty="0">
                <a:solidFill>
                  <a:srgbClr val="C00000"/>
                </a:solidFill>
              </a:rPr>
              <a:t>DOĞRU</a:t>
            </a:r>
          </a:p>
          <a:p>
            <a:pPr marL="0" indent="0">
              <a:buNone/>
            </a:pPr>
            <a:r>
              <a:rPr lang="tr-TR" b="1" dirty="0" smtClean="0">
                <a:solidFill>
                  <a:schemeClr val="tx1"/>
                </a:solidFill>
              </a:rPr>
              <a:t>Türkiye’de </a:t>
            </a:r>
            <a:r>
              <a:rPr lang="tr-TR" b="1" dirty="0">
                <a:solidFill>
                  <a:schemeClr val="tx1"/>
                </a:solidFill>
              </a:rPr>
              <a:t>Kadına Yönelik Aile İçi Şiddet Araştırması (KSGM-HÜNEE, 2014)</a:t>
            </a:r>
          </a:p>
          <a:p>
            <a:endParaRPr lang="tr-TR" b="1" dirty="0">
              <a:solidFill>
                <a:schemeClr val="tx1"/>
              </a:solidFill>
            </a:endParaRPr>
          </a:p>
        </p:txBody>
      </p:sp>
    </p:spTree>
    <p:extLst>
      <p:ext uri="{BB962C8B-B14F-4D97-AF65-F5344CB8AC3E}">
        <p14:creationId xmlns:p14="http://schemas.microsoft.com/office/powerpoint/2010/main" val="134534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solidFill>
                  <a:srgbClr val="C00000"/>
                </a:solidFill>
              </a:rPr>
              <a:t>İFADE 5: Kadına yönelik şiddet sadece kadınları ilgilendiren bir mesele değildir. </a:t>
            </a:r>
            <a:endParaRPr lang="tr-TR" b="1" dirty="0" smtClean="0">
              <a:solidFill>
                <a:srgbClr val="C00000"/>
              </a:solidFill>
            </a:endParaRPr>
          </a:p>
          <a:p>
            <a:r>
              <a:rPr lang="tr-TR" b="1" dirty="0">
                <a:solidFill>
                  <a:schemeClr val="tx1"/>
                </a:solidFill>
              </a:rPr>
              <a:t>DOĞRU</a:t>
            </a:r>
          </a:p>
          <a:p>
            <a:pPr marL="0" indent="0">
              <a:buNone/>
            </a:pPr>
            <a:r>
              <a:rPr lang="tr-TR" b="1" dirty="0">
                <a:solidFill>
                  <a:schemeClr val="tx1"/>
                </a:solidFill>
              </a:rPr>
              <a:t>Çünkü:</a:t>
            </a:r>
          </a:p>
          <a:p>
            <a:pPr marL="0" indent="0">
              <a:buNone/>
            </a:pPr>
            <a:r>
              <a:rPr lang="tr-TR" b="1" dirty="0">
                <a:solidFill>
                  <a:schemeClr val="tx1"/>
                </a:solidFill>
              </a:rPr>
              <a:t>Şiddetten zarar görenler </a:t>
            </a:r>
            <a:r>
              <a:rPr lang="tr-TR" b="1" dirty="0" smtClean="0">
                <a:solidFill>
                  <a:schemeClr val="tx1"/>
                </a:solidFill>
              </a:rPr>
              <a:t>eşleri, </a:t>
            </a:r>
            <a:r>
              <a:rPr lang="tr-TR" b="1" dirty="0">
                <a:solidFill>
                  <a:schemeClr val="tx1"/>
                </a:solidFill>
              </a:rPr>
              <a:t>kızları, hatta anneleri ve kız kardeşleridir.</a:t>
            </a:r>
          </a:p>
          <a:p>
            <a:pPr marL="0" indent="0">
              <a:buNone/>
            </a:pPr>
            <a:r>
              <a:rPr lang="tr-TR" b="1" dirty="0">
                <a:solidFill>
                  <a:schemeClr val="tx1"/>
                </a:solidFill>
              </a:rPr>
              <a:t>Erkekler karar vericilerin çoğunu temsil ettikleri ve bu nedenle gücü ellerinde bulundurdukları için şiddetin durdurulmasında önemli rol oynayabilirler.</a:t>
            </a:r>
          </a:p>
          <a:p>
            <a:pPr marL="0" indent="0">
              <a:buNone/>
            </a:pPr>
            <a:r>
              <a:rPr lang="tr-TR" b="1" dirty="0">
                <a:solidFill>
                  <a:schemeClr val="tx1"/>
                </a:solidFill>
              </a:rPr>
              <a:t>Şiddet uygulayan erkekler tüm erkeklerin suçlanmasına neden olmaktadırlar.</a:t>
            </a:r>
          </a:p>
          <a:p>
            <a:pPr marL="0" indent="0">
              <a:buNone/>
            </a:pPr>
            <a:r>
              <a:rPr lang="tr-TR" b="1" dirty="0">
                <a:solidFill>
                  <a:schemeClr val="tx1"/>
                </a:solidFill>
              </a:rPr>
              <a:t>Erkekler şiddet uygulayan arkadaşlarını ya da akrabalarını uyarıp bunun yanlış olduğuna onları ikna edebilirler.</a:t>
            </a:r>
          </a:p>
          <a:p>
            <a:endParaRPr lang="tr-TR" b="1" dirty="0">
              <a:solidFill>
                <a:schemeClr val="tx1"/>
              </a:solidFill>
            </a:endParaRPr>
          </a:p>
          <a:p>
            <a:endParaRPr lang="tr-TR" dirty="0"/>
          </a:p>
        </p:txBody>
      </p:sp>
    </p:spTree>
    <p:extLst>
      <p:ext uri="{BB962C8B-B14F-4D97-AF65-F5344CB8AC3E}">
        <p14:creationId xmlns:p14="http://schemas.microsoft.com/office/powerpoint/2010/main" val="160175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2592926" y="1416908"/>
            <a:ext cx="4716752" cy="4582003"/>
          </a:xfrm>
          <a:prstGeom prst="rect">
            <a:avLst/>
          </a:prstGeom>
        </p:spPr>
      </p:pic>
      <p:pic>
        <p:nvPicPr>
          <p:cNvPr id="4" name="Resim 3"/>
          <p:cNvPicPr>
            <a:picLocks noChangeAspect="1"/>
          </p:cNvPicPr>
          <p:nvPr/>
        </p:nvPicPr>
        <p:blipFill>
          <a:blip r:embed="rId3"/>
          <a:stretch>
            <a:fillRect/>
          </a:stretch>
        </p:blipFill>
        <p:spPr>
          <a:xfrm>
            <a:off x="378507" y="1353357"/>
            <a:ext cx="2389839" cy="4645555"/>
          </a:xfrm>
          <a:prstGeom prst="rect">
            <a:avLst/>
          </a:prstGeom>
        </p:spPr>
      </p:pic>
    </p:spTree>
    <p:extLst>
      <p:ext uri="{BB962C8B-B14F-4D97-AF65-F5344CB8AC3E}">
        <p14:creationId xmlns:p14="http://schemas.microsoft.com/office/powerpoint/2010/main" val="341632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23" y="519607"/>
            <a:ext cx="8911687" cy="1280890"/>
          </a:xfrm>
        </p:spPr>
        <p:txBody>
          <a:bodyPr/>
          <a:lstStyle/>
          <a:p>
            <a:r>
              <a:rPr lang="tr-TR" b="1" dirty="0" smtClean="0"/>
              <a:t>FİZİKSEL ŞİDDET </a:t>
            </a:r>
            <a:endParaRPr lang="tr-TR" b="1" dirty="0"/>
          </a:p>
        </p:txBody>
      </p:sp>
      <p:sp>
        <p:nvSpPr>
          <p:cNvPr id="3" name="İçerik Yer Tutucusu 2"/>
          <p:cNvSpPr>
            <a:spLocks noGrp="1"/>
          </p:cNvSpPr>
          <p:nvPr>
            <p:ph idx="1"/>
          </p:nvPr>
        </p:nvSpPr>
        <p:spPr>
          <a:xfrm>
            <a:off x="2589212" y="2133600"/>
            <a:ext cx="8915400" cy="1598141"/>
          </a:xfrm>
        </p:spPr>
        <p:txBody>
          <a:bodyPr/>
          <a:lstStyle/>
          <a:p>
            <a:r>
              <a:rPr lang="tr-TR" dirty="0"/>
              <a:t>K</a:t>
            </a:r>
            <a:r>
              <a:rPr lang="tr-TR" dirty="0" smtClean="0"/>
              <a:t>aba </a:t>
            </a:r>
            <a:r>
              <a:rPr lang="tr-TR" dirty="0"/>
              <a:t>kuvvetin bir korkutma, sindirme ve yaptırım aracı olarak kullanılmasıdır.  </a:t>
            </a:r>
            <a:r>
              <a:rPr lang="tr-TR" dirty="0" smtClean="0"/>
              <a:t>Kadının </a:t>
            </a:r>
            <a:r>
              <a:rPr lang="tr-TR" dirty="0"/>
              <a:t>yaralanması, yeti kaybına uğraması veya ölmesine neden olan her türlü şiddet edimini kapsar. Türkiye’de her 10 kadından 3’ü fiziksel şiddete maruz kalmaktadır.</a:t>
            </a:r>
          </a:p>
          <a:p>
            <a:endParaRPr lang="tr-TR" dirty="0"/>
          </a:p>
        </p:txBody>
      </p:sp>
      <p:sp>
        <p:nvSpPr>
          <p:cNvPr id="4" name="Metin kutusu 3"/>
          <p:cNvSpPr txBox="1"/>
          <p:nvPr/>
        </p:nvSpPr>
        <p:spPr>
          <a:xfrm>
            <a:off x="5460274" y="3913977"/>
            <a:ext cx="5717059" cy="2677656"/>
          </a:xfrm>
          <a:prstGeom prst="rect">
            <a:avLst/>
          </a:prstGeom>
          <a:noFill/>
          <a:ln w="38100">
            <a:solidFill>
              <a:schemeClr val="accent4">
                <a:lumMod val="50000"/>
              </a:schemeClr>
            </a:solidFill>
          </a:ln>
        </p:spPr>
        <p:txBody>
          <a:bodyPr wrap="square" rtlCol="0">
            <a:spAutoFit/>
          </a:bodyPr>
          <a:lstStyle/>
          <a:p>
            <a:r>
              <a:rPr lang="tr-TR" sz="1400" b="1" dirty="0" smtClean="0">
                <a:solidFill>
                  <a:srgbClr val="FFC000"/>
                </a:solidFill>
              </a:rPr>
              <a:t>Dayak-dövme; tokat atma, tekmeleme, sarsma, tükürme, uzuvları bükme, saç çekme, sigara ile yakma, istenmeyen bir maddeyi yedirme, üstüne yakıcı madde dökme, sopa, maşa, delici kesici alet kullanarak yaralama</a:t>
            </a:r>
          </a:p>
          <a:p>
            <a:endParaRPr lang="tr-TR" sz="1400" dirty="0" smtClean="0"/>
          </a:p>
          <a:p>
            <a:r>
              <a:rPr lang="tr-TR" sz="1400" b="1" dirty="0" smtClean="0">
                <a:solidFill>
                  <a:schemeClr val="bg2">
                    <a:lumMod val="50000"/>
                  </a:schemeClr>
                </a:solidFill>
              </a:rPr>
              <a:t>Aç bırakma, uyutmama, soğukta bırakma, hapsetme</a:t>
            </a:r>
          </a:p>
          <a:p>
            <a:endParaRPr lang="tr-TR" sz="1400" dirty="0" smtClean="0"/>
          </a:p>
          <a:p>
            <a:r>
              <a:rPr lang="tr-TR" sz="1400" b="1" dirty="0" smtClean="0">
                <a:solidFill>
                  <a:srgbClr val="FFC000"/>
                </a:solidFill>
              </a:rPr>
              <a:t>Kadının yeti kaybına uğratılması (görme, işitme kaybı, organ,  kol ve bacak kayıpları)</a:t>
            </a:r>
          </a:p>
          <a:p>
            <a:endParaRPr lang="tr-TR" sz="1400" dirty="0" smtClean="0"/>
          </a:p>
          <a:p>
            <a:r>
              <a:rPr lang="tr-TR" sz="1400" b="1" dirty="0" smtClean="0">
                <a:solidFill>
                  <a:schemeClr val="bg2">
                    <a:lumMod val="50000"/>
                  </a:schemeClr>
                </a:solidFill>
              </a:rPr>
              <a:t>Kadının öldürülmesi (namus kisvesi altında işlenen cinayetler, intihara zorlama, şiddet sonrası intihara yol açma…)</a:t>
            </a:r>
            <a:endParaRPr lang="tr-TR" sz="1400" b="1" dirty="0">
              <a:solidFill>
                <a:schemeClr val="bg2">
                  <a:lumMod val="50000"/>
                </a:schemeClr>
              </a:solidFill>
            </a:endParaRPr>
          </a:p>
        </p:txBody>
      </p:sp>
      <p:pic>
        <p:nvPicPr>
          <p:cNvPr id="5" name="Resim 4"/>
          <p:cNvPicPr>
            <a:picLocks noChangeAspect="1"/>
          </p:cNvPicPr>
          <p:nvPr/>
        </p:nvPicPr>
        <p:blipFill>
          <a:blip r:embed="rId2"/>
          <a:stretch>
            <a:fillRect/>
          </a:stretch>
        </p:blipFill>
        <p:spPr>
          <a:xfrm>
            <a:off x="2758263" y="3960341"/>
            <a:ext cx="2702011" cy="2584928"/>
          </a:xfrm>
          <a:prstGeom prst="rect">
            <a:avLst/>
          </a:prstGeom>
          <a:ln w="57150">
            <a:solidFill>
              <a:schemeClr val="accent4">
                <a:lumMod val="75000"/>
              </a:schemeClr>
            </a:solidFill>
          </a:ln>
        </p:spPr>
      </p:pic>
    </p:spTree>
    <p:extLst>
      <p:ext uri="{BB962C8B-B14F-4D97-AF65-F5344CB8AC3E}">
        <p14:creationId xmlns:p14="http://schemas.microsoft.com/office/powerpoint/2010/main" val="42404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CİNSEL ŞİDDET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Mağdura olan yakınlığına bakılmaksızın herhangi bir kişinin, ev ya da işyeri dahil herhangi bir ortamda cinsel içerikli eylemlerde bulunması ya da buna kalkışmasıdır. Türkiye’de yaklaşık her on kadından 1’i  cinsel şiddet görmektedir</a:t>
            </a:r>
            <a:r>
              <a:rPr lang="tr-TR" dirty="0" smtClean="0"/>
              <a:t>.</a:t>
            </a:r>
            <a:endParaRPr lang="tr-TR" dirty="0"/>
          </a:p>
          <a:p>
            <a:endParaRPr lang="tr-TR" dirty="0"/>
          </a:p>
          <a:p>
            <a:endParaRPr lang="tr-TR" dirty="0"/>
          </a:p>
        </p:txBody>
      </p:sp>
      <p:sp>
        <p:nvSpPr>
          <p:cNvPr id="4" name="Metin kutusu 3"/>
          <p:cNvSpPr txBox="1"/>
          <p:nvPr/>
        </p:nvSpPr>
        <p:spPr>
          <a:xfrm>
            <a:off x="5752424" y="3764846"/>
            <a:ext cx="5717059" cy="3093154"/>
          </a:xfrm>
          <a:prstGeom prst="rect">
            <a:avLst/>
          </a:prstGeom>
          <a:noFill/>
          <a:ln w="38100">
            <a:solidFill>
              <a:schemeClr val="accent4">
                <a:lumMod val="50000"/>
              </a:schemeClr>
            </a:solidFill>
          </a:ln>
        </p:spPr>
        <p:txBody>
          <a:bodyPr wrap="square" rtlCol="0">
            <a:spAutoFit/>
          </a:bodyPr>
          <a:lstStyle/>
          <a:p>
            <a:r>
              <a:rPr lang="tr-TR" sz="1300" b="1" dirty="0" smtClean="0">
                <a:solidFill>
                  <a:srgbClr val="FFC000"/>
                </a:solidFill>
              </a:rPr>
              <a:t>Sözle, elle sarkıntılık, dijital ortamda cinsel içerikli fotoğraf, video, mesaj gönderme,…</a:t>
            </a:r>
          </a:p>
          <a:p>
            <a:endParaRPr lang="tr-TR" sz="1300" b="1" dirty="0" smtClean="0">
              <a:solidFill>
                <a:schemeClr val="bg2">
                  <a:lumMod val="50000"/>
                </a:schemeClr>
              </a:solidFill>
            </a:endParaRPr>
          </a:p>
          <a:p>
            <a:r>
              <a:rPr lang="tr-TR" sz="1300" b="1" dirty="0" smtClean="0">
                <a:solidFill>
                  <a:schemeClr val="bg2">
                    <a:lumMod val="50000"/>
                  </a:schemeClr>
                </a:solidFill>
              </a:rPr>
              <a:t>Cinsel ilişkiye zorlama</a:t>
            </a:r>
          </a:p>
          <a:p>
            <a:endParaRPr lang="tr-TR" sz="1300" b="1" dirty="0" smtClean="0">
              <a:solidFill>
                <a:schemeClr val="bg2">
                  <a:lumMod val="50000"/>
                </a:schemeClr>
              </a:solidFill>
            </a:endParaRPr>
          </a:p>
          <a:p>
            <a:r>
              <a:rPr lang="tr-TR" sz="1300" b="1" dirty="0" smtClean="0">
                <a:solidFill>
                  <a:srgbClr val="FFC000"/>
                </a:solidFill>
              </a:rPr>
              <a:t>Fuhuşa zorlama, kadın ticareti</a:t>
            </a:r>
          </a:p>
          <a:p>
            <a:endParaRPr lang="tr-TR" sz="1300" b="1" dirty="0" smtClean="0">
              <a:solidFill>
                <a:schemeClr val="bg2">
                  <a:lumMod val="50000"/>
                </a:schemeClr>
              </a:solidFill>
            </a:endParaRPr>
          </a:p>
          <a:p>
            <a:r>
              <a:rPr lang="tr-TR" sz="1300" b="1" dirty="0" smtClean="0">
                <a:solidFill>
                  <a:schemeClr val="bg2">
                    <a:lumMod val="50000"/>
                  </a:schemeClr>
                </a:solidFill>
              </a:rPr>
              <a:t> Akraba ya da yakınlara yönelik cinsel saldırı ya da cinsel istismar (Ensest)</a:t>
            </a:r>
          </a:p>
          <a:p>
            <a:endParaRPr lang="tr-TR" sz="1300" b="1" dirty="0" smtClean="0">
              <a:solidFill>
                <a:schemeClr val="bg2">
                  <a:lumMod val="50000"/>
                </a:schemeClr>
              </a:solidFill>
            </a:endParaRPr>
          </a:p>
          <a:p>
            <a:r>
              <a:rPr lang="tr-TR" sz="1300" b="1" dirty="0" smtClean="0">
                <a:solidFill>
                  <a:srgbClr val="FFC000"/>
                </a:solidFill>
              </a:rPr>
              <a:t>Erken yaşta, zorla evlendirme</a:t>
            </a:r>
          </a:p>
          <a:p>
            <a:endParaRPr lang="tr-TR" sz="1300" b="1" dirty="0" smtClean="0">
              <a:solidFill>
                <a:schemeClr val="bg2">
                  <a:lumMod val="50000"/>
                </a:schemeClr>
              </a:solidFill>
            </a:endParaRPr>
          </a:p>
          <a:p>
            <a:r>
              <a:rPr lang="tr-TR" sz="1300" b="1" dirty="0" smtClean="0">
                <a:solidFill>
                  <a:schemeClr val="bg2">
                    <a:lumMod val="50000"/>
                  </a:schemeClr>
                </a:solidFill>
              </a:rPr>
              <a:t>“Kız kaçırma”</a:t>
            </a:r>
          </a:p>
          <a:p>
            <a:endParaRPr lang="tr-TR" sz="1300" b="1" dirty="0" smtClean="0">
              <a:solidFill>
                <a:schemeClr val="bg2">
                  <a:lumMod val="50000"/>
                </a:schemeClr>
              </a:solidFill>
            </a:endParaRPr>
          </a:p>
          <a:p>
            <a:r>
              <a:rPr lang="tr-TR" sz="1300" b="1" dirty="0" smtClean="0">
                <a:solidFill>
                  <a:srgbClr val="FFC000"/>
                </a:solidFill>
              </a:rPr>
              <a:t>Tecavüz</a:t>
            </a:r>
            <a:endParaRPr lang="tr-TR" sz="1300" b="1" dirty="0">
              <a:solidFill>
                <a:srgbClr val="FFC000"/>
              </a:solidFill>
            </a:endParaRPr>
          </a:p>
        </p:txBody>
      </p:sp>
      <p:pic>
        <p:nvPicPr>
          <p:cNvPr id="6" name="Resim 5" descr="KYŞM_Seminer Sunum - PowerPoint (Ürün Etkinleştirilemedi)"/>
          <p:cNvPicPr>
            <a:picLocks noChangeAspect="1"/>
          </p:cNvPicPr>
          <p:nvPr/>
        </p:nvPicPr>
        <p:blipFill rotWithShape="1">
          <a:blip r:embed="rId2">
            <a:extLst>
              <a:ext uri="{28A0092B-C50C-407E-A947-70E740481C1C}">
                <a14:useLocalDpi xmlns:a14="http://schemas.microsoft.com/office/drawing/2010/main" val="0"/>
              </a:ext>
            </a:extLst>
          </a:blip>
          <a:srcRect l="40000" t="41545" r="24257" b="15099"/>
          <a:stretch/>
        </p:blipFill>
        <p:spPr>
          <a:xfrm>
            <a:off x="2206141" y="4206024"/>
            <a:ext cx="3511155" cy="1950273"/>
          </a:xfrm>
          <a:prstGeom prst="rect">
            <a:avLst/>
          </a:prstGeom>
          <a:ln w="38100">
            <a:solidFill>
              <a:schemeClr val="bg2">
                <a:lumMod val="25000"/>
              </a:schemeClr>
            </a:solidFill>
          </a:ln>
        </p:spPr>
      </p:pic>
    </p:spTree>
    <p:extLst>
      <p:ext uri="{BB962C8B-B14F-4D97-AF65-F5344CB8AC3E}">
        <p14:creationId xmlns:p14="http://schemas.microsoft.com/office/powerpoint/2010/main" val="400757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93273" y="624110"/>
            <a:ext cx="10349345" cy="1280890"/>
          </a:xfrm>
        </p:spPr>
        <p:txBody>
          <a:bodyPr>
            <a:normAutofit/>
          </a:bodyPr>
          <a:lstStyle/>
          <a:p>
            <a:r>
              <a:rPr lang="tr-TR" sz="2400" b="1" dirty="0" smtClean="0"/>
              <a:t>Kadına Yönelik Şiddetle Mücadele Çalışmaları 2006 yılından itibaren başlamıştır.</a:t>
            </a:r>
            <a:endParaRPr lang="tr-TR" sz="2400" b="1" dirty="0"/>
          </a:p>
        </p:txBody>
      </p:sp>
      <p:sp>
        <p:nvSpPr>
          <p:cNvPr id="3" name="2 İçerik Yer Tutucusu"/>
          <p:cNvSpPr>
            <a:spLocks noGrp="1"/>
          </p:cNvSpPr>
          <p:nvPr>
            <p:ph idx="1"/>
          </p:nvPr>
        </p:nvSpPr>
        <p:spPr>
          <a:xfrm>
            <a:off x="1953492" y="1856510"/>
            <a:ext cx="9712035" cy="3777622"/>
          </a:xfrm>
        </p:spPr>
        <p:txBody>
          <a:bodyPr>
            <a:normAutofit/>
          </a:bodyPr>
          <a:lstStyle/>
          <a:p>
            <a:r>
              <a:rPr lang="tr-TR" b="1" dirty="0" smtClean="0"/>
              <a:t>Türkiye Büyük Millet Meclisi'nde 11.10.2005 tarihinde </a:t>
            </a:r>
            <a:r>
              <a:rPr lang="tr-TR" b="1" dirty="0" smtClean="0">
                <a:solidFill>
                  <a:srgbClr val="C00000"/>
                </a:solidFill>
              </a:rPr>
              <a:t>“Töre ve Namus Cinayetleri ile Kadınlara ve Çocuklara Yönelik Şiddetin Sebeplerinin Araştırılarak Alınması Gereken Önlemlerin Belirlenmesi”</a:t>
            </a:r>
            <a:r>
              <a:rPr lang="tr-TR" b="1" dirty="0" smtClean="0"/>
              <a:t> amacıyla oluşturulan Meclis Araştırma Komisyonunun konuya ilişkin kapsamlı raporunu takiben, 2006/17 sayılı Başbakanlık Genelge'si yayınlanmış ve bu genelgeyi takiben  </a:t>
            </a:r>
            <a:r>
              <a:rPr lang="tr-TR" b="1" dirty="0" smtClean="0">
                <a:solidFill>
                  <a:srgbClr val="C00000"/>
                </a:solidFill>
              </a:rPr>
              <a:t>Kadına Yönelik Aile İçi Şiddetle Mücadele 1. Ulusal Eylem Planı  (2007-2010) </a:t>
            </a:r>
            <a:r>
              <a:rPr lang="tr-TR" b="1" dirty="0" smtClean="0"/>
              <a:t>hazırlanmıştır.</a:t>
            </a:r>
          </a:p>
          <a:p>
            <a:r>
              <a:rPr lang="tr-TR" b="1" dirty="0" smtClean="0"/>
              <a:t>Bu planda ülke çapında yapılacak çalışmalar ve sorumlu kurum ve kuruluşlar belirlenmiştir.</a:t>
            </a:r>
          </a:p>
          <a:p>
            <a:endParaRPr lang="tr-TR" b="1" dirty="0" smtClean="0"/>
          </a:p>
          <a:p>
            <a:r>
              <a:rPr lang="tr-TR" b="1" dirty="0" smtClean="0"/>
              <a:t>Kadına Yönelik Şiddetle Mücadele 2.Ulusal Eylem Planı (2012-2015)</a:t>
            </a:r>
          </a:p>
          <a:p>
            <a:r>
              <a:rPr lang="tr-TR" b="1" dirty="0" smtClean="0"/>
              <a:t>Kadına Yönelik Şiddetle Mücadele 3.Ulusal Eylem Planı (2016-2020)</a:t>
            </a:r>
          </a:p>
          <a:p>
            <a:endParaRPr lang="tr-TR" b="1" dirty="0" smtClean="0"/>
          </a:p>
          <a:p>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PSİKOLOJİK/DUYGUSAL ŞİDDET </a:t>
            </a:r>
            <a:br>
              <a:rPr lang="tr-TR" b="1" dirty="0"/>
            </a:br>
            <a:endParaRPr lang="tr-TR" b="1" dirty="0"/>
          </a:p>
        </p:txBody>
      </p:sp>
      <p:sp>
        <p:nvSpPr>
          <p:cNvPr id="3" name="İçerik Yer Tutucusu 2"/>
          <p:cNvSpPr>
            <a:spLocks noGrp="1"/>
          </p:cNvSpPr>
          <p:nvPr>
            <p:ph idx="1"/>
          </p:nvPr>
        </p:nvSpPr>
        <p:spPr>
          <a:xfrm>
            <a:off x="2589212" y="2133600"/>
            <a:ext cx="8915400" cy="1029730"/>
          </a:xfrm>
        </p:spPr>
        <p:txBody>
          <a:bodyPr/>
          <a:lstStyle/>
          <a:p>
            <a:r>
              <a:rPr lang="tr-TR" dirty="0"/>
              <a:t>Duyguların ve duygusal ihtiyaçların, kadına baskı uygulayabilmek için tutarlı bir şekilde istismar edilmesi, bir tehdit aracı olarak kullanılmasıdır. Ülkemizde yaklaşık 2 kadından 1’i duygusal şiddet yaşamaktadır.</a:t>
            </a:r>
          </a:p>
          <a:p>
            <a:endParaRPr lang="tr-TR" dirty="0"/>
          </a:p>
          <a:p>
            <a:endParaRPr lang="tr-TR" dirty="0"/>
          </a:p>
        </p:txBody>
      </p:sp>
      <p:sp>
        <p:nvSpPr>
          <p:cNvPr id="4" name="Metin kutusu 3"/>
          <p:cNvSpPr txBox="1"/>
          <p:nvPr/>
        </p:nvSpPr>
        <p:spPr>
          <a:xfrm>
            <a:off x="4735746" y="3679593"/>
            <a:ext cx="7298724" cy="2246769"/>
          </a:xfrm>
          <a:prstGeom prst="rect">
            <a:avLst/>
          </a:prstGeom>
          <a:noFill/>
          <a:ln w="38100">
            <a:solidFill>
              <a:schemeClr val="accent4">
                <a:lumMod val="75000"/>
              </a:schemeClr>
            </a:solidFill>
          </a:ln>
        </p:spPr>
        <p:txBody>
          <a:bodyPr wrap="square" rtlCol="0">
            <a:spAutoFit/>
          </a:bodyPr>
          <a:lstStyle/>
          <a:p>
            <a:r>
              <a:rPr lang="tr-TR" sz="1400" b="1" dirty="0" smtClean="0">
                <a:solidFill>
                  <a:srgbClr val="FFC000"/>
                </a:solidFill>
              </a:rPr>
              <a:t>Tehdit etme (zarar vermekle, terk etmekle, çocuklarını elinden almakla, tehdit,…)</a:t>
            </a:r>
          </a:p>
          <a:p>
            <a:endParaRPr lang="tr-TR" sz="1400" b="1" dirty="0" smtClean="0"/>
          </a:p>
          <a:p>
            <a:r>
              <a:rPr lang="tr-TR" sz="1400" b="1" dirty="0" smtClean="0"/>
              <a:t>Kadına kendini kötü hissettirmek, özgüvenini, beğenisini zedeleyici söz söylemek ve davranışlarda bulunmak, aşağılamak, isim takmak, aciz, çaresiz olduğunu söylemek, sürekli suçlama</a:t>
            </a:r>
          </a:p>
          <a:p>
            <a:endParaRPr lang="tr-TR" sz="1400" b="1" dirty="0" smtClean="0"/>
          </a:p>
          <a:p>
            <a:r>
              <a:rPr lang="tr-TR" sz="1400" b="1" dirty="0" smtClean="0">
                <a:solidFill>
                  <a:srgbClr val="FFC000"/>
                </a:solidFill>
              </a:rPr>
              <a:t>Kontrol davranışları: Kadının yaşamı üzerindeki kontrolünü yok etmek, çocuklarıyla veya ailesiyle görüşmesine izin vermemek, kadını yalnızlaştırmak, bir yere hapsetmek ve ilişkilerinin bozulmasına yol açacak eylemlerde bulunmak, hesap vermeye zorlamak</a:t>
            </a:r>
            <a:endParaRPr lang="tr-TR" sz="1400" b="1" dirty="0"/>
          </a:p>
        </p:txBody>
      </p:sp>
      <p:pic>
        <p:nvPicPr>
          <p:cNvPr id="5" name="Resim 4"/>
          <p:cNvPicPr>
            <a:picLocks noChangeAspect="1"/>
          </p:cNvPicPr>
          <p:nvPr/>
        </p:nvPicPr>
        <p:blipFill>
          <a:blip r:embed="rId2"/>
          <a:stretch>
            <a:fillRect/>
          </a:stretch>
        </p:blipFill>
        <p:spPr>
          <a:xfrm>
            <a:off x="1553227" y="3696831"/>
            <a:ext cx="3182519" cy="2212294"/>
          </a:xfrm>
          <a:prstGeom prst="rect">
            <a:avLst/>
          </a:prstGeom>
          <a:ln w="38100">
            <a:solidFill>
              <a:schemeClr val="accent4">
                <a:lumMod val="75000"/>
              </a:schemeClr>
            </a:solidFill>
          </a:ln>
        </p:spPr>
      </p:pic>
    </p:spTree>
    <p:extLst>
      <p:ext uri="{BB962C8B-B14F-4D97-AF65-F5344CB8AC3E}">
        <p14:creationId xmlns:p14="http://schemas.microsoft.com/office/powerpoint/2010/main" val="121490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22" y="388979"/>
            <a:ext cx="8911687" cy="1280890"/>
          </a:xfrm>
        </p:spPr>
        <p:txBody>
          <a:bodyPr/>
          <a:lstStyle/>
          <a:p>
            <a:r>
              <a:rPr lang="tr-TR" b="1" dirty="0"/>
              <a:t>EKONOMİK ŞİDDET </a:t>
            </a:r>
            <a:br>
              <a:rPr lang="tr-TR" b="1" dirty="0"/>
            </a:br>
            <a:endParaRPr lang="tr-TR" b="1" dirty="0"/>
          </a:p>
        </p:txBody>
      </p:sp>
      <p:sp>
        <p:nvSpPr>
          <p:cNvPr id="3" name="İçerik Yer Tutucusu 2"/>
          <p:cNvSpPr>
            <a:spLocks noGrp="1"/>
          </p:cNvSpPr>
          <p:nvPr>
            <p:ph idx="1"/>
          </p:nvPr>
        </p:nvSpPr>
        <p:spPr>
          <a:xfrm>
            <a:off x="2589212" y="2133600"/>
            <a:ext cx="8915400" cy="1383957"/>
          </a:xfrm>
        </p:spPr>
        <p:txBody>
          <a:bodyPr/>
          <a:lstStyle/>
          <a:p>
            <a:r>
              <a:rPr lang="tr-TR" dirty="0"/>
              <a:t>Kadının yaşamını sürdürebilmesi için gerek duyduğu ekonomik olanaklardan mahrum bırakılması, ekonomik kaynakların ve paranın kişi üzerinde bir yaptırım, tehdit ve kontrol aracı olarak düzenli bir şekilde kullanılmasıdır. </a:t>
            </a:r>
          </a:p>
          <a:p>
            <a:endParaRPr lang="tr-TR" dirty="0"/>
          </a:p>
        </p:txBody>
      </p:sp>
      <p:sp>
        <p:nvSpPr>
          <p:cNvPr id="4" name="Metin kutusu 3"/>
          <p:cNvSpPr txBox="1"/>
          <p:nvPr/>
        </p:nvSpPr>
        <p:spPr>
          <a:xfrm>
            <a:off x="5120404" y="3447888"/>
            <a:ext cx="6087762" cy="3108543"/>
          </a:xfrm>
          <a:prstGeom prst="rect">
            <a:avLst/>
          </a:prstGeom>
          <a:noFill/>
          <a:ln w="38100">
            <a:solidFill>
              <a:schemeClr val="accent4">
                <a:lumMod val="75000"/>
              </a:schemeClr>
            </a:solidFill>
          </a:ln>
        </p:spPr>
        <p:txBody>
          <a:bodyPr wrap="square" rtlCol="0">
            <a:spAutoFit/>
          </a:bodyPr>
          <a:lstStyle/>
          <a:p>
            <a:r>
              <a:rPr lang="tr-TR" sz="1400" b="1" dirty="0" smtClean="0">
                <a:solidFill>
                  <a:srgbClr val="FFC000"/>
                </a:solidFill>
              </a:rPr>
              <a:t>Kadının çalışmasına engel olma, </a:t>
            </a:r>
          </a:p>
          <a:p>
            <a:endParaRPr lang="tr-TR" sz="1400" b="1" dirty="0" smtClean="0">
              <a:solidFill>
                <a:srgbClr val="FFC000"/>
              </a:solidFill>
            </a:endParaRPr>
          </a:p>
          <a:p>
            <a:r>
              <a:rPr lang="tr-TR" sz="1400" b="1" dirty="0" smtClean="0"/>
              <a:t>Çalışıyorsa kazancına el koyma, </a:t>
            </a:r>
          </a:p>
          <a:p>
            <a:endParaRPr lang="tr-TR" sz="1400" b="1" dirty="0" smtClean="0"/>
          </a:p>
          <a:p>
            <a:r>
              <a:rPr lang="tr-TR" sz="1400" b="1" dirty="0" smtClean="0">
                <a:solidFill>
                  <a:srgbClr val="FFC000"/>
                </a:solidFill>
              </a:rPr>
              <a:t>Kazancından sadece harçlık almak biçiminde yararlanmasına izin verme, </a:t>
            </a:r>
          </a:p>
          <a:p>
            <a:endParaRPr lang="tr-TR" sz="1400" b="1" dirty="0" smtClean="0"/>
          </a:p>
          <a:p>
            <a:r>
              <a:rPr lang="tr-TR" sz="1400" b="1" dirty="0" smtClean="0"/>
              <a:t>Çok az para bırakarak evi döndürmesini isteme,</a:t>
            </a:r>
          </a:p>
          <a:p>
            <a:r>
              <a:rPr lang="tr-TR" sz="1400" b="1" dirty="0" smtClean="0"/>
              <a:t> </a:t>
            </a:r>
          </a:p>
          <a:p>
            <a:r>
              <a:rPr lang="tr-TR" sz="1400" b="1" dirty="0" smtClean="0">
                <a:solidFill>
                  <a:srgbClr val="FFC000"/>
                </a:solidFill>
              </a:rPr>
              <a:t>Mallarına el koyma,</a:t>
            </a:r>
          </a:p>
          <a:p>
            <a:r>
              <a:rPr lang="tr-TR" sz="1400" b="1" dirty="0" smtClean="0"/>
              <a:t> </a:t>
            </a:r>
          </a:p>
          <a:p>
            <a:r>
              <a:rPr lang="tr-TR" sz="1400" b="1" dirty="0" smtClean="0"/>
              <a:t>Ekonomik kararlardan dışlama, </a:t>
            </a:r>
          </a:p>
          <a:p>
            <a:endParaRPr lang="tr-TR" sz="1400" b="1" dirty="0" smtClean="0"/>
          </a:p>
          <a:p>
            <a:r>
              <a:rPr lang="tr-TR" sz="1400" b="1" dirty="0" smtClean="0">
                <a:solidFill>
                  <a:srgbClr val="FFC000"/>
                </a:solidFill>
              </a:rPr>
              <a:t>Ortak edinilmiş mallara zarar verme.</a:t>
            </a:r>
            <a:endParaRPr lang="tr-TR" sz="1400" b="1" dirty="0">
              <a:solidFill>
                <a:srgbClr val="FFC000"/>
              </a:solidFill>
            </a:endParaRPr>
          </a:p>
        </p:txBody>
      </p:sp>
    </p:spTree>
    <p:extLst>
      <p:ext uri="{BB962C8B-B14F-4D97-AF65-F5344CB8AC3E}">
        <p14:creationId xmlns:p14="http://schemas.microsoft.com/office/powerpoint/2010/main" val="218378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363" t="16134" r="16330" b="9186"/>
          <a:stretch/>
        </p:blipFill>
        <p:spPr>
          <a:xfrm>
            <a:off x="0" y="0"/>
            <a:ext cx="12192000" cy="6858000"/>
          </a:xfrm>
        </p:spPr>
      </p:pic>
    </p:spTree>
    <p:extLst>
      <p:ext uri="{BB962C8B-B14F-4D97-AF65-F5344CB8AC3E}">
        <p14:creationId xmlns:p14="http://schemas.microsoft.com/office/powerpoint/2010/main" val="143339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KADINA YÖNELİK ŞİDDETİN NEDENLERİ </a:t>
            </a:r>
            <a:r>
              <a:rPr lang="tr-TR" dirty="0"/>
              <a:t/>
            </a:r>
            <a:br>
              <a:rPr lang="tr-TR" dirty="0"/>
            </a:br>
            <a:endParaRPr lang="tr-TR" dirty="0"/>
          </a:p>
        </p:txBody>
      </p:sp>
      <p:pic>
        <p:nvPicPr>
          <p:cNvPr id="4" name="İçerik Yer Tutucusu 3" descr="KYŞM_Seminer Sunum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655" t="28780" r="12946" b="10388"/>
          <a:stretch/>
        </p:blipFill>
        <p:spPr>
          <a:xfrm>
            <a:off x="0" y="1227438"/>
            <a:ext cx="12192000" cy="5630562"/>
          </a:xfrm>
        </p:spPr>
      </p:pic>
    </p:spTree>
    <p:extLst>
      <p:ext uri="{BB962C8B-B14F-4D97-AF65-F5344CB8AC3E}">
        <p14:creationId xmlns:p14="http://schemas.microsoft.com/office/powerpoint/2010/main" val="2056413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489" t="16365" r="15324" b="9417"/>
          <a:stretch/>
        </p:blipFill>
        <p:spPr>
          <a:xfrm>
            <a:off x="0" y="0"/>
            <a:ext cx="12252960" cy="6858000"/>
          </a:xfrm>
        </p:spPr>
      </p:pic>
    </p:spTree>
    <p:extLst>
      <p:ext uri="{BB962C8B-B14F-4D97-AF65-F5344CB8AC3E}">
        <p14:creationId xmlns:p14="http://schemas.microsoft.com/office/powerpoint/2010/main" val="114502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5839" y="2322282"/>
            <a:ext cx="8911687" cy="1280890"/>
          </a:xfrm>
        </p:spPr>
        <p:txBody>
          <a:bodyPr/>
          <a:lstStyle/>
          <a:p>
            <a:pPr algn="ctr"/>
            <a:r>
              <a:rPr lang="tr-TR" b="1" dirty="0"/>
              <a:t>KADINA YÖNELİK ŞİDDETLE MÜCADELE</a:t>
            </a:r>
            <a:br>
              <a:rPr lang="tr-TR" b="1" dirty="0"/>
            </a:br>
            <a:r>
              <a:rPr lang="tr-TR" dirty="0" smtClean="0"/>
              <a:t>						</a:t>
            </a:r>
            <a:r>
              <a:rPr lang="tr-TR" b="1" dirty="0" smtClean="0"/>
              <a:t>Kurumsal Mekanizmalar</a:t>
            </a:r>
            <a:endParaRPr lang="tr-TR" b="1" dirty="0"/>
          </a:p>
        </p:txBody>
      </p:sp>
    </p:spTree>
    <p:extLst>
      <p:ext uri="{BB962C8B-B14F-4D97-AF65-F5344CB8AC3E}">
        <p14:creationId xmlns:p14="http://schemas.microsoft.com/office/powerpoint/2010/main" val="4103198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3054" y="1537854"/>
            <a:ext cx="10709563" cy="4890654"/>
          </a:xfrm>
        </p:spPr>
        <p:txBody>
          <a:bodyPr>
            <a:normAutofit/>
          </a:bodyPr>
          <a:lstStyle/>
          <a:p>
            <a:pPr>
              <a:buNone/>
            </a:pPr>
            <a:r>
              <a:rPr lang="tr-TR" b="1" dirty="0" smtClean="0"/>
              <a:t>Bu kanun, </a:t>
            </a:r>
            <a:r>
              <a:rPr lang="tr-TR" b="1" dirty="0" smtClean="0">
                <a:solidFill>
                  <a:srgbClr val="C00000"/>
                </a:solidFill>
              </a:rPr>
              <a:t>şiddete </a:t>
            </a:r>
            <a:r>
              <a:rPr lang="tr-TR" b="1" dirty="0">
                <a:solidFill>
                  <a:srgbClr val="C00000"/>
                </a:solidFill>
              </a:rPr>
              <a:t>uğrayan </a:t>
            </a:r>
            <a:r>
              <a:rPr lang="tr-TR" b="1" dirty="0" smtClean="0">
                <a:solidFill>
                  <a:srgbClr val="C00000"/>
                </a:solidFill>
              </a:rPr>
              <a:t>,şiddete </a:t>
            </a:r>
            <a:r>
              <a:rPr lang="tr-TR" b="1" dirty="0">
                <a:solidFill>
                  <a:srgbClr val="C00000"/>
                </a:solidFill>
              </a:rPr>
              <a:t>uğrama tehlikesi </a:t>
            </a:r>
            <a:r>
              <a:rPr lang="tr-TR" b="1" dirty="0" smtClean="0">
                <a:solidFill>
                  <a:srgbClr val="C00000"/>
                </a:solidFill>
              </a:rPr>
              <a:t>bulunan, kadınların</a:t>
            </a:r>
            <a:r>
              <a:rPr lang="tr-TR" b="1" dirty="0">
                <a:solidFill>
                  <a:srgbClr val="C00000"/>
                </a:solidFill>
              </a:rPr>
              <a:t>, çocukların, aile bireylerinin ve tek taraflı ısrarlı takip mağduru olan kişilerin </a:t>
            </a:r>
            <a:r>
              <a:rPr lang="tr-TR" b="1" dirty="0"/>
              <a:t>korunması ve bu kişilere yönelik şiddetin önlenmesi amacıyla alınacak tedbirlere ilişkin usul ve esasları </a:t>
            </a:r>
            <a:r>
              <a:rPr lang="tr-TR" b="1" dirty="0" smtClean="0"/>
              <a:t>düzenler.</a:t>
            </a:r>
          </a:p>
          <a:p>
            <a:pPr marL="0" indent="0">
              <a:buNone/>
            </a:pPr>
            <a:r>
              <a:rPr lang="tr-TR" b="1" dirty="0" smtClean="0">
                <a:solidFill>
                  <a:srgbClr val="C00000"/>
                </a:solidFill>
              </a:rPr>
              <a:t>MADDE 2 – (1) b) Ev içi şiddet: </a:t>
            </a:r>
            <a:r>
              <a:rPr lang="tr-TR" b="1" dirty="0" smtClean="0"/>
              <a:t>Şiddet mağduru ve şiddet uygulayanla aynı haneyi paylaşmasa da aile veya hanede ya da aile mensubu sayılan diğer kişiler arasında meydana gelen her türlü fiziksel, cinsel, psikolojik ve ekonomik şiddeti,</a:t>
            </a:r>
          </a:p>
          <a:p>
            <a:pPr marL="0" indent="0">
              <a:buNone/>
            </a:pPr>
            <a:r>
              <a:rPr lang="tr-TR" b="1" dirty="0" smtClean="0">
                <a:solidFill>
                  <a:srgbClr val="C00000"/>
                </a:solidFill>
              </a:rPr>
              <a:t>ç)Kadına yönelik şiddet: </a:t>
            </a:r>
            <a:r>
              <a:rPr lang="tr-TR" b="1" dirty="0" smtClean="0"/>
              <a:t>Kadınlara, yalnızca kadın oldukları için uygulanan veya kadınları etkileyen cinsiyete dayalı bir ayrımcılık ile kadının insan hakları ihlaline yol açan ve bu Kanunda şiddet olarak tanımlanan her türlü tutum ve davranışı,</a:t>
            </a:r>
          </a:p>
          <a:p>
            <a:pPr marL="0" indent="0">
              <a:buNone/>
            </a:pPr>
            <a:r>
              <a:rPr lang="tr-TR" b="1" dirty="0" smtClean="0">
                <a:solidFill>
                  <a:srgbClr val="C00000"/>
                </a:solidFill>
              </a:rPr>
              <a:t>d) Şiddet: </a:t>
            </a:r>
            <a:r>
              <a:rPr lang="tr-TR" b="1" dirty="0" smtClean="0"/>
              <a:t>Kişinin, fiziksel, cinsel, psikolojik veya ekonomik açıdan zarar görmesiyle veya acı çekmesiyle sonuçlanan veya sonuçlanması muhtemel hareketleri, buna yönelik tehdit ve baskıyı ya da özgürlüğün keyfî engellenmesini de içeren, toplumsal, kamusal veya özel alanda meydana gelen fiziksel, cinsel, psikolojik, sözlü veya ekonomik her türlü tutum ve davranışı</a:t>
            </a:r>
            <a:endParaRPr lang="tr-TR" b="1" dirty="0"/>
          </a:p>
          <a:p>
            <a:endParaRPr lang="tr-TR" b="1" dirty="0"/>
          </a:p>
        </p:txBody>
      </p:sp>
      <p:sp>
        <p:nvSpPr>
          <p:cNvPr id="4" name="3 Metin kutusu"/>
          <p:cNvSpPr txBox="1"/>
          <p:nvPr/>
        </p:nvSpPr>
        <p:spPr>
          <a:xfrm>
            <a:off x="2355273" y="207819"/>
            <a:ext cx="7841672" cy="646331"/>
          </a:xfrm>
          <a:prstGeom prst="rect">
            <a:avLst/>
          </a:prstGeom>
          <a:noFill/>
        </p:spPr>
        <p:txBody>
          <a:bodyPr wrap="square" rtlCol="0">
            <a:spAutoFit/>
          </a:bodyPr>
          <a:lstStyle/>
          <a:p>
            <a:pPr algn="ctr"/>
            <a:r>
              <a:rPr lang="tr-TR" b="1" dirty="0" smtClean="0">
                <a:solidFill>
                  <a:srgbClr val="FF0000"/>
                </a:solidFill>
              </a:rPr>
              <a:t>6284 SAYILI AİLENİN KORUNMASI VE KADINA KARŞI ŞİDDETİN ÖNLENMESİNE DAİR KANUN</a:t>
            </a:r>
            <a:endParaRPr lang="tr-TR" b="1" dirty="0">
              <a:solidFill>
                <a:srgbClr val="FF0000"/>
              </a:solidFill>
            </a:endParaRPr>
          </a:p>
        </p:txBody>
      </p:sp>
    </p:spTree>
    <p:extLst>
      <p:ext uri="{BB962C8B-B14F-4D97-AF65-F5344CB8AC3E}">
        <p14:creationId xmlns:p14="http://schemas.microsoft.com/office/powerpoint/2010/main" val="1766162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dirty="0" smtClean="0">
                <a:solidFill>
                  <a:srgbClr val="C00000"/>
                </a:solidFill>
              </a:rPr>
              <a:t>Mülkî Amir Tarafından Verilecek Koruyucu Tedbir Kararları </a:t>
            </a:r>
            <a:endParaRPr lang="tr-TR" sz="2400" b="1" dirty="0">
              <a:solidFill>
                <a:srgbClr val="C00000"/>
              </a:solidFill>
            </a:endParaRPr>
          </a:p>
        </p:txBody>
      </p:sp>
      <p:sp>
        <p:nvSpPr>
          <p:cNvPr id="3" name="2 İçerik Yer Tutucusu"/>
          <p:cNvSpPr>
            <a:spLocks noGrp="1"/>
          </p:cNvSpPr>
          <p:nvPr>
            <p:ph idx="1"/>
          </p:nvPr>
        </p:nvSpPr>
        <p:spPr>
          <a:xfrm>
            <a:off x="2007321" y="1288473"/>
            <a:ext cx="9588934" cy="5333999"/>
          </a:xfrm>
        </p:spPr>
        <p:txBody>
          <a:bodyPr>
            <a:normAutofit fontScale="92500" lnSpcReduction="10000"/>
          </a:bodyPr>
          <a:lstStyle/>
          <a:p>
            <a:pPr>
              <a:buNone/>
            </a:pPr>
            <a:r>
              <a:rPr lang="tr-TR" b="1" dirty="0" smtClean="0">
                <a:solidFill>
                  <a:srgbClr val="C00000"/>
                </a:solidFill>
              </a:rPr>
              <a:t>MADDE 3 – (1)</a:t>
            </a:r>
          </a:p>
          <a:p>
            <a:r>
              <a:rPr lang="tr-TR" b="1" dirty="0" smtClean="0"/>
              <a:t>a) Kendisine ve gerekiyorsa beraberindeki çocuklara, bulunduğu yerde veya başka bir yerde </a:t>
            </a:r>
            <a:r>
              <a:rPr lang="tr-TR" b="1" dirty="0" smtClean="0">
                <a:solidFill>
                  <a:srgbClr val="C00000"/>
                </a:solidFill>
              </a:rPr>
              <a:t>uygun barınma yeri sağlanması</a:t>
            </a:r>
            <a:r>
              <a:rPr lang="tr-TR" b="1" dirty="0" smtClean="0"/>
              <a:t>. </a:t>
            </a:r>
          </a:p>
          <a:p>
            <a:r>
              <a:rPr lang="tr-TR" b="1" dirty="0" smtClean="0"/>
              <a:t>b) Diğer kanunlar kapsamında yapılacak yardımlar saklı kalmak üzere, </a:t>
            </a:r>
            <a:r>
              <a:rPr lang="tr-TR" b="1" dirty="0" smtClean="0">
                <a:solidFill>
                  <a:srgbClr val="C00000"/>
                </a:solidFill>
              </a:rPr>
              <a:t>geçici maddi yardım yapılması. </a:t>
            </a:r>
          </a:p>
          <a:p>
            <a:r>
              <a:rPr lang="tr-TR" b="1" dirty="0" smtClean="0"/>
              <a:t>c) Psikolojik, meslekî, hukukî ve sosyal bakımdan </a:t>
            </a:r>
            <a:r>
              <a:rPr lang="tr-TR" b="1" dirty="0" smtClean="0">
                <a:solidFill>
                  <a:srgbClr val="C00000"/>
                </a:solidFill>
              </a:rPr>
              <a:t>rehberlik ve danışmanlık hizmeti verilmesi. </a:t>
            </a:r>
          </a:p>
          <a:p>
            <a:r>
              <a:rPr lang="tr-TR" b="1" dirty="0" smtClean="0"/>
              <a:t>ç) Hayatî tehlikesinin bulunması hâlinde, ilgilinin talebi üzerine veya resen </a:t>
            </a:r>
            <a:r>
              <a:rPr lang="tr-TR" b="1" dirty="0" smtClean="0">
                <a:solidFill>
                  <a:srgbClr val="C00000"/>
                </a:solidFill>
              </a:rPr>
              <a:t>geçici koruma altına alınması. </a:t>
            </a:r>
          </a:p>
          <a:p>
            <a:r>
              <a:rPr lang="tr-TR" b="1" dirty="0" smtClean="0"/>
              <a:t>d) Gerekli olması hâlinde, korunan kişinin çocukları varsa </a:t>
            </a:r>
            <a:r>
              <a:rPr lang="tr-TR" b="1" dirty="0" smtClean="0">
                <a:solidFill>
                  <a:srgbClr val="C00000"/>
                </a:solidFill>
              </a:rPr>
              <a:t>çalışma yaşamına katılımını desteklemek üzere dört ay</a:t>
            </a:r>
            <a:r>
              <a:rPr lang="tr-TR" b="1" dirty="0" smtClean="0"/>
              <a:t>, kişinin </a:t>
            </a:r>
            <a:r>
              <a:rPr lang="tr-TR" b="1" dirty="0" smtClean="0">
                <a:solidFill>
                  <a:srgbClr val="C00000"/>
                </a:solidFill>
              </a:rPr>
              <a:t>çalışması hâlinde ise iki aylık süre ile sınırlı olmak kaydıyla, </a:t>
            </a:r>
            <a:r>
              <a:rPr lang="tr-TR" b="1" dirty="0" smtClean="0"/>
              <a:t>on altı yaşından büyükler için her yıl belirlenen aylık net asgari ücret tutarının yarısını geçmemek ve belgelendirilmek kaydıyla Bakanlık bütçesinin ilgili tertibinden karşılanmak suretiyle </a:t>
            </a:r>
            <a:r>
              <a:rPr lang="tr-TR" b="1" dirty="0" smtClean="0">
                <a:solidFill>
                  <a:srgbClr val="C00000"/>
                </a:solidFill>
              </a:rPr>
              <a:t>kreş imkânının sağlanması.</a:t>
            </a:r>
          </a:p>
          <a:p>
            <a:r>
              <a:rPr lang="tr-TR" b="1" dirty="0" smtClean="0"/>
              <a:t>(2) Gecikmesinde sakınca bulunan hâllerde birinci fıkranın (a) ve (ç) bentlerinde yer alan tedbirler, ilgili kolluk amirlerince de alınabilir. Kolluk amiri evrakı en geç kararın alındığı tarihi takip eden ilk işgünü içinde mülkî amirin onayına sunar. </a:t>
            </a:r>
            <a:r>
              <a:rPr lang="tr-TR" b="1" dirty="0" smtClean="0">
                <a:solidFill>
                  <a:srgbClr val="C00000"/>
                </a:solidFill>
              </a:rPr>
              <a:t>Mülkî amir tarafından kırk sekiz saat içinde onaylanmayan tedbirler kendiliğinden kalkar.</a:t>
            </a:r>
          </a:p>
          <a:p>
            <a:endParaRPr lang="tr-TR"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dirty="0" smtClean="0">
                <a:solidFill>
                  <a:srgbClr val="C00000"/>
                </a:solidFill>
              </a:rPr>
              <a:t>Hâkim Tarafından Verilecek Koruyucu Tedbir Kararları</a:t>
            </a:r>
            <a:endParaRPr lang="tr-TR" sz="2400" b="1" dirty="0">
              <a:solidFill>
                <a:srgbClr val="C00000"/>
              </a:solidFill>
            </a:endParaRPr>
          </a:p>
        </p:txBody>
      </p:sp>
      <p:sp>
        <p:nvSpPr>
          <p:cNvPr id="3" name="2 İçerik Yer Tutucusu"/>
          <p:cNvSpPr>
            <a:spLocks noGrp="1"/>
          </p:cNvSpPr>
          <p:nvPr>
            <p:ph idx="1"/>
          </p:nvPr>
        </p:nvSpPr>
        <p:spPr>
          <a:xfrm>
            <a:off x="1995055" y="1634836"/>
            <a:ext cx="9822872" cy="4276386"/>
          </a:xfrm>
        </p:spPr>
        <p:txBody>
          <a:bodyPr>
            <a:normAutofit/>
          </a:bodyPr>
          <a:lstStyle/>
          <a:p>
            <a:pPr>
              <a:buNone/>
            </a:pPr>
            <a:r>
              <a:rPr lang="tr-TR" b="1" dirty="0" smtClean="0">
                <a:solidFill>
                  <a:srgbClr val="C00000"/>
                </a:solidFill>
              </a:rPr>
              <a:t>MADDE 4 – (1)</a:t>
            </a:r>
          </a:p>
          <a:p>
            <a:r>
              <a:rPr lang="tr-TR" b="1" dirty="0" smtClean="0"/>
              <a:t>a) İşyerinin değiştirilmesi. </a:t>
            </a:r>
          </a:p>
          <a:p>
            <a:r>
              <a:rPr lang="tr-TR" b="1" dirty="0" smtClean="0"/>
              <a:t>b) Kişinin evli olması hâlinde müşterek yerleşim yerinden </a:t>
            </a:r>
            <a:r>
              <a:rPr lang="tr-TR" b="1" dirty="0" smtClean="0">
                <a:solidFill>
                  <a:srgbClr val="C00000"/>
                </a:solidFill>
              </a:rPr>
              <a:t>ayrı yerleşim yeri belirlenmesi. </a:t>
            </a:r>
          </a:p>
          <a:p>
            <a:r>
              <a:rPr lang="tr-TR" b="1" dirty="0" smtClean="0"/>
              <a:t>c) 22/11/2001 tarihli ve 4721 sayılı Türk Medenî Kanunundaki şartların varlığı hâlinde ve korunan kişinin talebi üzerine tapu kütüğüne </a:t>
            </a:r>
            <a:r>
              <a:rPr lang="tr-TR" b="1" dirty="0" smtClean="0">
                <a:solidFill>
                  <a:srgbClr val="C00000"/>
                </a:solidFill>
              </a:rPr>
              <a:t>aile konutu şerhi konulması</a:t>
            </a:r>
            <a:r>
              <a:rPr lang="tr-TR" b="1" dirty="0" smtClean="0"/>
              <a:t>. (</a:t>
            </a:r>
            <a:r>
              <a:rPr lang="tr-TR" b="1" dirty="0" smtClean="0">
                <a:solidFill>
                  <a:srgbClr val="C00000"/>
                </a:solidFill>
              </a:rPr>
              <a:t>Aile konutu şerhi</a:t>
            </a:r>
            <a:r>
              <a:rPr lang="tr-TR" dirty="0" smtClean="0">
                <a:solidFill>
                  <a:srgbClr val="C00000"/>
                </a:solidFill>
              </a:rPr>
              <a:t> </a:t>
            </a:r>
            <a:r>
              <a:rPr lang="tr-TR" b="1" dirty="0" smtClean="0"/>
              <a:t> eşlerden birinin diğerinin izni olmadan konut üzerinde satma ya da kiralama gibi bir işlem yapmasını engelleyen bir düzenleme.)</a:t>
            </a:r>
          </a:p>
          <a:p>
            <a:r>
              <a:rPr lang="tr-TR" b="1" dirty="0" smtClean="0"/>
              <a:t>ç) Korunan kişi bakımından hayatî tehlikenin bulunması ve bu tehlikenin önlenmesi için diğer tedbirlerin yeterli olmayacağının anlaşılması hâlinde ve ilgilinin aydınlatılmış rızasına dayalı olarak </a:t>
            </a:r>
            <a:r>
              <a:rPr lang="tr-TR" b="1" dirty="0" smtClean="0">
                <a:solidFill>
                  <a:srgbClr val="C00000"/>
                </a:solidFill>
              </a:rPr>
              <a:t>27/12/2007 tarihli ve 5726 sayılı Tanık Koruma Kanunu hükümlerine göre kimlik ve ilgili diğer bilgi ve belgelerinin değiştirilmesi</a:t>
            </a:r>
            <a:endParaRPr lang="tr-TR"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09798" y="193964"/>
            <a:ext cx="8911687" cy="678873"/>
          </a:xfrm>
        </p:spPr>
        <p:txBody>
          <a:bodyPr>
            <a:normAutofit/>
          </a:bodyPr>
          <a:lstStyle/>
          <a:p>
            <a:r>
              <a:rPr lang="tr-TR" sz="2400" b="1" dirty="0" smtClean="0">
                <a:solidFill>
                  <a:srgbClr val="C00000"/>
                </a:solidFill>
              </a:rPr>
              <a:t>Hâkim Tarafından Verilecek Önleyici Tedbir Kararları</a:t>
            </a:r>
            <a:endParaRPr lang="tr-TR" sz="2400" b="1" dirty="0">
              <a:solidFill>
                <a:srgbClr val="C00000"/>
              </a:solidFill>
            </a:endParaRPr>
          </a:p>
        </p:txBody>
      </p:sp>
      <p:sp>
        <p:nvSpPr>
          <p:cNvPr id="3" name="2 İçerik Yer Tutucusu"/>
          <p:cNvSpPr>
            <a:spLocks noGrp="1"/>
          </p:cNvSpPr>
          <p:nvPr>
            <p:ph idx="1"/>
          </p:nvPr>
        </p:nvSpPr>
        <p:spPr>
          <a:xfrm>
            <a:off x="2064327" y="831273"/>
            <a:ext cx="9906000" cy="5597236"/>
          </a:xfrm>
        </p:spPr>
        <p:txBody>
          <a:bodyPr>
            <a:normAutofit lnSpcReduction="10000"/>
          </a:bodyPr>
          <a:lstStyle/>
          <a:p>
            <a:pPr>
              <a:buNone/>
            </a:pPr>
            <a:r>
              <a:rPr lang="tr-TR" b="1" dirty="0" smtClean="0">
                <a:solidFill>
                  <a:srgbClr val="C00000"/>
                </a:solidFill>
              </a:rPr>
              <a:t>MADDE 5 – (1)</a:t>
            </a:r>
          </a:p>
          <a:p>
            <a:r>
              <a:rPr lang="tr-TR" b="1" dirty="0" smtClean="0"/>
              <a:t>a) Şiddet mağduruna yönelik olarak şiddet tehdidi, hakaret, aşağılama veya küçük düşürmeyi içeren söz ve davranışlarda bulunmaması. </a:t>
            </a:r>
          </a:p>
          <a:p>
            <a:pPr>
              <a:buNone/>
            </a:pPr>
            <a:endParaRPr lang="tr-TR" b="1" dirty="0" smtClean="0"/>
          </a:p>
          <a:p>
            <a:r>
              <a:rPr lang="tr-TR" b="1" dirty="0" smtClean="0"/>
              <a:t>b) Müşterek konuttan veya bulunduğu yerden derhâl uzaklaştırılması ve müşterek konutun korunan kişiye tahsis edilmesi. </a:t>
            </a:r>
          </a:p>
          <a:p>
            <a:pPr>
              <a:buNone/>
            </a:pPr>
            <a:endParaRPr lang="tr-TR" b="1" dirty="0" smtClean="0"/>
          </a:p>
          <a:p>
            <a:r>
              <a:rPr lang="tr-TR" b="1" dirty="0" smtClean="0"/>
              <a:t>c) Korunan kişilere, bu kişilerin bulundukları konuta, okula ve işyerine yaklaşmaması. </a:t>
            </a:r>
          </a:p>
          <a:p>
            <a:pPr>
              <a:buNone/>
            </a:pPr>
            <a:endParaRPr lang="tr-TR" b="1" dirty="0" smtClean="0"/>
          </a:p>
          <a:p>
            <a:r>
              <a:rPr lang="tr-TR" b="1" dirty="0" smtClean="0"/>
              <a:t>ç) Çocuklarla ilgili daha önce verilmiş bir kişisel ilişki kurma kararı varsa, kişisel ilişkinin refakatçi eşliğinde yapılması, kişisel ilişkinin sınırlanması ya da tümüyle kaldırılması. </a:t>
            </a:r>
          </a:p>
          <a:p>
            <a:pPr>
              <a:buNone/>
            </a:pPr>
            <a:endParaRPr lang="tr-TR" b="1" dirty="0" smtClean="0"/>
          </a:p>
          <a:p>
            <a:r>
              <a:rPr lang="tr-TR" b="1" dirty="0" smtClean="0"/>
              <a:t>d) Gerekli görülmesi hâlinde korunan kişinin, şiddete uğramamış olsa bile yakınlarına, tanıklarına ve kişisel ilişki kurulmasına ilişkin hâller saklı kalmak üzere çocuklarına yaklaşmaması.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Kadına Yönelik Şiddetle Mücadele </a:t>
            </a:r>
            <a:br>
              <a:rPr lang="tr-TR" b="1" dirty="0"/>
            </a:br>
            <a:r>
              <a:rPr lang="tr-TR" b="1" dirty="0"/>
              <a:t>Ulusal Eylem Planı (2016-2020)</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166255" y="387514"/>
            <a:ext cx="2444708" cy="2500312"/>
          </a:xfrm>
          <a:prstGeom prst="rect">
            <a:avLst/>
          </a:prstGeom>
        </p:spPr>
      </p:pic>
      <p:pic>
        <p:nvPicPr>
          <p:cNvPr id="5" name="Picture 2" descr="Ekran Resmi 2017-01-07 12.35.5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44708" y="1800678"/>
            <a:ext cx="622776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74870" y="4456219"/>
            <a:ext cx="9126538" cy="2200602"/>
          </a:xfrm>
          <a:prstGeom prst="rect">
            <a:avLst/>
          </a:prstGeom>
        </p:spPr>
        <p:txBody>
          <a:bodyPr>
            <a:spAutoFit/>
          </a:bodyPr>
          <a:lstStyle/>
          <a:p>
            <a:pPr marL="342900" indent="-342900" eaLnBrk="0" hangingPunct="0">
              <a:spcBef>
                <a:spcPts val="600"/>
              </a:spcBef>
              <a:buFont typeface="Wingdings" pitchFamily="2" charset="2"/>
              <a:buChar char="ü"/>
              <a:defRPr/>
            </a:pPr>
            <a:r>
              <a:rPr lang="tr-TR" sz="1600" b="1" dirty="0" smtClean="0">
                <a:solidFill>
                  <a:prstClr val="black"/>
                </a:solidFill>
                <a:latin typeface="Times New Roman" pitchFamily="18" charset="0"/>
                <a:cs typeface="Times New Roman" pitchFamily="18" charset="0"/>
              </a:rPr>
              <a:t>Eylem </a:t>
            </a:r>
            <a:r>
              <a:rPr lang="tr-TR" sz="1600" b="1" dirty="0">
                <a:solidFill>
                  <a:prstClr val="black"/>
                </a:solidFill>
                <a:latin typeface="Times New Roman" pitchFamily="18" charset="0"/>
                <a:cs typeface="Times New Roman" pitchFamily="18" charset="0"/>
              </a:rPr>
              <a:t>Planı’nda: </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Mevzuat düzenlemeleri,</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Farkındalık yaratma ve zihniyet dönüşümü, </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Koruyucu ve önleyici hizmet sunumu ve şiddet mağdurlarının güçlenmesi,</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Sağlık hizmetlerinin düzenlenmesi ve uygulanması,</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Kurumlar arası işbirliği ve politika geliştirme </a:t>
            </a:r>
            <a:r>
              <a:rPr lang="tr-TR" sz="1600" dirty="0">
                <a:solidFill>
                  <a:prstClr val="black"/>
                </a:solidFill>
                <a:latin typeface="Times New Roman" pitchFamily="18" charset="0"/>
                <a:cs typeface="Times New Roman" pitchFamily="18" charset="0"/>
              </a:rPr>
              <a:t>olmak </a:t>
            </a:r>
            <a:r>
              <a:rPr lang="tr-TR" sz="1600" dirty="0">
                <a:latin typeface="Times New Roman" pitchFamily="18" charset="0"/>
                <a:cs typeface="Times New Roman" pitchFamily="18" charset="0"/>
              </a:rPr>
              <a:t>üzere</a:t>
            </a:r>
            <a:r>
              <a:rPr lang="tr-TR" sz="1600" dirty="0">
                <a:solidFill>
                  <a:schemeClr val="accent1">
                    <a:lumMod val="75000"/>
                  </a:schemeClr>
                </a:solidFill>
                <a:latin typeface="Times New Roman" pitchFamily="18" charset="0"/>
                <a:cs typeface="Times New Roman" pitchFamily="18" charset="0"/>
              </a:rPr>
              <a:t> </a:t>
            </a:r>
            <a:r>
              <a:rPr lang="tr-TR" sz="1600" b="1" u="sng" dirty="0">
                <a:solidFill>
                  <a:schemeClr val="accent1">
                    <a:lumMod val="75000"/>
                  </a:schemeClr>
                </a:solidFill>
                <a:latin typeface="Times New Roman" pitchFamily="18" charset="0"/>
                <a:cs typeface="Times New Roman" pitchFamily="18" charset="0"/>
              </a:rPr>
              <a:t>5 hedefe</a:t>
            </a:r>
            <a:r>
              <a:rPr lang="tr-TR" sz="1600" dirty="0">
                <a:solidFill>
                  <a:schemeClr val="accent1">
                    <a:lumMod val="75000"/>
                  </a:schemeClr>
                </a:solidFill>
                <a:latin typeface="Times New Roman" pitchFamily="18" charset="0"/>
                <a:cs typeface="Times New Roman" pitchFamily="18" charset="0"/>
              </a:rPr>
              <a:t> </a:t>
            </a:r>
            <a:r>
              <a:rPr lang="tr-TR" sz="1600" dirty="0">
                <a:solidFill>
                  <a:prstClr val="black"/>
                </a:solidFill>
                <a:latin typeface="Times New Roman" pitchFamily="18" charset="0"/>
                <a:cs typeface="Times New Roman" pitchFamily="18" charset="0"/>
              </a:rPr>
              <a:t>ilişkin </a:t>
            </a:r>
            <a:r>
              <a:rPr lang="tr-TR" sz="1600" b="1" u="sng" dirty="0">
                <a:solidFill>
                  <a:schemeClr val="accent1">
                    <a:lumMod val="75000"/>
                  </a:schemeClr>
                </a:solidFill>
                <a:latin typeface="Times New Roman" pitchFamily="18" charset="0"/>
                <a:cs typeface="Times New Roman" pitchFamily="18" charset="0"/>
              </a:rPr>
              <a:t>31 temel faaliyet</a:t>
            </a:r>
            <a:r>
              <a:rPr lang="tr-TR" sz="1600" dirty="0">
                <a:solidFill>
                  <a:schemeClr val="accent1">
                    <a:lumMod val="75000"/>
                  </a:schemeClr>
                </a:solidFill>
                <a:latin typeface="Times New Roman" pitchFamily="18" charset="0"/>
                <a:cs typeface="Times New Roman" pitchFamily="18" charset="0"/>
              </a:rPr>
              <a:t> </a:t>
            </a:r>
            <a:r>
              <a:rPr lang="tr-TR" sz="1600" dirty="0">
                <a:solidFill>
                  <a:prstClr val="black"/>
                </a:solidFill>
                <a:latin typeface="Times New Roman" pitchFamily="18" charset="0"/>
                <a:cs typeface="Times New Roman" pitchFamily="18" charset="0"/>
              </a:rPr>
              <a:t>yer almaktadır. </a:t>
            </a:r>
          </a:p>
        </p:txBody>
      </p:sp>
    </p:spTree>
    <p:extLst>
      <p:ext uri="{BB962C8B-B14F-4D97-AF65-F5344CB8AC3E}">
        <p14:creationId xmlns:p14="http://schemas.microsoft.com/office/powerpoint/2010/main" val="298716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16181" y="609599"/>
            <a:ext cx="10543309" cy="5666509"/>
          </a:xfrm>
        </p:spPr>
        <p:txBody>
          <a:bodyPr>
            <a:normAutofit/>
          </a:bodyPr>
          <a:lstStyle/>
          <a:p>
            <a:r>
              <a:rPr lang="tr-TR" b="1" dirty="0" smtClean="0"/>
              <a:t>e) Korunan kişinin şahsi eşyalarına ve ev eşyalarına zarar vermemesi. </a:t>
            </a:r>
          </a:p>
          <a:p>
            <a:pPr>
              <a:buNone/>
            </a:pPr>
            <a:endParaRPr lang="tr-TR" b="1" dirty="0" smtClean="0"/>
          </a:p>
          <a:p>
            <a:r>
              <a:rPr lang="tr-TR" b="1" dirty="0" smtClean="0"/>
              <a:t>f) Korunan kişiyi iletişim araçlarıyla veya sair surette rahatsız etmemesi. </a:t>
            </a:r>
          </a:p>
          <a:p>
            <a:pPr>
              <a:buNone/>
            </a:pPr>
            <a:endParaRPr lang="tr-TR" b="1" dirty="0" smtClean="0"/>
          </a:p>
          <a:p>
            <a:r>
              <a:rPr lang="tr-TR" b="1" dirty="0" smtClean="0"/>
              <a:t>g) Bulundurulması veya taşınmasına kanunen izin verilen silahları kolluğa teslim etmesi. </a:t>
            </a:r>
          </a:p>
          <a:p>
            <a:pPr>
              <a:buNone/>
            </a:pPr>
            <a:endParaRPr lang="tr-TR" b="1" dirty="0" smtClean="0"/>
          </a:p>
          <a:p>
            <a:r>
              <a:rPr lang="tr-TR" b="1" dirty="0" smtClean="0"/>
              <a:t>ğ) Silah taşıması zorunlu olan bir kamu görevi ifa etse bile bu görevi nedeniyle zimmetinde bulunan silahı kurumuna teslim etmesi. </a:t>
            </a:r>
          </a:p>
          <a:p>
            <a:pPr>
              <a:buNone/>
            </a:pPr>
            <a:endParaRPr lang="tr-TR" b="1" dirty="0" smtClean="0"/>
          </a:p>
          <a:p>
            <a:r>
              <a:rPr lang="tr-TR" b="1" dirty="0" smtClean="0"/>
              <a:t>h) Korunan kişilerin bulundukları yerlerde alkol ya da uyuşturucu veya uyarıcı madde kullanmaması ya da bu maddelerin etkisinde iken korunan kişilere ve bunların bulundukları yerlere yaklaşmaması, bağımlılığının olması hâlinde, hastaneye yatmak dâhil, muayene ve tedavisinin sağlanması</a:t>
            </a:r>
          </a:p>
          <a:p>
            <a:pPr>
              <a:buNone/>
            </a:pPr>
            <a:endParaRPr lang="tr-TR" b="1" dirty="0" smtClean="0"/>
          </a:p>
          <a:p>
            <a:r>
              <a:rPr lang="tr-TR" b="1" dirty="0" smtClean="0"/>
              <a:t>ı) Bir sağlık kuruluşuna muayene veya tedavi için başvurması ve tedavisinin sağlanması.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89212" y="1177636"/>
            <a:ext cx="8915400" cy="4733586"/>
          </a:xfrm>
        </p:spPr>
        <p:txBody>
          <a:bodyPr>
            <a:normAutofit/>
          </a:bodyPr>
          <a:lstStyle/>
          <a:p>
            <a:r>
              <a:rPr lang="tr-TR" b="1" dirty="0" smtClean="0"/>
              <a:t>(2) Gecikmesinde sakınca bulunan hâllerde birinci fıkranın (a), (b), (c) ve (d) bentlerinde yer alan tedbirler, ilgili kolluk amirlerince de alınabilir. Kolluk amiri evrakı en geç kararın alındığı tarihi takip eden ilk işgünü içinde hâkimin onayına sunar. Hâkim tarafından yirmi dört saat içinde onaylanmayan tedbirler kendiliğinden kalkar. </a:t>
            </a:r>
          </a:p>
          <a:p>
            <a:r>
              <a:rPr lang="tr-TR" b="1" dirty="0" smtClean="0"/>
              <a:t>(3) Bu Kanunda belirtilen tedbirlerle birlikte hâkim, 3/7/2005 tarihli ve 5395 sayılı Çocuk Koruma Kanununda yer alan koruyucu ve destekleyici tedbirler ile 4721 sayılı Kanun hükümlerine göre velayet, kayyım, nafaka ve kişisel ilişki kurulması hususlarında karar vermeye yetkilidir. </a:t>
            </a:r>
          </a:p>
          <a:p>
            <a:r>
              <a:rPr lang="tr-TR" b="1" dirty="0" smtClean="0"/>
              <a:t>(4) Şiddet uygulayan, aynı zamanda ailenin geçimini sağlayan yahut katkıda bulunan kişi ise 4721 sayılı Kanun hükümlerine göre nafakaya hükmedilmemiş olması kaydıyla hâkim, şiddet mağdurunun yaşam düzeyini göz önünde bulundurarak talep edilmese dahi tedbir nafakasına hükmedebilir.</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92925" y="624110"/>
            <a:ext cx="8911687" cy="719781"/>
          </a:xfrm>
        </p:spPr>
        <p:txBody>
          <a:bodyPr>
            <a:normAutofit fontScale="90000"/>
          </a:bodyPr>
          <a:lstStyle/>
          <a:p>
            <a:pPr algn="ctr"/>
            <a:r>
              <a:rPr lang="tr-TR" sz="2400" b="1" dirty="0" smtClean="0">
                <a:solidFill>
                  <a:srgbClr val="C00000"/>
                </a:solidFill>
              </a:rPr>
              <a:t>İhbar </a:t>
            </a:r>
            <a:br>
              <a:rPr lang="tr-TR" sz="2400" b="1" dirty="0" smtClean="0">
                <a:solidFill>
                  <a:srgbClr val="C00000"/>
                </a:solidFill>
              </a:rPr>
            </a:br>
            <a:endParaRPr lang="tr-TR" sz="2400" b="1" dirty="0">
              <a:solidFill>
                <a:srgbClr val="C00000"/>
              </a:solidFill>
            </a:endParaRPr>
          </a:p>
        </p:txBody>
      </p:sp>
      <p:sp>
        <p:nvSpPr>
          <p:cNvPr id="3" name="2 İçerik Yer Tutucusu"/>
          <p:cNvSpPr>
            <a:spLocks noGrp="1"/>
          </p:cNvSpPr>
          <p:nvPr>
            <p:ph idx="1"/>
          </p:nvPr>
        </p:nvSpPr>
        <p:spPr>
          <a:xfrm>
            <a:off x="2436812" y="1828800"/>
            <a:ext cx="8915400" cy="3777622"/>
          </a:xfrm>
        </p:spPr>
        <p:txBody>
          <a:bodyPr/>
          <a:lstStyle/>
          <a:p>
            <a:r>
              <a:rPr lang="tr-TR" b="1" dirty="0" smtClean="0">
                <a:solidFill>
                  <a:srgbClr val="C00000"/>
                </a:solidFill>
              </a:rPr>
              <a:t>MADDE 7 – (1) </a:t>
            </a:r>
          </a:p>
          <a:p>
            <a:pPr>
              <a:buNone/>
            </a:pPr>
            <a:r>
              <a:rPr lang="tr-TR" b="1" dirty="0" smtClean="0"/>
              <a:t>Şiddet veya şiddet uygulanma tehlikesinin varlığı hâlinde herkes bu durumu resmi makam veya mercilere ihbar edebilir. </a:t>
            </a:r>
            <a:r>
              <a:rPr lang="tr-TR" b="1" dirty="0" smtClean="0">
                <a:solidFill>
                  <a:srgbClr val="C00000"/>
                </a:solidFill>
              </a:rPr>
              <a:t>İhbarı alan kamu görevlileri </a:t>
            </a:r>
            <a:r>
              <a:rPr lang="tr-TR" b="1" dirty="0" smtClean="0"/>
              <a:t>bu Kanun kapsamındaki </a:t>
            </a:r>
            <a:r>
              <a:rPr lang="tr-TR" b="1" dirty="0" smtClean="0">
                <a:solidFill>
                  <a:srgbClr val="C00000"/>
                </a:solidFill>
              </a:rPr>
              <a:t>görevlerini gecikmeksizin yerine getirmek ve uygulanması gereken diğer tedbirlere ilişkin olarak yetkilileri haberdar etmekle yükümlüdür</a:t>
            </a:r>
            <a:endParaRPr lang="tr-TR" b="1" dirty="0">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98961" y="347019"/>
            <a:ext cx="8911687" cy="636654"/>
          </a:xfrm>
        </p:spPr>
        <p:txBody>
          <a:bodyPr>
            <a:normAutofit/>
          </a:bodyPr>
          <a:lstStyle/>
          <a:p>
            <a:pPr algn="ctr"/>
            <a:r>
              <a:rPr lang="tr-TR" sz="2400" b="1" dirty="0" smtClean="0">
                <a:solidFill>
                  <a:srgbClr val="C00000"/>
                </a:solidFill>
              </a:rPr>
              <a:t>Tedbir Kararının Verilmesi, Tebliği Ve Gizlilik</a:t>
            </a:r>
            <a:endParaRPr lang="tr-TR" sz="2400" b="1" dirty="0">
              <a:solidFill>
                <a:srgbClr val="C00000"/>
              </a:solidFill>
            </a:endParaRPr>
          </a:p>
        </p:txBody>
      </p:sp>
      <p:sp>
        <p:nvSpPr>
          <p:cNvPr id="3" name="2 İçerik Yer Tutucusu"/>
          <p:cNvSpPr>
            <a:spLocks noGrp="1"/>
          </p:cNvSpPr>
          <p:nvPr>
            <p:ph idx="1"/>
          </p:nvPr>
        </p:nvSpPr>
        <p:spPr>
          <a:xfrm>
            <a:off x="2230583" y="1025236"/>
            <a:ext cx="9739744" cy="5500255"/>
          </a:xfrm>
        </p:spPr>
        <p:txBody>
          <a:bodyPr>
            <a:normAutofit fontScale="92500" lnSpcReduction="20000"/>
          </a:bodyPr>
          <a:lstStyle/>
          <a:p>
            <a:endParaRPr lang="tr-TR" b="1" dirty="0" smtClean="0"/>
          </a:p>
          <a:p>
            <a:r>
              <a:rPr lang="tr-TR" b="1" dirty="0" smtClean="0">
                <a:solidFill>
                  <a:srgbClr val="C00000"/>
                </a:solidFill>
              </a:rPr>
              <a:t>MADDE 8 – (1) </a:t>
            </a:r>
          </a:p>
          <a:p>
            <a:r>
              <a:rPr lang="tr-TR" b="1" dirty="0" smtClean="0"/>
              <a:t>Tedbir kararı, </a:t>
            </a:r>
            <a:r>
              <a:rPr lang="tr-TR" b="1" dirty="0" smtClean="0">
                <a:solidFill>
                  <a:srgbClr val="C00000"/>
                </a:solidFill>
              </a:rPr>
              <a:t>ilgilinin talebi, Bakanlık veya kolluk görevlileri ya da Cumhuriyet savcısının başvurusu üzerine verilir. </a:t>
            </a:r>
            <a:r>
              <a:rPr lang="tr-TR" b="1" dirty="0" smtClean="0"/>
              <a:t>Tedbir kararları en çabuk ve en kolay ulaşılabilecek yer hâkiminden, mülkî amirden ya da kolluk biriminden talep edilebilir. </a:t>
            </a:r>
          </a:p>
          <a:p>
            <a:endParaRPr lang="tr-TR" b="1" dirty="0" smtClean="0"/>
          </a:p>
          <a:p>
            <a:r>
              <a:rPr lang="tr-TR" b="1" dirty="0" smtClean="0"/>
              <a:t>(2) Tedbir kararı </a:t>
            </a:r>
            <a:r>
              <a:rPr lang="tr-TR" b="1" dirty="0" smtClean="0">
                <a:solidFill>
                  <a:srgbClr val="C00000"/>
                </a:solidFill>
              </a:rPr>
              <a:t>ilk defasında en çok altı ay için verilebilir. </a:t>
            </a:r>
            <a:r>
              <a:rPr lang="tr-TR" b="1" dirty="0" smtClean="0"/>
              <a:t>Ancak şiddet veya </a:t>
            </a:r>
            <a:r>
              <a:rPr lang="tr-TR" b="1" dirty="0" smtClean="0">
                <a:solidFill>
                  <a:srgbClr val="C00000"/>
                </a:solidFill>
              </a:rPr>
              <a:t>şiddet uygulanma tehlikesinin devam edeceğinin anlaşıldığı hâllerde</a:t>
            </a:r>
            <a:r>
              <a:rPr lang="tr-TR" b="1" dirty="0" smtClean="0"/>
              <a:t>, resen, korunan kişinin ya da Bakanlık veya kolluk görevlilerinin talebi üzerine </a:t>
            </a:r>
            <a:r>
              <a:rPr lang="tr-TR" b="1" dirty="0" smtClean="0">
                <a:solidFill>
                  <a:srgbClr val="C00000"/>
                </a:solidFill>
              </a:rPr>
              <a:t>tedbirlerin süresinin veya şeklinin değiştirilmesine, bu tedbirlerin kaldırılmasına veya aynen devam etmesine </a:t>
            </a:r>
            <a:r>
              <a:rPr lang="tr-TR" b="1" dirty="0" smtClean="0">
                <a:solidFill>
                  <a:schemeClr val="tx1"/>
                </a:solidFill>
              </a:rPr>
              <a:t>karar verilebilir.</a:t>
            </a:r>
          </a:p>
          <a:p>
            <a:r>
              <a:rPr lang="tr-TR" b="1" dirty="0" smtClean="0"/>
              <a:t> </a:t>
            </a:r>
          </a:p>
          <a:p>
            <a:r>
              <a:rPr lang="tr-TR" b="1" dirty="0" smtClean="0"/>
              <a:t>(3) </a:t>
            </a:r>
            <a:r>
              <a:rPr lang="tr-TR" b="1" dirty="0" smtClean="0">
                <a:solidFill>
                  <a:srgbClr val="C00000"/>
                </a:solidFill>
              </a:rPr>
              <a:t>Koruyucu tedbir kararı verilebilmesi için, şiddetin uygulandığı hususunda delil veya belge aranmaz. </a:t>
            </a:r>
            <a:r>
              <a:rPr lang="tr-TR" b="1" dirty="0" smtClean="0"/>
              <a:t>Önleyici tedbir kararı, geciktirilmeksizin verilir. Bu kararın verilmesi, bu Kanunun amacını gerçekleştirmeyi tehlikeye sokabilecek şekilde geciktirilemez. </a:t>
            </a:r>
          </a:p>
          <a:p>
            <a:endParaRPr lang="tr-TR" b="1" dirty="0" smtClean="0"/>
          </a:p>
          <a:p>
            <a:r>
              <a:rPr lang="tr-TR" b="1" dirty="0" smtClean="0"/>
              <a:t>(4) </a:t>
            </a:r>
            <a:r>
              <a:rPr lang="tr-TR" b="1" dirty="0" smtClean="0">
                <a:solidFill>
                  <a:srgbClr val="C00000"/>
                </a:solidFill>
              </a:rPr>
              <a:t>Tedbir kararı, korunan kişiye ve şiddet uygulayana tefhim veya tebliğ edilir. Tedbir talebinin reddine ilişkin karar ise sadece korunan kişiye tebliğ edilir. </a:t>
            </a:r>
            <a:r>
              <a:rPr lang="tr-TR" b="1" dirty="0" smtClean="0"/>
              <a:t>Gecikmesinde sakınca bulunan hâllerde ilgili kolluk birimi tarafından verilen tedbir kararı şiddet uygulayana bir tutanakla derhâl tebliğ edilir.</a:t>
            </a:r>
            <a:endParaRPr lang="tr-T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89212" y="969818"/>
            <a:ext cx="9187152" cy="5389418"/>
          </a:xfrm>
        </p:spPr>
        <p:txBody>
          <a:bodyPr/>
          <a:lstStyle/>
          <a:p>
            <a:r>
              <a:rPr lang="tr-TR" b="1" dirty="0" smtClean="0"/>
              <a:t>(5) Tedbir kararının tefhim ve tebliğ işlemlerinde, tedbir kararına </a:t>
            </a:r>
            <a:r>
              <a:rPr lang="tr-TR" b="1" dirty="0" smtClean="0">
                <a:solidFill>
                  <a:srgbClr val="C00000"/>
                </a:solidFill>
              </a:rPr>
              <a:t>aykırılık hâlinde şiddet uygulayan hakkında zorlama hapsinin uygulanacağı ihtarı yapılır. </a:t>
            </a:r>
          </a:p>
          <a:p>
            <a:endParaRPr lang="tr-TR" b="1" dirty="0" smtClean="0"/>
          </a:p>
          <a:p>
            <a:r>
              <a:rPr lang="tr-TR" b="1" dirty="0" smtClean="0"/>
              <a:t>(6) </a:t>
            </a:r>
            <a:r>
              <a:rPr lang="tr-TR" b="1" dirty="0" smtClean="0">
                <a:solidFill>
                  <a:srgbClr val="C00000"/>
                </a:solidFill>
              </a:rPr>
              <a:t>Gerekli bulunması hâlinde</a:t>
            </a:r>
            <a:r>
              <a:rPr lang="tr-TR" b="1" dirty="0" smtClean="0"/>
              <a:t>, tedbir kararı ile birlikte </a:t>
            </a:r>
            <a:r>
              <a:rPr lang="tr-TR" b="1" dirty="0" smtClean="0">
                <a:solidFill>
                  <a:srgbClr val="C00000"/>
                </a:solidFill>
              </a:rPr>
              <a:t>talep üzerine veya resen</a:t>
            </a:r>
            <a:r>
              <a:rPr lang="tr-TR" b="1" dirty="0" smtClean="0"/>
              <a:t>, </a:t>
            </a:r>
            <a:r>
              <a:rPr lang="tr-TR" b="1" dirty="0" smtClean="0">
                <a:solidFill>
                  <a:srgbClr val="C00000"/>
                </a:solidFill>
              </a:rPr>
              <a:t>korunan kişi ve diğer aile bireylerinin kimlik bilgileri veya kimliğini ortaya çıkarabilecek bilgileri ve adresleri ile korumanın etkinliği bakımından önem taşıyan diğer bilgileri, tüm resmi kayıtlarda gizli tutulur. </a:t>
            </a:r>
            <a:r>
              <a:rPr lang="tr-TR" b="1" dirty="0" smtClean="0"/>
              <a:t>Yapılacak tebligatlara ilişkin ayrı bir adres tespit edilir. Bu bilgileri hukuka aykırı olarak başkasına veren, ifşa eden veya açıklayan kişi hakkında 26/9/2004 tarihli ve 5237 sayılı Türk Ceza Kanununun ilgili hükümleri uygulanır. </a:t>
            </a:r>
          </a:p>
          <a:p>
            <a:pPr>
              <a:buNone/>
            </a:pPr>
            <a:endParaRPr lang="tr-TR" b="1" dirty="0" smtClean="0"/>
          </a:p>
          <a:p>
            <a:r>
              <a:rPr lang="tr-TR" b="1" dirty="0" smtClean="0"/>
              <a:t>(7) Talep hâlinde ilgililere kişisel eşya ve belgelerinin kolluk marifetiyle teslimi sağlanır.</a:t>
            </a:r>
            <a:endParaRPr lang="tr-TR"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77289" y="305456"/>
            <a:ext cx="8911687" cy="622799"/>
          </a:xfrm>
        </p:spPr>
        <p:txBody>
          <a:bodyPr>
            <a:normAutofit/>
          </a:bodyPr>
          <a:lstStyle/>
          <a:p>
            <a:pPr algn="ctr"/>
            <a:r>
              <a:rPr lang="tr-TR" sz="2400" b="1" dirty="0" smtClean="0">
                <a:solidFill>
                  <a:srgbClr val="C00000"/>
                </a:solidFill>
              </a:rPr>
              <a:t>Tedbir Kararlarının Bildirimi Ve Uygulanması</a:t>
            </a:r>
            <a:endParaRPr lang="tr-TR" sz="2400" b="1" dirty="0">
              <a:solidFill>
                <a:srgbClr val="C00000"/>
              </a:solidFill>
            </a:endParaRPr>
          </a:p>
        </p:txBody>
      </p:sp>
      <p:sp>
        <p:nvSpPr>
          <p:cNvPr id="3" name="2 İçerik Yer Tutucusu"/>
          <p:cNvSpPr>
            <a:spLocks noGrp="1"/>
          </p:cNvSpPr>
          <p:nvPr>
            <p:ph idx="1"/>
          </p:nvPr>
        </p:nvSpPr>
        <p:spPr>
          <a:xfrm>
            <a:off x="1316182" y="1163781"/>
            <a:ext cx="10668000" cy="5375563"/>
          </a:xfrm>
        </p:spPr>
        <p:txBody>
          <a:bodyPr>
            <a:normAutofit fontScale="92500" lnSpcReduction="10000"/>
          </a:bodyPr>
          <a:lstStyle/>
          <a:p>
            <a:r>
              <a:rPr lang="tr-TR" b="1" dirty="0" smtClean="0">
                <a:solidFill>
                  <a:srgbClr val="C00000"/>
                </a:solidFill>
              </a:rPr>
              <a:t>MADDE 10 </a:t>
            </a:r>
          </a:p>
          <a:p>
            <a:r>
              <a:rPr lang="tr-TR" b="1" dirty="0" smtClean="0"/>
              <a:t>(1) Bu Kanun hükümlerine göre </a:t>
            </a:r>
            <a:r>
              <a:rPr lang="tr-TR" b="1" dirty="0" smtClean="0">
                <a:solidFill>
                  <a:srgbClr val="C00000"/>
                </a:solidFill>
              </a:rPr>
              <a:t>alınan tedbir kararları, Bakanlığın ilgili il ve ilçe müdürlükleri ile verilen kararın niteliğine göre Cumhuriyet başsavcılığına veya kolluğa en seri vasıtalarla bildirilir. </a:t>
            </a:r>
          </a:p>
          <a:p>
            <a:pPr>
              <a:buNone/>
            </a:pPr>
            <a:endParaRPr lang="tr-TR" b="1" dirty="0" smtClean="0">
              <a:solidFill>
                <a:srgbClr val="C00000"/>
              </a:solidFill>
            </a:endParaRPr>
          </a:p>
          <a:p>
            <a:r>
              <a:rPr lang="tr-TR" b="1" dirty="0" smtClean="0"/>
              <a:t>(2) Bu Kanun kapsamında ilgili mercilere yapılan başvurular ile bu başvuruların kabul ya da reddine ilişkin kararlar, başvuru yapılan merci tarafından Bakanlığın ilgili il ve ilçe müdürlüklerine derhâl bildirilir. </a:t>
            </a:r>
          </a:p>
          <a:p>
            <a:endParaRPr lang="tr-TR" b="1" dirty="0" smtClean="0"/>
          </a:p>
          <a:p>
            <a:r>
              <a:rPr lang="tr-TR" b="1" dirty="0" smtClean="0"/>
              <a:t>(3) Korunan kişinin geçici koruma altına alınmasına ilişkin </a:t>
            </a:r>
            <a:r>
              <a:rPr lang="tr-TR" b="1" dirty="0" smtClean="0">
                <a:solidFill>
                  <a:srgbClr val="C00000"/>
                </a:solidFill>
              </a:rPr>
              <a:t>koruyucu tedbir kararı </a:t>
            </a:r>
            <a:r>
              <a:rPr lang="tr-TR" b="1" dirty="0" smtClean="0"/>
              <a:t>ile şiddet uygulayan hakkında verilen </a:t>
            </a:r>
            <a:r>
              <a:rPr lang="tr-TR" b="1" dirty="0" smtClean="0">
                <a:solidFill>
                  <a:srgbClr val="C00000"/>
                </a:solidFill>
              </a:rPr>
              <a:t>önleyici tedbir kararlarının yerine getirilmesinden, hakkında koruyucu veya önleyici tedbir kararı verilen kişilerin yerleşim yeri veya bulunduğu ya da tedbirin uygulanacağı yer kolluk birimi görevli ve yetkilidir. </a:t>
            </a:r>
          </a:p>
          <a:p>
            <a:endParaRPr lang="tr-TR" b="1" dirty="0" smtClean="0"/>
          </a:p>
          <a:p>
            <a:r>
              <a:rPr lang="tr-TR" b="1" dirty="0" smtClean="0"/>
              <a:t>(4) Tedbir kararının, kolluk amirince verilip uygulandığı veya </a:t>
            </a:r>
            <a:r>
              <a:rPr lang="tr-TR" b="1" dirty="0" smtClean="0">
                <a:solidFill>
                  <a:srgbClr val="C00000"/>
                </a:solidFill>
              </a:rPr>
              <a:t>korunan kişinin </a:t>
            </a:r>
            <a:r>
              <a:rPr lang="tr-TR" b="1" dirty="0" smtClean="0"/>
              <a:t>kollukta bulunduğu hâllerde, </a:t>
            </a:r>
            <a:r>
              <a:rPr lang="tr-TR" b="1" dirty="0" smtClean="0">
                <a:solidFill>
                  <a:srgbClr val="C00000"/>
                </a:solidFill>
              </a:rPr>
              <a:t>kolluk birimleri tarafından kişi, Bakanlığın ilgili il veya ilçe müdürlüklerine ivedilikle ulaştırılır; </a:t>
            </a:r>
            <a:r>
              <a:rPr lang="tr-TR" b="1" dirty="0" smtClean="0"/>
              <a:t>bunun mümkün olmaması hâlinde giderleri Bakanlık bütçesinin ilgili tertibinden karşılanmak üzere </a:t>
            </a:r>
            <a:r>
              <a:rPr lang="tr-TR" b="1" dirty="0" smtClean="0">
                <a:solidFill>
                  <a:srgbClr val="C00000"/>
                </a:solidFill>
              </a:rPr>
              <a:t>kendisine ve beraberindekilere geçici olarak barınma imkânı sağlanır.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b="1" dirty="0" smtClean="0"/>
              <a:t>(5) Tedbir kararının ilgililere tefhim veya tebliğ edilmemesi, kararın uygulanmasına engel teşkil etmez. </a:t>
            </a:r>
          </a:p>
          <a:p>
            <a:pPr>
              <a:buNone/>
            </a:pPr>
            <a:endParaRPr lang="tr-TR" b="1" dirty="0" smtClean="0"/>
          </a:p>
          <a:p>
            <a:r>
              <a:rPr lang="tr-TR" b="1" dirty="0" smtClean="0"/>
              <a:t>(6) Hakkında </a:t>
            </a:r>
            <a:r>
              <a:rPr lang="tr-TR" b="1" dirty="0" smtClean="0">
                <a:solidFill>
                  <a:srgbClr val="C00000"/>
                </a:solidFill>
              </a:rPr>
              <a:t>barınma yeri sağlanmasına karar verilen kişiler</a:t>
            </a:r>
            <a:r>
              <a:rPr lang="tr-TR" b="1" dirty="0" smtClean="0"/>
              <a:t>, </a:t>
            </a:r>
            <a:r>
              <a:rPr lang="tr-TR" b="1" dirty="0" smtClean="0">
                <a:solidFill>
                  <a:srgbClr val="C00000"/>
                </a:solidFill>
              </a:rPr>
              <a:t>Bakanlığa ait veya Bakanlığın gözetim ve denetimi altında bulunan yerlere yerleştirilir. </a:t>
            </a:r>
            <a:r>
              <a:rPr lang="tr-TR" b="1" dirty="0" smtClean="0"/>
              <a:t>Barınma yerlerinin yetersiz kaldığı hâllerde korunan kişiler; mülkî amirin, acele hâllerde kolluğun veya Bakanlığın talebi üzerine </a:t>
            </a:r>
            <a:r>
              <a:rPr lang="tr-TR" b="1" dirty="0" smtClean="0">
                <a:solidFill>
                  <a:srgbClr val="C00000"/>
                </a:solidFill>
              </a:rPr>
              <a:t>kamu kurum ve kuruluşlarına ait sosyal tesis, yurt veya benzeri yerlerde geçici olarak barındırılabilir.</a:t>
            </a:r>
          </a:p>
          <a:p>
            <a:pPr>
              <a:buNone/>
            </a:pPr>
            <a:endParaRPr lang="tr-TR" b="1" dirty="0" smtClean="0"/>
          </a:p>
          <a:p>
            <a:r>
              <a:rPr lang="tr-TR" b="1" dirty="0" smtClean="0"/>
              <a:t>(7) </a:t>
            </a:r>
            <a:r>
              <a:rPr lang="tr-TR" b="1" dirty="0" smtClean="0">
                <a:solidFill>
                  <a:srgbClr val="C00000"/>
                </a:solidFill>
              </a:rPr>
              <a:t>İşyerinin değiştirilmesi </a:t>
            </a:r>
            <a:r>
              <a:rPr lang="tr-TR" b="1" dirty="0" smtClean="0"/>
              <a:t>yönündeki tedbir kararı, </a:t>
            </a:r>
            <a:r>
              <a:rPr lang="tr-TR" b="1" dirty="0" smtClean="0">
                <a:solidFill>
                  <a:srgbClr val="C00000"/>
                </a:solidFill>
              </a:rPr>
              <a:t>kişinin tabi olduğu ilgili mevzuat hükümlerine göre yetkili merci veya kişi tarafından yerine getirilir.</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92925" y="624110"/>
            <a:ext cx="8911687" cy="567381"/>
          </a:xfrm>
        </p:spPr>
        <p:txBody>
          <a:bodyPr>
            <a:normAutofit/>
          </a:bodyPr>
          <a:lstStyle/>
          <a:p>
            <a:pPr algn="ctr"/>
            <a:r>
              <a:rPr lang="tr-TR" sz="2400" b="1" dirty="0" smtClean="0">
                <a:solidFill>
                  <a:srgbClr val="C00000"/>
                </a:solidFill>
              </a:rPr>
              <a:t>Tedbir Kararlarına Aykırılık</a:t>
            </a:r>
            <a:endParaRPr lang="tr-TR" sz="2400" b="1" dirty="0">
              <a:solidFill>
                <a:srgbClr val="C00000"/>
              </a:solidFill>
            </a:endParaRPr>
          </a:p>
        </p:txBody>
      </p:sp>
      <p:sp>
        <p:nvSpPr>
          <p:cNvPr id="3" name="2 İçerik Yer Tutucusu"/>
          <p:cNvSpPr>
            <a:spLocks noGrp="1"/>
          </p:cNvSpPr>
          <p:nvPr>
            <p:ph idx="1"/>
          </p:nvPr>
        </p:nvSpPr>
        <p:spPr>
          <a:xfrm>
            <a:off x="2589212" y="1593273"/>
            <a:ext cx="8915400" cy="4317949"/>
          </a:xfrm>
        </p:spPr>
        <p:txBody>
          <a:bodyPr/>
          <a:lstStyle/>
          <a:p>
            <a:r>
              <a:rPr lang="tr-TR" b="1" dirty="0" smtClean="0">
                <a:solidFill>
                  <a:srgbClr val="C00000"/>
                </a:solidFill>
              </a:rPr>
              <a:t>MADDE 13 </a:t>
            </a:r>
          </a:p>
          <a:p>
            <a:r>
              <a:rPr lang="tr-TR" b="1" dirty="0" smtClean="0"/>
              <a:t>(1) Bu Kanun hükümlerine göre hakkında tedbir kararı verilen şiddet uygulayan, bu kararın gereklerine </a:t>
            </a:r>
            <a:r>
              <a:rPr lang="tr-TR" b="1" dirty="0" smtClean="0">
                <a:solidFill>
                  <a:srgbClr val="C00000"/>
                </a:solidFill>
              </a:rPr>
              <a:t>aykırı hareket etmesi hâlinde</a:t>
            </a:r>
            <a:r>
              <a:rPr lang="tr-TR" b="1" dirty="0" smtClean="0"/>
              <a:t>, fiili bir suç oluştursa bile ihlal edilen tedbirin niteliğine ve aykırılığın ağırlığına göre hâkim kararıyla </a:t>
            </a:r>
            <a:r>
              <a:rPr lang="tr-TR" b="1" dirty="0" smtClean="0">
                <a:solidFill>
                  <a:srgbClr val="C00000"/>
                </a:solidFill>
              </a:rPr>
              <a:t>üç günden on güne kadar zorlama hapsine tabi tutulur. </a:t>
            </a:r>
          </a:p>
          <a:p>
            <a:r>
              <a:rPr lang="tr-TR" b="1" dirty="0" smtClean="0"/>
              <a:t>(2) Tedbir kararının gereklerine </a:t>
            </a:r>
            <a:r>
              <a:rPr lang="tr-TR" b="1" dirty="0" smtClean="0">
                <a:solidFill>
                  <a:srgbClr val="C00000"/>
                </a:solidFill>
              </a:rPr>
              <a:t>aykırılığın her tekrarında, </a:t>
            </a:r>
            <a:r>
              <a:rPr lang="tr-TR" b="1" dirty="0" smtClean="0"/>
              <a:t>ihlal edilen tedbirin niteliğine ve aykırılığın ağırlığına göre zorlama hapsinin süresi </a:t>
            </a:r>
            <a:r>
              <a:rPr lang="tr-TR" b="1" dirty="0" smtClean="0">
                <a:solidFill>
                  <a:srgbClr val="C00000"/>
                </a:solidFill>
              </a:rPr>
              <a:t>on beş günden otuz güne kadardır. Ancak zorlama hapsinin toplam süresi altı ayı geçemez. </a:t>
            </a:r>
          </a:p>
          <a:p>
            <a:r>
              <a:rPr lang="tr-TR" b="1" dirty="0" smtClean="0"/>
              <a:t>(3) Zorlama hapsine ilişkin kararlar, Cumhuriyet Başsavcılığınca yerine getirilir. Bu kararlar Bakanlığın ilgili il ve ilçe müdürlüklerine bildirilir</a:t>
            </a:r>
            <a:endParaRPr lang="tr-T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KYŞM_Seminer Sunum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299" t="26600" r="13660" b="20200"/>
          <a:stretch/>
        </p:blipFill>
        <p:spPr>
          <a:xfrm>
            <a:off x="0" y="0"/>
            <a:ext cx="12192000" cy="6858000"/>
          </a:xfrm>
        </p:spPr>
      </p:pic>
    </p:spTree>
    <p:extLst>
      <p:ext uri="{BB962C8B-B14F-4D97-AF65-F5344CB8AC3E}">
        <p14:creationId xmlns:p14="http://schemas.microsoft.com/office/powerpoint/2010/main" val="4028069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400" b="1" dirty="0" smtClean="0">
                <a:solidFill>
                  <a:srgbClr val="C00000"/>
                </a:solidFill>
              </a:rPr>
              <a:t>KISACASI </a:t>
            </a:r>
            <a:br>
              <a:rPr lang="tr-TR" sz="2400" b="1" dirty="0" smtClean="0">
                <a:solidFill>
                  <a:srgbClr val="C00000"/>
                </a:solidFill>
              </a:rPr>
            </a:br>
            <a:r>
              <a:rPr lang="tr-TR" sz="2400" b="1" dirty="0" smtClean="0">
                <a:solidFill>
                  <a:srgbClr val="C00000"/>
                </a:solidFill>
              </a:rPr>
              <a:t>6284 Sayılı Kanunla Şiddet Mağduru Kadınlar </a:t>
            </a:r>
            <a:endParaRPr lang="tr-TR" sz="2400" b="1" dirty="0">
              <a:solidFill>
                <a:srgbClr val="C00000"/>
              </a:solidFill>
            </a:endParaRPr>
          </a:p>
        </p:txBody>
      </p:sp>
      <p:sp>
        <p:nvSpPr>
          <p:cNvPr id="3" name="2 İçerik Yer Tutucusu"/>
          <p:cNvSpPr>
            <a:spLocks noGrp="1"/>
          </p:cNvSpPr>
          <p:nvPr>
            <p:ph idx="1"/>
          </p:nvPr>
        </p:nvSpPr>
        <p:spPr/>
        <p:txBody>
          <a:bodyPr>
            <a:normAutofit lnSpcReduction="10000"/>
          </a:bodyPr>
          <a:lstStyle/>
          <a:p>
            <a:pPr>
              <a:buFont typeface="Wingdings" pitchFamily="2" charset="2"/>
              <a:buChar char="Ø"/>
            </a:pPr>
            <a:r>
              <a:rPr lang="tr-TR" b="1" dirty="0" smtClean="0">
                <a:solidFill>
                  <a:schemeClr val="tx1"/>
                </a:solidFill>
              </a:rPr>
              <a:t>Barınma</a:t>
            </a:r>
          </a:p>
          <a:p>
            <a:pPr>
              <a:buFont typeface="Wingdings" pitchFamily="2" charset="2"/>
              <a:buChar char="Ø"/>
            </a:pPr>
            <a:r>
              <a:rPr lang="tr-TR" b="1" dirty="0" smtClean="0">
                <a:solidFill>
                  <a:schemeClr val="tx1"/>
                </a:solidFill>
              </a:rPr>
              <a:t>Geçici Maddi Yardım ve Kreş </a:t>
            </a:r>
          </a:p>
          <a:p>
            <a:pPr>
              <a:buFont typeface="Wingdings" pitchFamily="2" charset="2"/>
              <a:buChar char="Ø"/>
            </a:pPr>
            <a:r>
              <a:rPr lang="tr-TR" b="1" dirty="0" smtClean="0">
                <a:solidFill>
                  <a:schemeClr val="tx1"/>
                </a:solidFill>
              </a:rPr>
              <a:t>Velayet ve Tedbir Nafakası</a:t>
            </a:r>
          </a:p>
          <a:p>
            <a:pPr>
              <a:buFont typeface="Wingdings" pitchFamily="2" charset="2"/>
              <a:buChar char="Ø"/>
            </a:pPr>
            <a:r>
              <a:rPr lang="tr-TR" b="1" dirty="0" smtClean="0">
                <a:solidFill>
                  <a:schemeClr val="tx1"/>
                </a:solidFill>
              </a:rPr>
              <a:t>Psikolojik Destek</a:t>
            </a:r>
          </a:p>
          <a:p>
            <a:pPr>
              <a:buFont typeface="Wingdings" pitchFamily="2" charset="2"/>
              <a:buChar char="Ø"/>
            </a:pPr>
            <a:r>
              <a:rPr lang="tr-TR" b="1" dirty="0" smtClean="0">
                <a:solidFill>
                  <a:schemeClr val="tx1"/>
                </a:solidFill>
              </a:rPr>
              <a:t>Geçici Koruma</a:t>
            </a:r>
          </a:p>
          <a:p>
            <a:pPr>
              <a:buFont typeface="Wingdings" pitchFamily="2" charset="2"/>
              <a:buChar char="Ø"/>
            </a:pPr>
            <a:r>
              <a:rPr lang="tr-TR" b="1" dirty="0" smtClean="0">
                <a:solidFill>
                  <a:schemeClr val="tx1"/>
                </a:solidFill>
              </a:rPr>
              <a:t>Aile Konutu Şerhi</a:t>
            </a:r>
          </a:p>
          <a:p>
            <a:pPr>
              <a:buFont typeface="Wingdings" pitchFamily="2" charset="2"/>
              <a:buChar char="Ø"/>
            </a:pPr>
            <a:r>
              <a:rPr lang="tr-TR" b="1" dirty="0" smtClean="0">
                <a:solidFill>
                  <a:schemeClr val="tx1"/>
                </a:solidFill>
              </a:rPr>
              <a:t>Ayrı Yerleşim Yeri ve Adres Bilgilerinin Gizliliği</a:t>
            </a:r>
          </a:p>
          <a:p>
            <a:pPr>
              <a:buFont typeface="Wingdings" pitchFamily="2" charset="2"/>
              <a:buChar char="Ø"/>
            </a:pPr>
            <a:r>
              <a:rPr lang="tr-TR" b="1" dirty="0" smtClean="0">
                <a:solidFill>
                  <a:schemeClr val="tx1"/>
                </a:solidFill>
              </a:rPr>
              <a:t>5726 Sayılı Tanık Koruma Kanunundan Yararlanma  Hakkı</a:t>
            </a:r>
          </a:p>
          <a:p>
            <a:pPr>
              <a:buFont typeface="Wingdings" pitchFamily="2" charset="2"/>
              <a:buChar char="Ø"/>
            </a:pPr>
            <a:endParaRPr lang="tr-TR" b="1" dirty="0" smtClean="0">
              <a:solidFill>
                <a:schemeClr val="tx1"/>
              </a:solidFill>
            </a:endParaRPr>
          </a:p>
          <a:p>
            <a:pPr>
              <a:buNone/>
            </a:pPr>
            <a:r>
              <a:rPr lang="tr-TR" b="1" dirty="0" smtClean="0">
                <a:solidFill>
                  <a:schemeClr val="tx1"/>
                </a:solidFill>
              </a:rPr>
              <a:t>									</a:t>
            </a:r>
            <a:r>
              <a:rPr lang="tr-TR" b="1" dirty="0" smtClean="0">
                <a:solidFill>
                  <a:srgbClr val="C00000"/>
                </a:solidFill>
              </a:rPr>
              <a:t>TALEP ETME HAKKINA SAHİPTİR…</a:t>
            </a:r>
          </a:p>
          <a:p>
            <a:pPr>
              <a:buFont typeface="Wingdings" pitchFamily="2" charset="2"/>
              <a:buChar char="Ø"/>
            </a:pPr>
            <a:endParaRPr lang="tr-TR" b="1" dirty="0" smtClean="0">
              <a:solidFill>
                <a:schemeClr val="tx1"/>
              </a:solidFill>
            </a:endParaRPr>
          </a:p>
          <a:p>
            <a:pPr>
              <a:buFont typeface="Wingdings" pitchFamily="2" charset="2"/>
              <a:buChar char="Ø"/>
            </a:pPr>
            <a:endParaRPr lang="tr-TR" b="1" dirty="0" smtClean="0">
              <a:solidFill>
                <a:schemeClr val="tx1"/>
              </a:solidFill>
            </a:endParaRPr>
          </a:p>
          <a:p>
            <a:pPr>
              <a:buFont typeface="Wingdings" pitchFamily="2" charset="2"/>
              <a:buChar char="Ø"/>
            </a:pPr>
            <a:endParaRPr lang="tr-TR" b="1" dirty="0" smtClean="0">
              <a:solidFill>
                <a:schemeClr val="tx1"/>
              </a:solidFill>
            </a:endParaRPr>
          </a:p>
          <a:p>
            <a:pPr>
              <a:buFont typeface="Wingdings" pitchFamily="2" charset="2"/>
              <a:buChar char="Ø"/>
            </a:pPr>
            <a:endParaRPr lang="tr-TR"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429394" y="1468582"/>
            <a:ext cx="6157769" cy="4498058"/>
          </a:xfrm>
        </p:spPr>
        <p:txBody>
          <a:bodyPr/>
          <a:lstStyle/>
          <a:p>
            <a:r>
              <a:rPr lang="tr-TR" b="1" dirty="0" smtClean="0"/>
              <a:t>AİLE, ÇALIŞMA VE SOSYAL HİZMETLER BAKANLIĞI </a:t>
            </a:r>
          </a:p>
          <a:p>
            <a:r>
              <a:rPr lang="tr-TR" b="1" dirty="0" smtClean="0"/>
              <a:t> ADALET BAKANLIĞI </a:t>
            </a:r>
          </a:p>
          <a:p>
            <a:r>
              <a:rPr lang="tr-TR" b="1" dirty="0" smtClean="0"/>
              <a:t>İÇİŞLERİ BAKANLIĞI </a:t>
            </a:r>
          </a:p>
          <a:p>
            <a:r>
              <a:rPr lang="tr-TR" b="1" dirty="0" smtClean="0"/>
              <a:t>MİLLİ EĞİTİM BAKANLIĞI </a:t>
            </a:r>
          </a:p>
          <a:p>
            <a:r>
              <a:rPr lang="tr-TR" b="1" dirty="0" smtClean="0"/>
              <a:t>SAĞLIK BAKANLIĞI </a:t>
            </a:r>
          </a:p>
          <a:p>
            <a:r>
              <a:rPr lang="tr-TR" b="1" dirty="0" smtClean="0"/>
              <a:t>DİYANET İŞLERİ BAŞKANLIĞI </a:t>
            </a:r>
            <a:endParaRPr lang="tr-TR" b="1" dirty="0"/>
          </a:p>
        </p:txBody>
      </p:sp>
      <p:pic>
        <p:nvPicPr>
          <p:cNvPr id="6" name="5 Resim" descr="Ekran Görüntüsü (1333).png"/>
          <p:cNvPicPr>
            <a:picLocks noChangeAspect="1"/>
          </p:cNvPicPr>
          <p:nvPr/>
        </p:nvPicPr>
        <p:blipFill>
          <a:blip r:embed="rId2"/>
          <a:srcRect l="41136" t="16549" r="21023" b="14730"/>
          <a:stretch>
            <a:fillRect/>
          </a:stretch>
        </p:blipFill>
        <p:spPr>
          <a:xfrm>
            <a:off x="0" y="0"/>
            <a:ext cx="455814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Şiddet Mağdurlarının Başvurabileceği Kurumlar</a:t>
            </a:r>
          </a:p>
        </p:txBody>
      </p:sp>
      <p:sp>
        <p:nvSpPr>
          <p:cNvPr id="5" name="Dikdörtgen 496760"/>
          <p:cNvSpPr>
            <a:spLocks noGrp="1" noChangeArrowheads="1"/>
          </p:cNvSpPr>
          <p:nvPr>
            <p:ph idx="1"/>
          </p:nvPr>
        </p:nvSpPr>
        <p:spPr bwMode="auto">
          <a:xfrm>
            <a:off x="556820" y="1905000"/>
            <a:ext cx="457770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Şiddet Önleme ve İzleme Merkezleri (ŞÖNİM)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       </a:t>
            </a:r>
            <a:endParaRPr lang="tr-TR" altLang="tr-TR" sz="1600" dirty="0">
              <a:solidFill>
                <a:srgbClr val="FF0000"/>
              </a:solidFill>
              <a:latin typeface="Arial" panose="020B0604020202020204" pitchFamily="34" charset="0"/>
            </a:endParaRP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AÇSH İl Müdürlükleri </a:t>
            </a:r>
            <a:r>
              <a:rPr lang="tr-TR" altLang="tr-TR" sz="1600" b="1" dirty="0" smtClean="0">
                <a:solidFill>
                  <a:srgbClr val="FF0000"/>
                </a:solidFill>
                <a:latin typeface="Arial" panose="020B0604020202020204" pitchFamily="34" charset="0"/>
              </a:rPr>
              <a:t>ve </a:t>
            </a:r>
            <a:r>
              <a:rPr lang="tr-TR" altLang="tr-TR" sz="1600" b="1" dirty="0">
                <a:solidFill>
                  <a:srgbClr val="FF0000"/>
                </a:solidFill>
                <a:latin typeface="Arial" panose="020B0604020202020204" pitchFamily="34" charset="0"/>
              </a:rPr>
              <a:t>Sosyal Hizmet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Merkezleri</a:t>
            </a:r>
          </a:p>
          <a:p>
            <a:pPr algn="r">
              <a:spcBef>
                <a:spcPct val="0"/>
              </a:spcBef>
              <a:buFont typeface="Wingdings" panose="05000000000000000000" pitchFamily="2" charset="2"/>
              <a:buChar char="Ø"/>
            </a:pPr>
            <a:r>
              <a:rPr lang="tr-TR" altLang="tr-TR" sz="1600" dirty="0">
                <a:solidFill>
                  <a:srgbClr val="FF0000"/>
                </a:solidFill>
                <a:latin typeface="Arial" panose="020B0604020202020204" pitchFamily="34" charset="0"/>
              </a:rPr>
              <a:t>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ALO 183 </a:t>
            </a:r>
            <a:r>
              <a:rPr lang="tr-TR" altLang="tr-TR" sz="1600" b="1" dirty="0" smtClean="0">
                <a:solidFill>
                  <a:srgbClr val="FF0000"/>
                </a:solidFill>
                <a:latin typeface="Arial" panose="020B0604020202020204" pitchFamily="34" charset="0"/>
              </a:rPr>
              <a:t>Sosyal </a:t>
            </a:r>
            <a:r>
              <a:rPr lang="tr-TR" altLang="tr-TR" sz="1600" b="1" dirty="0">
                <a:solidFill>
                  <a:srgbClr val="FF0000"/>
                </a:solidFill>
                <a:latin typeface="Arial" panose="020B0604020202020204" pitchFamily="34" charset="0"/>
              </a:rPr>
              <a:t>Destek Hattı</a:t>
            </a:r>
          </a:p>
          <a:p>
            <a:pPr algn="r">
              <a:spcBef>
                <a:spcPct val="0"/>
              </a:spcBef>
              <a:buFontTx/>
              <a:buNone/>
            </a:pPr>
            <a:r>
              <a:rPr lang="tr-TR" altLang="tr-TR" sz="1800" dirty="0">
                <a:solidFill>
                  <a:srgbClr val="000000"/>
                </a:solidFill>
                <a:latin typeface="Arial" panose="020B0604020202020204" pitchFamily="34" charset="0"/>
              </a:rPr>
              <a:t> </a:t>
            </a:r>
          </a:p>
        </p:txBody>
      </p:sp>
      <p:sp>
        <p:nvSpPr>
          <p:cNvPr id="6" name="Rectangle 240"/>
          <p:cNvSpPr/>
          <p:nvPr/>
        </p:nvSpPr>
        <p:spPr>
          <a:xfrm>
            <a:off x="8899668" y="1689557"/>
            <a:ext cx="3059832" cy="2308324"/>
          </a:xfrm>
          <a:prstGeom prst="rect">
            <a:avLst/>
          </a:prstGeom>
        </p:spPr>
        <p:txBody>
          <a:bodyPr wrap="square">
            <a:spAutoFit/>
          </a:bodyPr>
          <a:lstStyle/>
          <a:p>
            <a:pPr marL="285750" indent="-285750">
              <a:lnSpc>
                <a:spcPct val="150000"/>
              </a:lnSpc>
              <a:buClr>
                <a:srgbClr val="000000"/>
              </a:buClr>
              <a:buFont typeface="Wingdings" panose="05000000000000000000" pitchFamily="2" charset="2"/>
              <a:buChar char="Ø"/>
            </a:pPr>
            <a:r>
              <a:rPr lang="tr-TR" altLang="tr-TR" sz="1600" b="1" dirty="0">
                <a:solidFill>
                  <a:srgbClr val="FF0000"/>
                </a:solidFill>
              </a:rPr>
              <a:t>Cumhuriyet Başsavcılığı</a:t>
            </a:r>
          </a:p>
          <a:p>
            <a:pPr marL="285750" indent="-285750">
              <a:lnSpc>
                <a:spcPct val="150000"/>
              </a:lnSpc>
              <a:buClr>
                <a:srgbClr val="000000"/>
              </a:buClr>
              <a:buFont typeface="Wingdings" panose="05000000000000000000" pitchFamily="2" charset="2"/>
              <a:buChar char="Ø"/>
            </a:pPr>
            <a:r>
              <a:rPr lang="tr-TR" altLang="tr-TR" sz="1600" b="1" dirty="0">
                <a:solidFill>
                  <a:srgbClr val="FF0000"/>
                </a:solidFill>
              </a:rPr>
              <a:t>Aile Mahkemeleri </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Kolluk Birimleri</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Polis Merkezleri</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Jandarma Karakolları</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Sağlık Bakanlığı</a:t>
            </a:r>
            <a:endParaRPr lang="en-US" sz="1600" b="1" dirty="0">
              <a:solidFill>
                <a:srgbClr val="FF0000"/>
              </a:solidFill>
            </a:endParaRPr>
          </a:p>
        </p:txBody>
      </p:sp>
      <p:pic>
        <p:nvPicPr>
          <p:cNvPr id="7" name="Resim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09619"/>
            <a:ext cx="1561811" cy="15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7787" y="5309619"/>
            <a:ext cx="1260820" cy="144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4"/>
          <a:stretch>
            <a:fillRect/>
          </a:stretch>
        </p:blipFill>
        <p:spPr>
          <a:xfrm>
            <a:off x="7518607" y="5348990"/>
            <a:ext cx="1091279" cy="1438781"/>
          </a:xfrm>
          <a:prstGeom prst="rect">
            <a:avLst/>
          </a:prstGeom>
        </p:spPr>
      </p:pic>
      <p:pic>
        <p:nvPicPr>
          <p:cNvPr id="10" name="Resim 9"/>
          <p:cNvPicPr>
            <a:picLocks noChangeAspect="1"/>
          </p:cNvPicPr>
          <p:nvPr/>
        </p:nvPicPr>
        <p:blipFill>
          <a:blip r:embed="rId5" cstate="print"/>
          <a:stretch>
            <a:fillRect/>
          </a:stretch>
        </p:blipFill>
        <p:spPr>
          <a:xfrm>
            <a:off x="3121395" y="5323049"/>
            <a:ext cx="1576808" cy="1534951"/>
          </a:xfrm>
          <a:prstGeom prst="rect">
            <a:avLst/>
          </a:prstGeom>
        </p:spPr>
      </p:pic>
      <p:pic>
        <p:nvPicPr>
          <p:cNvPr id="11" name="Resim 10"/>
          <p:cNvPicPr>
            <a:picLocks noChangeAspect="1"/>
          </p:cNvPicPr>
          <p:nvPr/>
        </p:nvPicPr>
        <p:blipFill>
          <a:blip r:embed="rId6" cstate="print"/>
          <a:stretch>
            <a:fillRect/>
          </a:stretch>
        </p:blipFill>
        <p:spPr>
          <a:xfrm>
            <a:off x="4693634" y="5337933"/>
            <a:ext cx="1410604" cy="1505181"/>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2192" y="5309619"/>
            <a:ext cx="1613819" cy="1561810"/>
          </a:xfrm>
          <a:prstGeom prst="rect">
            <a:avLst/>
          </a:prstGeom>
        </p:spPr>
      </p:pic>
      <p:pic>
        <p:nvPicPr>
          <p:cNvPr id="13" name="Resim 12"/>
          <p:cNvPicPr>
            <a:picLocks noChangeAspect="1"/>
          </p:cNvPicPr>
          <p:nvPr/>
        </p:nvPicPr>
        <p:blipFill>
          <a:blip r:embed="rId8"/>
          <a:stretch>
            <a:fillRect/>
          </a:stretch>
        </p:blipFill>
        <p:spPr>
          <a:xfrm>
            <a:off x="5007429" y="1793672"/>
            <a:ext cx="3161211" cy="3496262"/>
          </a:xfrm>
          <a:prstGeom prst="rect">
            <a:avLst/>
          </a:prstGeom>
        </p:spPr>
      </p:pic>
      <p:pic>
        <p:nvPicPr>
          <p:cNvPr id="3" name="Resim 2"/>
          <p:cNvPicPr>
            <a:picLocks noChangeAspect="1"/>
          </p:cNvPicPr>
          <p:nvPr/>
        </p:nvPicPr>
        <p:blipFill>
          <a:blip r:embed="rId9"/>
          <a:stretch>
            <a:fillRect/>
          </a:stretch>
        </p:blipFill>
        <p:spPr>
          <a:xfrm>
            <a:off x="8779427" y="5289934"/>
            <a:ext cx="2167247" cy="1553180"/>
          </a:xfrm>
          <a:prstGeom prst="rect">
            <a:avLst/>
          </a:prstGeom>
        </p:spPr>
      </p:pic>
    </p:spTree>
    <p:extLst>
      <p:ext uri="{BB962C8B-B14F-4D97-AF65-F5344CB8AC3E}">
        <p14:creationId xmlns:p14="http://schemas.microsoft.com/office/powerpoint/2010/main" val="2476654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2633106"/>
            <a:ext cx="3670110" cy="4224894"/>
          </a:xfrm>
          <a:prstGeom prst="rect">
            <a:avLst/>
          </a:prstGeom>
        </p:spPr>
      </p:pic>
      <p:sp>
        <p:nvSpPr>
          <p:cNvPr id="2" name="Unvan 1"/>
          <p:cNvSpPr>
            <a:spLocks noGrp="1"/>
          </p:cNvSpPr>
          <p:nvPr>
            <p:ph type="title"/>
          </p:nvPr>
        </p:nvSpPr>
        <p:spPr/>
        <p:txBody>
          <a:bodyPr>
            <a:normAutofit fontScale="90000"/>
          </a:bodyPr>
          <a:lstStyle/>
          <a:p>
            <a:pPr algn="ctr"/>
            <a:r>
              <a:rPr lang="tr-TR" b="1" dirty="0"/>
              <a:t>Şiddet Önleme ve İzleme </a:t>
            </a:r>
            <a:r>
              <a:rPr lang="tr-TR" b="1" dirty="0" smtClean="0"/>
              <a:t>Merkezleri</a:t>
            </a:r>
            <a:br>
              <a:rPr lang="tr-TR" b="1" dirty="0" smtClean="0"/>
            </a:br>
            <a:r>
              <a:rPr lang="tr-TR" b="1" dirty="0" smtClean="0"/>
              <a:t>(ŞÖNİM)</a:t>
            </a:r>
            <a:r>
              <a:rPr lang="tr-TR" b="1" dirty="0"/>
              <a:t/>
            </a:r>
            <a:br>
              <a:rPr lang="tr-TR" b="1" dirty="0"/>
            </a:br>
            <a:endParaRPr lang="tr-TR" b="1" dirty="0"/>
          </a:p>
        </p:txBody>
      </p:sp>
      <p:sp>
        <p:nvSpPr>
          <p:cNvPr id="3" name="İçerik Yer Tutucusu 2"/>
          <p:cNvSpPr>
            <a:spLocks noGrp="1"/>
          </p:cNvSpPr>
          <p:nvPr>
            <p:ph idx="1"/>
          </p:nvPr>
        </p:nvSpPr>
        <p:spPr>
          <a:xfrm>
            <a:off x="5556068" y="1905000"/>
            <a:ext cx="5338355" cy="3777622"/>
          </a:xfrm>
        </p:spPr>
        <p:txBody>
          <a:bodyPr>
            <a:noAutofit/>
          </a:bodyPr>
          <a:lstStyle/>
          <a:p>
            <a:pPr lvl="3">
              <a:buFont typeface="Wingdings" panose="05000000000000000000" pitchFamily="2" charset="2"/>
              <a:buChar char="Ø"/>
            </a:pPr>
            <a:r>
              <a:rPr lang="tr-TR" sz="1600" b="1" dirty="0"/>
              <a:t>Şiddetin önlenmesi ile koruyucu ve önleyici tedbirlerin etkin bir biçimde uygulanmasına yönelik olarak,</a:t>
            </a:r>
          </a:p>
          <a:p>
            <a:pPr lvl="3">
              <a:buFont typeface="Wingdings" panose="05000000000000000000" pitchFamily="2" charset="2"/>
              <a:buChar char="Ø"/>
            </a:pPr>
            <a:r>
              <a:rPr lang="tr-TR" sz="1600" b="1" dirty="0" smtClean="0"/>
              <a:t>Şiddete </a:t>
            </a:r>
            <a:r>
              <a:rPr lang="tr-TR" sz="1600" b="1" dirty="0"/>
              <a:t>uğramış ya da şiddete uğrama riski bulunan kişilerin başvurabileceği,</a:t>
            </a:r>
          </a:p>
          <a:p>
            <a:pPr lvl="3">
              <a:buFont typeface="Wingdings" panose="05000000000000000000" pitchFamily="2" charset="2"/>
              <a:buChar char="Ø"/>
            </a:pPr>
            <a:r>
              <a:rPr lang="tr-TR" sz="1600" b="1" dirty="0">
                <a:solidFill>
                  <a:srgbClr val="FF0000"/>
                </a:solidFill>
              </a:rPr>
              <a:t>Danışmanlık, rehberlik ve yönlendirme </a:t>
            </a:r>
            <a:r>
              <a:rPr lang="tr-TR" sz="1600" b="1" dirty="0"/>
              <a:t>hizmetleriyle, ihtiyaç duydukları konularda </a:t>
            </a:r>
            <a:r>
              <a:rPr lang="tr-TR" sz="1600" b="1" dirty="0">
                <a:solidFill>
                  <a:srgbClr val="FF0000"/>
                </a:solidFill>
              </a:rPr>
              <a:t>güçlendirici ve destekleyici hizmetleri </a:t>
            </a:r>
            <a:r>
              <a:rPr lang="tr-TR" sz="1600" b="1" dirty="0"/>
              <a:t>veren,</a:t>
            </a:r>
          </a:p>
          <a:p>
            <a:pPr lvl="3">
              <a:buFont typeface="Wingdings" panose="05000000000000000000" pitchFamily="2" charset="2"/>
              <a:buChar char="Ø"/>
            </a:pPr>
            <a:r>
              <a:rPr lang="tr-TR" sz="1600" b="1" dirty="0"/>
              <a:t>İzleme çalışmalarını </a:t>
            </a:r>
            <a:r>
              <a:rPr lang="tr-TR" sz="1600" b="1" dirty="0">
                <a:solidFill>
                  <a:srgbClr val="FF0000"/>
                </a:solidFill>
              </a:rPr>
              <a:t>yedi gün yirmi dört saat </a:t>
            </a:r>
            <a:r>
              <a:rPr lang="tr-TR" sz="1600" b="1" dirty="0"/>
              <a:t>esası ile yürüten merkezlerdir.</a:t>
            </a:r>
          </a:p>
        </p:txBody>
      </p:sp>
      <p:sp>
        <p:nvSpPr>
          <p:cNvPr id="5" name="4 Metin kutusu"/>
          <p:cNvSpPr txBox="1"/>
          <p:nvPr/>
        </p:nvSpPr>
        <p:spPr>
          <a:xfrm>
            <a:off x="8063345" y="6257836"/>
            <a:ext cx="4128655" cy="60016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nn-NO" sz="1100" b="1" dirty="0" smtClean="0">
                <a:solidFill>
                  <a:srgbClr val="7030A0"/>
                </a:solidFill>
              </a:rPr>
              <a:t>ANKARA </a:t>
            </a:r>
            <a:r>
              <a:rPr lang="tr-TR" sz="1100" b="1" dirty="0" smtClean="0">
                <a:solidFill>
                  <a:srgbClr val="7030A0"/>
                </a:solidFill>
              </a:rPr>
              <a:t> ŞÖNİM </a:t>
            </a:r>
          </a:p>
          <a:p>
            <a:r>
              <a:rPr lang="nn-NO" sz="1100" b="1" dirty="0" smtClean="0">
                <a:solidFill>
                  <a:srgbClr val="7030A0"/>
                </a:solidFill>
              </a:rPr>
              <a:t>Adres: </a:t>
            </a:r>
            <a:r>
              <a:rPr lang="nn-NO" sz="1100" b="1" dirty="0" smtClean="0">
                <a:solidFill>
                  <a:schemeClr val="tx1"/>
                </a:solidFill>
              </a:rPr>
              <a:t>Ulubey Mah. 863. Sok. No:2 Altındağ/Ankara</a:t>
            </a:r>
            <a:endParaRPr lang="tr-TR" sz="1100" b="1" dirty="0" smtClean="0">
              <a:solidFill>
                <a:schemeClr val="tx1"/>
              </a:solidFill>
            </a:endParaRPr>
          </a:p>
          <a:p>
            <a:r>
              <a:rPr lang="nn-NO" sz="1100" b="1" dirty="0" smtClean="0">
                <a:solidFill>
                  <a:schemeClr val="tx1"/>
                </a:solidFill>
              </a:rPr>
              <a:t> </a:t>
            </a:r>
            <a:r>
              <a:rPr lang="nn-NO" sz="1100" b="1" dirty="0" smtClean="0">
                <a:solidFill>
                  <a:srgbClr val="7030A0"/>
                </a:solidFill>
              </a:rPr>
              <a:t>Tel:</a:t>
            </a:r>
            <a:r>
              <a:rPr lang="nn-NO" sz="1100" dirty="0" smtClean="0"/>
              <a:t> </a:t>
            </a:r>
            <a:r>
              <a:rPr lang="nn-NO" sz="1100" b="1" dirty="0" smtClean="0">
                <a:solidFill>
                  <a:schemeClr val="tx1"/>
                </a:solidFill>
              </a:rPr>
              <a:t>0 312 348 36 86 / 0 312 351 65 63</a:t>
            </a:r>
            <a:endParaRPr lang="tr-TR" sz="1100" b="1" dirty="0">
              <a:solidFill>
                <a:schemeClr val="tx1"/>
              </a:solidFill>
            </a:endParaRPr>
          </a:p>
        </p:txBody>
      </p:sp>
    </p:spTree>
    <p:extLst>
      <p:ext uri="{BB962C8B-B14F-4D97-AF65-F5344CB8AC3E}">
        <p14:creationId xmlns:p14="http://schemas.microsoft.com/office/powerpoint/2010/main" val="13417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3841" y="624109"/>
            <a:ext cx="4389120" cy="4452987"/>
          </a:xfrm>
        </p:spPr>
        <p:txBody>
          <a:bodyPr/>
          <a:lstStyle/>
          <a:p>
            <a:pPr algn="ctr"/>
            <a:r>
              <a:rPr lang="tr-TR" dirty="0" smtClean="0"/>
              <a:t/>
            </a:r>
            <a:br>
              <a:rPr lang="tr-TR" dirty="0" smtClean="0"/>
            </a:br>
            <a:r>
              <a:rPr lang="tr-TR" dirty="0"/>
              <a:t/>
            </a:r>
            <a:br>
              <a:rPr lang="tr-TR" dirty="0"/>
            </a:br>
            <a:r>
              <a:rPr lang="tr-TR" dirty="0" smtClean="0"/>
              <a:t/>
            </a:r>
            <a:br>
              <a:rPr lang="tr-TR" dirty="0" smtClean="0"/>
            </a:br>
            <a:r>
              <a:rPr lang="tr-TR" sz="2400" b="1" dirty="0" smtClean="0"/>
              <a:t>ŞÖNİM’LERDE VERİLEN HİZMETLER</a:t>
            </a:r>
            <a:endParaRPr lang="tr-TR" sz="2400" b="1" dirty="0"/>
          </a:p>
        </p:txBody>
      </p:sp>
      <p:pic>
        <p:nvPicPr>
          <p:cNvPr id="4" name="İçerik Yer Tutucusu 3"/>
          <p:cNvPicPr>
            <a:picLocks noGrp="1" noChangeAspect="1"/>
          </p:cNvPicPr>
          <p:nvPr>
            <p:ph idx="1"/>
          </p:nvPr>
        </p:nvPicPr>
        <p:blipFill>
          <a:blip r:embed="rId2"/>
          <a:stretch>
            <a:fillRect/>
          </a:stretch>
        </p:blipFill>
        <p:spPr>
          <a:xfrm>
            <a:off x="4798423" y="0"/>
            <a:ext cx="7393577" cy="6858000"/>
          </a:xfrm>
          <a:prstGeom prst="rect">
            <a:avLst/>
          </a:prstGeom>
        </p:spPr>
      </p:pic>
    </p:spTree>
    <p:extLst>
      <p:ext uri="{BB962C8B-B14F-4D97-AF65-F5344CB8AC3E}">
        <p14:creationId xmlns:p14="http://schemas.microsoft.com/office/powerpoint/2010/main" val="3281825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69179" y="222328"/>
            <a:ext cx="4209657" cy="1280890"/>
          </a:xfrm>
        </p:spPr>
        <p:txBody>
          <a:bodyPr>
            <a:normAutofit fontScale="90000"/>
          </a:bodyPr>
          <a:lstStyle/>
          <a:p>
            <a:r>
              <a:rPr lang="tr-TR" b="1" dirty="0">
                <a:solidFill>
                  <a:srgbClr val="C00000"/>
                </a:solidFill>
              </a:rPr>
              <a:t>Kadın </a:t>
            </a:r>
            <a:r>
              <a:rPr lang="tr-TR" b="1" dirty="0" smtClean="0">
                <a:solidFill>
                  <a:srgbClr val="C00000"/>
                </a:solidFill>
              </a:rPr>
              <a:t>Konukevleri</a:t>
            </a:r>
            <a:r>
              <a:rPr lang="tr-TR" dirty="0" smtClean="0"/>
              <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0" y="0"/>
            <a:ext cx="5458691" cy="6858000"/>
          </a:xfrm>
          <a:prstGeom prst="rect">
            <a:avLst/>
          </a:prstGeom>
        </p:spPr>
      </p:pic>
      <p:sp>
        <p:nvSpPr>
          <p:cNvPr id="6" name="Dikdörtgen 5"/>
          <p:cNvSpPr/>
          <p:nvPr/>
        </p:nvSpPr>
        <p:spPr>
          <a:xfrm>
            <a:off x="6192983" y="1823819"/>
            <a:ext cx="5174078" cy="3785652"/>
          </a:xfrm>
          <a:prstGeom prst="rect">
            <a:avLst/>
          </a:prstGeom>
        </p:spPr>
        <p:txBody>
          <a:bodyPr wrap="square">
            <a:spAutoFit/>
          </a:bodyPr>
          <a:lstStyle/>
          <a:p>
            <a:pPr>
              <a:defRPr/>
            </a:pPr>
            <a:r>
              <a:rPr lang="tr-TR" sz="2400" b="1" kern="0" dirty="0">
                <a:solidFill>
                  <a:srgbClr val="C00000"/>
                </a:solidFill>
                <a:latin typeface="Calibri"/>
                <a:ea typeface="Batang" pitchFamily="18" charset="-127"/>
                <a:cs typeface="Arial" pitchFamily="34" charset="0"/>
              </a:rPr>
              <a:t>Konukevleri </a:t>
            </a:r>
            <a:r>
              <a:rPr lang="tr-TR" sz="2400" b="1" kern="0" dirty="0">
                <a:solidFill>
                  <a:sysClr val="windowText" lastClr="000000"/>
                </a:solidFill>
                <a:latin typeface="Calibri"/>
                <a:ea typeface="Batang" pitchFamily="18" charset="-127"/>
                <a:cs typeface="Arial" pitchFamily="34" charset="0"/>
              </a:rPr>
              <a:t>fiziksel, duygusal, cinsel, ekonomik ve sözlü istismara veya şiddete uğrayan kadın ve erkeklerin, şiddetten korunması, psiko-sosyal ve ekonomik sorunlarının çözülmesi, güçlendirilmesi ve bu dönemde varsa çocukları ile birlikte ihtiyaçlarının da karşılanmak suretiyle geçici süreyle kalabilecekleri yatılı sosyal hizmet kuruluşlarıdır.</a:t>
            </a:r>
            <a:endParaRPr lang="tr-TR" sz="2400" b="1" kern="0" dirty="0">
              <a:solidFill>
                <a:sysClr val="window" lastClr="FFFFFF"/>
              </a:solidFill>
              <a:latin typeface="Calibri"/>
              <a:ea typeface="Batang" pitchFamily="18" charset="-127"/>
              <a:cs typeface="Arial" pitchFamily="34" charset="0"/>
            </a:endParaRPr>
          </a:p>
        </p:txBody>
      </p:sp>
    </p:spTree>
    <p:extLst>
      <p:ext uri="{BB962C8B-B14F-4D97-AF65-F5344CB8AC3E}">
        <p14:creationId xmlns:p14="http://schemas.microsoft.com/office/powerpoint/2010/main" val="1725910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nn-NO" b="1" dirty="0">
                <a:solidFill>
                  <a:srgbClr val="C00000"/>
                </a:solidFill>
              </a:rPr>
              <a:t>ALO 183 Sosyal Destek Hattı</a:t>
            </a:r>
            <a:br>
              <a:rPr lang="nn-NO" b="1" dirty="0">
                <a:solidFill>
                  <a:srgbClr val="C00000"/>
                </a:solidFill>
              </a:rPr>
            </a:br>
            <a:endParaRPr lang="tr-TR" b="1" dirty="0">
              <a:solidFill>
                <a:srgbClr val="C00000"/>
              </a:solidFill>
            </a:endParaRPr>
          </a:p>
        </p:txBody>
      </p:sp>
      <p:sp>
        <p:nvSpPr>
          <p:cNvPr id="4" name="Dikdörtgen 5"/>
          <p:cNvSpPr>
            <a:spLocks noGrp="1" noChangeArrowheads="1"/>
          </p:cNvSpPr>
          <p:nvPr>
            <p:ph idx="1"/>
          </p:nvPr>
        </p:nvSpPr>
        <p:spPr bwMode="auto">
          <a:xfrm>
            <a:off x="2098761" y="1628898"/>
            <a:ext cx="520258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00" b="1" dirty="0">
                <a:latin typeface="Gadugi" panose="020B0502040204020203" pitchFamily="34" charset="0"/>
              </a:rPr>
              <a:t>“</a:t>
            </a:r>
            <a:r>
              <a:rPr lang="tr-TR" altLang="tr-TR" sz="2400" b="1" dirty="0" smtClean="0">
                <a:latin typeface="Gadugi" panose="020B0502040204020203" pitchFamily="34" charset="0"/>
              </a:rPr>
              <a:t>ALO 183 Sosyal Destek Hattı</a:t>
            </a:r>
            <a:r>
              <a:rPr lang="tr-TR" altLang="tr-TR" sz="2400" b="1" dirty="0">
                <a:latin typeface="Gadugi" panose="020B0502040204020203" pitchFamily="34" charset="0"/>
              </a:rPr>
              <a:t>” şiddete uğrayan ya da uğrama riski taşıyan, destek ve yardıma ihtiyacı olan </a:t>
            </a:r>
            <a:r>
              <a:rPr lang="tr-TR" altLang="tr-TR" sz="2400" b="1" dirty="0">
                <a:solidFill>
                  <a:srgbClr val="FF0000"/>
                </a:solidFill>
                <a:latin typeface="Gadugi" panose="020B0502040204020203" pitchFamily="34" charset="0"/>
              </a:rPr>
              <a:t>kadın ve çocuklar için psikolojik, hukuki ve ekonomik danışma hattı </a:t>
            </a:r>
            <a:r>
              <a:rPr lang="tr-TR" altLang="tr-TR" sz="2400" b="1" dirty="0">
                <a:latin typeface="Gadugi" panose="020B0502040204020203" pitchFamily="34" charset="0"/>
              </a:rPr>
              <a:t>olarak çalışmakta; bu kişilere hakları konusunda ve başvuracakları yerler hakkında </a:t>
            </a:r>
            <a:r>
              <a:rPr lang="tr-TR" altLang="tr-TR" sz="2400" b="1" dirty="0" smtClean="0">
                <a:latin typeface="Gadugi" panose="020B0502040204020203" pitchFamily="34" charset="0"/>
              </a:rPr>
              <a:t>bilgi vermektedir</a:t>
            </a:r>
            <a:r>
              <a:rPr lang="tr-TR" altLang="tr-TR" sz="2400" b="1" dirty="0">
                <a:latin typeface="Gadugi" panose="020B0502040204020203" pitchFamily="34" charset="0"/>
              </a:rPr>
              <a:t>.  </a:t>
            </a:r>
            <a:r>
              <a:rPr lang="tr-TR" altLang="tr-TR" sz="2400" b="1" dirty="0">
                <a:solidFill>
                  <a:srgbClr val="FF0000"/>
                </a:solidFill>
                <a:latin typeface="Gadugi" panose="020B0502040204020203" pitchFamily="34" charset="0"/>
              </a:rPr>
              <a:t>7/24 </a:t>
            </a:r>
            <a:r>
              <a:rPr lang="tr-TR" altLang="tr-TR" sz="2400" b="1" dirty="0">
                <a:latin typeface="Gadugi" panose="020B0502040204020203" pitchFamily="34" charset="0"/>
              </a:rPr>
              <a:t>çalışmaktadır.</a:t>
            </a:r>
          </a:p>
        </p:txBody>
      </p:sp>
      <p:pic>
        <p:nvPicPr>
          <p:cNvPr id="5" name="Resim 4"/>
          <p:cNvPicPr>
            <a:picLocks noChangeAspect="1"/>
          </p:cNvPicPr>
          <p:nvPr/>
        </p:nvPicPr>
        <p:blipFill>
          <a:blip r:embed="rId2"/>
          <a:stretch>
            <a:fillRect/>
          </a:stretch>
        </p:blipFill>
        <p:spPr>
          <a:xfrm>
            <a:off x="9322417" y="3474592"/>
            <a:ext cx="2499577" cy="2956816"/>
          </a:xfrm>
          <a:prstGeom prst="rect">
            <a:avLst/>
          </a:prstGeom>
        </p:spPr>
      </p:pic>
    </p:spTree>
    <p:extLst>
      <p:ext uri="{BB962C8B-B14F-4D97-AF65-F5344CB8AC3E}">
        <p14:creationId xmlns:p14="http://schemas.microsoft.com/office/powerpoint/2010/main" val="3553727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Kadın Destek Uygulaması (KADES)</a:t>
            </a:r>
            <a:br>
              <a:rPr lang="tr-TR" b="1" dirty="0">
                <a:solidFill>
                  <a:srgbClr val="FF0000"/>
                </a:solidFill>
              </a:rPr>
            </a:br>
            <a:endParaRPr lang="tr-TR" b="1" dirty="0">
              <a:solidFill>
                <a:srgbClr val="FF0000"/>
              </a:solidFill>
            </a:endParaRPr>
          </a:p>
        </p:txBody>
      </p:sp>
      <p:sp>
        <p:nvSpPr>
          <p:cNvPr id="5" name="İçerik Yer Tutucusu 4"/>
          <p:cNvSpPr>
            <a:spLocks noGrp="1"/>
          </p:cNvSpPr>
          <p:nvPr>
            <p:ph idx="1"/>
          </p:nvPr>
        </p:nvSpPr>
        <p:spPr/>
        <p:txBody>
          <a:bodyPr/>
          <a:lstStyle/>
          <a:p>
            <a:r>
              <a:rPr lang="tr-TR" dirty="0"/>
              <a:t>Akıllı telefon kullanıcısı bir kadının, </a:t>
            </a:r>
            <a:r>
              <a:rPr lang="tr-TR" b="1" dirty="0"/>
              <a:t>Google Play Store ve Apple Store </a:t>
            </a:r>
            <a:r>
              <a:rPr lang="tr-TR" dirty="0"/>
              <a:t>uygulamasından indireceği “Kadın Destek Uygulamasını (KADES)”, T.C. Kimlik Numarasını girerek ve sonrasından EGM serverlarından gelen aktivasyon kodu ile aktif hale getirebileceği uygulama ile aile içi ve kadına yönelik şiddet mağduru kadınların acil durumlarda cihaz konum bilgisini açarak bir tuşla 155 Polis İmdat Acil Çağrı Merkezine ulaşarak, yardım çağrısının yapıldığı olay yerine en yakın ekip veya devriyenin sevk edilerek olaya müdahalesi sağlanacaktır.</a:t>
            </a:r>
          </a:p>
        </p:txBody>
      </p:sp>
      <p:pic>
        <p:nvPicPr>
          <p:cNvPr id="6" name="Resim 5"/>
          <p:cNvPicPr>
            <a:picLocks noChangeAspect="1"/>
          </p:cNvPicPr>
          <p:nvPr/>
        </p:nvPicPr>
        <p:blipFill>
          <a:blip r:embed="rId2"/>
          <a:stretch>
            <a:fillRect/>
          </a:stretch>
        </p:blipFill>
        <p:spPr>
          <a:xfrm>
            <a:off x="8494379" y="4781005"/>
            <a:ext cx="3010233" cy="1698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0500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İÇ İŞLERİ </a:t>
            </a:r>
            <a:r>
              <a:rPr lang="tr-TR" b="1" dirty="0">
                <a:solidFill>
                  <a:srgbClr val="C00000"/>
                </a:solidFill>
              </a:rPr>
              <a:t>BAKANLIĞI</a:t>
            </a:r>
            <a:r>
              <a:rPr lang="tr-TR" dirty="0"/>
              <a:t/>
            </a:r>
            <a:br>
              <a:rPr lang="tr-TR" dirty="0"/>
            </a:br>
            <a:endParaRPr lang="tr-TR" dirty="0"/>
          </a:p>
        </p:txBody>
      </p:sp>
      <p:sp>
        <p:nvSpPr>
          <p:cNvPr id="4" name="Dikdörtgen 6"/>
          <p:cNvSpPr>
            <a:spLocks noGrp="1" noChangeArrowheads="1"/>
          </p:cNvSpPr>
          <p:nvPr>
            <p:ph idx="1"/>
          </p:nvPr>
        </p:nvSpPr>
        <p:spPr bwMode="auto">
          <a:xfrm>
            <a:off x="6547070" y="3239985"/>
            <a:ext cx="5298566" cy="304698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wrap="square">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chemeClr val="tx1"/>
              </a:buClr>
              <a:buFont typeface="Wingdings" panose="05000000000000000000" pitchFamily="2" charset="2"/>
              <a:buChar char="Ø"/>
            </a:pPr>
            <a:r>
              <a:rPr lang="tr-TR" altLang="tr-TR" sz="2400" b="1" dirty="0">
                <a:latin typeface="Gadugi" panose="020B0502040204020203" pitchFamily="34" charset="0"/>
              </a:rPr>
              <a:t>İller İdaresi Genel </a:t>
            </a:r>
            <a:r>
              <a:rPr lang="tr-TR" altLang="tr-TR" sz="2400" b="1" dirty="0" smtClean="0">
                <a:latin typeface="Gadugi" panose="020B0502040204020203" pitchFamily="34" charset="0"/>
              </a:rPr>
              <a:t>Müdürlüğü (Mülki </a:t>
            </a:r>
            <a:r>
              <a:rPr lang="tr-TR" altLang="tr-TR" sz="2400" b="1" dirty="0">
                <a:latin typeface="Gadugi" panose="020B0502040204020203" pitchFamily="34" charset="0"/>
              </a:rPr>
              <a:t>Amirler)</a:t>
            </a:r>
          </a:p>
          <a:p>
            <a:pPr>
              <a:lnSpc>
                <a:spcPct val="200000"/>
              </a:lnSpc>
              <a:spcBef>
                <a:spcPct val="0"/>
              </a:spcBef>
              <a:buClr>
                <a:schemeClr val="tx1"/>
              </a:buClr>
              <a:buFont typeface="Wingdings" panose="05000000000000000000" pitchFamily="2" charset="2"/>
              <a:buChar char="Ø"/>
            </a:pPr>
            <a:r>
              <a:rPr lang="tr-TR" altLang="tr-TR" sz="2400" b="1" dirty="0">
                <a:latin typeface="Gadugi" panose="020B0502040204020203" pitchFamily="34" charset="0"/>
              </a:rPr>
              <a:t>Emniyet Genel Müdürlüğü</a:t>
            </a:r>
          </a:p>
          <a:p>
            <a:pPr>
              <a:lnSpc>
                <a:spcPct val="200000"/>
              </a:lnSpc>
              <a:spcBef>
                <a:spcPct val="0"/>
              </a:spcBef>
              <a:buClr>
                <a:schemeClr val="tx1"/>
              </a:buClr>
              <a:buFont typeface="Wingdings" panose="05000000000000000000" pitchFamily="2" charset="2"/>
              <a:buChar char="Ø"/>
            </a:pPr>
            <a:r>
              <a:rPr lang="tr-TR" altLang="tr-TR" sz="2400" b="1" dirty="0">
                <a:latin typeface="Gadugi" panose="020B0502040204020203" pitchFamily="34" charset="0"/>
              </a:rPr>
              <a:t>Jandarma Genel </a:t>
            </a:r>
            <a:r>
              <a:rPr lang="tr-TR" altLang="tr-TR" sz="2400" b="1" dirty="0" smtClean="0">
                <a:latin typeface="Gadugi" panose="020B0502040204020203" pitchFamily="34" charset="0"/>
              </a:rPr>
              <a:t>Komutanlığı</a:t>
            </a:r>
            <a:endParaRPr lang="tr-TR" altLang="tr-TR" sz="2400" b="1" dirty="0">
              <a:latin typeface="Gadugi" panose="020B0502040204020203" pitchFamily="34" charset="0"/>
            </a:endParaRPr>
          </a:p>
        </p:txBody>
      </p:sp>
      <p:pic>
        <p:nvPicPr>
          <p:cNvPr id="5" name="Resim 4"/>
          <p:cNvPicPr>
            <a:picLocks noChangeAspect="1"/>
          </p:cNvPicPr>
          <p:nvPr/>
        </p:nvPicPr>
        <p:blipFill>
          <a:blip r:embed="rId2"/>
          <a:stretch>
            <a:fillRect/>
          </a:stretch>
        </p:blipFill>
        <p:spPr>
          <a:xfrm>
            <a:off x="9866495" y="372581"/>
            <a:ext cx="1688738" cy="1682642"/>
          </a:xfrm>
          <a:prstGeom prst="rect">
            <a:avLst/>
          </a:prstGeom>
        </p:spPr>
      </p:pic>
      <p:sp>
        <p:nvSpPr>
          <p:cNvPr id="6" name="Dikdörtgen 5"/>
          <p:cNvSpPr/>
          <p:nvPr/>
        </p:nvSpPr>
        <p:spPr>
          <a:xfrm>
            <a:off x="2189017" y="1689464"/>
            <a:ext cx="4156363" cy="2812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400" b="1" kern="150" dirty="0" smtClean="0">
                <a:solidFill>
                  <a:schemeClr val="tx1"/>
                </a:solidFill>
                <a:latin typeface="Gadugi" panose="020B0502040204020203" pitchFamily="34" charset="0"/>
                <a:ea typeface="SimSun"/>
                <a:cs typeface="Tahoma"/>
              </a:rPr>
              <a:t>İçişleri Bakanlığında </a:t>
            </a:r>
            <a:r>
              <a:rPr lang="tr-TR" sz="2400" b="1" kern="150" dirty="0">
                <a:solidFill>
                  <a:schemeClr val="tx1"/>
                </a:solidFill>
                <a:latin typeface="Gadugi" panose="020B0502040204020203" pitchFamily="34" charset="0"/>
                <a:ea typeface="SimSun"/>
                <a:cs typeface="Tahoma"/>
              </a:rPr>
              <a:t>kadına yönelik şiddet  konusunda sunulan hizmetlerle ilgili </a:t>
            </a:r>
            <a:r>
              <a:rPr lang="tr-TR" sz="2400" b="1" kern="150" dirty="0" smtClean="0">
                <a:solidFill>
                  <a:schemeClr val="tx1"/>
                </a:solidFill>
                <a:latin typeface="Gadugi" panose="020B0502040204020203" pitchFamily="34" charset="0"/>
                <a:ea typeface="SimSun"/>
                <a:cs typeface="Tahoma"/>
              </a:rPr>
              <a:t>birimler</a:t>
            </a:r>
            <a:endParaRPr lang="tr-TR" sz="2400" b="1" kern="150" dirty="0">
              <a:solidFill>
                <a:schemeClr val="tx1"/>
              </a:solidFill>
              <a:latin typeface="Gadugi" panose="020B0502040204020203" pitchFamily="34" charset="0"/>
              <a:ea typeface="SimSun"/>
              <a:cs typeface="Tahoma"/>
            </a:endParaRPr>
          </a:p>
        </p:txBody>
      </p:sp>
    </p:spTree>
    <p:extLst>
      <p:ext uri="{BB962C8B-B14F-4D97-AF65-F5344CB8AC3E}">
        <p14:creationId xmlns:p14="http://schemas.microsoft.com/office/powerpoint/2010/main" val="3439483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KADINA YÖNELİK ŞİDDETLE  İLE İLGİLİ </a:t>
            </a:r>
            <a:r>
              <a:rPr lang="tr-TR" b="1" dirty="0" smtClean="0">
                <a:solidFill>
                  <a:srgbClr val="C00000"/>
                </a:solidFill>
              </a:rPr>
              <a:t/>
            </a:r>
            <a:br>
              <a:rPr lang="tr-TR" b="1" dirty="0" smtClean="0">
                <a:solidFill>
                  <a:srgbClr val="C00000"/>
                </a:solidFill>
              </a:rPr>
            </a:br>
            <a:r>
              <a:rPr lang="tr-TR" b="1" dirty="0" smtClean="0">
                <a:solidFill>
                  <a:srgbClr val="C00000"/>
                </a:solidFill>
              </a:rPr>
              <a:t>POLİS </a:t>
            </a:r>
            <a:r>
              <a:rPr lang="tr-TR" b="1" dirty="0">
                <a:solidFill>
                  <a:srgbClr val="C00000"/>
                </a:solidFill>
              </a:rPr>
              <a:t>BİRİMLERİ</a:t>
            </a:r>
            <a:r>
              <a:rPr lang="tr-TR" dirty="0"/>
              <a:t/>
            </a:r>
            <a:br>
              <a:rPr lang="tr-TR" dirty="0"/>
            </a:br>
            <a:endParaRPr lang="tr-TR" dirty="0"/>
          </a:p>
        </p:txBody>
      </p:sp>
      <p:sp>
        <p:nvSpPr>
          <p:cNvPr id="4" name="İçerik Yer Tutucusu 3"/>
          <p:cNvSpPr>
            <a:spLocks noGrp="1"/>
          </p:cNvSpPr>
          <p:nvPr>
            <p:ph idx="1"/>
          </p:nvPr>
        </p:nvSpPr>
        <p:spPr>
          <a:xfrm>
            <a:off x="2464521" y="1884218"/>
            <a:ext cx="8915400" cy="4314001"/>
          </a:xfrm>
          <a:prstGeom prst="rect">
            <a:avLst/>
          </a:prstGeom>
        </p:spPr>
        <p:txBody>
          <a:bodyPr wrap="square">
            <a:spAutoFit/>
          </a:bodyPr>
          <a:lstStyle/>
          <a:p>
            <a:pPr marL="1158875" indent="-1158875">
              <a:defRPr/>
            </a:pPr>
            <a:r>
              <a:rPr lang="tr-TR" sz="2400" b="1" u="sng" dirty="0">
                <a:solidFill>
                  <a:srgbClr val="C00000"/>
                </a:solidFill>
                <a:latin typeface="Times New Roman" pitchFamily="18" charset="0"/>
                <a:cs typeface="Times New Roman" pitchFamily="18" charset="0"/>
              </a:rPr>
              <a:t>MERKEZ:</a:t>
            </a:r>
            <a:r>
              <a:rPr lang="tr-TR" sz="2400" b="1" dirty="0">
                <a:latin typeface="Times New Roman" pitchFamily="18" charset="0"/>
                <a:cs typeface="Times New Roman" pitchFamily="18" charset="0"/>
              </a:rPr>
              <a:t> Emniyet Genel Müdürlüğü, </a:t>
            </a:r>
            <a:endParaRPr lang="tr-TR" sz="2400" b="1" dirty="0" smtClean="0">
              <a:latin typeface="Times New Roman" pitchFamily="18" charset="0"/>
              <a:cs typeface="Times New Roman" pitchFamily="18" charset="0"/>
            </a:endParaRPr>
          </a:p>
          <a:p>
            <a:pPr marL="1158875" indent="-1158875">
              <a:buNone/>
              <a:defRPr/>
            </a:pPr>
            <a:r>
              <a:rPr lang="tr-TR" sz="2400" b="1" dirty="0" smtClean="0">
                <a:latin typeface="Times New Roman" pitchFamily="18" charset="0"/>
                <a:cs typeface="Times New Roman" pitchFamily="18" charset="0"/>
              </a:rPr>
              <a:t>              Asayiş </a:t>
            </a:r>
            <a:r>
              <a:rPr lang="tr-TR" sz="2400" b="1" dirty="0">
                <a:latin typeface="Times New Roman" pitchFamily="18" charset="0"/>
                <a:cs typeface="Times New Roman" pitchFamily="18" charset="0"/>
              </a:rPr>
              <a:t>Dairesi </a:t>
            </a:r>
            <a:r>
              <a:rPr lang="tr-TR" sz="2400" b="1" dirty="0" smtClean="0">
                <a:latin typeface="Times New Roman" pitchFamily="18" charset="0"/>
                <a:cs typeface="Times New Roman" pitchFamily="18" charset="0"/>
              </a:rPr>
              <a:t>  Başkanlığı  </a:t>
            </a:r>
            <a:r>
              <a:rPr lang="tr-TR" sz="2400" b="1" dirty="0">
                <a:latin typeface="Times New Roman" pitchFamily="18" charset="0"/>
                <a:cs typeface="Times New Roman" pitchFamily="18" charset="0"/>
              </a:rPr>
              <a:t>Aile İçi Şiddetle Mücadele Şube Müdürlüğü</a:t>
            </a:r>
          </a:p>
          <a:p>
            <a:pPr marL="1158875" indent="-1158875">
              <a:defRPr/>
            </a:pPr>
            <a:endParaRPr lang="tr-TR" sz="2400" b="1" dirty="0">
              <a:latin typeface="+mn-lt"/>
            </a:endParaRPr>
          </a:p>
          <a:p>
            <a:pPr marL="1158875" indent="-1158875">
              <a:defRPr/>
            </a:pPr>
            <a:endParaRPr lang="tr-TR" sz="2400" b="1" dirty="0">
              <a:latin typeface="+mn-lt"/>
            </a:endParaRPr>
          </a:p>
          <a:p>
            <a:pPr>
              <a:defRPr/>
            </a:pPr>
            <a:r>
              <a:rPr lang="tr-TR" sz="2400" b="1" u="sng" dirty="0">
                <a:solidFill>
                  <a:srgbClr val="C00000"/>
                </a:solidFill>
                <a:latin typeface="Times New Roman" pitchFamily="18" charset="0"/>
                <a:cs typeface="Times New Roman" pitchFamily="18" charset="0"/>
              </a:rPr>
              <a:t>TAŞRA TEŞKİLATI: </a:t>
            </a:r>
            <a:r>
              <a:rPr lang="tr-TR" sz="2400" b="1" dirty="0">
                <a:latin typeface="Times New Roman" pitchFamily="18" charset="0"/>
                <a:cs typeface="Times New Roman" pitchFamily="18" charset="0"/>
              </a:rPr>
              <a:t>İl ve ilçe merkezlerinde Polis Merkezleri</a:t>
            </a:r>
          </a:p>
          <a:p>
            <a:pPr>
              <a:defRPr/>
            </a:pPr>
            <a:endParaRPr lang="tr-TR" sz="2400" b="1" dirty="0">
              <a:latin typeface="+mn-lt"/>
            </a:endParaRPr>
          </a:p>
          <a:p>
            <a:pPr>
              <a:defRPr/>
            </a:pPr>
            <a:endParaRPr lang="tr-TR" sz="2400" b="1" dirty="0">
              <a:latin typeface="+mn-lt"/>
            </a:endParaRPr>
          </a:p>
          <a:p>
            <a:pPr>
              <a:defRPr/>
            </a:pPr>
            <a:endParaRPr lang="tr-TR" sz="2400" b="1" dirty="0">
              <a:latin typeface="+mn-lt"/>
            </a:endParaRPr>
          </a:p>
        </p:txBody>
      </p:sp>
      <p:pic>
        <p:nvPicPr>
          <p:cNvPr id="5" name="Resim 4"/>
          <p:cNvPicPr>
            <a:picLocks noChangeAspect="1"/>
          </p:cNvPicPr>
          <p:nvPr/>
        </p:nvPicPr>
        <p:blipFill>
          <a:blip r:embed="rId2"/>
          <a:stretch>
            <a:fillRect/>
          </a:stretch>
        </p:blipFill>
        <p:spPr>
          <a:xfrm>
            <a:off x="1587450" y="1390426"/>
            <a:ext cx="1920406" cy="2200847"/>
          </a:xfrm>
          <a:prstGeom prst="rect">
            <a:avLst/>
          </a:prstGeom>
        </p:spPr>
      </p:pic>
    </p:spTree>
    <p:extLst>
      <p:ext uri="{BB962C8B-B14F-4D97-AF65-F5344CB8AC3E}">
        <p14:creationId xmlns:p14="http://schemas.microsoft.com/office/powerpoint/2010/main" val="1928982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2253" y="232620"/>
            <a:ext cx="8911687" cy="1280890"/>
          </a:xfrm>
        </p:spPr>
        <p:txBody>
          <a:bodyPr>
            <a:normAutofit fontScale="90000"/>
          </a:bodyPr>
          <a:lstStyle/>
          <a:p>
            <a:pPr algn="ctr"/>
            <a:r>
              <a:rPr lang="tr-TR" b="1" dirty="0">
                <a:solidFill>
                  <a:srgbClr val="C00000"/>
                </a:solidFill>
              </a:rPr>
              <a:t>KADINA YÖNELİK ŞİDDETLE  İLE İLGİLİ  JANDARMA BİRİMLERİ</a:t>
            </a:r>
            <a:br>
              <a:rPr lang="tr-TR" b="1" dirty="0">
                <a:solidFill>
                  <a:srgbClr val="C00000"/>
                </a:solidFill>
              </a:rPr>
            </a:br>
            <a:endParaRPr lang="tr-TR" b="1" dirty="0">
              <a:solidFill>
                <a:srgbClr val="C00000"/>
              </a:solidFill>
            </a:endParaRPr>
          </a:p>
        </p:txBody>
      </p:sp>
      <p:sp>
        <p:nvSpPr>
          <p:cNvPr id="5" name="İçerik Yer Tutucusu 4"/>
          <p:cNvSpPr>
            <a:spLocks noGrp="1"/>
          </p:cNvSpPr>
          <p:nvPr>
            <p:ph idx="1"/>
          </p:nvPr>
        </p:nvSpPr>
        <p:spPr>
          <a:xfrm>
            <a:off x="2660073" y="2078974"/>
            <a:ext cx="8866909" cy="3693319"/>
          </a:xfrm>
          <a:prstGeom prst="rect">
            <a:avLst/>
          </a:prstGeom>
        </p:spPr>
        <p:txBody>
          <a:bodyPr wrap="square">
            <a:spAutoFit/>
          </a:bodyPr>
          <a:lstStyle/>
          <a:p>
            <a:pPr marL="1158875" indent="-1158875">
              <a:defRPr/>
            </a:pPr>
            <a:r>
              <a:rPr lang="tr-TR" sz="2000" b="1" u="sng" dirty="0">
                <a:solidFill>
                  <a:srgbClr val="C00000"/>
                </a:solidFill>
                <a:latin typeface="Times New Roman" pitchFamily="18" charset="0"/>
                <a:cs typeface="Times New Roman" pitchFamily="18" charset="0"/>
              </a:rPr>
              <a:t>MERKEZ:</a:t>
            </a:r>
            <a:r>
              <a:rPr lang="tr-TR" sz="2000" b="1" dirty="0">
                <a:solidFill>
                  <a:srgbClr val="C00000"/>
                </a:solidFill>
                <a:latin typeface="Times New Roman" pitchFamily="18" charset="0"/>
                <a:cs typeface="Times New Roman" pitchFamily="18" charset="0"/>
              </a:rPr>
              <a:t> </a:t>
            </a:r>
            <a:r>
              <a:rPr lang="tr-TR" sz="2000" b="1" dirty="0">
                <a:latin typeface="Times New Roman" pitchFamily="18" charset="0"/>
                <a:cs typeface="Times New Roman" pitchFamily="18" charset="0"/>
              </a:rPr>
              <a:t>Jandarma Genel Komutanlığı – </a:t>
            </a:r>
            <a:r>
              <a:rPr lang="tr-TR" sz="2000" b="1" dirty="0" smtClean="0">
                <a:latin typeface="Times New Roman" pitchFamily="18" charset="0"/>
                <a:cs typeface="Times New Roman" pitchFamily="18" charset="0"/>
              </a:rPr>
              <a:t>Aile </a:t>
            </a:r>
            <a:r>
              <a:rPr lang="tr-TR" sz="2000" b="1" dirty="0">
                <a:latin typeface="Times New Roman" pitchFamily="18" charset="0"/>
                <a:cs typeface="Times New Roman" pitchFamily="18" charset="0"/>
              </a:rPr>
              <a:t>İçi Şiddetle Mücadele ve </a:t>
            </a:r>
            <a:r>
              <a:rPr lang="tr-TR" sz="2000" b="1" dirty="0" smtClean="0">
                <a:latin typeface="Times New Roman" pitchFamily="18" charset="0"/>
                <a:cs typeface="Times New Roman" pitchFamily="18" charset="0"/>
              </a:rPr>
              <a:t>Çocuk </a:t>
            </a:r>
            <a:r>
              <a:rPr lang="tr-TR" sz="2000" b="1" dirty="0">
                <a:latin typeface="Times New Roman" pitchFamily="18" charset="0"/>
                <a:cs typeface="Times New Roman" pitchFamily="18" charset="0"/>
              </a:rPr>
              <a:t>Şube </a:t>
            </a:r>
            <a:r>
              <a:rPr lang="tr-TR" sz="2000" b="1" dirty="0" smtClean="0">
                <a:latin typeface="Times New Roman" pitchFamily="18" charset="0"/>
                <a:cs typeface="Times New Roman" pitchFamily="18" charset="0"/>
              </a:rPr>
              <a:t>Müdürlüğü</a:t>
            </a:r>
          </a:p>
          <a:p>
            <a:pPr marL="1158875" indent="-1158875">
              <a:buNone/>
              <a:defRPr/>
            </a:pPr>
            <a:endParaRPr lang="tr-TR" sz="2000" b="1" dirty="0" smtClean="0">
              <a:latin typeface="Times New Roman" pitchFamily="18" charset="0"/>
              <a:cs typeface="Times New Roman" pitchFamily="18" charset="0"/>
            </a:endParaRPr>
          </a:p>
          <a:p>
            <a:pPr marL="1158875" indent="-1158875">
              <a:defRPr/>
            </a:pPr>
            <a:r>
              <a:rPr lang="tr-TR" sz="2000" b="1" u="sng" dirty="0" smtClean="0">
                <a:solidFill>
                  <a:srgbClr val="C00000"/>
                </a:solidFill>
                <a:latin typeface="Times New Roman" pitchFamily="18" charset="0"/>
                <a:cs typeface="Times New Roman" pitchFamily="18" charset="0"/>
              </a:rPr>
              <a:t>İL </a:t>
            </a:r>
            <a:r>
              <a:rPr lang="tr-TR" sz="2000" b="1" u="sng" dirty="0">
                <a:solidFill>
                  <a:srgbClr val="C00000"/>
                </a:solidFill>
                <a:latin typeface="Times New Roman" pitchFamily="18" charset="0"/>
                <a:cs typeface="Times New Roman" pitchFamily="18" charset="0"/>
              </a:rPr>
              <a:t>JANDARMA KOMUTANLIĞI:</a:t>
            </a:r>
            <a:r>
              <a:rPr lang="tr-TR" sz="2000" b="1" dirty="0">
                <a:solidFill>
                  <a:srgbClr val="C00000"/>
                </a:solidFill>
                <a:latin typeface="Times New Roman" pitchFamily="18" charset="0"/>
                <a:cs typeface="Times New Roman" pitchFamily="18" charset="0"/>
              </a:rPr>
              <a:t> </a:t>
            </a:r>
            <a:r>
              <a:rPr lang="tr-TR" sz="2000" b="1" dirty="0">
                <a:latin typeface="Times New Roman" pitchFamily="18" charset="0"/>
                <a:cs typeface="Times New Roman" pitchFamily="18" charset="0"/>
              </a:rPr>
              <a:t>Çocuk ve </a:t>
            </a:r>
            <a:r>
              <a:rPr lang="tr-TR" sz="2000" b="1" dirty="0" smtClean="0">
                <a:latin typeface="Times New Roman" pitchFamily="18" charset="0"/>
                <a:cs typeface="Times New Roman" pitchFamily="18" charset="0"/>
              </a:rPr>
              <a:t>Kadın Kısım Amirliği</a:t>
            </a:r>
          </a:p>
          <a:p>
            <a:pPr marL="1158875" indent="-1158875">
              <a:buNone/>
              <a:defRPr/>
            </a:pPr>
            <a:endParaRPr lang="tr-TR" sz="2000" b="1" dirty="0">
              <a:latin typeface="Times New Roman" pitchFamily="18" charset="0"/>
              <a:cs typeface="Times New Roman" pitchFamily="18" charset="0"/>
            </a:endParaRPr>
          </a:p>
          <a:p>
            <a:pPr marL="1158875" indent="-1158875">
              <a:defRPr/>
            </a:pPr>
            <a:r>
              <a:rPr lang="tr-TR" sz="2000" b="1" u="sng" dirty="0" smtClean="0">
                <a:solidFill>
                  <a:srgbClr val="C00000"/>
                </a:solidFill>
                <a:latin typeface="Times New Roman" pitchFamily="18" charset="0"/>
                <a:cs typeface="Times New Roman" pitchFamily="18" charset="0"/>
              </a:rPr>
              <a:t>İLÇE JANDARMA </a:t>
            </a:r>
            <a:r>
              <a:rPr lang="tr-TR" sz="2000" b="1" u="sng" dirty="0">
                <a:solidFill>
                  <a:srgbClr val="C00000"/>
                </a:solidFill>
                <a:latin typeface="Times New Roman" pitchFamily="18" charset="0"/>
                <a:cs typeface="Times New Roman" pitchFamily="18" charset="0"/>
              </a:rPr>
              <a:t>KARAKOL KOMUTANLIKLARI: </a:t>
            </a:r>
            <a:r>
              <a:rPr lang="tr-TR" sz="2000" b="1" dirty="0">
                <a:latin typeface="Times New Roman" pitchFamily="18" charset="0"/>
                <a:cs typeface="Times New Roman" pitchFamily="18" charset="0"/>
              </a:rPr>
              <a:t>Çocuk ve Kadın Suçları İşlem </a:t>
            </a:r>
            <a:r>
              <a:rPr lang="tr-TR" sz="2000" b="1" dirty="0" smtClean="0">
                <a:latin typeface="Times New Roman" pitchFamily="18" charset="0"/>
                <a:cs typeface="Times New Roman" pitchFamily="18" charset="0"/>
              </a:rPr>
              <a:t>Astsubayı</a:t>
            </a:r>
          </a:p>
          <a:p>
            <a:pPr marL="1158875" indent="-1158875">
              <a:buNone/>
              <a:defRPr/>
            </a:pPr>
            <a:endParaRPr lang="tr-TR" sz="2000" b="1" dirty="0" smtClean="0">
              <a:latin typeface="Times New Roman" pitchFamily="18" charset="0"/>
              <a:cs typeface="Times New Roman" pitchFamily="18" charset="0"/>
            </a:endParaRPr>
          </a:p>
          <a:p>
            <a:pPr marL="1158875" indent="-1158875">
              <a:defRPr/>
            </a:pPr>
            <a:r>
              <a:rPr lang="tr-TR" sz="2400" b="1" u="sng" dirty="0" smtClean="0">
                <a:solidFill>
                  <a:srgbClr val="C00000"/>
                </a:solidFill>
                <a:latin typeface="Times New Roman" pitchFamily="18" charset="0"/>
                <a:cs typeface="Times New Roman" pitchFamily="18" charset="0"/>
              </a:rPr>
              <a:t>156 </a:t>
            </a:r>
            <a:r>
              <a:rPr lang="tr-TR" sz="2400" b="1" u="sng" dirty="0">
                <a:solidFill>
                  <a:srgbClr val="C00000"/>
                </a:solidFill>
                <a:latin typeface="Times New Roman" pitchFamily="18" charset="0"/>
                <a:cs typeface="Times New Roman" pitchFamily="18" charset="0"/>
              </a:rPr>
              <a:t>JANDARMA İHBAR</a:t>
            </a:r>
          </a:p>
        </p:txBody>
      </p:sp>
      <p:pic>
        <p:nvPicPr>
          <p:cNvPr id="7" name="6 Resim" descr="DFunSxHXkAAlUKj.jpg"/>
          <p:cNvPicPr>
            <a:picLocks noChangeAspect="1"/>
          </p:cNvPicPr>
          <p:nvPr/>
        </p:nvPicPr>
        <p:blipFill>
          <a:blip r:embed="rId2"/>
          <a:stretch>
            <a:fillRect/>
          </a:stretch>
        </p:blipFill>
        <p:spPr>
          <a:xfrm>
            <a:off x="332509" y="207818"/>
            <a:ext cx="2341418" cy="2236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6288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ADALET BAKANLIĞI</a:t>
            </a:r>
            <a:r>
              <a:rPr lang="tr-TR" dirty="0"/>
              <a:t/>
            </a:r>
            <a:br>
              <a:rPr lang="tr-TR" dirty="0"/>
            </a:br>
            <a:endParaRPr lang="tr-TR" dirty="0"/>
          </a:p>
        </p:txBody>
      </p:sp>
      <p:sp>
        <p:nvSpPr>
          <p:cNvPr id="4" name="Dikdörtgen 6"/>
          <p:cNvSpPr>
            <a:spLocks noGrp="1" noChangeArrowheads="1"/>
          </p:cNvSpPr>
          <p:nvPr>
            <p:ph idx="1"/>
          </p:nvPr>
        </p:nvSpPr>
        <p:spPr bwMode="auto">
          <a:xfrm>
            <a:off x="3973767" y="1641764"/>
            <a:ext cx="641714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Cumhuriyet Başsavcılığı, </a:t>
            </a:r>
            <a:endParaRPr lang="tr-TR" altLang="tr-TR" sz="2400" b="1" dirty="0" smtClean="0">
              <a:latin typeface="Times New Roman" pitchFamily="18" charset="0"/>
              <a:cs typeface="Times New Roman" pitchFamily="18" charset="0"/>
            </a:endParaRPr>
          </a:p>
          <a:p>
            <a:pPr>
              <a:lnSpc>
                <a:spcPct val="150000"/>
              </a:lnSpc>
              <a:spcBef>
                <a:spcPct val="0"/>
              </a:spcBef>
              <a:buClr>
                <a:schemeClr val="tx1"/>
              </a:buClr>
              <a:buNone/>
            </a:pPr>
            <a:endParaRPr lang="tr-TR" altLang="tr-TR" sz="2400" b="1" dirty="0">
              <a:latin typeface="Times New Roman" pitchFamily="18" charset="0"/>
              <a:cs typeface="Times New Roman" pitchFamily="18" charset="0"/>
            </a:endParaRP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Mahkemeleri ve </a:t>
            </a:r>
            <a:r>
              <a:rPr lang="tr-TR" altLang="tr-TR" sz="2400" b="1" dirty="0" smtClean="0">
                <a:latin typeface="Times New Roman" pitchFamily="18" charset="0"/>
                <a:cs typeface="Times New Roman" pitchFamily="18" charset="0"/>
              </a:rPr>
              <a:t>Adli </a:t>
            </a:r>
            <a:r>
              <a:rPr lang="tr-TR" altLang="tr-TR" sz="2400" b="1" dirty="0">
                <a:latin typeface="Times New Roman" pitchFamily="18" charset="0"/>
                <a:cs typeface="Times New Roman" pitchFamily="18" charset="0"/>
              </a:rPr>
              <a:t>Tıp Kurumu </a:t>
            </a:r>
            <a:endParaRPr lang="tr-TR" altLang="tr-TR" sz="2400" b="1" dirty="0" smtClean="0">
              <a:latin typeface="Times New Roman" pitchFamily="18" charset="0"/>
              <a:cs typeface="Times New Roman" pitchFamily="18" charset="0"/>
            </a:endParaRPr>
          </a:p>
          <a:p>
            <a:pPr>
              <a:lnSpc>
                <a:spcPct val="150000"/>
              </a:lnSpc>
              <a:spcBef>
                <a:spcPct val="0"/>
              </a:spcBef>
              <a:buClr>
                <a:schemeClr val="tx1"/>
              </a:buClr>
              <a:buFont typeface="Wingdings" panose="05000000000000000000" pitchFamily="2" charset="2"/>
              <a:buChar char="Ø"/>
            </a:pPr>
            <a:endParaRPr lang="tr-TR" altLang="tr-TR" sz="2400" b="1" dirty="0">
              <a:latin typeface="Times New Roman" pitchFamily="18" charset="0"/>
              <a:cs typeface="Times New Roman" pitchFamily="18" charset="0"/>
            </a:endParaRP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İçi Şiddet Suçları Soruşturma Büroları</a:t>
            </a: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p:txBody>
      </p:sp>
      <p:sp>
        <p:nvSpPr>
          <p:cNvPr id="5" name="Dikdörtgen 4"/>
          <p:cNvSpPr/>
          <p:nvPr/>
        </p:nvSpPr>
        <p:spPr>
          <a:xfrm>
            <a:off x="2396836" y="1641764"/>
            <a:ext cx="2022764" cy="3455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800" b="1" kern="150" dirty="0">
                <a:solidFill>
                  <a:srgbClr val="C00000"/>
                </a:solidFill>
                <a:latin typeface="Times New Roman" pitchFamily="18" charset="0"/>
                <a:ea typeface="SimSun"/>
                <a:cs typeface="Times New Roman" pitchFamily="18" charset="0"/>
              </a:rPr>
              <a:t>Adli Kurumlar</a:t>
            </a:r>
          </a:p>
        </p:txBody>
      </p:sp>
      <p:pic>
        <p:nvPicPr>
          <p:cNvPr id="6" name="Resim 5"/>
          <p:cNvPicPr>
            <a:picLocks noChangeAspect="1"/>
          </p:cNvPicPr>
          <p:nvPr/>
        </p:nvPicPr>
        <p:blipFill>
          <a:blip r:embed="rId2"/>
          <a:stretch>
            <a:fillRect/>
          </a:stretch>
        </p:blipFill>
        <p:spPr>
          <a:xfrm>
            <a:off x="9956069" y="4513132"/>
            <a:ext cx="1944793" cy="1950889"/>
          </a:xfrm>
          <a:prstGeom prst="rect">
            <a:avLst/>
          </a:prstGeom>
        </p:spPr>
      </p:pic>
    </p:spTree>
    <p:extLst>
      <p:ext uri="{BB962C8B-B14F-4D97-AF65-F5344CB8AC3E}">
        <p14:creationId xmlns:p14="http://schemas.microsoft.com/office/powerpoint/2010/main" val="346780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Koordinasyon Planı (2020-2021), Planda sorumluluğu belirlenen kurum ve kuruluşlar tarafından, ilgili kuruluşların da katkı ve destekleriyle yürütülecektir. </a:t>
            </a:r>
          </a:p>
          <a:p>
            <a:endParaRPr lang="tr-TR" b="1" dirty="0" smtClean="0"/>
          </a:p>
          <a:p>
            <a:r>
              <a:rPr lang="tr-TR" b="1" dirty="0" smtClean="0"/>
              <a:t>Koordinasyon Planı’nın değerlendirilmesi; Aile,Çalışma ve Sosyal Hizmetler Bakanlığı koordinasyonunda oluşturulacak “Kadına Yönelik Şiddetle Mücadele Teknik Kurulu” vasıtasıyla 3’er aylık dönemlerde yapılacaktır. </a:t>
            </a:r>
          </a:p>
          <a:p>
            <a:pPr>
              <a:buNone/>
            </a:pPr>
            <a:endParaRPr lang="tr-TR" b="1" dirty="0" smtClean="0"/>
          </a:p>
          <a:p>
            <a:r>
              <a:rPr lang="tr-TR" b="1" dirty="0" smtClean="0"/>
              <a:t>Teknik Kurul tarafından hazırlanan izleme ve değerlendirme raporu yılda bir kez toplanan “Kadına Yönelik Şiddet İzleme Komitesi”ne sunulacaktır</a:t>
            </a:r>
            <a:endParaRPr lang="tr-TR"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SAĞLIK BAKANLIĞI</a:t>
            </a:r>
            <a:br>
              <a:rPr lang="tr-TR" b="1" dirty="0">
                <a:solidFill>
                  <a:srgbClr val="C00000"/>
                </a:solidFill>
              </a:rPr>
            </a:br>
            <a:endParaRPr lang="tr-TR" b="1" dirty="0">
              <a:solidFill>
                <a:srgbClr val="C00000"/>
              </a:solidFill>
            </a:endParaRPr>
          </a:p>
        </p:txBody>
      </p:sp>
      <p:sp>
        <p:nvSpPr>
          <p:cNvPr id="4" name="İçerik Yer Tutucusu 3"/>
          <p:cNvSpPr>
            <a:spLocks noGrp="1"/>
          </p:cNvSpPr>
          <p:nvPr>
            <p:ph idx="1"/>
          </p:nvPr>
        </p:nvSpPr>
        <p:spPr>
          <a:xfrm>
            <a:off x="2823156" y="1225689"/>
            <a:ext cx="8915400" cy="4760278"/>
          </a:xfrm>
          <a:prstGeom prst="rect">
            <a:avLst/>
          </a:prstGeom>
        </p:spPr>
        <p:txBody>
          <a:bodyPr>
            <a:spAutoFit/>
          </a:bodyPr>
          <a:lstStyle/>
          <a:p>
            <a:pPr>
              <a:defRPr/>
            </a:pPr>
            <a:r>
              <a:rPr lang="tr-TR" sz="2000" b="1" u="sng" dirty="0">
                <a:solidFill>
                  <a:srgbClr val="C00000"/>
                </a:solidFill>
                <a:latin typeface="Times New Roman" pitchFamily="18" charset="0"/>
                <a:cs typeface="Times New Roman" pitchFamily="18" charset="0"/>
              </a:rPr>
              <a:t>MERKEZ:</a:t>
            </a:r>
            <a:r>
              <a:rPr lang="tr-TR" sz="2000" b="1" dirty="0">
                <a:latin typeface="Times New Roman" pitchFamily="18" charset="0"/>
                <a:cs typeface="Times New Roman" pitchFamily="18" charset="0"/>
              </a:rPr>
              <a:t> </a:t>
            </a:r>
            <a:endParaRPr lang="tr-TR" sz="2000" b="1" dirty="0" smtClean="0">
              <a:latin typeface="Times New Roman" pitchFamily="18" charset="0"/>
              <a:cs typeface="Times New Roman" pitchFamily="18" charset="0"/>
            </a:endParaRPr>
          </a:p>
          <a:p>
            <a:pPr>
              <a:buFont typeface="Arial" pitchFamily="34" charset="0"/>
              <a:buChar char="•"/>
              <a:defRPr/>
            </a:pPr>
            <a:r>
              <a:rPr lang="tr-TR" sz="2000" b="1" dirty="0" smtClean="0">
                <a:latin typeface="Times New Roman" pitchFamily="18" charset="0"/>
                <a:cs typeface="Times New Roman" pitchFamily="18" charset="0"/>
              </a:rPr>
              <a:t>Halk </a:t>
            </a:r>
            <a:r>
              <a:rPr lang="tr-TR" sz="2000" b="1" dirty="0">
                <a:latin typeface="Times New Roman" pitchFamily="18" charset="0"/>
                <a:cs typeface="Times New Roman" pitchFamily="18" charset="0"/>
              </a:rPr>
              <a:t>Sağlığı Genel Müdürlüğü , </a:t>
            </a:r>
          </a:p>
          <a:p>
            <a:pPr>
              <a:buFont typeface="Arial" pitchFamily="34" charset="0"/>
              <a:buChar char="•"/>
              <a:defRPr/>
            </a:pPr>
            <a:r>
              <a:rPr lang="tr-TR" sz="2000" b="1" dirty="0" smtClean="0">
                <a:latin typeface="Times New Roman" pitchFamily="18" charset="0"/>
                <a:cs typeface="Times New Roman" pitchFamily="18" charset="0"/>
              </a:rPr>
              <a:t>Kamu </a:t>
            </a:r>
            <a:r>
              <a:rPr lang="tr-TR" sz="2000" b="1" dirty="0">
                <a:latin typeface="Times New Roman" pitchFamily="18" charset="0"/>
                <a:cs typeface="Times New Roman" pitchFamily="18" charset="0"/>
              </a:rPr>
              <a:t>Hastaneleri Genel Müdürlüğü </a:t>
            </a:r>
          </a:p>
          <a:p>
            <a:pPr>
              <a:buFont typeface="Arial" pitchFamily="34" charset="0"/>
              <a:buChar char="•"/>
              <a:defRPr/>
            </a:pPr>
            <a:r>
              <a:rPr lang="tr-TR" sz="2000" b="1" dirty="0" smtClean="0">
                <a:latin typeface="Times New Roman" pitchFamily="18" charset="0"/>
                <a:cs typeface="Times New Roman" pitchFamily="18" charset="0"/>
              </a:rPr>
              <a:t>Acil </a:t>
            </a:r>
            <a:r>
              <a:rPr lang="tr-TR" sz="2000" b="1" dirty="0">
                <a:latin typeface="Times New Roman" pitchFamily="18" charset="0"/>
                <a:cs typeface="Times New Roman" pitchFamily="18" charset="0"/>
              </a:rPr>
              <a:t>Sağlık Hizmetleri Genel Müdürlüğü </a:t>
            </a:r>
          </a:p>
          <a:p>
            <a:pPr>
              <a:defRPr/>
            </a:pPr>
            <a:endParaRPr lang="tr-TR" sz="2000" b="1" dirty="0">
              <a:latin typeface="Times New Roman" pitchFamily="18" charset="0"/>
              <a:cs typeface="Times New Roman" pitchFamily="18" charset="0"/>
            </a:endParaRPr>
          </a:p>
          <a:p>
            <a:pPr>
              <a:defRPr/>
            </a:pPr>
            <a:r>
              <a:rPr lang="tr-TR" sz="2000" b="1" u="sng" dirty="0">
                <a:solidFill>
                  <a:srgbClr val="C00000"/>
                </a:solidFill>
                <a:latin typeface="Times New Roman" pitchFamily="18" charset="0"/>
                <a:cs typeface="Times New Roman" pitchFamily="18" charset="0"/>
              </a:rPr>
              <a:t>TAŞRA TEŞKİLATI:</a:t>
            </a:r>
            <a:r>
              <a:rPr lang="tr-TR" sz="2000" b="1" dirty="0">
                <a:solidFill>
                  <a:srgbClr val="C00000"/>
                </a:solidFill>
                <a:latin typeface="Times New Roman" pitchFamily="18" charset="0"/>
                <a:cs typeface="Times New Roman" pitchFamily="18" charset="0"/>
              </a:rPr>
              <a:t> </a:t>
            </a:r>
            <a:r>
              <a:rPr lang="tr-TR" sz="2000" b="1" dirty="0">
                <a:latin typeface="Times New Roman" pitchFamily="18" charset="0"/>
                <a:cs typeface="Times New Roman" pitchFamily="18" charset="0"/>
              </a:rPr>
              <a:t>İl </a:t>
            </a:r>
            <a:r>
              <a:rPr lang="tr-TR" sz="2000" b="1" dirty="0" smtClean="0">
                <a:latin typeface="Times New Roman" pitchFamily="18" charset="0"/>
                <a:cs typeface="Times New Roman" pitchFamily="18" charset="0"/>
              </a:rPr>
              <a:t>ve ilçe Sağlık Müdürlükleri,</a:t>
            </a:r>
          </a:p>
          <a:p>
            <a:pPr>
              <a:defRPr/>
            </a:pPr>
            <a:endParaRPr lang="tr-TR" sz="2000" b="1" u="sng" dirty="0" smtClean="0">
              <a:latin typeface="Times New Roman" pitchFamily="18" charset="0"/>
              <a:cs typeface="Times New Roman" pitchFamily="18" charset="0"/>
            </a:endParaRPr>
          </a:p>
          <a:p>
            <a:pPr>
              <a:defRPr/>
            </a:pPr>
            <a:r>
              <a:rPr lang="tr-TR" sz="2000" b="1" u="sng" dirty="0" smtClean="0">
                <a:solidFill>
                  <a:srgbClr val="C00000"/>
                </a:solidFill>
                <a:latin typeface="Times New Roman" pitchFamily="18" charset="0"/>
                <a:cs typeface="Times New Roman" pitchFamily="18" charset="0"/>
              </a:rPr>
              <a:t>KURUM/KURULUŞLAR</a:t>
            </a:r>
            <a:r>
              <a:rPr lang="tr-TR" sz="2000" b="1" u="sng" dirty="0">
                <a:solidFill>
                  <a:srgbClr val="C00000"/>
                </a:solidFill>
                <a:latin typeface="Times New Roman" pitchFamily="18" charset="0"/>
                <a:cs typeface="Times New Roman" pitchFamily="18" charset="0"/>
              </a:rPr>
              <a:t>:</a:t>
            </a:r>
            <a:r>
              <a:rPr lang="tr-TR" sz="2000" b="1" dirty="0">
                <a:solidFill>
                  <a:srgbClr val="C00000"/>
                </a:solidFill>
                <a:latin typeface="Times New Roman" pitchFamily="18" charset="0"/>
                <a:cs typeface="Times New Roman" pitchFamily="18" charset="0"/>
              </a:rPr>
              <a:t>  </a:t>
            </a:r>
          </a:p>
          <a:p>
            <a:pPr marL="457200" indent="-457200">
              <a:buFont typeface="Arial" pitchFamily="34" charset="0"/>
              <a:buChar char="•"/>
              <a:defRPr/>
            </a:pPr>
            <a:r>
              <a:rPr lang="tr-TR" sz="2000" b="1" dirty="0">
                <a:latin typeface="Times New Roman" pitchFamily="18" charset="0"/>
                <a:cs typeface="Times New Roman" pitchFamily="18" charset="0"/>
              </a:rPr>
              <a:t>Aile Sağlığı Merkezi-ASM, Toplum Sağlığı Merkezi-TSM</a:t>
            </a:r>
          </a:p>
          <a:p>
            <a:pPr marL="457200" indent="-457200">
              <a:buFont typeface="Arial" pitchFamily="34" charset="0"/>
              <a:buChar char="•"/>
              <a:defRPr/>
            </a:pPr>
            <a:r>
              <a:rPr lang="tr-TR" sz="2000" b="1" dirty="0">
                <a:latin typeface="Times New Roman" pitchFamily="18" charset="0"/>
                <a:cs typeface="Times New Roman" pitchFamily="18" charset="0"/>
              </a:rPr>
              <a:t>Hastaneler: Acil servis, Krize Müdahale Birimi, Tıbbi Sosyal Hizmet Birimi </a:t>
            </a:r>
          </a:p>
          <a:p>
            <a:pPr marL="342900" indent="-342900">
              <a:buNone/>
              <a:defRPr/>
            </a:pPr>
            <a:endParaRPr lang="tr-TR" sz="2000" b="1" dirty="0">
              <a:latin typeface="Times New Roman" pitchFamily="18" charset="0"/>
              <a:cs typeface="Times New Roman" pitchFamily="18" charset="0"/>
            </a:endParaRPr>
          </a:p>
        </p:txBody>
      </p:sp>
      <p:pic>
        <p:nvPicPr>
          <p:cNvPr id="5" name="Resim 4"/>
          <p:cNvPicPr>
            <a:picLocks noChangeAspect="1"/>
          </p:cNvPicPr>
          <p:nvPr/>
        </p:nvPicPr>
        <p:blipFill>
          <a:blip r:embed="rId2"/>
          <a:stretch>
            <a:fillRect/>
          </a:stretch>
        </p:blipFill>
        <p:spPr>
          <a:xfrm>
            <a:off x="10681855" y="5347855"/>
            <a:ext cx="1510145" cy="1510145"/>
          </a:xfrm>
          <a:prstGeom prst="rect">
            <a:avLst/>
          </a:prstGeom>
        </p:spPr>
      </p:pic>
    </p:spTree>
    <p:extLst>
      <p:ext uri="{BB962C8B-B14F-4D97-AF65-F5344CB8AC3E}">
        <p14:creationId xmlns:p14="http://schemas.microsoft.com/office/powerpoint/2010/main" val="3481791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BAROLAR</a:t>
            </a:r>
            <a:br>
              <a:rPr lang="tr-TR" b="1" dirty="0">
                <a:solidFill>
                  <a:srgbClr val="C00000"/>
                </a:solidFill>
              </a:rPr>
            </a:br>
            <a:endParaRPr lang="tr-TR" b="1" dirty="0">
              <a:solidFill>
                <a:srgbClr val="C00000"/>
              </a:solidFill>
            </a:endParaRPr>
          </a:p>
        </p:txBody>
      </p:sp>
      <p:pic>
        <p:nvPicPr>
          <p:cNvPr id="6" name="İçerik Yer Tutucusu 5"/>
          <p:cNvPicPr>
            <a:picLocks noGrp="1" noChangeAspect="1"/>
          </p:cNvPicPr>
          <p:nvPr>
            <p:ph idx="1"/>
          </p:nvPr>
        </p:nvPicPr>
        <p:blipFill>
          <a:blip r:embed="rId2"/>
          <a:stretch>
            <a:fillRect/>
          </a:stretch>
        </p:blipFill>
        <p:spPr>
          <a:xfrm>
            <a:off x="10390909" y="5002024"/>
            <a:ext cx="1620982" cy="1855976"/>
          </a:xfrm>
          <a:prstGeom prst="ellipse">
            <a:avLst/>
          </a:prstGeom>
          <a:ln>
            <a:noFill/>
          </a:ln>
          <a:effectLst>
            <a:softEdge rad="112500"/>
          </a:effectLst>
        </p:spPr>
      </p:pic>
      <p:sp>
        <p:nvSpPr>
          <p:cNvPr id="4" name="Dikdörtgen 4"/>
          <p:cNvSpPr>
            <a:spLocks noChangeArrowheads="1"/>
          </p:cNvSpPr>
          <p:nvPr/>
        </p:nvSpPr>
        <p:spPr bwMode="auto">
          <a:xfrm>
            <a:off x="2530790" y="1268655"/>
            <a:ext cx="880222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spcBef>
                <a:spcPts val="600"/>
              </a:spcBef>
              <a:spcAft>
                <a:spcPts val="600"/>
              </a:spcAft>
              <a:buNone/>
            </a:pPr>
            <a:r>
              <a:rPr lang="tr-TR" altLang="tr-TR" sz="2400" b="1" dirty="0" smtClean="0">
                <a:solidFill>
                  <a:srgbClr val="C00000"/>
                </a:solidFill>
                <a:latin typeface="Times New Roman" pitchFamily="18" charset="0"/>
                <a:cs typeface="Times New Roman" pitchFamily="18" charset="0"/>
              </a:rPr>
              <a:t>Barolar Birliği </a:t>
            </a:r>
            <a:r>
              <a:rPr lang="tr-TR" altLang="tr-TR" sz="2400" b="1" dirty="0" smtClean="0">
                <a:latin typeface="Times New Roman" pitchFamily="18" charset="0"/>
                <a:cs typeface="Times New Roman" pitchFamily="18" charset="0"/>
              </a:rPr>
              <a:t>bünyesinde de kadınlara yönelik hukuki destek sağlayan birimler bulunmaktadır. </a:t>
            </a:r>
          </a:p>
          <a:p>
            <a:pPr marL="0" indent="0">
              <a:spcBef>
                <a:spcPts val="600"/>
              </a:spcBef>
              <a:spcAft>
                <a:spcPts val="600"/>
              </a:spcAft>
              <a:buNone/>
            </a:pPr>
            <a:endParaRPr lang="tr-TR" altLang="tr-TR" sz="2400" b="1" dirty="0" smtClean="0">
              <a:latin typeface="Times New Roman" pitchFamily="18" charset="0"/>
              <a:cs typeface="Times New Roman" pitchFamily="18" charset="0"/>
            </a:endParaRPr>
          </a:p>
          <a:p>
            <a:pPr algn="just">
              <a:spcBef>
                <a:spcPts val="600"/>
              </a:spcBef>
              <a:spcAft>
                <a:spcPts val="600"/>
              </a:spcAft>
              <a:buFont typeface="Wingdings" pitchFamily="2" charset="2"/>
              <a:buChar char="Ø"/>
            </a:pPr>
            <a:r>
              <a:rPr lang="tr-TR" altLang="tr-TR" sz="2400" b="1" dirty="0" smtClean="0">
                <a:solidFill>
                  <a:srgbClr val="C00000"/>
                </a:solidFill>
                <a:latin typeface="Times New Roman" pitchFamily="18" charset="0"/>
                <a:cs typeface="Times New Roman" pitchFamily="18" charset="0"/>
              </a:rPr>
              <a:t>ADLİ </a:t>
            </a:r>
            <a:r>
              <a:rPr lang="tr-TR" altLang="tr-TR" sz="2400" b="1" dirty="0">
                <a:solidFill>
                  <a:srgbClr val="C00000"/>
                </a:solidFill>
                <a:latin typeface="Times New Roman" pitchFamily="18" charset="0"/>
                <a:cs typeface="Times New Roman" pitchFamily="18" charset="0"/>
              </a:rPr>
              <a:t>YARDIM BÜROLARI: </a:t>
            </a:r>
            <a:r>
              <a:rPr lang="tr-TR" altLang="tr-TR" sz="2400" b="1" dirty="0" smtClean="0">
                <a:latin typeface="Times New Roman" pitchFamily="18" charset="0"/>
                <a:cs typeface="Times New Roman" pitchFamily="18" charset="0"/>
              </a:rPr>
              <a:t>Kadına </a:t>
            </a:r>
            <a:r>
              <a:rPr lang="tr-TR" altLang="tr-TR" sz="2400" b="1" dirty="0">
                <a:latin typeface="Times New Roman" pitchFamily="18" charset="0"/>
                <a:cs typeface="Times New Roman" pitchFamily="18" charset="0"/>
              </a:rPr>
              <a:t>yönelik şiddet konusunda </a:t>
            </a:r>
            <a:r>
              <a:rPr lang="tr-TR" altLang="tr-TR" sz="2400" b="1" dirty="0">
                <a:solidFill>
                  <a:srgbClr val="FF0000"/>
                </a:solidFill>
                <a:latin typeface="Times New Roman" pitchFamily="18" charset="0"/>
                <a:cs typeface="Times New Roman" pitchFamily="18" charset="0"/>
              </a:rPr>
              <a:t>ücretsiz</a:t>
            </a:r>
            <a:r>
              <a:rPr lang="tr-TR" altLang="tr-TR" sz="2400" b="1" dirty="0">
                <a:latin typeface="Times New Roman" pitchFamily="18" charset="0"/>
                <a:cs typeface="Times New Roman" pitchFamily="18" charset="0"/>
              </a:rPr>
              <a:t> avukat desteğinin </a:t>
            </a:r>
            <a:r>
              <a:rPr lang="tr-TR" altLang="tr-TR" sz="2400" b="1" dirty="0" smtClean="0">
                <a:latin typeface="Times New Roman" pitchFamily="18" charset="0"/>
                <a:cs typeface="Times New Roman" pitchFamily="18" charset="0"/>
              </a:rPr>
              <a:t>sağlanması</a:t>
            </a:r>
          </a:p>
          <a:p>
            <a:pPr algn="just">
              <a:spcBef>
                <a:spcPts val="600"/>
              </a:spcBef>
              <a:spcAft>
                <a:spcPts val="600"/>
              </a:spcAft>
              <a:buFont typeface="Wingdings" pitchFamily="2" charset="2"/>
              <a:buChar char="Ø"/>
            </a:pPr>
            <a:endParaRPr lang="tr-TR" altLang="tr-TR" sz="2400" b="1" dirty="0">
              <a:latin typeface="Times New Roman" pitchFamily="18" charset="0"/>
              <a:cs typeface="Times New Roman" pitchFamily="18" charset="0"/>
            </a:endParaRPr>
          </a:p>
          <a:p>
            <a:pPr>
              <a:spcBef>
                <a:spcPts val="600"/>
              </a:spcBef>
              <a:spcAft>
                <a:spcPts val="600"/>
              </a:spcAft>
              <a:buFont typeface="Wingdings" pitchFamily="2" charset="2"/>
              <a:buChar char="Ø"/>
            </a:pPr>
            <a:r>
              <a:rPr lang="tr-TR" altLang="tr-TR" sz="2400" b="1" dirty="0" smtClean="0">
                <a:solidFill>
                  <a:srgbClr val="C00000"/>
                </a:solidFill>
                <a:latin typeface="Times New Roman" pitchFamily="18" charset="0"/>
                <a:cs typeface="Times New Roman" pitchFamily="18" charset="0"/>
              </a:rPr>
              <a:t>KADIN HAKLARI MERKEZİ: </a:t>
            </a:r>
            <a:r>
              <a:rPr lang="tr-TR" altLang="tr-TR" sz="2400" b="1" dirty="0">
                <a:latin typeface="Times New Roman" pitchFamily="18" charset="0"/>
                <a:cs typeface="Times New Roman" pitchFamily="18" charset="0"/>
              </a:rPr>
              <a:t>K</a:t>
            </a:r>
            <a:r>
              <a:rPr lang="tr-TR" altLang="tr-TR" sz="2400" b="1" dirty="0" smtClean="0">
                <a:latin typeface="Times New Roman" pitchFamily="18" charset="0"/>
                <a:cs typeface="Times New Roman" pitchFamily="18" charset="0"/>
              </a:rPr>
              <a:t>adınların </a:t>
            </a:r>
            <a:r>
              <a:rPr lang="tr-TR" altLang="tr-TR" sz="2400" b="1" dirty="0">
                <a:latin typeface="Times New Roman" pitchFamily="18" charset="0"/>
                <a:cs typeface="Times New Roman" pitchFamily="18" charset="0"/>
              </a:rPr>
              <a:t>mevcut hakları konusunda bilinçlendirilmelerinin ve haklarının yasal olarak korunmasının sağlanması </a:t>
            </a:r>
          </a:p>
        </p:txBody>
      </p:sp>
    </p:spTree>
    <p:extLst>
      <p:ext uri="{BB962C8B-B14F-4D97-AF65-F5344CB8AC3E}">
        <p14:creationId xmlns:p14="http://schemas.microsoft.com/office/powerpoint/2010/main" val="867902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Kadına Yönelik Şiddetle Mücadelede </a:t>
            </a:r>
            <a:br>
              <a:rPr lang="tr-TR" b="1" dirty="0"/>
            </a:br>
            <a:r>
              <a:rPr lang="tr-TR" b="1" dirty="0"/>
              <a:t>Kurumsal Çalışmalar</a:t>
            </a:r>
          </a:p>
        </p:txBody>
      </p:sp>
      <p:pic>
        <p:nvPicPr>
          <p:cNvPr id="5" name="İçerik Yer Tutucusu 4"/>
          <p:cNvPicPr>
            <a:picLocks noGrp="1" noChangeAspect="1"/>
          </p:cNvPicPr>
          <p:nvPr>
            <p:ph idx="1"/>
          </p:nvPr>
        </p:nvPicPr>
        <p:blipFill>
          <a:blip r:embed="rId2"/>
          <a:stretch>
            <a:fillRect/>
          </a:stretch>
        </p:blipFill>
        <p:spPr>
          <a:xfrm>
            <a:off x="3139103" y="2203268"/>
            <a:ext cx="6875091" cy="3778250"/>
          </a:xfrm>
          <a:prstGeom prst="rect">
            <a:avLst/>
          </a:prstGeom>
        </p:spPr>
      </p:pic>
    </p:spTree>
    <p:extLst>
      <p:ext uri="{BB962C8B-B14F-4D97-AF65-F5344CB8AC3E}">
        <p14:creationId xmlns:p14="http://schemas.microsoft.com/office/powerpoint/2010/main" val="2972544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09"/>
            <a:ext cx="8911687" cy="1622701"/>
          </a:xfrm>
        </p:spPr>
        <p:txBody>
          <a:bodyPr>
            <a:normAutofit fontScale="90000"/>
          </a:bodyPr>
          <a:lstStyle/>
          <a:p>
            <a:pPr algn="ctr"/>
            <a:r>
              <a:rPr lang="tr-TR" b="1" dirty="0"/>
              <a:t>ŞİDDETLE MÜCADELEDE </a:t>
            </a:r>
            <a:br>
              <a:rPr lang="tr-TR" b="1" dirty="0"/>
            </a:br>
            <a:r>
              <a:rPr lang="tr-TR" b="1" dirty="0"/>
              <a:t>       BİREYSEL OLARAK YAPILABİLECEKLERİMİZ VAR!</a:t>
            </a:r>
          </a:p>
        </p:txBody>
      </p:sp>
      <p:sp>
        <p:nvSpPr>
          <p:cNvPr id="4" name="İçerik Yer Tutucusu 2"/>
          <p:cNvSpPr>
            <a:spLocks noGrp="1"/>
          </p:cNvSpPr>
          <p:nvPr>
            <p:ph idx="1"/>
          </p:nvPr>
        </p:nvSpPr>
        <p:spPr/>
        <p:txBody>
          <a:bodyPr>
            <a:noAutofit/>
          </a:bodyPr>
          <a:lstStyle/>
          <a:p>
            <a:pPr marL="0" indent="0">
              <a:lnSpc>
                <a:spcPct val="100000"/>
              </a:lnSpc>
              <a:buNone/>
            </a:pPr>
            <a:endParaRPr lang="tr-TR" sz="2600" b="1" u="sng" dirty="0">
              <a:solidFill>
                <a:srgbClr val="FF0000"/>
              </a:solidFill>
              <a:latin typeface="Arial"/>
              <a:cs typeface="Arial"/>
            </a:endParaRPr>
          </a:p>
          <a:p>
            <a:pPr algn="just">
              <a:lnSpc>
                <a:spcPct val="100000"/>
              </a:lnSpc>
              <a:buFont typeface="Wingdings" panose="05000000000000000000" pitchFamily="2" charset="2"/>
              <a:buChar char="ü"/>
            </a:pPr>
            <a:r>
              <a:rPr lang="tr-TR" altLang="tr-TR" sz="2600" dirty="0">
                <a:latin typeface="Arial"/>
                <a:cs typeface="Arial"/>
              </a:rPr>
              <a:t>Kadınlar ile erkeklerin eşit haklara sahip olduğu unutulmamalı,</a:t>
            </a:r>
          </a:p>
          <a:p>
            <a:pPr algn="just">
              <a:lnSpc>
                <a:spcPct val="100000"/>
              </a:lnSpc>
              <a:buFont typeface="Wingdings" panose="05000000000000000000" pitchFamily="2" charset="2"/>
              <a:buChar char="ü"/>
            </a:pPr>
            <a:r>
              <a:rPr lang="tr-TR" altLang="tr-TR" sz="2600" dirty="0">
                <a:latin typeface="Arial"/>
                <a:cs typeface="Arial"/>
              </a:rPr>
              <a:t>Kadınlar ve erkeklerin hak, fırsat ve imkanlardan eşit biçimde yararlanmalarında herkesin sorumluluğu olduğu bilinmeli, </a:t>
            </a:r>
          </a:p>
          <a:p>
            <a:pPr algn="just">
              <a:lnSpc>
                <a:spcPct val="100000"/>
              </a:lnSpc>
              <a:buFont typeface="Wingdings" panose="05000000000000000000" pitchFamily="2" charset="2"/>
              <a:buChar char="ü"/>
            </a:pPr>
            <a:r>
              <a:rPr lang="tr-TR" sz="2600" dirty="0">
                <a:latin typeface="Arial"/>
                <a:cs typeface="Arial"/>
              </a:rPr>
              <a:t>Aile içi ve kadına karşı şiddetin sonlanmasında erkeklerin rolünün son derece önemli olduğu bilinmelidir.</a:t>
            </a:r>
          </a:p>
          <a:p>
            <a:pPr algn="just">
              <a:lnSpc>
                <a:spcPct val="100000"/>
              </a:lnSpc>
              <a:buFont typeface="Wingdings" panose="05000000000000000000" pitchFamily="2" charset="2"/>
              <a:buChar char="ü"/>
            </a:pPr>
            <a:endParaRPr lang="tr-TR" sz="2600" dirty="0">
              <a:latin typeface="Arial"/>
              <a:cs typeface="Arial"/>
            </a:endParaRPr>
          </a:p>
          <a:p>
            <a:pPr algn="just">
              <a:lnSpc>
                <a:spcPct val="100000"/>
              </a:lnSpc>
              <a:buFont typeface="Wingdings" panose="05000000000000000000" pitchFamily="2" charset="2"/>
              <a:buChar char="ü"/>
            </a:pPr>
            <a:endParaRPr lang="tr-TR" altLang="tr-TR" sz="2600" dirty="0">
              <a:latin typeface="Arial"/>
              <a:cs typeface="Arial"/>
            </a:endParaRPr>
          </a:p>
          <a:p>
            <a:pPr marL="0" indent="0" algn="just">
              <a:lnSpc>
                <a:spcPct val="100000"/>
              </a:lnSpc>
              <a:buNone/>
            </a:pPr>
            <a:endParaRPr lang="tr-TR" altLang="tr-TR" sz="2600" dirty="0">
              <a:latin typeface="Arial"/>
              <a:cs typeface="Arial"/>
            </a:endParaRPr>
          </a:p>
          <a:p>
            <a:pPr marL="0" indent="0">
              <a:lnSpc>
                <a:spcPct val="100000"/>
              </a:lnSpc>
              <a:buNone/>
            </a:pPr>
            <a:endParaRPr lang="tr-TR" sz="2600" b="1" u="sng" dirty="0">
              <a:solidFill>
                <a:srgbClr val="FF0000"/>
              </a:solidFill>
              <a:latin typeface="Arial"/>
              <a:cs typeface="Arial"/>
            </a:endParaRPr>
          </a:p>
        </p:txBody>
      </p:sp>
    </p:spTree>
    <p:extLst>
      <p:ext uri="{BB962C8B-B14F-4D97-AF65-F5344CB8AC3E}">
        <p14:creationId xmlns:p14="http://schemas.microsoft.com/office/powerpoint/2010/main" val="3232835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SONSÖZ…</a:t>
            </a:r>
          </a:p>
        </p:txBody>
      </p:sp>
      <p:sp>
        <p:nvSpPr>
          <p:cNvPr id="4" name="İçerik Yer Tutucusu 2"/>
          <p:cNvSpPr>
            <a:spLocks noGrp="1"/>
          </p:cNvSpPr>
          <p:nvPr>
            <p:ph idx="1"/>
          </p:nvPr>
        </p:nvSpPr>
        <p:spPr>
          <a:xfrm>
            <a:off x="2005738" y="1905000"/>
            <a:ext cx="9942422" cy="3777622"/>
          </a:xfrm>
        </p:spPr>
        <p:txBody>
          <a:bodyPr>
            <a:normAutofit fontScale="92500"/>
          </a:bodyPr>
          <a:lstStyle/>
          <a:p>
            <a:pPr>
              <a:lnSpc>
                <a:spcPct val="100000"/>
              </a:lnSpc>
            </a:pPr>
            <a:r>
              <a:rPr lang="tr-TR" altLang="tr-TR" sz="2400" dirty="0">
                <a:cs typeface="Arial"/>
              </a:rPr>
              <a:t>Şiddet ilgili olarak Ulusal mevzuatımızda bir eksiklik bulunmamaktadır.  </a:t>
            </a:r>
          </a:p>
          <a:p>
            <a:pPr>
              <a:lnSpc>
                <a:spcPct val="100000"/>
              </a:lnSpc>
            </a:pPr>
            <a:r>
              <a:rPr lang="tr-TR" altLang="tr-TR" sz="2400" dirty="0">
                <a:cs typeface="Arial"/>
              </a:rPr>
              <a:t>Ancak, şiddetle mücadelede kapsamında mevzuatın uygulanmasında ortaya çıkan sorunlara köklü ve gerçekçi bir çözüm için </a:t>
            </a:r>
            <a:r>
              <a:rPr lang="tr-TR" altLang="tr-TR" sz="2400" b="1" i="1" dirty="0">
                <a:cs typeface="Arial"/>
              </a:rPr>
              <a:t>toplumun tüm kesiminin katılımı gereklidir</a:t>
            </a:r>
            <a:r>
              <a:rPr lang="tr-TR" altLang="tr-TR" sz="2400" dirty="0">
                <a:cs typeface="Arial"/>
              </a:rPr>
              <a:t> ve </a:t>
            </a:r>
            <a:r>
              <a:rPr lang="tr-TR" altLang="tr-TR" sz="2400" b="1" i="1" dirty="0">
                <a:cs typeface="Arial"/>
              </a:rPr>
              <a:t>yasalara göre </a:t>
            </a:r>
            <a:r>
              <a:rPr lang="tr-TR" altLang="tr-TR" sz="2400" b="1" i="1" dirty="0">
                <a:solidFill>
                  <a:schemeClr val="tx1"/>
                </a:solidFill>
                <a:cs typeface="Arial"/>
              </a:rPr>
              <a:t>de </a:t>
            </a:r>
            <a:r>
              <a:rPr lang="tr-TR" altLang="tr-TR" sz="2400" b="1" i="1" dirty="0">
                <a:cs typeface="Arial"/>
              </a:rPr>
              <a:t>zorunludur</a:t>
            </a:r>
            <a:r>
              <a:rPr lang="tr-TR" altLang="tr-TR" sz="2400" dirty="0">
                <a:cs typeface="Arial"/>
              </a:rPr>
              <a:t>.</a:t>
            </a:r>
          </a:p>
          <a:p>
            <a:pPr>
              <a:lnSpc>
                <a:spcPct val="100000"/>
              </a:lnSpc>
            </a:pPr>
            <a:r>
              <a:rPr lang="tr-TR" altLang="tr-TR" sz="2400" dirty="0">
                <a:cs typeface="Arial"/>
              </a:rPr>
              <a:t>Bu konuda her birimizin sorumluluğu bulunmaktadır.</a:t>
            </a:r>
          </a:p>
          <a:p>
            <a:pPr marL="457200" lvl="1" indent="0">
              <a:lnSpc>
                <a:spcPct val="110000"/>
              </a:lnSpc>
              <a:buNone/>
            </a:pPr>
            <a:r>
              <a:rPr lang="tr-TR" altLang="tr-TR" sz="2400" b="1" i="1" dirty="0">
                <a:solidFill>
                  <a:srgbClr val="FF0000"/>
                </a:solidFill>
              </a:rPr>
              <a:t>GÜÇLÜ KADIN;</a:t>
            </a:r>
          </a:p>
          <a:p>
            <a:pPr marL="457200" lvl="1" indent="0">
              <a:lnSpc>
                <a:spcPct val="100000"/>
              </a:lnSpc>
              <a:buFont typeface="Arial" pitchFamily="34" charset="0"/>
              <a:buNone/>
            </a:pPr>
            <a:r>
              <a:rPr lang="tr-TR" altLang="tr-TR" sz="2400" b="1" i="1" dirty="0">
                <a:solidFill>
                  <a:srgbClr val="FF0000"/>
                </a:solidFill>
              </a:rPr>
              <a:t>		GÜÇLÜ AİLE;</a:t>
            </a:r>
          </a:p>
          <a:p>
            <a:pPr marL="457200" lvl="1" indent="0">
              <a:lnSpc>
                <a:spcPct val="100000"/>
              </a:lnSpc>
              <a:buFont typeface="Arial" pitchFamily="34" charset="0"/>
              <a:buNone/>
            </a:pPr>
            <a:r>
              <a:rPr lang="tr-TR" altLang="tr-TR" sz="2400" b="1" i="1" dirty="0">
                <a:solidFill>
                  <a:srgbClr val="FF0000"/>
                </a:solidFill>
              </a:rPr>
              <a:t>			GÜÇLÜ TOPLUM.</a:t>
            </a:r>
          </a:p>
          <a:p>
            <a:pPr>
              <a:lnSpc>
                <a:spcPct val="100000"/>
              </a:lnSpc>
            </a:pPr>
            <a:endParaRPr lang="tr-TR" dirty="0"/>
          </a:p>
        </p:txBody>
      </p:sp>
    </p:spTree>
    <p:extLst>
      <p:ext uri="{BB962C8B-B14F-4D97-AF65-F5344CB8AC3E}">
        <p14:creationId xmlns:p14="http://schemas.microsoft.com/office/powerpoint/2010/main" val="405976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835236" y="0"/>
            <a:ext cx="7356764" cy="6858000"/>
          </a:xfrm>
        </p:spPr>
        <p:txBody>
          <a:bodyPr>
            <a:normAutofit fontScale="92500" lnSpcReduction="10000"/>
          </a:bodyPr>
          <a:lstStyle/>
          <a:p>
            <a:endParaRPr lang="tr-TR" b="1" dirty="0" smtClean="0"/>
          </a:p>
          <a:p>
            <a:endParaRPr lang="tr-TR" b="1" dirty="0" smtClean="0"/>
          </a:p>
          <a:p>
            <a:r>
              <a:rPr lang="tr-TR" b="1" dirty="0" smtClean="0"/>
              <a:t>Kadına yönelik şiddetle mücadele ve kadının güçlenmesi konularında ortak çalışma yürütülmesi ve MEB personeline eğitim verilmesini sağlamak üzere </a:t>
            </a:r>
            <a:r>
              <a:rPr lang="tr-TR" b="1" dirty="0" smtClean="0">
                <a:solidFill>
                  <a:srgbClr val="C00000"/>
                </a:solidFill>
              </a:rPr>
              <a:t>AÇSHB ile MEB arasında işbirliği protokolü imzalanacaktır.</a:t>
            </a:r>
          </a:p>
          <a:p>
            <a:r>
              <a:rPr lang="tr-TR" b="1" dirty="0" smtClean="0"/>
              <a:t> </a:t>
            </a:r>
            <a:r>
              <a:rPr lang="tr-TR" b="1" dirty="0" smtClean="0">
                <a:solidFill>
                  <a:srgbClr val="C00000"/>
                </a:solidFill>
              </a:rPr>
              <a:t>Çocukluktan itibaren şiddetle mücadele farkındalığına sahip olunması amacıyla </a:t>
            </a:r>
            <a:r>
              <a:rPr lang="tr-TR" b="1" dirty="0" smtClean="0"/>
              <a:t>eğitimin her kademesinde (kreş seviyesinden üniversiteye) saygı, sevgi ve hoşgörü kültürünün geliştirilmesini sağlayacak uygulamaların </a:t>
            </a:r>
            <a:r>
              <a:rPr lang="tr-TR" b="1" dirty="0" smtClean="0">
                <a:solidFill>
                  <a:srgbClr val="C00000"/>
                </a:solidFill>
              </a:rPr>
              <a:t>eğitim sistemine entegre edilmesi amacıyla model oluşturulacaktır.</a:t>
            </a:r>
          </a:p>
          <a:p>
            <a:r>
              <a:rPr lang="tr-TR" b="1" dirty="0" smtClean="0"/>
              <a:t>Aile içi şiddet ve çocuğa yönelik şiddet/ihmal ve istismarla etkin mücadele amacıyla </a:t>
            </a:r>
            <a:r>
              <a:rPr lang="tr-TR" b="1" dirty="0" smtClean="0">
                <a:solidFill>
                  <a:srgbClr val="C00000"/>
                </a:solidFill>
              </a:rPr>
              <a:t>her ilden, toplam 600 PDR öğretmenine yönelik eğitici eğitimleri düzenlenecektir.</a:t>
            </a:r>
          </a:p>
          <a:p>
            <a:r>
              <a:rPr lang="tr-TR" b="1" dirty="0" smtClean="0"/>
              <a:t>Aile içi şiddet ve çocuğa yönelik şiddet/ihmal ve istismarla etkin mücadele amacıyla </a:t>
            </a:r>
            <a:r>
              <a:rPr lang="tr-TR" b="1" dirty="0" smtClean="0">
                <a:solidFill>
                  <a:srgbClr val="C00000"/>
                </a:solidFill>
              </a:rPr>
              <a:t>eğitici eğitimi almış PDR öğretmenleri tarafından okullarda görevli tüm yönetici ve öğretmenlere eğitim verilecektir.</a:t>
            </a:r>
          </a:p>
          <a:p>
            <a:r>
              <a:rPr lang="tr-TR" b="1" dirty="0" smtClean="0"/>
              <a:t>Şiddetsiz toplumun teşviki ve insan hakları, çocuk hakları ve bu hakların korunması vb. konularda farkındalık yaratmaya yönelik </a:t>
            </a:r>
            <a:r>
              <a:rPr lang="tr-TR" b="1" dirty="0" smtClean="0">
                <a:solidFill>
                  <a:srgbClr val="C00000"/>
                </a:solidFill>
              </a:rPr>
              <a:t>Valilikler ve İl Milli Eğitim Müdürlüğü işbirliğinde ödüllü resim, şiir yarışmaları, etüt çalışmaları, gezi vb. çalışmalar yürütülecektir.</a:t>
            </a:r>
          </a:p>
          <a:p>
            <a:r>
              <a:rPr lang="tr-TR" b="1" dirty="0" smtClean="0"/>
              <a:t>Ailenin korunması ve kadına karşı şiddetin önlenmesi kapsamında </a:t>
            </a:r>
            <a:r>
              <a:rPr lang="tr-TR" b="1" dirty="0" smtClean="0">
                <a:solidFill>
                  <a:srgbClr val="C00000"/>
                </a:solidFill>
              </a:rPr>
              <a:t>okul aile birliklerinin işlevsel rol almaları sağlanacaktır.</a:t>
            </a:r>
          </a:p>
          <a:p>
            <a:endParaRPr lang="tr-TR" b="1" dirty="0"/>
          </a:p>
        </p:txBody>
      </p:sp>
      <p:pic>
        <p:nvPicPr>
          <p:cNvPr id="8" name="7 Resim" descr="Ekran Görüntüsü (1332).png"/>
          <p:cNvPicPr>
            <a:picLocks noChangeAspect="1"/>
          </p:cNvPicPr>
          <p:nvPr/>
        </p:nvPicPr>
        <p:blipFill>
          <a:blip r:embed="rId2"/>
          <a:srcRect l="39091" t="16145" r="18409" b="16145"/>
          <a:stretch>
            <a:fillRect/>
          </a:stretch>
        </p:blipFill>
        <p:spPr>
          <a:xfrm>
            <a:off x="0" y="0"/>
            <a:ext cx="457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ŞİDDET</a:t>
            </a:r>
            <a:br>
              <a:rPr lang="tr-TR" b="1" dirty="0"/>
            </a:br>
            <a:endParaRPr lang="tr-TR" b="1" dirty="0"/>
          </a:p>
        </p:txBody>
      </p:sp>
      <p:sp>
        <p:nvSpPr>
          <p:cNvPr id="3" name="İçerik Yer Tutucusu 2"/>
          <p:cNvSpPr>
            <a:spLocks noGrp="1"/>
          </p:cNvSpPr>
          <p:nvPr>
            <p:ph idx="1"/>
          </p:nvPr>
        </p:nvSpPr>
        <p:spPr/>
        <p:txBody>
          <a:bodyPr/>
          <a:lstStyle/>
          <a:p>
            <a:pPr marL="0" indent="0">
              <a:buNone/>
            </a:pPr>
            <a:r>
              <a:rPr lang="tr-TR" b="1" dirty="0"/>
              <a:t>Dünya Sağlık Örgütü şiddeti şöyle tanımlar: </a:t>
            </a:r>
          </a:p>
          <a:p>
            <a:r>
              <a:rPr lang="tr-TR" b="1" dirty="0"/>
              <a:t>«İstemli bir şekilde, tehdit yoluyla ya da bizzat, kişinin kendisine, diğer bir kişiye, bir gruba ya da topluma yönelik olarak yaralanma, ölüm, psikolojik zarar, gelişme bozukluğu veya gelişmede gerileme ile sonlanan ya da sonlanma olasılığı yüksek bir biçimde fiziksel güç ya da nüfuz kullanılmasıdır».</a:t>
            </a:r>
          </a:p>
        </p:txBody>
      </p:sp>
    </p:spTree>
    <p:extLst>
      <p:ext uri="{BB962C8B-B14F-4D97-AF65-F5344CB8AC3E}">
        <p14:creationId xmlns:p14="http://schemas.microsoft.com/office/powerpoint/2010/main" val="2712392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2003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324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Foundry</Template>
  <TotalTime>697</TotalTime>
  <Words>3350</Words>
  <Application>Microsoft Office PowerPoint</Application>
  <PresentationFormat>Geniş ekran</PresentationFormat>
  <Paragraphs>304</Paragraphs>
  <Slides>54</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54</vt:i4>
      </vt:variant>
    </vt:vector>
  </HeadingPairs>
  <TitlesOfParts>
    <vt:vector size="67" baseType="lpstr">
      <vt:lpstr>MS PGothic</vt:lpstr>
      <vt:lpstr>MS PGothic</vt:lpstr>
      <vt:lpstr>SimSun</vt:lpstr>
      <vt:lpstr>Arial</vt:lpstr>
      <vt:lpstr>Batang</vt:lpstr>
      <vt:lpstr>Calibri</vt:lpstr>
      <vt:lpstr>Century Gothic</vt:lpstr>
      <vt:lpstr>Gadugi</vt:lpstr>
      <vt:lpstr>Tahoma</vt:lpstr>
      <vt:lpstr>Times New Roman</vt:lpstr>
      <vt:lpstr>Wingdings</vt:lpstr>
      <vt:lpstr>Wingdings 3</vt:lpstr>
      <vt:lpstr>Duman</vt:lpstr>
      <vt:lpstr>   KADINA YÖNELİK ŞİDDETLE MÜCADELE NİSAN-2021 </vt:lpstr>
      <vt:lpstr>Kadına Yönelik Şiddetle Mücadele Çalışmaları 2006 yılından itibaren başlamıştır.</vt:lpstr>
      <vt:lpstr>Kadına Yönelik Şiddetle Mücadele  Ulusal Eylem Planı (2016-2020) </vt:lpstr>
      <vt:lpstr>PowerPoint Sunusu</vt:lpstr>
      <vt:lpstr>PowerPoint Sunusu</vt:lpstr>
      <vt:lpstr>PowerPoint Sunusu</vt:lpstr>
      <vt:lpstr>ŞİDDET </vt:lpstr>
      <vt:lpstr>PowerPoint Sunusu</vt:lpstr>
      <vt:lpstr>PowerPoint Sunusu</vt:lpstr>
      <vt:lpstr>ŞİDDET KADINLAR İÇİN NEDEN  ÖNEMLİ BİR SORUNDUR?</vt:lpstr>
      <vt:lpstr>PowerPoint Sunusu</vt:lpstr>
      <vt:lpstr>PowerPoint Sunusu</vt:lpstr>
      <vt:lpstr>PowerPoint Sunusu</vt:lpstr>
      <vt:lpstr>PowerPoint Sunusu</vt:lpstr>
      <vt:lpstr>PowerPoint Sunusu</vt:lpstr>
      <vt:lpstr>PowerPoint Sunusu</vt:lpstr>
      <vt:lpstr>PowerPoint Sunusu</vt:lpstr>
      <vt:lpstr>FİZİKSEL ŞİDDET </vt:lpstr>
      <vt:lpstr>CİNSEL ŞİDDET  </vt:lpstr>
      <vt:lpstr>PSİKOLOJİK/DUYGUSAL ŞİDDET  </vt:lpstr>
      <vt:lpstr>EKONOMİK ŞİDDET  </vt:lpstr>
      <vt:lpstr>PowerPoint Sunusu</vt:lpstr>
      <vt:lpstr>KADINA YÖNELİK ŞİDDETİN NEDENLERİ  </vt:lpstr>
      <vt:lpstr>PowerPoint Sunusu</vt:lpstr>
      <vt:lpstr>KADINA YÖNELİK ŞİDDETLE MÜCADELE       Kurumsal Mekanizmalar</vt:lpstr>
      <vt:lpstr>PowerPoint Sunusu</vt:lpstr>
      <vt:lpstr>Mülkî Amir Tarafından Verilecek Koruyucu Tedbir Kararları </vt:lpstr>
      <vt:lpstr>Hâkim Tarafından Verilecek Koruyucu Tedbir Kararları</vt:lpstr>
      <vt:lpstr>Hâkim Tarafından Verilecek Önleyici Tedbir Kararları</vt:lpstr>
      <vt:lpstr>PowerPoint Sunusu</vt:lpstr>
      <vt:lpstr>PowerPoint Sunusu</vt:lpstr>
      <vt:lpstr>İhbar  </vt:lpstr>
      <vt:lpstr>Tedbir Kararının Verilmesi, Tebliği Ve Gizlilik</vt:lpstr>
      <vt:lpstr>PowerPoint Sunusu</vt:lpstr>
      <vt:lpstr>Tedbir Kararlarının Bildirimi Ve Uygulanması</vt:lpstr>
      <vt:lpstr>PowerPoint Sunusu</vt:lpstr>
      <vt:lpstr>Tedbir Kararlarına Aykırılık</vt:lpstr>
      <vt:lpstr>PowerPoint Sunusu</vt:lpstr>
      <vt:lpstr>KISACASI  6284 Sayılı Kanunla Şiddet Mağduru Kadınlar </vt:lpstr>
      <vt:lpstr>Şiddet Mağdurlarının Başvurabileceği Kurumlar</vt:lpstr>
      <vt:lpstr>Şiddet Önleme ve İzleme Merkezleri (ŞÖNİM) </vt:lpstr>
      <vt:lpstr>   ŞÖNİM’LERDE VERİLEN HİZMETLER</vt:lpstr>
      <vt:lpstr>Kadın Konukevleri  </vt:lpstr>
      <vt:lpstr>ALO 183 Sosyal Destek Hattı </vt:lpstr>
      <vt:lpstr>Kadın Destek Uygulaması (KADES) </vt:lpstr>
      <vt:lpstr>İÇ İŞLERİ BAKANLIĞI </vt:lpstr>
      <vt:lpstr>KADINA YÖNELİK ŞİDDETLE  İLE İLGİLİ  POLİS BİRİMLERİ </vt:lpstr>
      <vt:lpstr>KADINA YÖNELİK ŞİDDETLE  İLE İLGİLİ  JANDARMA BİRİMLERİ </vt:lpstr>
      <vt:lpstr>ADALET BAKANLIĞI </vt:lpstr>
      <vt:lpstr>SAĞLIK BAKANLIĞI </vt:lpstr>
      <vt:lpstr>BAROLAR </vt:lpstr>
      <vt:lpstr>Kadına Yönelik Şiddetle Mücadelede  Kurumsal Çalışmalar</vt:lpstr>
      <vt:lpstr>ŞİDDETLE MÜCADELEDE         BİREYSEL OLARAK YAPILABİLECEKLERİMİZ VAR!</vt:lpstr>
      <vt:lpstr>SONSÖZ…</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54</cp:revision>
  <dcterms:created xsi:type="dcterms:W3CDTF">2020-03-12T09:27:29Z</dcterms:created>
  <dcterms:modified xsi:type="dcterms:W3CDTF">2021-06-16T09:24:42Z</dcterms:modified>
</cp:coreProperties>
</file>