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Poppins Medium" panose="020B0604020202020204" charset="-94"/>
      <p:regular r:id="rId23"/>
    </p:embeddedFont>
    <p:embeddedFont>
      <p:font typeface="Poppins Bold" panose="020B0604020202020204" charset="-94"/>
      <p:regular r:id="rId24"/>
    </p:embeddedFont>
    <p:embeddedFont>
      <p:font typeface="Poppins Light Bold" panose="020B0604020202020204" charset="-94"/>
      <p:regular r:id="rId25"/>
    </p:embeddedFont>
    <p:embeddedFont>
      <p:font typeface="Poppins Medium Bold" panose="020B0604020202020204" charset="-94"/>
      <p:regular r:id="rId26"/>
    </p:embeddedFont>
    <p:embeddedFont>
      <p:font typeface="Arimo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mo Bold" panose="020B0604020202020204" charset="0"/>
      <p:regular r:id="rId32"/>
    </p:embeddedFont>
    <p:embeddedFont>
      <p:font typeface="Yesteryear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8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4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svg"/><Relationship Id="rId18" Type="http://schemas.openxmlformats.org/officeDocument/2006/relationships/image" Target="../media/image16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12.png"/><Relationship Id="rId19" Type="http://schemas.openxmlformats.org/officeDocument/2006/relationships/image" Target="../media/image31.svg"/><Relationship Id="rId4" Type="http://schemas.openxmlformats.org/officeDocument/2006/relationships/image" Target="../media/image9.png"/><Relationship Id="rId9" Type="http://schemas.openxmlformats.org/officeDocument/2006/relationships/image" Target="../media/image21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svg"/><Relationship Id="rId18" Type="http://schemas.openxmlformats.org/officeDocument/2006/relationships/image" Target="../media/image15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1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24" Type="http://schemas.openxmlformats.org/officeDocument/2006/relationships/image" Target="../media/image18.pn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10" Type="http://schemas.openxmlformats.org/officeDocument/2006/relationships/image" Target="../media/image11.png"/><Relationship Id="rId19" Type="http://schemas.openxmlformats.org/officeDocument/2006/relationships/image" Target="../media/image29.svg"/><Relationship Id="rId4" Type="http://schemas.openxmlformats.org/officeDocument/2006/relationships/image" Target="../media/image8.png"/><Relationship Id="rId9" Type="http://schemas.openxmlformats.org/officeDocument/2006/relationships/image" Target="../media/image19.sv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972545">
            <a:off x="-2856714" y="-5442448"/>
            <a:ext cx="10578966" cy="11421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008875" y="-702589"/>
            <a:ext cx="17375562" cy="18435609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089980" y="6076692"/>
            <a:ext cx="3330707" cy="3330693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413" r="-3413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316730">
            <a:off x="-1381685" y="6286113"/>
            <a:ext cx="7628908" cy="66371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24200" y="2613620"/>
            <a:ext cx="11716565" cy="419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67"/>
              </a:lnSpc>
            </a:pPr>
            <a:r>
              <a:rPr lang="en-US" sz="9970" dirty="0">
                <a:solidFill>
                  <a:srgbClr val="000000"/>
                </a:solidFill>
                <a:latin typeface="Poppins Medium"/>
              </a:rPr>
              <a:t>ETKİLİ </a:t>
            </a:r>
            <a:r>
              <a:rPr lang="en-US" sz="9970" dirty="0" smtClean="0">
                <a:solidFill>
                  <a:srgbClr val="000000"/>
                </a:solidFill>
                <a:latin typeface="Poppins Medium"/>
              </a:rPr>
              <a:t>ANNE</a:t>
            </a:r>
            <a:r>
              <a:rPr lang="tr-TR" sz="9970" dirty="0" smtClean="0">
                <a:solidFill>
                  <a:srgbClr val="000000"/>
                </a:solidFill>
                <a:latin typeface="Poppins Medium"/>
              </a:rPr>
              <a:t>-</a:t>
            </a:r>
            <a:r>
              <a:rPr lang="en-US" sz="9970" dirty="0" smtClean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9970" dirty="0">
                <a:solidFill>
                  <a:srgbClr val="000000"/>
                </a:solidFill>
                <a:latin typeface="Poppins Medium"/>
              </a:rPr>
              <a:t>BABA TUTUMLARI</a:t>
            </a:r>
          </a:p>
          <a:p>
            <a:pPr algn="ctr">
              <a:lnSpc>
                <a:spcPts val="10967"/>
              </a:lnSpc>
            </a:pPr>
            <a:endParaRPr lang="en-US" sz="997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24000" y="9136002"/>
            <a:ext cx="9144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ALTINDAĞ REHBERLİK VE ARAŞTIRMA MERKEZİ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MAYIS /2022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22254">
            <a:off x="-2182236" y="2931828"/>
            <a:ext cx="9557263" cy="102266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907911" y="4787592"/>
            <a:ext cx="7845491" cy="309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25" lvl="1" indent="-294163">
              <a:lnSpc>
                <a:spcPts val="3542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Her çocuğa uyan tek bir çocuk yetiştirme reçetesi yok. </a:t>
            </a:r>
          </a:p>
          <a:p>
            <a:pPr>
              <a:lnSpc>
                <a:spcPts val="3542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  <a:p>
            <a:pPr marL="588325" lvl="1" indent="-294163">
              <a:lnSpc>
                <a:spcPts val="3542"/>
              </a:lnSpc>
              <a:buFont typeface="Arial"/>
              <a:buChar char="•"/>
            </a:pPr>
            <a:r>
              <a:rPr lang="en-US" sz="2724">
                <a:solidFill>
                  <a:srgbClr val="000000"/>
                </a:solidFill>
                <a:latin typeface="Poppins Medium"/>
              </a:rPr>
              <a:t>Çocuğun mizacına , yaşanılan kültüre, sosyal çevreye, zamana göre değişen doğrular var. </a:t>
            </a:r>
          </a:p>
          <a:p>
            <a:pPr>
              <a:lnSpc>
                <a:spcPts val="3412"/>
              </a:lnSpc>
            </a:pPr>
            <a:endParaRPr lang="en-US" sz="2724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7616" y="1885950"/>
            <a:ext cx="7143612" cy="259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8" lvl="1" indent="-291469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Medium"/>
              </a:rPr>
              <a:t>Ebeveynlik bir süreç meselesidir. </a:t>
            </a:r>
          </a:p>
          <a:p>
            <a:pPr algn="just">
              <a:lnSpc>
                <a:spcPts val="3780"/>
              </a:lnSpc>
            </a:pPr>
            <a:endParaRPr lang="en-US" sz="2700">
              <a:solidFill>
                <a:srgbClr val="000000"/>
              </a:solidFill>
              <a:latin typeface="Poppins Medium"/>
            </a:endParaRPr>
          </a:p>
          <a:p>
            <a:pPr marL="582938" lvl="1" indent="-291469" algn="just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Poppins Medium"/>
              </a:rPr>
              <a:t>Mükemmel ebeveynlik diye bir şey yok. </a:t>
            </a:r>
          </a:p>
          <a:p>
            <a:pPr algn="r">
              <a:lnSpc>
                <a:spcPts val="5880"/>
              </a:lnSpc>
            </a:pPr>
            <a:endParaRPr lang="en-US" sz="270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41018">
            <a:off x="14289787" y="-5160959"/>
            <a:ext cx="5772934" cy="109865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1063">
            <a:off x="2412806" y="7490702"/>
            <a:ext cx="6280347" cy="37225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13805">
            <a:off x="-4923607" y="2101094"/>
            <a:ext cx="15151227" cy="100376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40545">
            <a:off x="15281061" y="-3018337"/>
            <a:ext cx="7431815" cy="7691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424592" y="1460346"/>
            <a:ext cx="6261013" cy="257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>
              <a:lnSpc>
                <a:spcPts val="337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 Medium"/>
              </a:rPr>
              <a:t>Eğer zeka ve yeteneklerin doğuştan sabit ve değişmez olduğuna inanıyorsanız, çaba ve emeğe önem vermiyorsunuz demektir. </a:t>
            </a:r>
          </a:p>
          <a:p>
            <a:pPr>
              <a:lnSpc>
                <a:spcPts val="3509"/>
              </a:lnSpc>
            </a:pPr>
            <a:endParaRPr lang="en-US" sz="259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34106" y="4398170"/>
            <a:ext cx="8580143" cy="256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38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 Medium"/>
              </a:rPr>
              <a:t>‘’Sen zaten zekisin.’’ ‘’ Çok çalıştın ve başardın.’’ Araştırmalar yetenekler konuşunda sabit fikre inananların hayatta başarılı olmak için koşulları zorlamadıkları, ilk başarısızlıkta havluyu attıklarını gösteriyor.</a:t>
            </a:r>
          </a:p>
          <a:p>
            <a:pPr>
              <a:lnSpc>
                <a:spcPts val="3380"/>
              </a:lnSpc>
            </a:pPr>
            <a:endParaRPr lang="en-US" sz="260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34106" y="7091363"/>
            <a:ext cx="6261013" cy="26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>
              <a:lnSpc>
                <a:spcPts val="3379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Hayatta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başarının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istemekle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çalışmakla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geldiğine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inananlar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başarısızlıkları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basamak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gibi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kullanıp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daha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iyi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"/>
              </a:rPr>
              <a:t>performans</a:t>
            </a:r>
            <a:r>
              <a:rPr lang="en-US" sz="25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99" dirty="0" err="1" smtClean="0">
                <a:solidFill>
                  <a:srgbClr val="000000"/>
                </a:solidFill>
                <a:latin typeface="Poppins Medium"/>
              </a:rPr>
              <a:t>sergil</a:t>
            </a:r>
            <a:r>
              <a:rPr lang="tr-TR" sz="2599" dirty="0" smtClean="0">
                <a:solidFill>
                  <a:srgbClr val="000000"/>
                </a:solidFill>
                <a:latin typeface="Poppins Medium"/>
              </a:rPr>
              <a:t>erler</a:t>
            </a:r>
            <a:r>
              <a:rPr lang="en-US" sz="25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599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09"/>
              </a:lnSpc>
            </a:pPr>
            <a:endParaRPr lang="en-US" sz="25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9773" y="1412721"/>
            <a:ext cx="6177752" cy="9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7" lvl="1" indent="-280669">
              <a:lnSpc>
                <a:spcPts val="389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 Medium"/>
              </a:rPr>
              <a:t>Başarı emekle ve çalışmakla ortaya çıkan sürecin bir parçası.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4904" y="6842650"/>
            <a:ext cx="7119617" cy="2031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3"/>
              </a:lnSpc>
              <a:spcBef>
                <a:spcPct val="0"/>
              </a:spcBef>
            </a:pPr>
            <a:r>
              <a:rPr lang="en-US" sz="5535">
                <a:solidFill>
                  <a:srgbClr val="303A65"/>
                </a:solidFill>
                <a:latin typeface="Yesteryear"/>
              </a:rPr>
              <a:t>Çocukların değişebileceklerine ve gelişebileceklerine inanın.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972545">
            <a:off x="-3498706" y="-5396591"/>
            <a:ext cx="10578966" cy="11421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008875" y="-702589"/>
            <a:ext cx="17375562" cy="184356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226060">
            <a:off x="-2344091" y="4939779"/>
            <a:ext cx="10310867" cy="89704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2743" y="3122953"/>
            <a:ext cx="16230600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Poppins Bold"/>
              </a:rPr>
              <a:t>ÇOCUK YETİŞTİRİRKEN DİKKATE ALMAMIZ GEREKEN 5 NOKTA</a:t>
            </a:r>
          </a:p>
          <a:p>
            <a:pPr algn="ctr">
              <a:lnSpc>
                <a:spcPts val="8400"/>
              </a:lnSpc>
            </a:pPr>
            <a:endParaRPr lang="en-US" sz="700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921778" y="5979178"/>
            <a:ext cx="844444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72942" flipV="1">
            <a:off x="3513478" y="-1227292"/>
            <a:ext cx="7315200" cy="3604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41892">
            <a:off x="11698942" y="5276974"/>
            <a:ext cx="8218989" cy="87204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226230"/>
            <a:ext cx="7269490" cy="49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Bold"/>
              </a:rPr>
              <a:t>1- Çocuğunuzun mizacını iyi tanıyın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331845"/>
            <a:ext cx="18288000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 Bold"/>
              </a:rPr>
              <a:t>Mizaç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: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Doğuştan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gelen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duygusal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hareketlilik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özdenetim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gibi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alanlardaki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kişiler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arasındaki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farklardır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 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Mizaca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uygun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yapmak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çocuğu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kendini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tanımak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önemlidir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Çocuğun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mizacına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göre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duygusal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yapısına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göre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esnek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ama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tutarlı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geliştirmek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gerekir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‘’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Esneklik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’’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Çocuğun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değişen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ihtiyaç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beklentilerine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göre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tutum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duyarlılıklarınızı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değiştirebilme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esnekliği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</a:t>
            </a:r>
          </a:p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Her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her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kardeş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ayrı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dünya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dır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Çekingen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ürkek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utangaç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duygularını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idare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etmekte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zorlanıyor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;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fakat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ebeveynleri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duyarlı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ise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diğer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tüm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çocuklardan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duygularını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iyi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idare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edebiliyorlar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72942" flipV="1">
            <a:off x="3513478" y="-1227292"/>
            <a:ext cx="7315200" cy="3604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41892">
            <a:off x="11698942" y="5276974"/>
            <a:ext cx="8218989" cy="87204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226230"/>
            <a:ext cx="7269490" cy="10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Medium Bold"/>
              </a:rPr>
              <a:t>2-Çocuğunuzla güvene dayalı derin bir bağ kurun.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331845"/>
            <a:ext cx="18288000" cy="400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Çocukla güvenli bir ilişki sıcak, duyarlı duygusal bir bağ ile kurulur. 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mo"/>
              </a:rPr>
              <a:t>Güven olmadan özgüven olmuyor. 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Arimo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mo"/>
              </a:rPr>
              <a:t>Özgüven olmadan bireysel başarı gelmiyor.</a:t>
            </a:r>
          </a:p>
          <a:p>
            <a:pPr>
              <a:lnSpc>
                <a:spcPts val="3599"/>
              </a:lnSpc>
            </a:pPr>
            <a:r>
              <a:rPr lang="en-US" sz="2399">
                <a:solidFill>
                  <a:srgbClr val="000000"/>
                </a:solidFill>
                <a:latin typeface="Arimo"/>
              </a:rPr>
              <a:t> </a:t>
            </a: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Arimo"/>
              </a:rPr>
              <a:t>O nedenle olabildiğince erken yaşta çocuklarımıza kendi ayakları üzerinde durmayı, tercih yapmayı öğretmeli ve sorumluluk bilincini kazandırmalıyız. 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72942" flipV="1">
            <a:off x="3513478" y="-1227292"/>
            <a:ext cx="7315200" cy="3604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41892">
            <a:off x="11698942" y="5276974"/>
            <a:ext cx="8218989" cy="87204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226230"/>
            <a:ext cx="9553257" cy="10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Poppins Medium Bold"/>
              </a:rPr>
              <a:t>3-Mükemmel değil, olduğu kadar iyi olun yeter.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3331845"/>
            <a:ext cx="1828800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gelişimi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büyük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oranda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bizim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olarak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yapıp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ettiklerimizden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başka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faktörler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tarafından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belirleniyor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 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Mükemmel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diye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şey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yok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tur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Gereğinden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fazla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kurcalayıp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kendinizi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de,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çocuğunuzu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da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yormay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ın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72942" flipV="1">
            <a:off x="3513478" y="-1227292"/>
            <a:ext cx="7315200" cy="3604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41892">
            <a:off x="11698942" y="5276974"/>
            <a:ext cx="8218989" cy="87204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9613" y="2226230"/>
            <a:ext cx="9553257" cy="49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 Medium Bold"/>
              </a:rPr>
              <a:t>4-Evde belirli bir rutin oluşturun.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331845"/>
            <a:ext cx="18288000" cy="534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Gelişimin özellikle ilk yıllarında en temel ihtiyaç, çocukların hayatında belli bir günlük uyku ve yemek düzeninin olmasıdır. 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Sonraki yıllarda buna ders zamanının ve ekran zamanının eklenmesi gerekiyor. 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Davranıştaki tutarlılık da rutine dahildir.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Bir gün evet denilip ertesi gün cezalandırılan bir davranış çocukların kafasını karıştırıyor. 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Bu durum çocukların disiplin sahibi olmalarını engelliyor.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72942" flipV="1">
            <a:off x="3513478" y="-1227292"/>
            <a:ext cx="7315200" cy="3604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41892">
            <a:off x="11698942" y="5276974"/>
            <a:ext cx="8218989" cy="87204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79613" y="2226230"/>
            <a:ext cx="10795648" cy="10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799">
                <a:solidFill>
                  <a:srgbClr val="000000"/>
                </a:solidFill>
                <a:latin typeface="Poppins Medium Bold"/>
              </a:rPr>
              <a:t>5-Çocuğunuzu başkalarıyla kıyaslamaktan vazgeçin.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3331845"/>
            <a:ext cx="18288000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Her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özeldir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 Her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kendine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özgü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takvimle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gelişir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 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sorun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olduğunu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düşünüyorsanız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uzmana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başvurun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 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Kıyaslama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çocuğa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eksiklik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duygusu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veri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Çocuğun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özgüvenini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kendisine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saygısını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yaral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518158" lvl="1" indent="-259079">
              <a:lnSpc>
                <a:spcPts val="3599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Küçük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yaşlarda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başlayan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kıyaslama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darbesi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çocuğun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yaşı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ilerledikçe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sosyal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ortamlardan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kaçınmaya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aileden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uzaklaşmaya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becerilerini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sergilemekten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çekinmeye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yol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açıyor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 </a:t>
            </a: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81834" y="383135"/>
            <a:ext cx="2391481" cy="14174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5541" y="8994727"/>
            <a:ext cx="2015659" cy="19643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1201963" y="7771846"/>
            <a:ext cx="1794555" cy="29729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20111" y="7844795"/>
            <a:ext cx="3471493" cy="2299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1304442" y="-820757"/>
            <a:ext cx="2924840" cy="23179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28004" y="6560467"/>
            <a:ext cx="2239189" cy="11419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7241" y="3633107"/>
            <a:ext cx="2092624" cy="22391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305067" y="-679641"/>
            <a:ext cx="3428310" cy="21255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636263" y="932297"/>
            <a:ext cx="2239189" cy="10272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V="1">
            <a:off x="5987944" y="7702454"/>
            <a:ext cx="2970743" cy="25845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346651" y="3633107"/>
            <a:ext cx="1375351" cy="13237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028700"/>
            <a:ext cx="6047972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000000"/>
                </a:solidFill>
                <a:latin typeface="Poppins Medium"/>
              </a:rPr>
              <a:t>TATİLDE ÖĞRENME KAYBI</a:t>
            </a:r>
          </a:p>
          <a:p>
            <a:pPr>
              <a:lnSpc>
                <a:spcPts val="7800"/>
              </a:lnSpc>
            </a:pPr>
            <a:endParaRPr lang="en-US" sz="650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3971925"/>
            <a:ext cx="6444616" cy="542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Yaz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tatili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kitapların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rafa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kaldırıldığı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öğrenmenin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aylarca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durdurulduğu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çocukların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ekranlara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teslim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edildiği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bir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Light Bold"/>
              </a:rPr>
              <a:t>dönem</a:t>
            </a:r>
            <a:r>
              <a:rPr lang="en-US" sz="2599" dirty="0">
                <a:solidFill>
                  <a:srgbClr val="000000"/>
                </a:solidFill>
                <a:latin typeface="Poppins Light Bold"/>
              </a:rPr>
              <a:t> </a:t>
            </a:r>
            <a:r>
              <a:rPr lang="en-US" sz="2599" dirty="0" err="1" smtClean="0">
                <a:solidFill>
                  <a:srgbClr val="000000"/>
                </a:solidFill>
                <a:latin typeface="Poppins Light Bold"/>
              </a:rPr>
              <a:t>olmamalı</a:t>
            </a:r>
            <a:r>
              <a:rPr lang="tr-TR" sz="2599" dirty="0" err="1" smtClean="0">
                <a:solidFill>
                  <a:srgbClr val="000000"/>
                </a:solidFill>
                <a:latin typeface="Poppins Light Bold"/>
              </a:rPr>
              <a:t>dır</a:t>
            </a:r>
            <a:r>
              <a:rPr lang="en-US" sz="2599" dirty="0" smtClean="0">
                <a:solidFill>
                  <a:srgbClr val="000000"/>
                </a:solidFill>
                <a:latin typeface="Poppins Light Bold"/>
              </a:rPr>
              <a:t>. </a:t>
            </a:r>
            <a:endParaRPr lang="en-US" sz="2599" dirty="0">
              <a:solidFill>
                <a:srgbClr val="000000"/>
              </a:solidFill>
              <a:latin typeface="Poppins Light Bold"/>
            </a:endParaRPr>
          </a:p>
          <a:p>
            <a:pPr>
              <a:lnSpc>
                <a:spcPts val="3899"/>
              </a:lnSpc>
            </a:pPr>
            <a:endParaRPr lang="en-US" sz="2599" dirty="0">
              <a:solidFill>
                <a:srgbClr val="000000"/>
              </a:solidFill>
              <a:latin typeface="Poppins Light Bold"/>
            </a:endParaRPr>
          </a:p>
          <a:p>
            <a:pPr>
              <a:lnSpc>
                <a:spcPts val="3899"/>
              </a:lnSpc>
            </a:pP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Tatilde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öğrenme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kaybı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öğrencilerin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özellikle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uzun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yaz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tatillerinde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bildiklerini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unutmaları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öğrendikleri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bilgileri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tatil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sürecinde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kullanmadıkları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için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kaybetmeleri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Arimo Bold"/>
              </a:rPr>
              <a:t>anlamına</a:t>
            </a:r>
            <a:r>
              <a:rPr lang="en-US" sz="2599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2599" dirty="0" err="1" smtClean="0">
                <a:solidFill>
                  <a:srgbClr val="000000"/>
                </a:solidFill>
                <a:latin typeface="Arimo Bold"/>
              </a:rPr>
              <a:t>geli</a:t>
            </a:r>
            <a:r>
              <a:rPr lang="tr-TR" sz="2599" dirty="0" smtClean="0">
                <a:solidFill>
                  <a:srgbClr val="000000"/>
                </a:solidFill>
                <a:latin typeface="Arimo Bold"/>
              </a:rPr>
              <a:t>r</a:t>
            </a:r>
            <a:r>
              <a:rPr lang="en-US" sz="2599" dirty="0" smtClean="0">
                <a:solidFill>
                  <a:srgbClr val="000000"/>
                </a:solidFill>
                <a:latin typeface="Arimo Bold"/>
              </a:rPr>
              <a:t>. </a:t>
            </a:r>
            <a:endParaRPr lang="en-US" sz="2599" dirty="0">
              <a:solidFill>
                <a:srgbClr val="000000"/>
              </a:solidFill>
              <a:latin typeface="Arimo Bold"/>
            </a:endParaRPr>
          </a:p>
          <a:p>
            <a:pPr marL="0" lvl="0" indent="0">
              <a:lnSpc>
                <a:spcPts val="3599"/>
              </a:lnSpc>
            </a:pPr>
            <a:endParaRPr lang="en-US" sz="2599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797787" y="4217670"/>
            <a:ext cx="9077665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2"/>
              </a:lnSpc>
              <a:spcBef>
                <a:spcPct val="0"/>
              </a:spcBef>
            </a:pP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Maalesef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ülkemizde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birinci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sınıfta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okumayı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söküp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yaz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tatilinde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hiç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pratik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yapmadığı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için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ikinci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sınıfa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okumayı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unutarak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başlayan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var. </a:t>
            </a:r>
          </a:p>
          <a:p>
            <a:pPr algn="ctr">
              <a:lnSpc>
                <a:spcPts val="3862"/>
              </a:lnSpc>
              <a:spcBef>
                <a:spcPct val="0"/>
              </a:spcBef>
            </a:pPr>
            <a:endParaRPr lang="en-US" sz="2574" dirty="0">
              <a:solidFill>
                <a:srgbClr val="000000"/>
              </a:solidFill>
              <a:latin typeface="Poppins Medium"/>
            </a:endParaRPr>
          </a:p>
          <a:p>
            <a:pPr algn="ctr">
              <a:lnSpc>
                <a:spcPts val="3862"/>
              </a:lnSpc>
              <a:spcBef>
                <a:spcPct val="0"/>
              </a:spcBef>
            </a:pP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En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fazla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öğrenme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kaybı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>
                <a:solidFill>
                  <a:srgbClr val="000000"/>
                </a:solidFill>
                <a:latin typeface="Poppins Medium"/>
              </a:rPr>
              <a:t>ilkokulda</a:t>
            </a:r>
            <a:r>
              <a:rPr lang="en-US" sz="257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74" dirty="0" err="1" smtClean="0">
                <a:solidFill>
                  <a:srgbClr val="000000"/>
                </a:solidFill>
                <a:latin typeface="Poppins Medium"/>
              </a:rPr>
              <a:t>gerçek</a:t>
            </a:r>
            <a:r>
              <a:rPr lang="tr-TR" sz="2574" dirty="0" err="1" smtClean="0">
                <a:solidFill>
                  <a:srgbClr val="000000"/>
                </a:solidFill>
                <a:latin typeface="Poppins Medium"/>
              </a:rPr>
              <a:t>leşir</a:t>
            </a:r>
            <a:r>
              <a:rPr lang="en-US" sz="2574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574" dirty="0">
              <a:solidFill>
                <a:srgbClr val="000000"/>
              </a:solidFill>
              <a:latin typeface="Poppins Medium"/>
            </a:endParaRPr>
          </a:p>
          <a:p>
            <a:pPr algn="ctr">
              <a:lnSpc>
                <a:spcPts val="3862"/>
              </a:lnSpc>
              <a:spcBef>
                <a:spcPct val="0"/>
              </a:spcBef>
            </a:pPr>
            <a:endParaRPr lang="en-US" sz="2574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7695" y="1047750"/>
            <a:ext cx="392597" cy="39259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236494" y="4088760"/>
            <a:ext cx="5867373" cy="61982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6103867" y="3978503"/>
            <a:ext cx="5854565" cy="61847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12078998" y="3978503"/>
            <a:ext cx="5867373" cy="619824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1847" y="250136"/>
            <a:ext cx="14400386" cy="3946690"/>
            <a:chOff x="0" y="0"/>
            <a:chExt cx="19200515" cy="526225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9200515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6400">
                  <a:solidFill>
                    <a:srgbClr val="000000"/>
                  </a:solidFill>
                  <a:latin typeface="Poppins Medium"/>
                </a:rPr>
                <a:t>TATİLDE ÖĞRENME KAYBIYLA BAŞA ÇIKMA KILAVUZU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73841" y="2712728"/>
              <a:ext cx="13101764" cy="2568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9"/>
                </a:lnSpc>
              </a:pPr>
              <a:r>
                <a:rPr lang="en-US" sz="2999">
                  <a:solidFill>
                    <a:srgbClr val="000000"/>
                  </a:solidFill>
                  <a:latin typeface="Poppins Medium"/>
                </a:rPr>
                <a:t>Yaz tatili, çocukların okul müfredatı yerine kendi istek ve tercihleri doğrultusunda öğrenmeyi yeniden keşfedeceği eğlenceli bir dönem olabilir. </a:t>
              </a:r>
            </a:p>
            <a:p>
              <a:pPr algn="ctr">
                <a:lnSpc>
                  <a:spcPts val="3899"/>
                </a:lnSpc>
              </a:pPr>
              <a:endParaRPr lang="en-US" sz="2999">
                <a:solidFill>
                  <a:srgbClr val="000000"/>
                </a:solidFill>
                <a:latin typeface="Poppins Medium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89711" y="5076825"/>
            <a:ext cx="4344840" cy="468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 Medium Bold"/>
              </a:rPr>
              <a:t>Tatil setleri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909628"/>
            <a:ext cx="4866861" cy="310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Özellikle ilkokul çağındaki çocuklar için ideal olan bu setler okul müfredatına göre hazırlanmış ve içinde tüm derslere ilişkin eğlenceli egzersiz, proje ve deneylerin olduğu alıştırma kitaplarıdır.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47050" y="4889182"/>
            <a:ext cx="2393900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 Medium Bold"/>
              </a:rPr>
              <a:t>Tatil kampları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99545" y="6271575"/>
            <a:ext cx="546320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Bu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kamplar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yaz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ayları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boyunca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hem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akademik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hem de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sosyal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anlamda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zengin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öğrenme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ortamı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sun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06981" y="4412511"/>
            <a:ext cx="286538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000000"/>
                </a:solidFill>
                <a:latin typeface="Poppins Medium Bold"/>
              </a:rPr>
              <a:t>Sportif</a:t>
            </a:r>
            <a:r>
              <a:rPr lang="en-US" sz="2599" dirty="0">
                <a:solidFill>
                  <a:srgbClr val="000000"/>
                </a:solidFill>
                <a:latin typeface="Poppins Medium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Poppins Medium Bold"/>
              </a:rPr>
              <a:t>Etkinlikler</a:t>
            </a:r>
            <a:endParaRPr lang="en-US" sz="2599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104743" y="5478781"/>
            <a:ext cx="4668078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Düzenli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olarak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spor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etkinliklerine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katılan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öğrenciler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hem zaman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yönetimi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hem de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takım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çalışması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becerileri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kaza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nır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Bu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iki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becerinin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kazanılmış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olması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akademik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başarılarını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arttırı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394429" y="-1896909"/>
            <a:ext cx="13349835" cy="145304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03319">
            <a:off x="6773824" y="-1293481"/>
            <a:ext cx="14128861" cy="153783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259222"/>
            <a:ext cx="7143612" cy="814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Anne babalık, bilmediğiniz bir memlekette yol bulmaktır.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 </a:t>
            </a:r>
          </a:p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oppins Medium"/>
              </a:rPr>
              <a:t>Bir insanı dünyaya getirmek, onu dünyaya hazırlamak muazzam bir sorumluluktur. 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Poppins Medium"/>
            </a:endParaRP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Poppins Medium"/>
            </a:endParaRP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955406" y="1363224"/>
            <a:ext cx="7143612" cy="67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4"/>
              </a:lnSpc>
            </a:pP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Eskiden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çocuğu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‘’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köy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’’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yetiştiriyordu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.</a:t>
            </a:r>
            <a:r>
              <a:rPr lang="en-US" sz="3525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>
              <a:lnSpc>
                <a:spcPts val="4934"/>
              </a:lnSpc>
            </a:pP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İçinde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yaşadığımız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bu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devirde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artık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çocukları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yetiştirmek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tek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başına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anne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babanın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görevi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. </a:t>
            </a:r>
          </a:p>
          <a:p>
            <a:pPr>
              <a:lnSpc>
                <a:spcPts val="4934"/>
              </a:lnSpc>
            </a:pP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Artık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aile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büyüklerinden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değil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psikolog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psikolojik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danışman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sosyal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hizmet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uzmanı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öğretmenlerden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destek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525" dirty="0" err="1">
                <a:solidFill>
                  <a:srgbClr val="000000"/>
                </a:solidFill>
                <a:latin typeface="Poppins Medium"/>
              </a:rPr>
              <a:t>alıyoruz</a:t>
            </a:r>
            <a:r>
              <a:rPr lang="en-US" sz="3525" dirty="0">
                <a:solidFill>
                  <a:srgbClr val="000000"/>
                </a:solidFill>
                <a:latin typeface="Poppins Medium"/>
              </a:rPr>
              <a:t>.</a:t>
            </a:r>
            <a:r>
              <a:rPr lang="en-US" sz="3525" dirty="0">
                <a:solidFill>
                  <a:srgbClr val="000000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7695" y="1047750"/>
            <a:ext cx="392597" cy="39259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0" y="572761"/>
            <a:ext cx="5867373" cy="61982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5465045" y="2884587"/>
            <a:ext cx="7007266" cy="74024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11630263" y="-162054"/>
            <a:ext cx="6415500" cy="67772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2837" y="1364147"/>
            <a:ext cx="5867373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 Medium Bold"/>
              </a:rPr>
              <a:t>Sanatsal Etkinlikler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029" y="2559211"/>
            <a:ext cx="5483660" cy="248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  <a:spcBef>
                <a:spcPct val="0"/>
              </a:spcBef>
            </a:pPr>
            <a:r>
              <a:rPr lang="en-US" sz="2243">
                <a:solidFill>
                  <a:srgbClr val="000000"/>
                </a:solidFill>
                <a:latin typeface="Poppins Medium"/>
              </a:rPr>
              <a:t>Yaz ayları boyunca çocuklarımızın katılabileceği resim, müzik gibi sanatsal etkinlikler hem onların sanatsal becerilerini attıracak, hem de duygusal gelişimlerine olumlu katkıda bulunacaktır.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36690" y="952500"/>
            <a:ext cx="5867373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 Medium Bold"/>
              </a:rPr>
              <a:t>Planlı Gezi ve Ziyaretler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36690" y="1623268"/>
            <a:ext cx="5202645" cy="406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179">
                <a:solidFill>
                  <a:srgbClr val="000000"/>
                </a:solidFill>
                <a:latin typeface="Poppins Medium"/>
              </a:rPr>
              <a:t>Yaz ayları aileyle gezi ve ziyaretlerin yapılması bakımından zengin öğrenme ortamları sunuyor. 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179">
                <a:solidFill>
                  <a:srgbClr val="000000"/>
                </a:solidFill>
                <a:latin typeface="Poppins Medium"/>
              </a:rPr>
              <a:t>Tarihi mekânlara yapılan turistik geziler, müze ziyaretleri, köy ve doğa gezileri bu bağlamda çocuklarımızın dünyalarını zenginleştirmek için bir fırsat olarak değerlendirilebilir. </a:t>
            </a:r>
          </a:p>
          <a:p>
            <a:pPr algn="ctr">
              <a:lnSpc>
                <a:spcPts val="3269"/>
              </a:lnSpc>
              <a:spcBef>
                <a:spcPct val="0"/>
              </a:spcBef>
            </a:pPr>
            <a:r>
              <a:rPr lang="en-US" sz="2179">
                <a:solidFill>
                  <a:srgbClr val="000000"/>
                </a:solidFill>
                <a:latin typeface="Poppins Medium"/>
              </a:rPr>
              <a:t>Çocuklara ‘’ rehberlik’’ görevi verilebilir.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08220" y="3789580"/>
            <a:ext cx="425856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 dirty="0" err="1">
                <a:solidFill>
                  <a:srgbClr val="000000"/>
                </a:solidFill>
                <a:latin typeface="Poppins Medium Bold"/>
              </a:rPr>
              <a:t>Kaliteli</a:t>
            </a:r>
            <a:r>
              <a:rPr lang="en-US" sz="2599" dirty="0">
                <a:solidFill>
                  <a:srgbClr val="000000"/>
                </a:solidFill>
                <a:latin typeface="Poppins Medium Bold"/>
              </a:rPr>
              <a:t> Zaman </a:t>
            </a:r>
            <a:r>
              <a:rPr lang="en-US" sz="2599" dirty="0" err="1">
                <a:solidFill>
                  <a:srgbClr val="000000"/>
                </a:solidFill>
                <a:latin typeface="Poppins Medium Bold"/>
              </a:rPr>
              <a:t>Paylaşımı</a:t>
            </a:r>
            <a:endParaRPr lang="en-US" sz="2599" dirty="0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40210" y="4974615"/>
            <a:ext cx="5363817" cy="445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Çocuklarla kaliteli zaman geçirmek tek odağımızın çocuklarımız olduğu zamanlardır.  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Bu zamanlarda çocuklarımızla yaptığımız sohbetler, özellikle erken yaşlarda, son derece kalıcı etki bırakır. 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Çocuklarımızla yaptığımız her türlü etkinlik onların kişiliğine ve geleceğine bir yatırımdır.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47800" y="952500"/>
            <a:ext cx="9144000" cy="2372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5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KAYNAKÇA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Şirin, S. (2019). </a:t>
            </a:r>
            <a:r>
              <a:rPr lang="tr-TR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Yetişin çocuklar.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İstanbul: Doğan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Çeri, V. (2022). </a:t>
            </a:r>
            <a:r>
              <a:rPr lang="tr-TR" sz="2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Yeterince iyi ebeveyn olmak.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İstanbul: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Timaş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328311" y="1086079"/>
            <a:ext cx="3423987" cy="30317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71283" y="5143500"/>
            <a:ext cx="2391481" cy="14174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98198" y="7181191"/>
            <a:ext cx="2015659" cy="19643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1895387" y="6505973"/>
            <a:ext cx="1794555" cy="29729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87807" y="4607352"/>
            <a:ext cx="3471493" cy="2299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8488355" y="3859712"/>
            <a:ext cx="2924840" cy="23179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343170" y="1028700"/>
            <a:ext cx="2239189" cy="1141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020111" y="2170686"/>
            <a:ext cx="2092624" cy="2239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90585" y="2284323"/>
            <a:ext cx="3428310" cy="21255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5020111" y="1086079"/>
            <a:ext cx="2239189" cy="10272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V="1">
            <a:off x="8335468" y="6560996"/>
            <a:ext cx="2970743" cy="25845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1290585" y="1800631"/>
            <a:ext cx="1375351" cy="132377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1028700"/>
            <a:ext cx="6047972" cy="29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>
                <a:solidFill>
                  <a:srgbClr val="000000"/>
                </a:solidFill>
                <a:latin typeface="Poppins Medium"/>
              </a:rPr>
              <a:t>EBEVEYNLİK TUTUMLARI</a:t>
            </a:r>
          </a:p>
          <a:p>
            <a:pPr>
              <a:lnSpc>
                <a:spcPts val="7800"/>
              </a:lnSpc>
            </a:pPr>
            <a:endParaRPr lang="en-US" sz="650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3220609"/>
            <a:ext cx="4721833" cy="483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Poppins Light Bold"/>
              </a:rPr>
              <a:t>Çocuklarımızı yetiştirirken kendi anne babamızdan etkileniyoruz.</a:t>
            </a:r>
          </a:p>
          <a:p>
            <a:pPr>
              <a:lnSpc>
                <a:spcPts val="3899"/>
              </a:lnSpc>
            </a:pPr>
            <a:endParaRPr lang="en-US" sz="2599">
              <a:solidFill>
                <a:srgbClr val="000000"/>
              </a:solidFill>
              <a:latin typeface="Poppins Light Bold"/>
            </a:endParaRPr>
          </a:p>
          <a:p>
            <a:pPr>
              <a:lnSpc>
                <a:spcPts val="3899"/>
              </a:lnSpc>
            </a:pPr>
            <a:r>
              <a:rPr lang="en-US" sz="2599">
                <a:solidFill>
                  <a:srgbClr val="000000"/>
                </a:solidFill>
                <a:latin typeface="Arimo Bold"/>
              </a:rPr>
              <a:t>Yetiştiğimiz koşullar, sosyoekonomik ortam, dini inançlarımız ve ahlaki değerlerimiz de ebeveynlik tarzımızı belirliyor. </a:t>
            </a:r>
          </a:p>
          <a:p>
            <a:pPr marL="0" lvl="0" indent="0">
              <a:lnSpc>
                <a:spcPts val="3899"/>
              </a:lnSpc>
            </a:pPr>
            <a:endParaRPr lang="en-US" sz="2599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77905">
            <a:off x="-6067419" y="2857452"/>
            <a:ext cx="12437236" cy="108203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71002" y="360683"/>
            <a:ext cx="12835190" cy="8094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38225"/>
            <a:ext cx="5709691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000000"/>
                </a:solidFill>
                <a:latin typeface="Poppins Medium"/>
              </a:rPr>
              <a:t>OTORITER EBEVEYNLIK</a:t>
            </a:r>
          </a:p>
          <a:p>
            <a:pPr>
              <a:lnSpc>
                <a:spcPts val="7799"/>
              </a:lnSpc>
            </a:pPr>
            <a:endParaRPr lang="en-US" sz="649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23778" y="3469196"/>
            <a:ext cx="5240787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99"/>
              </a:lnSpc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Bir taraftan aşırı kontrolle her şeyi çocuklardan talep ederken, diğer taraftan çocukların ihtiyaç ve beklentilerine duyarsız kalan ebeveyn tutumudur.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9539" y="7964349"/>
            <a:ext cx="5489265" cy="131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Çocuklardan kurallara katı bir şekilde uymaları beklenir.</a:t>
            </a:r>
          </a:p>
          <a:p>
            <a:pPr marL="0" lvl="0" indent="0"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42253" y="2827666"/>
            <a:ext cx="900109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kuralları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sorgularsa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cezalandırıl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ır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0" lvl="0" indent="0"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23778" y="6534647"/>
            <a:ext cx="5075134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>
                <a:solidFill>
                  <a:srgbClr val="000000"/>
                </a:solidFill>
                <a:latin typeface="Poppins Medium"/>
              </a:rPr>
              <a:t>‘’Disiplin sahibi’’ ‘’ Katı ebeveyn’’</a:t>
            </a:r>
          </a:p>
          <a:p>
            <a:pPr marL="0" lvl="0" indent="0">
              <a:lnSpc>
                <a:spcPts val="3599"/>
              </a:lnSpc>
            </a:pPr>
            <a:endParaRPr lang="en-US" sz="239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42253" y="1074535"/>
            <a:ext cx="900109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‘’Yap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çünkü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yapmanı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bekliyorum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.’’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Kurallar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tartışmaya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açık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değil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dir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, 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çocuklara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açıklama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yapılm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az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42253" y="4340236"/>
            <a:ext cx="900109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Otoriter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ebeveynlerin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karamsar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mutsuz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korkak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endişeli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içedönük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yeni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deneyimlere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kapalı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olu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0" lvl="0" indent="0"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8031024"/>
            <a:ext cx="790157" cy="760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1028700"/>
            <a:ext cx="790157" cy="7605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2686331"/>
            <a:ext cx="790157" cy="760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4272178"/>
            <a:ext cx="790157" cy="7605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5992940"/>
            <a:ext cx="790157" cy="7605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7405232"/>
            <a:ext cx="790157" cy="7605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8587740"/>
            <a:ext cx="790157" cy="76052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957496" y="5926265"/>
            <a:ext cx="84855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Ergenlik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döneminde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çocukların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özgüvenleri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düşük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duygusal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olarak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depresif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olu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rlar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3446857"/>
            <a:ext cx="790157" cy="7605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6373203"/>
            <a:ext cx="790157" cy="76052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620000" y="7502684"/>
            <a:ext cx="649219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Akranlarıyla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iletişimde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sorun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yaş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arlar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919830" y="8521065"/>
            <a:ext cx="968237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Kız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hayatları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boyunca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karar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alırken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ebeveynlerin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da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diğer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kişilerin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onayına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ihtiyaç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duy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erkek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ise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şiddete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meyilli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genellikle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öfkeli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isyankâr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olu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rlar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3741" y="441952"/>
            <a:ext cx="5795171" cy="2996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6"/>
              </a:lnSpc>
            </a:pPr>
            <a:r>
              <a:rPr lang="en-US" sz="6597">
                <a:solidFill>
                  <a:srgbClr val="989289"/>
                </a:solidFill>
                <a:latin typeface="Arimo"/>
              </a:rPr>
              <a:t>Serbest (İzin Verici) Ebeveynlik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8126" y="3372090"/>
            <a:ext cx="524078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Bu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tarzı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benimseyen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taraftan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çocuklarının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ihtiyaçlarına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aşırı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duyarlı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olurken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diğer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taraftan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üzerinde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kontrol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kurma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onlara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gerektiği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zaman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sınır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koyma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noktasında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zayıf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kalı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rlar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 marL="0" lvl="0" indent="0">
              <a:lnSpc>
                <a:spcPts val="3599"/>
              </a:lnSpc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57496" y="384802"/>
            <a:ext cx="939291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37"/>
              </a:lnSpc>
            </a:pP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Bazı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ebeveynler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çocuklarının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sorumluluk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sahibi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olmasını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istedikleri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için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bu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tarzı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benimserken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bazıları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da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otorite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kurma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yetenekleri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olmadığı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için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mecburiyetten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bu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>
                <a:solidFill>
                  <a:srgbClr val="000000"/>
                </a:solidFill>
                <a:latin typeface="Poppins Medium"/>
              </a:rPr>
              <a:t>yolu</a:t>
            </a:r>
            <a:r>
              <a:rPr lang="en-US" sz="2424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424" dirty="0" err="1" smtClean="0">
                <a:solidFill>
                  <a:srgbClr val="000000"/>
                </a:solidFill>
                <a:latin typeface="Poppins Medium"/>
              </a:rPr>
              <a:t>seç</a:t>
            </a:r>
            <a:r>
              <a:rPr lang="tr-TR" sz="2424" dirty="0" smtClean="0">
                <a:solidFill>
                  <a:srgbClr val="000000"/>
                </a:solidFill>
                <a:latin typeface="Poppins Medium"/>
              </a:rPr>
              <a:t>erler</a:t>
            </a:r>
            <a:r>
              <a:rPr lang="en-US" sz="2424" dirty="0" smtClean="0">
                <a:solidFill>
                  <a:srgbClr val="000000"/>
                </a:solidFill>
                <a:latin typeface="Poppins Medium"/>
              </a:rPr>
              <a:t>.</a:t>
            </a:r>
            <a:endParaRPr lang="en-US" sz="2424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57496" y="2597964"/>
            <a:ext cx="894764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arası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roller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karışı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8126" y="6730175"/>
            <a:ext cx="507513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Gelişimsel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olarak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hazır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olmasa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bile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çocuklarının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kendilerine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karar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almasını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bekl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erler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9830" y="3714443"/>
            <a:ext cx="96471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fevri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saldırgan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olabili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duygularını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kontrol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etme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becerisi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gelişmemiş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olduğundan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‘’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şımarık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‘’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olarak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etiketlenebi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lirler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9526474"/>
            <a:ext cx="790157" cy="7605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451477"/>
            <a:ext cx="790157" cy="760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2462494"/>
            <a:ext cx="790157" cy="7605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3646385"/>
            <a:ext cx="790157" cy="760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5236804"/>
            <a:ext cx="790157" cy="7605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6548462"/>
            <a:ext cx="790157" cy="7605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8207477"/>
            <a:ext cx="790157" cy="76052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57496" y="5296786"/>
            <a:ext cx="84855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Kolayca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sosyalleşebili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ama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ortama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uygun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davranm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ayabilirler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3446857"/>
            <a:ext cx="790157" cy="760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6548462"/>
            <a:ext cx="790157" cy="76052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882189" y="6616521"/>
            <a:ext cx="972241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Ev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ortamında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kurallara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uymanın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ne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olduğunu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bilmedikleri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için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ev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dışındaki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yetişkinlerle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özellikle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öğretmenleriyle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sorun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yaşayabili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49218" y="8275734"/>
            <a:ext cx="960946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Ergenlik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döneminde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riskli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davranışlar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gösterebili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(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Madde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alkol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kullanımı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suç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işleme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19830" y="9661944"/>
            <a:ext cx="608082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Çocuklarda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özgüven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eksikliği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olabili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9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38225"/>
            <a:ext cx="5709691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000000"/>
                </a:solidFill>
                <a:latin typeface="Poppins Medium"/>
              </a:rPr>
              <a:t>İHMALKÂR (İLGISIZ) EBEVEYNLIK</a:t>
            </a:r>
          </a:p>
          <a:p>
            <a:pPr>
              <a:lnSpc>
                <a:spcPts val="7799"/>
              </a:lnSpc>
            </a:pPr>
            <a:endParaRPr lang="en-US" sz="649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31041" y="2723802"/>
            <a:ext cx="900109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Kimi zaman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temel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ihtiyaçları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bile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karşılanmadığı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için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tarz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ortamlarda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yetişen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hem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fiziksel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hem de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duygusal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olarak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akranlarından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geride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kal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abilirler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42253" y="1074535"/>
            <a:ext cx="900109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000000"/>
                </a:solidFill>
                <a:latin typeface="Poppins Medium"/>
              </a:rPr>
              <a:t>‘’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Hayatlarını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çocuklarına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göre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değil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kendilerine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göre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düzenl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erler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1028700"/>
            <a:ext cx="790157" cy="7605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2686331"/>
            <a:ext cx="790157" cy="7605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5612677"/>
            <a:ext cx="790157" cy="7605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19830" y="5546002"/>
            <a:ext cx="848557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Ergenlik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döneminde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bu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tarz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tarafından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yetiştirilen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taraftan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kötü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alışkanlıklara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meyil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ederken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diğer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taraftan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sosyal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ilişkilerinde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sorun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yaş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arlar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5612677"/>
            <a:ext cx="790157" cy="76052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10917" y="5546002"/>
            <a:ext cx="481716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İlgisiz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ebeveynler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çocuklarının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ilgi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ihtiyaçlarına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gerektiği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gibi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karşılık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verm</a:t>
            </a:r>
            <a:r>
              <a:rPr lang="tr-TR" sz="2399" dirty="0" err="1" smtClean="0">
                <a:solidFill>
                  <a:srgbClr val="000000"/>
                </a:solidFill>
                <a:latin typeface="Poppins Medium"/>
              </a:rPr>
              <a:t>ezler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onlar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üzerinde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 Medium"/>
              </a:rPr>
              <a:t>kontrol</a:t>
            </a:r>
            <a:r>
              <a:rPr lang="en-US" sz="2399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000000"/>
                </a:solidFill>
                <a:latin typeface="Poppins Medium"/>
              </a:rPr>
              <a:t>kurm</a:t>
            </a:r>
            <a:r>
              <a:rPr lang="tr-TR" sz="2399" dirty="0" smtClean="0">
                <a:solidFill>
                  <a:srgbClr val="000000"/>
                </a:solidFill>
                <a:latin typeface="Poppins Medium"/>
              </a:rPr>
              <a:t>azlar</a:t>
            </a:r>
            <a:r>
              <a:rPr lang="en-US" sz="2399" dirty="0" smtClean="0">
                <a:solidFill>
                  <a:srgbClr val="000000"/>
                </a:solidFill>
                <a:latin typeface="Poppins Medium"/>
              </a:rPr>
              <a:t>. </a:t>
            </a:r>
            <a:endParaRPr lang="en-US" sz="2399" dirty="0">
              <a:solidFill>
                <a:srgbClr val="000000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38225"/>
            <a:ext cx="5709691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2E2B26"/>
                </a:solidFill>
                <a:latin typeface="Poppins Medium"/>
              </a:rPr>
              <a:t>DEMOKRATIK EBEVEYNLIK</a:t>
            </a:r>
          </a:p>
          <a:p>
            <a:pPr>
              <a:lnSpc>
                <a:spcPts val="7799"/>
              </a:lnSpc>
            </a:pPr>
            <a:endParaRPr lang="en-US" sz="6499">
              <a:solidFill>
                <a:srgbClr val="2E2B26"/>
              </a:solidFill>
              <a:latin typeface="Poppins Medium"/>
            </a:endParaRPr>
          </a:p>
          <a:p>
            <a:pPr>
              <a:lnSpc>
                <a:spcPts val="7799"/>
              </a:lnSpc>
            </a:pPr>
            <a:endParaRPr lang="en-US" sz="6499">
              <a:solidFill>
                <a:srgbClr val="2E2B26"/>
              </a:solidFill>
              <a:latin typeface="Poppins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58126" y="3380182"/>
            <a:ext cx="524078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>
                <a:solidFill>
                  <a:srgbClr val="2E2B26"/>
                </a:solidFill>
                <a:latin typeface="Poppins Medium"/>
              </a:rPr>
              <a:t>Bu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tarz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ebeveynler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hem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kontrolü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hem de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ilgi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sevgiyi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dengeli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olarak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2E2B26"/>
                </a:solidFill>
                <a:latin typeface="Poppins Medium"/>
              </a:rPr>
              <a:t>kullanı</a:t>
            </a:r>
            <a:r>
              <a:rPr lang="tr-TR" sz="2399" dirty="0" err="1" smtClean="0">
                <a:solidFill>
                  <a:srgbClr val="2E2B26"/>
                </a:solidFill>
                <a:latin typeface="Poppins Medium"/>
              </a:rPr>
              <a:t>rlar</a:t>
            </a:r>
            <a:r>
              <a:rPr lang="en-US" sz="2399" dirty="0" smtClean="0">
                <a:solidFill>
                  <a:srgbClr val="2E2B26"/>
                </a:solidFill>
                <a:latin typeface="Poppins Medium"/>
              </a:rPr>
              <a:t>. </a:t>
            </a:r>
            <a:endParaRPr lang="en-US" sz="2399" dirty="0">
              <a:solidFill>
                <a:srgbClr val="2E2B26"/>
              </a:solidFill>
              <a:latin typeface="Poppins Medium"/>
            </a:endParaRPr>
          </a:p>
          <a:p>
            <a:pPr marL="0" lvl="0" indent="0">
              <a:lnSpc>
                <a:spcPts val="3599"/>
              </a:lnSpc>
            </a:pPr>
            <a:endParaRPr lang="en-US" sz="2399" dirty="0">
              <a:solidFill>
                <a:srgbClr val="2E2B26"/>
              </a:solidFill>
              <a:latin typeface="Poppi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42253" y="2379991"/>
            <a:ext cx="900109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99"/>
              </a:lnSpc>
            </a:pP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Demokratik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tarzı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benimseyen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ebeveynler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tarafından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yetiştirilen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çocuklar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pozitif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mutlu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bir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ruh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hali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içinde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sosyal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ilişkilerinde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2E2B26"/>
                </a:solidFill>
                <a:latin typeface="Poppins Medium"/>
              </a:rPr>
              <a:t>özgüvenli</a:t>
            </a:r>
            <a:r>
              <a:rPr lang="tr-TR" sz="2399" dirty="0" err="1" smtClean="0">
                <a:solidFill>
                  <a:srgbClr val="2E2B26"/>
                </a:solidFill>
                <a:latin typeface="Poppins Medium"/>
              </a:rPr>
              <a:t>dir</a:t>
            </a:r>
            <a:r>
              <a:rPr lang="en-US" sz="2399" dirty="0" smtClean="0">
                <a:solidFill>
                  <a:srgbClr val="2E2B26"/>
                </a:solidFill>
                <a:latin typeface="Poppins Medium"/>
              </a:rPr>
              <a:t>. </a:t>
            </a:r>
            <a:endParaRPr lang="en-US" sz="2399" dirty="0">
              <a:solidFill>
                <a:srgbClr val="2E2B26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8126" y="6309642"/>
            <a:ext cx="5045048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8"/>
              </a:lnSpc>
            </a:pPr>
            <a:r>
              <a:rPr lang="en-US" sz="2385" dirty="0" err="1" smtClean="0">
                <a:solidFill>
                  <a:srgbClr val="2E2B26"/>
                </a:solidFill>
                <a:latin typeface="Poppins Medium"/>
              </a:rPr>
              <a:t>Bir</a:t>
            </a:r>
            <a:r>
              <a:rPr lang="en-US" sz="2385" dirty="0" smtClean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yandan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çocuklarının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özgürlüklerine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izin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verirken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diğer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taraftan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da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koydukları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kuralların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nedenlerini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 smtClean="0">
                <a:solidFill>
                  <a:srgbClr val="2E2B26"/>
                </a:solidFill>
                <a:latin typeface="Poppins Medium"/>
              </a:rPr>
              <a:t>açıkl</a:t>
            </a:r>
            <a:r>
              <a:rPr lang="tr-TR" sz="2385" dirty="0" smtClean="0">
                <a:solidFill>
                  <a:srgbClr val="2E2B26"/>
                </a:solidFill>
                <a:latin typeface="Poppins Medium"/>
              </a:rPr>
              <a:t>arlar. </a:t>
            </a:r>
            <a:r>
              <a:rPr lang="tr-TR" sz="2385" dirty="0">
                <a:solidFill>
                  <a:srgbClr val="2E2B26"/>
                </a:solidFill>
                <a:latin typeface="Poppins Medium"/>
              </a:rPr>
              <a:t>Ç</a:t>
            </a:r>
            <a:r>
              <a:rPr lang="en-US" sz="2385" dirty="0" err="1" smtClean="0">
                <a:solidFill>
                  <a:srgbClr val="2E2B26"/>
                </a:solidFill>
                <a:latin typeface="Poppins Medium"/>
              </a:rPr>
              <a:t>ocuklarını</a:t>
            </a:r>
            <a:r>
              <a:rPr lang="en-US" sz="2385" dirty="0" smtClean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>
                <a:solidFill>
                  <a:srgbClr val="2E2B26"/>
                </a:solidFill>
                <a:latin typeface="Poppins Medium"/>
              </a:rPr>
              <a:t>kontrol</a:t>
            </a:r>
            <a:r>
              <a:rPr lang="en-US" sz="2385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85" dirty="0" err="1" smtClean="0">
                <a:solidFill>
                  <a:srgbClr val="2E2B26"/>
                </a:solidFill>
                <a:latin typeface="Poppins Medium"/>
              </a:rPr>
              <a:t>ed</a:t>
            </a:r>
            <a:r>
              <a:rPr lang="tr-TR" sz="2385" dirty="0" smtClean="0">
                <a:solidFill>
                  <a:srgbClr val="2E2B26"/>
                </a:solidFill>
                <a:latin typeface="Poppins Medium"/>
              </a:rPr>
              <a:t>erler</a:t>
            </a:r>
            <a:r>
              <a:rPr lang="en-US" sz="2385" dirty="0" smtClean="0">
                <a:solidFill>
                  <a:srgbClr val="2E2B26"/>
                </a:solidFill>
                <a:latin typeface="Poppins Medium"/>
              </a:rPr>
              <a:t>. </a:t>
            </a:r>
            <a:endParaRPr lang="en-US" sz="2385" dirty="0">
              <a:solidFill>
                <a:srgbClr val="2E2B26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42253" y="1074535"/>
            <a:ext cx="9001091" cy="87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>
                <a:solidFill>
                  <a:srgbClr val="2E2B26"/>
                </a:solidFill>
                <a:latin typeface="Poppins Medium"/>
              </a:rPr>
              <a:t>Çocukların ihtiyaçlarına ve haklarına duyarlıdırlar. </a:t>
            </a:r>
          </a:p>
          <a:p>
            <a:pPr>
              <a:lnSpc>
                <a:spcPts val="3599"/>
              </a:lnSpc>
            </a:pPr>
            <a:endParaRPr lang="en-US" sz="2399">
              <a:solidFill>
                <a:srgbClr val="2E2B26"/>
              </a:solidFill>
              <a:latin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42253" y="4340236"/>
            <a:ext cx="900109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En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önemlisi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duygularını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iyi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kontrol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2E2B26"/>
                </a:solidFill>
                <a:latin typeface="Poppins Medium"/>
              </a:rPr>
              <a:t>edebili</a:t>
            </a:r>
            <a:r>
              <a:rPr lang="tr-TR" sz="2399" dirty="0" err="1" smtClean="0">
                <a:solidFill>
                  <a:srgbClr val="2E2B26"/>
                </a:solidFill>
                <a:latin typeface="Poppins Medium"/>
              </a:rPr>
              <a:t>rler</a:t>
            </a:r>
            <a:r>
              <a:rPr lang="en-US" sz="2399" dirty="0" smtClean="0">
                <a:solidFill>
                  <a:srgbClr val="2E2B26"/>
                </a:solidFill>
                <a:latin typeface="Poppins Medium"/>
              </a:rPr>
              <a:t>. </a:t>
            </a:r>
            <a:endParaRPr lang="en-US" sz="2399" dirty="0">
              <a:solidFill>
                <a:srgbClr val="2E2B26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endParaRPr lang="en-US" sz="2399" dirty="0">
              <a:solidFill>
                <a:srgbClr val="2E2B26"/>
              </a:solidFill>
              <a:latin typeface="Poppins Medium"/>
            </a:endParaRPr>
          </a:p>
          <a:p>
            <a:pPr marL="0" lvl="0" indent="0">
              <a:lnSpc>
                <a:spcPts val="3599"/>
              </a:lnSpc>
            </a:pPr>
            <a:endParaRPr lang="en-US" sz="2399" dirty="0">
              <a:solidFill>
                <a:srgbClr val="2E2B26"/>
              </a:solidFill>
              <a:latin typeface="Poppins Medium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1028700"/>
            <a:ext cx="790157" cy="7605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2446666"/>
            <a:ext cx="790157" cy="7605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4272178"/>
            <a:ext cx="790157" cy="7605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5634369"/>
            <a:ext cx="790157" cy="7605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6846851"/>
            <a:ext cx="790157" cy="7605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021" y="8587740"/>
            <a:ext cx="790157" cy="76052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919830" y="5710917"/>
            <a:ext cx="848557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Yıkıcı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davranış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2E2B26"/>
                </a:solidFill>
                <a:latin typeface="Poppins Medium"/>
              </a:rPr>
              <a:t>gösterm</a:t>
            </a:r>
            <a:r>
              <a:rPr lang="tr-TR" sz="2399" dirty="0" err="1" smtClean="0">
                <a:solidFill>
                  <a:srgbClr val="2E2B26"/>
                </a:solidFill>
                <a:latin typeface="Poppins Medium"/>
              </a:rPr>
              <a:t>ezler</a:t>
            </a:r>
            <a:r>
              <a:rPr lang="en-US" sz="2399" dirty="0" smtClean="0">
                <a:solidFill>
                  <a:srgbClr val="2E2B26"/>
                </a:solidFill>
                <a:latin typeface="Poppins Medium"/>
              </a:rPr>
              <a:t>. </a:t>
            </a:r>
            <a:endParaRPr lang="en-US" sz="2399" dirty="0">
              <a:solidFill>
                <a:srgbClr val="2E2B26"/>
              </a:solidFill>
              <a:latin typeface="Poppins Medium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endParaRPr lang="en-US" sz="2399" dirty="0">
              <a:solidFill>
                <a:srgbClr val="2E2B26"/>
              </a:solidFill>
              <a:latin typeface="Poppins Medium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3446857"/>
            <a:ext cx="790157" cy="7605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543" y="6373203"/>
            <a:ext cx="790157" cy="7605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901318" y="6780176"/>
            <a:ext cx="924202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Kızlar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bağımsız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keşfetmeye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meyilli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erkekler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ise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sosyal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ilişkilerinde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samimi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ve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iş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birliğine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açık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2E2B26"/>
                </a:solidFill>
                <a:latin typeface="Poppins Medium"/>
              </a:rPr>
              <a:t>olu</a:t>
            </a:r>
            <a:r>
              <a:rPr lang="tr-TR" sz="2399" dirty="0" err="1" smtClean="0">
                <a:solidFill>
                  <a:srgbClr val="2E2B26"/>
                </a:solidFill>
                <a:latin typeface="Poppins Medium"/>
              </a:rPr>
              <a:t>rlar</a:t>
            </a:r>
            <a:r>
              <a:rPr lang="en-US" sz="2399" dirty="0" smtClean="0">
                <a:solidFill>
                  <a:srgbClr val="2E2B26"/>
                </a:solidFill>
                <a:latin typeface="Poppins Medium"/>
              </a:rPr>
              <a:t>. </a:t>
            </a:r>
            <a:endParaRPr lang="en-US" sz="2399" dirty="0">
              <a:solidFill>
                <a:srgbClr val="2E2B26"/>
              </a:solidFill>
              <a:latin typeface="Poppins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919830" y="8521065"/>
            <a:ext cx="922351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Çocukların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okul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performansları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yüksek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entelektüel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dünyaları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geniş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,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yeni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tecrübeler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denemeye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daha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>
                <a:solidFill>
                  <a:srgbClr val="2E2B26"/>
                </a:solidFill>
                <a:latin typeface="Poppins Medium"/>
              </a:rPr>
              <a:t>istekli</a:t>
            </a:r>
            <a:r>
              <a:rPr lang="en-US" sz="2399" dirty="0">
                <a:solidFill>
                  <a:srgbClr val="2E2B26"/>
                </a:solidFill>
                <a:latin typeface="Poppins Medium"/>
              </a:rPr>
              <a:t> </a:t>
            </a:r>
            <a:r>
              <a:rPr lang="en-US" sz="2399" dirty="0" err="1" smtClean="0">
                <a:solidFill>
                  <a:srgbClr val="2E2B26"/>
                </a:solidFill>
                <a:latin typeface="Poppins Medium"/>
              </a:rPr>
              <a:t>olu</a:t>
            </a:r>
            <a:r>
              <a:rPr lang="tr-TR" sz="2399" dirty="0" err="1" smtClean="0">
                <a:solidFill>
                  <a:srgbClr val="2E2B26"/>
                </a:solidFill>
                <a:latin typeface="Poppins Medium"/>
              </a:rPr>
              <a:t>rlar</a:t>
            </a:r>
            <a:r>
              <a:rPr lang="en-US" sz="2399" dirty="0" smtClean="0">
                <a:solidFill>
                  <a:srgbClr val="2E2B26"/>
                </a:solidFill>
                <a:latin typeface="Poppins Medium"/>
              </a:rPr>
              <a:t>. </a:t>
            </a:r>
            <a:endParaRPr lang="en-US" sz="2399" dirty="0">
              <a:solidFill>
                <a:srgbClr val="2E2B26"/>
              </a:solidFill>
              <a:latin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83729" y="-2020653"/>
            <a:ext cx="14434470" cy="14938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32500" y="6362736"/>
            <a:ext cx="5019621" cy="54635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2961" y="1916554"/>
            <a:ext cx="6954078" cy="187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>
              <a:lnSpc>
                <a:spcPts val="404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Çocuk yetiştirmeye dair birçok soru ve çözüm var. Hangisi doğru?</a:t>
            </a:r>
          </a:p>
          <a:p>
            <a:pPr>
              <a:lnSpc>
                <a:spcPts val="3599"/>
              </a:lnSpc>
            </a:pPr>
            <a:endParaRPr lang="en-US" sz="2699">
              <a:solidFill>
                <a:srgbClr val="000000"/>
              </a:solidFill>
              <a:latin typeface="Poppins Medium"/>
            </a:endParaRPr>
          </a:p>
          <a:p>
            <a:pPr>
              <a:lnSpc>
                <a:spcPts val="3599"/>
              </a:lnSpc>
            </a:pPr>
            <a:endParaRPr lang="en-US" sz="269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64048" y="4217670"/>
            <a:ext cx="8395252" cy="2480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  <a:spcBef>
                <a:spcPct val="0"/>
              </a:spcBef>
            </a:pPr>
            <a:endParaRPr/>
          </a:p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 </a:t>
            </a:r>
          </a:p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 Medium"/>
              </a:rPr>
              <a:t>Anne Baba olarak hepimizin isteği aynı: Çocuklarımızı sağlıklı, mutlu ve başarılı bir birey olarak hayata hazırlamak.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1370</Words>
  <Application>Microsoft Office PowerPoint</Application>
  <PresentationFormat>Özel</PresentationFormat>
  <Paragraphs>135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Poppins Medium</vt:lpstr>
      <vt:lpstr>Poppins Bold</vt:lpstr>
      <vt:lpstr>Arial</vt:lpstr>
      <vt:lpstr>Poppins Light Bold</vt:lpstr>
      <vt:lpstr>Poppins Medium Bold</vt:lpstr>
      <vt:lpstr>Arimo</vt:lpstr>
      <vt:lpstr>Calibri</vt:lpstr>
      <vt:lpstr>Arimo Bold</vt:lpstr>
      <vt:lpstr>Yesteryear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Beyaz Pembe Mavi ve Sarı Organik Şekil Çeşitlilik Atölyesi Webinar Keynote Sunumu</dc:title>
  <dc:creator>HP</dc:creator>
  <cp:lastModifiedBy>HP</cp:lastModifiedBy>
  <cp:revision>5</cp:revision>
  <dcterms:created xsi:type="dcterms:W3CDTF">2006-08-16T00:00:00Z</dcterms:created>
  <dcterms:modified xsi:type="dcterms:W3CDTF">2022-05-27T07:33:19Z</dcterms:modified>
  <dc:identifier>DAFBOsDU_iQ</dc:identifier>
</cp:coreProperties>
</file>