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Now" panose="020B0604020202020204" charset="-94"/>
      <p:regular r:id="rId13"/>
    </p:embeddedFont>
    <p:embeddedFont>
      <p:font typeface="Calibri" panose="020F0502020204030204" pitchFamily="34" charset="0"/>
      <p:regular r:id="rId14"/>
      <p:bold r:id="rId15"/>
      <p:italic r:id="rId16"/>
      <p:boldItalic r:id="rId17"/>
    </p:embeddedFont>
    <p:embeddedFont>
      <p:font typeface="Now Bold" panose="020B0604020202020204" charset="-94"/>
      <p:regular r:id="rId18"/>
    </p:embeddedFont>
    <p:embeddedFont>
      <p:font typeface="Arimo"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3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1166767" y="695322"/>
            <a:ext cx="4151325" cy="6709212"/>
          </a:xfrm>
          <a:prstGeom prst="rect">
            <a:avLst/>
          </a:prstGeom>
        </p:spPr>
      </p:pic>
      <p:pic>
        <p:nvPicPr>
          <p:cNvPr id="3" name="Picture 3"/>
          <p:cNvPicPr>
            <a:picLocks noChangeAspect="1"/>
          </p:cNvPicPr>
          <p:nvPr/>
        </p:nvPicPr>
        <p:blipFill>
          <a:blip r:embed="rId3"/>
          <a:srcRect/>
          <a:stretch>
            <a:fillRect/>
          </a:stretch>
        </p:blipFill>
        <p:spPr>
          <a:xfrm>
            <a:off x="13842265" y="1615440"/>
            <a:ext cx="4631906" cy="8739445"/>
          </a:xfrm>
          <a:prstGeom prst="rect">
            <a:avLst/>
          </a:prstGeom>
        </p:spPr>
      </p:pic>
      <p:pic>
        <p:nvPicPr>
          <p:cNvPr id="4" name="Picture 4"/>
          <p:cNvPicPr>
            <a:picLocks noChangeAspect="1"/>
          </p:cNvPicPr>
          <p:nvPr/>
        </p:nvPicPr>
        <p:blipFill>
          <a:blip r:embed="rId4"/>
          <a:srcRect/>
          <a:stretch>
            <a:fillRect/>
          </a:stretch>
        </p:blipFill>
        <p:spPr>
          <a:xfrm>
            <a:off x="8271744" y="5013382"/>
            <a:ext cx="5665771" cy="7801406"/>
          </a:xfrm>
          <a:prstGeom prst="rect">
            <a:avLst/>
          </a:prstGeom>
        </p:spPr>
      </p:pic>
      <p:pic>
        <p:nvPicPr>
          <p:cNvPr id="5" name="Picture 5"/>
          <p:cNvPicPr>
            <a:picLocks noChangeAspect="1"/>
          </p:cNvPicPr>
          <p:nvPr/>
        </p:nvPicPr>
        <p:blipFill>
          <a:blip r:embed="rId5"/>
          <a:srcRect/>
          <a:stretch>
            <a:fillRect/>
          </a:stretch>
        </p:blipFill>
        <p:spPr>
          <a:xfrm>
            <a:off x="3520369" y="3591149"/>
            <a:ext cx="2844466" cy="2844466"/>
          </a:xfrm>
          <a:prstGeom prst="rect">
            <a:avLst/>
          </a:prstGeom>
        </p:spPr>
      </p:pic>
      <p:sp>
        <p:nvSpPr>
          <p:cNvPr id="6" name="TextBox 6"/>
          <p:cNvSpPr txBox="1"/>
          <p:nvPr/>
        </p:nvSpPr>
        <p:spPr>
          <a:xfrm>
            <a:off x="501584" y="7009085"/>
            <a:ext cx="8882036" cy="1905000"/>
          </a:xfrm>
          <a:prstGeom prst="rect">
            <a:avLst/>
          </a:prstGeom>
        </p:spPr>
        <p:txBody>
          <a:bodyPr lIns="0" tIns="0" rIns="0" bIns="0" rtlCol="0" anchor="t">
            <a:spAutoFit/>
          </a:bodyPr>
          <a:lstStyle/>
          <a:p>
            <a:pPr algn="ctr">
              <a:lnSpc>
                <a:spcPts val="4949"/>
              </a:lnSpc>
            </a:pPr>
            <a:r>
              <a:rPr lang="en-US" sz="4499" spc="-89">
                <a:solidFill>
                  <a:srgbClr val="632B2B"/>
                </a:solidFill>
                <a:latin typeface="Now Bold"/>
              </a:rPr>
              <a:t>ALTINDAĞ REHBERLİK VE ARAŞTIRMA MERKEZİ</a:t>
            </a:r>
          </a:p>
          <a:p>
            <a:pPr algn="ctr">
              <a:lnSpc>
                <a:spcPts val="4949"/>
              </a:lnSpc>
            </a:pPr>
            <a:r>
              <a:rPr lang="en-US" sz="4499" spc="-89">
                <a:solidFill>
                  <a:srgbClr val="632B2B"/>
                </a:solidFill>
                <a:latin typeface="Now Bold"/>
              </a:rPr>
              <a:t>ARALIK, 2021</a:t>
            </a:r>
          </a:p>
        </p:txBody>
      </p:sp>
      <p:sp>
        <p:nvSpPr>
          <p:cNvPr id="7" name="TextBox 7"/>
          <p:cNvSpPr txBox="1"/>
          <p:nvPr/>
        </p:nvSpPr>
        <p:spPr>
          <a:xfrm>
            <a:off x="394061" y="1806005"/>
            <a:ext cx="8882036" cy="647700"/>
          </a:xfrm>
          <a:prstGeom prst="rect">
            <a:avLst/>
          </a:prstGeom>
        </p:spPr>
        <p:txBody>
          <a:bodyPr lIns="0" tIns="0" rIns="0" bIns="0" rtlCol="0" anchor="t">
            <a:spAutoFit/>
          </a:bodyPr>
          <a:lstStyle/>
          <a:p>
            <a:pPr algn="ctr">
              <a:lnSpc>
                <a:spcPts val="4949"/>
              </a:lnSpc>
            </a:pPr>
            <a:r>
              <a:rPr lang="en-US" sz="4499" spc="-89">
                <a:solidFill>
                  <a:srgbClr val="632B2B"/>
                </a:solidFill>
                <a:latin typeface="Now Bold"/>
              </a:rPr>
              <a:t>EBEVEYN ÇOCUK İLİŞKİSİ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p:cNvGrpSpPr/>
        <p:nvPr/>
      </p:nvGrpSpPr>
      <p:grpSpPr>
        <a:xfrm>
          <a:off x="0" y="0"/>
          <a:ext cx="0" cy="0"/>
          <a:chOff x="0" y="0"/>
          <a:chExt cx="0" cy="0"/>
        </a:xfrm>
      </p:grpSpPr>
      <p:grpSp>
        <p:nvGrpSpPr>
          <p:cNvPr id="2" name="Group 2"/>
          <p:cNvGrpSpPr/>
          <p:nvPr/>
        </p:nvGrpSpPr>
        <p:grpSpPr>
          <a:xfrm>
            <a:off x="17259300" y="4093426"/>
            <a:ext cx="176115" cy="176115"/>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4" name="Group 4"/>
          <p:cNvGrpSpPr/>
          <p:nvPr/>
        </p:nvGrpSpPr>
        <p:grpSpPr>
          <a:xfrm>
            <a:off x="17259300" y="3131410"/>
            <a:ext cx="176115" cy="17611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6" name="Group 6"/>
          <p:cNvGrpSpPr/>
          <p:nvPr/>
        </p:nvGrpSpPr>
        <p:grpSpPr>
          <a:xfrm>
            <a:off x="17259300" y="3612418"/>
            <a:ext cx="176115" cy="176115"/>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8" name="Group 8"/>
          <p:cNvGrpSpPr/>
          <p:nvPr/>
        </p:nvGrpSpPr>
        <p:grpSpPr>
          <a:xfrm>
            <a:off x="17259300" y="4574435"/>
            <a:ext cx="176115" cy="17611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10" name="Group 10"/>
          <p:cNvGrpSpPr/>
          <p:nvPr/>
        </p:nvGrpSpPr>
        <p:grpSpPr>
          <a:xfrm>
            <a:off x="17259300" y="5055443"/>
            <a:ext cx="176115" cy="176115"/>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12" name="Group 12"/>
          <p:cNvGrpSpPr/>
          <p:nvPr/>
        </p:nvGrpSpPr>
        <p:grpSpPr>
          <a:xfrm>
            <a:off x="17259300" y="6017459"/>
            <a:ext cx="176115" cy="17611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14" name="Group 14"/>
          <p:cNvGrpSpPr/>
          <p:nvPr/>
        </p:nvGrpSpPr>
        <p:grpSpPr>
          <a:xfrm>
            <a:off x="17259300" y="6498467"/>
            <a:ext cx="176115" cy="176115"/>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16" name="Group 16"/>
          <p:cNvGrpSpPr/>
          <p:nvPr/>
        </p:nvGrpSpPr>
        <p:grpSpPr>
          <a:xfrm>
            <a:off x="17259300" y="6979475"/>
            <a:ext cx="176115" cy="17611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7007767" y="8986702"/>
            <a:ext cx="679181" cy="300074"/>
          </a:xfrm>
          <a:prstGeom prst="rect">
            <a:avLst/>
          </a:prstGeom>
        </p:spPr>
      </p:pic>
      <p:sp>
        <p:nvSpPr>
          <p:cNvPr id="19" name="TextBox 19"/>
          <p:cNvSpPr txBox="1"/>
          <p:nvPr/>
        </p:nvSpPr>
        <p:spPr>
          <a:xfrm>
            <a:off x="5713701" y="708079"/>
            <a:ext cx="5891833" cy="1466850"/>
          </a:xfrm>
          <a:prstGeom prst="rect">
            <a:avLst/>
          </a:prstGeom>
        </p:spPr>
        <p:txBody>
          <a:bodyPr lIns="0" tIns="0" rIns="0" bIns="0" rtlCol="0" anchor="t">
            <a:spAutoFit/>
          </a:bodyPr>
          <a:lstStyle/>
          <a:p>
            <a:pPr marL="0" lvl="0" indent="0" algn="ctr">
              <a:lnSpc>
                <a:spcPts val="5785"/>
              </a:lnSpc>
              <a:spcBef>
                <a:spcPct val="0"/>
              </a:spcBef>
            </a:pPr>
            <a:r>
              <a:rPr lang="en-US" sz="4821" spc="-96">
                <a:solidFill>
                  <a:srgbClr val="632B2B"/>
                </a:solidFill>
                <a:latin typeface="Now Bold"/>
              </a:rPr>
              <a:t>Anne Baba İletisim Yaklaşımları</a:t>
            </a:r>
          </a:p>
        </p:txBody>
      </p:sp>
      <p:sp>
        <p:nvSpPr>
          <p:cNvPr id="20" name="TextBox 20"/>
          <p:cNvSpPr txBox="1"/>
          <p:nvPr/>
        </p:nvSpPr>
        <p:spPr>
          <a:xfrm>
            <a:off x="4906700" y="2607830"/>
            <a:ext cx="7505836" cy="1009060"/>
          </a:xfrm>
          <a:prstGeom prst="rect">
            <a:avLst/>
          </a:prstGeom>
        </p:spPr>
        <p:txBody>
          <a:bodyPr lIns="0" tIns="0" rIns="0" bIns="0" rtlCol="0" anchor="t">
            <a:spAutoFit/>
          </a:bodyPr>
          <a:lstStyle/>
          <a:p>
            <a:pPr algn="ctr">
              <a:lnSpc>
                <a:spcPts val="2018"/>
              </a:lnSpc>
              <a:spcBef>
                <a:spcPct val="0"/>
              </a:spcBef>
            </a:pPr>
            <a:r>
              <a:rPr lang="en-US" sz="1345">
                <a:solidFill>
                  <a:srgbClr val="632B2B"/>
                </a:solidFill>
                <a:latin typeface="Now"/>
              </a:rPr>
              <a:t>Anne babaların çocuklarıyla iletişimini belirleyen ve aralarındaki ilişkiyi şekillendiren</a:t>
            </a:r>
          </a:p>
          <a:p>
            <a:pPr algn="ctr">
              <a:lnSpc>
                <a:spcPts val="2018"/>
              </a:lnSpc>
              <a:spcBef>
                <a:spcPct val="0"/>
              </a:spcBef>
            </a:pPr>
            <a:r>
              <a:rPr lang="en-US" sz="1345">
                <a:solidFill>
                  <a:srgbClr val="632B2B"/>
                </a:solidFill>
                <a:latin typeface="Now"/>
              </a:rPr>
              <a:t>farklı anne-baba iletişim yaklaşımları vardır. </a:t>
            </a:r>
          </a:p>
          <a:p>
            <a:pPr algn="ctr">
              <a:lnSpc>
                <a:spcPts val="2018"/>
              </a:lnSpc>
              <a:spcBef>
                <a:spcPct val="0"/>
              </a:spcBef>
            </a:pPr>
            <a:r>
              <a:rPr lang="en-US" sz="1345">
                <a:solidFill>
                  <a:srgbClr val="632B2B"/>
                </a:solidFill>
                <a:latin typeface="Now"/>
              </a:rPr>
              <a:t>Tamamen özgürlükçü ve izin verici tutum ile</a:t>
            </a:r>
          </a:p>
          <a:p>
            <a:pPr algn="ctr">
              <a:lnSpc>
                <a:spcPts val="2018"/>
              </a:lnSpc>
              <a:spcBef>
                <a:spcPct val="0"/>
              </a:spcBef>
            </a:pPr>
            <a:r>
              <a:rPr lang="en-US" sz="1345">
                <a:solidFill>
                  <a:srgbClr val="632B2B"/>
                </a:solidFill>
                <a:latin typeface="Now"/>
              </a:rPr>
              <a:t>tamamen katı ve kısıtlayıcı tutum arasında degisiklik gösterir.</a:t>
            </a:r>
          </a:p>
        </p:txBody>
      </p:sp>
      <p:grpSp>
        <p:nvGrpSpPr>
          <p:cNvPr id="21" name="Group 21"/>
          <p:cNvGrpSpPr/>
          <p:nvPr/>
        </p:nvGrpSpPr>
        <p:grpSpPr>
          <a:xfrm>
            <a:off x="0" y="4269541"/>
            <a:ext cx="9293951" cy="3570454"/>
            <a:chOff x="0" y="0"/>
            <a:chExt cx="12391935" cy="4760605"/>
          </a:xfrm>
        </p:grpSpPr>
        <p:grpSp>
          <p:nvGrpSpPr>
            <p:cNvPr id="22" name="Group 22"/>
            <p:cNvGrpSpPr/>
            <p:nvPr/>
          </p:nvGrpSpPr>
          <p:grpSpPr>
            <a:xfrm>
              <a:off x="0" y="0"/>
              <a:ext cx="12391935" cy="4760605"/>
              <a:chOff x="0" y="0"/>
              <a:chExt cx="5793184" cy="2225565"/>
            </a:xfrm>
          </p:grpSpPr>
          <p:sp>
            <p:nvSpPr>
              <p:cNvPr id="23" name="Freeform 23"/>
              <p:cNvSpPr/>
              <p:nvPr/>
            </p:nvSpPr>
            <p:spPr>
              <a:xfrm>
                <a:off x="0" y="0"/>
                <a:ext cx="5793184" cy="2225565"/>
              </a:xfrm>
              <a:custGeom>
                <a:avLst/>
                <a:gdLst/>
                <a:ahLst/>
                <a:cxnLst/>
                <a:rect l="l" t="t" r="r" b="b"/>
                <a:pathLst>
                  <a:path w="5793184" h="2225565">
                    <a:moveTo>
                      <a:pt x="5668724" y="2225565"/>
                    </a:moveTo>
                    <a:lnTo>
                      <a:pt x="124460" y="2225565"/>
                    </a:lnTo>
                    <a:cubicBezTo>
                      <a:pt x="55880" y="2225565"/>
                      <a:pt x="0" y="2169685"/>
                      <a:pt x="0" y="2101105"/>
                    </a:cubicBezTo>
                    <a:lnTo>
                      <a:pt x="0" y="124460"/>
                    </a:lnTo>
                    <a:cubicBezTo>
                      <a:pt x="0" y="55880"/>
                      <a:pt x="55880" y="0"/>
                      <a:pt x="124460" y="0"/>
                    </a:cubicBezTo>
                    <a:lnTo>
                      <a:pt x="5668724" y="0"/>
                    </a:lnTo>
                    <a:cubicBezTo>
                      <a:pt x="5737304" y="0"/>
                      <a:pt x="5793184" y="55880"/>
                      <a:pt x="5793184" y="124460"/>
                    </a:cubicBezTo>
                    <a:lnTo>
                      <a:pt x="5793184" y="2101105"/>
                    </a:lnTo>
                    <a:cubicBezTo>
                      <a:pt x="5793184" y="2169685"/>
                      <a:pt x="5737304" y="2225565"/>
                      <a:pt x="5668724" y="2225565"/>
                    </a:cubicBezTo>
                    <a:close/>
                  </a:path>
                </a:pathLst>
              </a:custGeom>
              <a:solidFill>
                <a:srgbClr val="FFF3E2">
                  <a:alpha val="69804"/>
                </a:srgbClr>
              </a:solidFill>
            </p:spPr>
          </p:sp>
        </p:grpSp>
        <p:sp>
          <p:nvSpPr>
            <p:cNvPr id="24" name="TextBox 24"/>
            <p:cNvSpPr txBox="1"/>
            <p:nvPr/>
          </p:nvSpPr>
          <p:spPr>
            <a:xfrm>
              <a:off x="2908105" y="236829"/>
              <a:ext cx="8659688" cy="3928586"/>
            </a:xfrm>
            <a:prstGeom prst="rect">
              <a:avLst/>
            </a:prstGeom>
          </p:spPr>
          <p:txBody>
            <a:bodyPr lIns="0" tIns="0" rIns="0" bIns="0" rtlCol="0" anchor="t">
              <a:spAutoFit/>
            </a:bodyPr>
            <a:lstStyle/>
            <a:p>
              <a:pPr marL="0" lvl="0" indent="0" algn="l">
                <a:lnSpc>
                  <a:spcPts val="2967"/>
                </a:lnSpc>
                <a:spcBef>
                  <a:spcPct val="0"/>
                </a:spcBef>
              </a:pPr>
              <a:r>
                <a:rPr lang="en-US" sz="1978">
                  <a:solidFill>
                    <a:srgbClr val="632B2B"/>
                  </a:solidFill>
                  <a:latin typeface="Now"/>
                </a:rPr>
                <a:t>Bu tutumda çocuk gereğinden fazla kontrol altındadır ve çocuğa aşırı özen gösterilir. Anne babalar çocukların üzerlerine titrerler. Bu çocuklar, olaylara seyirci kalmakta, kararlar almada güçlük çekmekte, amaçlarına ulaşmada başkalarından destek beklemekte ve problemleri onun yerine bir başkasının çözümlemesini alışkanlık haline getirmektedir.</a:t>
              </a:r>
            </a:p>
          </p:txBody>
        </p:sp>
        <p:sp>
          <p:nvSpPr>
            <p:cNvPr id="25" name="TextBox 25"/>
            <p:cNvSpPr txBox="1"/>
            <p:nvPr/>
          </p:nvSpPr>
          <p:spPr>
            <a:xfrm>
              <a:off x="824142" y="2228834"/>
              <a:ext cx="1531588" cy="1502259"/>
            </a:xfrm>
            <a:prstGeom prst="rect">
              <a:avLst/>
            </a:prstGeom>
          </p:spPr>
          <p:txBody>
            <a:bodyPr lIns="0" tIns="0" rIns="0" bIns="0" rtlCol="0" anchor="t">
              <a:spAutoFit/>
            </a:bodyPr>
            <a:lstStyle/>
            <a:p>
              <a:pPr marL="0" lvl="0" indent="0">
                <a:lnSpc>
                  <a:spcPts val="2275"/>
                </a:lnSpc>
                <a:spcBef>
                  <a:spcPct val="0"/>
                </a:spcBef>
              </a:pPr>
              <a:r>
                <a:rPr lang="en-US" sz="1896">
                  <a:solidFill>
                    <a:srgbClr val="632B2B"/>
                  </a:solidFill>
                  <a:latin typeface="Now Bold"/>
                </a:rPr>
                <a:t>Aşırı Koruyucu Anne Babalar</a:t>
              </a:r>
            </a:p>
          </p:txBody>
        </p:sp>
      </p:grpSp>
      <p:grpSp>
        <p:nvGrpSpPr>
          <p:cNvPr id="26" name="Group 26"/>
          <p:cNvGrpSpPr/>
          <p:nvPr/>
        </p:nvGrpSpPr>
        <p:grpSpPr>
          <a:xfrm>
            <a:off x="8965093" y="4181484"/>
            <a:ext cx="7621092" cy="4014701"/>
            <a:chOff x="0" y="0"/>
            <a:chExt cx="10161456" cy="5352935"/>
          </a:xfrm>
        </p:grpSpPr>
        <p:grpSp>
          <p:nvGrpSpPr>
            <p:cNvPr id="27" name="Group 27"/>
            <p:cNvGrpSpPr/>
            <p:nvPr/>
          </p:nvGrpSpPr>
          <p:grpSpPr>
            <a:xfrm>
              <a:off x="0" y="0"/>
              <a:ext cx="10161456" cy="5352935"/>
              <a:chOff x="0" y="0"/>
              <a:chExt cx="7844449" cy="4132363"/>
            </a:xfrm>
          </p:grpSpPr>
          <p:sp>
            <p:nvSpPr>
              <p:cNvPr id="28" name="Freeform 28"/>
              <p:cNvSpPr/>
              <p:nvPr/>
            </p:nvSpPr>
            <p:spPr>
              <a:xfrm>
                <a:off x="0" y="0"/>
                <a:ext cx="7844449" cy="4132363"/>
              </a:xfrm>
              <a:custGeom>
                <a:avLst/>
                <a:gdLst/>
                <a:ahLst/>
                <a:cxnLst/>
                <a:rect l="l" t="t" r="r" b="b"/>
                <a:pathLst>
                  <a:path w="7844449" h="4132363">
                    <a:moveTo>
                      <a:pt x="7719989" y="4132363"/>
                    </a:moveTo>
                    <a:lnTo>
                      <a:pt x="124460" y="4132363"/>
                    </a:lnTo>
                    <a:cubicBezTo>
                      <a:pt x="55880" y="4132363"/>
                      <a:pt x="0" y="4076483"/>
                      <a:pt x="0" y="4007903"/>
                    </a:cubicBezTo>
                    <a:lnTo>
                      <a:pt x="0" y="124460"/>
                    </a:lnTo>
                    <a:cubicBezTo>
                      <a:pt x="0" y="55880"/>
                      <a:pt x="55880" y="0"/>
                      <a:pt x="124460" y="0"/>
                    </a:cubicBezTo>
                    <a:lnTo>
                      <a:pt x="7719989" y="0"/>
                    </a:lnTo>
                    <a:cubicBezTo>
                      <a:pt x="7788570" y="0"/>
                      <a:pt x="7844449" y="55880"/>
                      <a:pt x="7844449" y="124460"/>
                    </a:cubicBezTo>
                    <a:lnTo>
                      <a:pt x="7844449" y="4007903"/>
                    </a:lnTo>
                    <a:cubicBezTo>
                      <a:pt x="7844449" y="4076483"/>
                      <a:pt x="7788570" y="4132363"/>
                      <a:pt x="7719989" y="4132363"/>
                    </a:cubicBezTo>
                    <a:close/>
                  </a:path>
                </a:pathLst>
              </a:custGeom>
              <a:solidFill>
                <a:srgbClr val="FFF3E2">
                  <a:alpha val="69804"/>
                </a:srgbClr>
              </a:solidFill>
            </p:spPr>
          </p:sp>
        </p:grpSp>
        <p:sp>
          <p:nvSpPr>
            <p:cNvPr id="29" name="TextBox 29"/>
            <p:cNvSpPr txBox="1"/>
            <p:nvPr/>
          </p:nvSpPr>
          <p:spPr>
            <a:xfrm>
              <a:off x="2384662" y="12929"/>
              <a:ext cx="7100993" cy="4979571"/>
            </a:xfrm>
            <a:prstGeom prst="rect">
              <a:avLst/>
            </a:prstGeom>
          </p:spPr>
          <p:txBody>
            <a:bodyPr lIns="0" tIns="0" rIns="0" bIns="0" rtlCol="0" anchor="t">
              <a:spAutoFit/>
            </a:bodyPr>
            <a:lstStyle/>
            <a:p>
              <a:pPr>
                <a:lnSpc>
                  <a:spcPts val="2463"/>
                </a:lnSpc>
              </a:pPr>
              <a:r>
                <a:rPr lang="en-US" sz="1642">
                  <a:solidFill>
                    <a:srgbClr val="632B2B"/>
                  </a:solidFill>
                  <a:latin typeface="Now"/>
                </a:rPr>
                <a:t>Bu gruba giren ebeveynler, çocuklarına kayıtsız</a:t>
              </a:r>
            </a:p>
            <a:p>
              <a:pPr>
                <a:lnSpc>
                  <a:spcPts val="2463"/>
                </a:lnSpc>
              </a:pPr>
              <a:r>
                <a:rPr lang="en-US" sz="1642">
                  <a:solidFill>
                    <a:srgbClr val="632B2B"/>
                  </a:solidFill>
                  <a:latin typeface="Arimo"/>
                </a:rPr>
                <a:t>sartsız bir sevgi sunarlar. Ancak bunu yaparken uyması gereken bir takım kurallar belirlemeyi de</a:t>
              </a:r>
            </a:p>
            <a:p>
              <a:pPr>
                <a:lnSpc>
                  <a:spcPts val="2463"/>
                </a:lnSpc>
              </a:pPr>
              <a:r>
                <a:rPr lang="en-US" sz="1642">
                  <a:solidFill>
                    <a:srgbClr val="632B2B"/>
                  </a:solidFill>
                  <a:latin typeface="Arimo"/>
                </a:rPr>
                <a:t>ihmal etmezler. Çocugun sorumluluk alması egitimin öncelikleri arasındadır. Bu nedenle de</a:t>
              </a:r>
            </a:p>
            <a:p>
              <a:pPr>
                <a:lnSpc>
                  <a:spcPts val="2463"/>
                </a:lnSpc>
              </a:pPr>
              <a:r>
                <a:rPr lang="en-US" sz="1642">
                  <a:solidFill>
                    <a:srgbClr val="632B2B"/>
                  </a:solidFill>
                  <a:latin typeface="Arimo"/>
                </a:rPr>
                <a:t>çocuga seçim yapması saglanan pek çok fırsat sunulur ve yaptıgı seçimlerin sonuçlarını yasarken</a:t>
              </a:r>
            </a:p>
            <a:p>
              <a:pPr>
                <a:lnSpc>
                  <a:spcPts val="2463"/>
                </a:lnSpc>
              </a:pPr>
              <a:r>
                <a:rPr lang="en-US" sz="1642">
                  <a:solidFill>
                    <a:srgbClr val="632B2B"/>
                  </a:solidFill>
                  <a:latin typeface="Arimo"/>
                </a:rPr>
                <a:t>de ihtiyacı olan rehberlik verilir. Bu sekilde egitilen çocuk, sorumluluk duygusu gelistirir,</a:t>
              </a:r>
            </a:p>
            <a:p>
              <a:pPr>
                <a:lnSpc>
                  <a:spcPts val="2463"/>
                </a:lnSpc>
              </a:pPr>
              <a:r>
                <a:rPr lang="en-US" sz="1642">
                  <a:solidFill>
                    <a:srgbClr val="632B2B"/>
                  </a:solidFill>
                  <a:latin typeface="Arimo"/>
                </a:rPr>
                <a:t>daha akıllıca (yerine “saglıklı”) seçimler yapar, degisikliklere ayak uydurur ve kendine güveni</a:t>
              </a:r>
            </a:p>
            <a:p>
              <a:pPr marL="0" lvl="0" indent="0" algn="l">
                <a:lnSpc>
                  <a:spcPts val="2463"/>
                </a:lnSpc>
                <a:spcBef>
                  <a:spcPct val="0"/>
                </a:spcBef>
              </a:pPr>
              <a:r>
                <a:rPr lang="en-US" sz="1642">
                  <a:solidFill>
                    <a:srgbClr val="632B2B"/>
                  </a:solidFill>
                  <a:latin typeface="Arimo"/>
                </a:rPr>
                <a:t>olusur.</a:t>
              </a:r>
            </a:p>
          </p:txBody>
        </p:sp>
        <p:sp>
          <p:nvSpPr>
            <p:cNvPr id="30" name="TextBox 30"/>
            <p:cNvSpPr txBox="1"/>
            <p:nvPr/>
          </p:nvSpPr>
          <p:spPr>
            <a:xfrm>
              <a:off x="675801" y="1872438"/>
              <a:ext cx="1255911" cy="1025525"/>
            </a:xfrm>
            <a:prstGeom prst="rect">
              <a:avLst/>
            </a:prstGeom>
          </p:spPr>
          <p:txBody>
            <a:bodyPr lIns="0" tIns="0" rIns="0" bIns="0" rtlCol="0" anchor="t">
              <a:spAutoFit/>
            </a:bodyPr>
            <a:lstStyle/>
            <a:p>
              <a:pPr marL="0" lvl="0" indent="0">
                <a:lnSpc>
                  <a:spcPts val="1515"/>
                </a:lnSpc>
                <a:spcBef>
                  <a:spcPct val="0"/>
                </a:spcBef>
              </a:pPr>
              <a:r>
                <a:rPr lang="en-US" sz="1262">
                  <a:solidFill>
                    <a:srgbClr val="632B2B"/>
                  </a:solidFill>
                  <a:latin typeface="Now Bold"/>
                </a:rPr>
                <a:t>İlgili ve demokratik anne-babalar</a:t>
              </a:r>
            </a:p>
          </p:txBody>
        </p:sp>
      </p:grpSp>
      <p:pic>
        <p:nvPicPr>
          <p:cNvPr id="31" name="Picture 31"/>
          <p:cNvPicPr>
            <a:picLocks noChangeAspect="1"/>
          </p:cNvPicPr>
          <p:nvPr/>
        </p:nvPicPr>
        <p:blipFill>
          <a:blip r:embed="rId4"/>
          <a:srcRect/>
          <a:stretch>
            <a:fillRect/>
          </a:stretch>
        </p:blipFill>
        <p:spPr>
          <a:xfrm>
            <a:off x="12576269" y="78725"/>
            <a:ext cx="3502730" cy="4102759"/>
          </a:xfrm>
          <a:prstGeom prst="rect">
            <a:avLst/>
          </a:prstGeom>
        </p:spPr>
      </p:pic>
      <p:grpSp>
        <p:nvGrpSpPr>
          <p:cNvPr id="32" name="Group 32"/>
          <p:cNvGrpSpPr/>
          <p:nvPr/>
        </p:nvGrpSpPr>
        <p:grpSpPr>
          <a:xfrm>
            <a:off x="17259300" y="7460728"/>
            <a:ext cx="176115" cy="176115"/>
            <a:chOff x="0" y="0"/>
            <a:chExt cx="6350000" cy="6350000"/>
          </a:xfrm>
        </p:grpSpPr>
        <p:sp>
          <p:nvSpPr>
            <p:cNvPr id="33" name="Freeform 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32B2B"/>
            </a:solidFill>
          </p:spPr>
        </p:sp>
      </p:grpSp>
      <p:grpSp>
        <p:nvGrpSpPr>
          <p:cNvPr id="34" name="Group 34"/>
          <p:cNvGrpSpPr/>
          <p:nvPr/>
        </p:nvGrpSpPr>
        <p:grpSpPr>
          <a:xfrm>
            <a:off x="17259300" y="5467209"/>
            <a:ext cx="176115" cy="176115"/>
            <a:chOff x="0" y="0"/>
            <a:chExt cx="6350000" cy="6350000"/>
          </a:xfrm>
        </p:grpSpPr>
        <p:sp>
          <p:nvSpPr>
            <p:cNvPr id="35" name="Freeform 3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4A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699335" y="1303751"/>
            <a:ext cx="4461181" cy="8641514"/>
          </a:xfrm>
          <a:prstGeom prst="rect">
            <a:avLst/>
          </a:prstGeom>
        </p:spPr>
      </p:pic>
      <p:pic>
        <p:nvPicPr>
          <p:cNvPr id="3" name="Picture 3"/>
          <p:cNvPicPr>
            <a:picLocks noChangeAspect="1"/>
          </p:cNvPicPr>
          <p:nvPr/>
        </p:nvPicPr>
        <p:blipFill>
          <a:blip r:embed="rId3"/>
          <a:srcRect/>
          <a:stretch>
            <a:fillRect/>
          </a:stretch>
        </p:blipFill>
        <p:spPr>
          <a:xfrm>
            <a:off x="13160517" y="1002191"/>
            <a:ext cx="3368986" cy="6153399"/>
          </a:xfrm>
          <a:prstGeom prst="rect">
            <a:avLst/>
          </a:prstGeom>
        </p:spPr>
      </p:pic>
      <p:sp>
        <p:nvSpPr>
          <p:cNvPr id="4" name="TextBox 4"/>
          <p:cNvSpPr txBox="1"/>
          <p:nvPr/>
        </p:nvSpPr>
        <p:spPr>
          <a:xfrm>
            <a:off x="1486650" y="4976817"/>
            <a:ext cx="2418602" cy="349250"/>
          </a:xfrm>
          <a:prstGeom prst="rect">
            <a:avLst/>
          </a:prstGeom>
        </p:spPr>
        <p:txBody>
          <a:bodyPr lIns="0" tIns="0" rIns="0" bIns="0" rtlCol="0" anchor="t">
            <a:spAutoFit/>
          </a:bodyPr>
          <a:lstStyle/>
          <a:p>
            <a:pPr marL="0" lvl="0" indent="0">
              <a:lnSpc>
                <a:spcPts val="2800"/>
              </a:lnSpc>
            </a:pPr>
            <a:r>
              <a:rPr lang="en-US" sz="2000" spc="-40">
                <a:solidFill>
                  <a:srgbClr val="632B2B"/>
                </a:solidFill>
                <a:latin typeface="Now Bold"/>
              </a:rPr>
              <a:t>NECDET BORAN</a:t>
            </a:r>
          </a:p>
        </p:txBody>
      </p:sp>
      <p:sp>
        <p:nvSpPr>
          <p:cNvPr id="5" name="TextBox 5"/>
          <p:cNvSpPr txBox="1"/>
          <p:nvPr/>
        </p:nvSpPr>
        <p:spPr>
          <a:xfrm>
            <a:off x="4897022" y="4949825"/>
            <a:ext cx="3802313" cy="701675"/>
          </a:xfrm>
          <a:prstGeom prst="rect">
            <a:avLst/>
          </a:prstGeom>
        </p:spPr>
        <p:txBody>
          <a:bodyPr lIns="0" tIns="0" rIns="0" bIns="0" rtlCol="0" anchor="t">
            <a:spAutoFit/>
          </a:bodyPr>
          <a:lstStyle/>
          <a:p>
            <a:pPr algn="ctr">
              <a:lnSpc>
                <a:spcPts val="2800"/>
              </a:lnSpc>
            </a:pPr>
            <a:r>
              <a:rPr lang="en-US" sz="2000" spc="-40">
                <a:solidFill>
                  <a:srgbClr val="632B2B"/>
                </a:solidFill>
                <a:latin typeface="Now Bold"/>
              </a:rPr>
              <a:t>EDA RAHŞAN DENİZ</a:t>
            </a:r>
          </a:p>
          <a:p>
            <a:pPr marL="0" lvl="0" indent="0">
              <a:lnSpc>
                <a:spcPts val="2800"/>
              </a:lnSpc>
            </a:pPr>
            <a:endParaRPr lang="en-US" sz="2000" spc="-40">
              <a:solidFill>
                <a:srgbClr val="632B2B"/>
              </a:solidFill>
              <a:latin typeface="Now Bold"/>
            </a:endParaRPr>
          </a:p>
        </p:txBody>
      </p:sp>
      <p:sp>
        <p:nvSpPr>
          <p:cNvPr id="6" name="TextBox 6"/>
          <p:cNvSpPr txBox="1"/>
          <p:nvPr/>
        </p:nvSpPr>
        <p:spPr>
          <a:xfrm>
            <a:off x="1292895" y="5613400"/>
            <a:ext cx="2418602" cy="339725"/>
          </a:xfrm>
          <a:prstGeom prst="rect">
            <a:avLst/>
          </a:prstGeom>
        </p:spPr>
        <p:txBody>
          <a:bodyPr lIns="0" tIns="0" rIns="0" bIns="0" rtlCol="0" anchor="t">
            <a:spAutoFit/>
          </a:bodyPr>
          <a:lstStyle/>
          <a:p>
            <a:pPr marL="0" lvl="0" indent="0">
              <a:lnSpc>
                <a:spcPts val="2800"/>
              </a:lnSpc>
            </a:pPr>
            <a:r>
              <a:rPr lang="en-US" sz="2000" spc="-40">
                <a:solidFill>
                  <a:srgbClr val="632B2B"/>
                </a:solidFill>
                <a:latin typeface="Now"/>
              </a:rPr>
              <a:t>Psikolojik Danışman</a:t>
            </a:r>
          </a:p>
        </p:txBody>
      </p:sp>
      <p:sp>
        <p:nvSpPr>
          <p:cNvPr id="7" name="TextBox 7"/>
          <p:cNvSpPr txBox="1"/>
          <p:nvPr/>
        </p:nvSpPr>
        <p:spPr>
          <a:xfrm>
            <a:off x="5588878" y="5613402"/>
            <a:ext cx="2418602" cy="339723"/>
          </a:xfrm>
          <a:prstGeom prst="rect">
            <a:avLst/>
          </a:prstGeom>
        </p:spPr>
        <p:txBody>
          <a:bodyPr lIns="0" tIns="0" rIns="0" bIns="0" rtlCol="0" anchor="t">
            <a:spAutoFit/>
          </a:bodyPr>
          <a:lstStyle/>
          <a:p>
            <a:pPr marL="0" lvl="0" indent="0">
              <a:lnSpc>
                <a:spcPts val="2800"/>
              </a:lnSpc>
            </a:pPr>
            <a:r>
              <a:rPr lang="en-US" sz="2000" spc="-40">
                <a:solidFill>
                  <a:srgbClr val="632B2B"/>
                </a:solidFill>
                <a:latin typeface="Now"/>
              </a:rPr>
              <a:t>Psikolojik Danışman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4A9"/>
        </a:solidFill>
        <a:effectLst/>
      </p:bgPr>
    </p:bg>
    <p:spTree>
      <p:nvGrpSpPr>
        <p:cNvPr id="1" name=""/>
        <p:cNvGrpSpPr/>
        <p:nvPr/>
      </p:nvGrpSpPr>
      <p:grpSpPr>
        <a:xfrm>
          <a:off x="0" y="0"/>
          <a:ext cx="0" cy="0"/>
          <a:chOff x="0" y="0"/>
          <a:chExt cx="0" cy="0"/>
        </a:xfrm>
      </p:grpSpPr>
      <p:sp>
        <p:nvSpPr>
          <p:cNvPr id="2" name="TextBox 2"/>
          <p:cNvSpPr txBox="1"/>
          <p:nvPr/>
        </p:nvSpPr>
        <p:spPr>
          <a:xfrm>
            <a:off x="1858110" y="2678662"/>
            <a:ext cx="9095193" cy="741646"/>
          </a:xfrm>
          <a:prstGeom prst="rect">
            <a:avLst/>
          </a:prstGeom>
        </p:spPr>
        <p:txBody>
          <a:bodyPr lIns="0" tIns="0" rIns="0" bIns="0" rtlCol="0" anchor="t">
            <a:spAutoFit/>
          </a:bodyPr>
          <a:lstStyle/>
          <a:p>
            <a:pPr marL="0" lvl="0" indent="0" algn="l">
              <a:lnSpc>
                <a:spcPts val="5785"/>
              </a:lnSpc>
              <a:spcBef>
                <a:spcPct val="0"/>
              </a:spcBef>
            </a:pPr>
            <a:r>
              <a:rPr lang="en-US" sz="4821" spc="-96">
                <a:solidFill>
                  <a:srgbClr val="632B2B"/>
                </a:solidFill>
                <a:latin typeface="Now Bold"/>
              </a:rPr>
              <a:t>Bugün neler konuşacağız ?</a:t>
            </a:r>
          </a:p>
        </p:txBody>
      </p:sp>
      <p:grpSp>
        <p:nvGrpSpPr>
          <p:cNvPr id="3" name="Group 3"/>
          <p:cNvGrpSpPr/>
          <p:nvPr/>
        </p:nvGrpSpPr>
        <p:grpSpPr>
          <a:xfrm>
            <a:off x="1858110" y="6518005"/>
            <a:ext cx="6154183" cy="1313650"/>
            <a:chOff x="0" y="0"/>
            <a:chExt cx="8205577" cy="1751534"/>
          </a:xfrm>
        </p:grpSpPr>
        <p:grpSp>
          <p:nvGrpSpPr>
            <p:cNvPr id="4" name="Group 4"/>
            <p:cNvGrpSpPr/>
            <p:nvPr/>
          </p:nvGrpSpPr>
          <p:grpSpPr>
            <a:xfrm>
              <a:off x="0" y="0"/>
              <a:ext cx="8205577" cy="1751534"/>
              <a:chOff x="0" y="0"/>
              <a:chExt cx="4971058" cy="1061105"/>
            </a:xfrm>
          </p:grpSpPr>
          <p:sp>
            <p:nvSpPr>
              <p:cNvPr id="5" name="Freeform 5"/>
              <p:cNvSpPr/>
              <p:nvPr/>
            </p:nvSpPr>
            <p:spPr>
              <a:xfrm>
                <a:off x="0" y="0"/>
                <a:ext cx="4971058" cy="1061105"/>
              </a:xfrm>
              <a:custGeom>
                <a:avLst/>
                <a:gdLst/>
                <a:ahLst/>
                <a:cxnLst/>
                <a:rect l="l" t="t" r="r" b="b"/>
                <a:pathLst>
                  <a:path w="4971058" h="1061105">
                    <a:moveTo>
                      <a:pt x="4846598" y="1061105"/>
                    </a:moveTo>
                    <a:lnTo>
                      <a:pt x="124460" y="1061105"/>
                    </a:lnTo>
                    <a:cubicBezTo>
                      <a:pt x="55880" y="1061105"/>
                      <a:pt x="0" y="1005225"/>
                      <a:pt x="0" y="936645"/>
                    </a:cubicBezTo>
                    <a:lnTo>
                      <a:pt x="0" y="124460"/>
                    </a:lnTo>
                    <a:cubicBezTo>
                      <a:pt x="0" y="55880"/>
                      <a:pt x="55880" y="0"/>
                      <a:pt x="124460" y="0"/>
                    </a:cubicBezTo>
                    <a:lnTo>
                      <a:pt x="4846598" y="0"/>
                    </a:lnTo>
                    <a:cubicBezTo>
                      <a:pt x="4915178" y="0"/>
                      <a:pt x="4971058" y="55880"/>
                      <a:pt x="4971058" y="124460"/>
                    </a:cubicBezTo>
                    <a:lnTo>
                      <a:pt x="4971058" y="936645"/>
                    </a:lnTo>
                    <a:cubicBezTo>
                      <a:pt x="4971058" y="1005225"/>
                      <a:pt x="4915178" y="1061105"/>
                      <a:pt x="4846598" y="1061105"/>
                    </a:cubicBezTo>
                    <a:close/>
                  </a:path>
                </a:pathLst>
              </a:custGeom>
              <a:solidFill>
                <a:srgbClr val="FFF3E2">
                  <a:alpha val="69804"/>
                </a:srgbClr>
              </a:solidFill>
            </p:spPr>
          </p:sp>
        </p:grpSp>
        <p:sp>
          <p:nvSpPr>
            <p:cNvPr id="6" name="TextBox 6"/>
            <p:cNvSpPr txBox="1"/>
            <p:nvPr/>
          </p:nvSpPr>
          <p:spPr>
            <a:xfrm>
              <a:off x="1925662" y="442514"/>
              <a:ext cx="5734192" cy="408752"/>
            </a:xfrm>
            <a:prstGeom prst="rect">
              <a:avLst/>
            </a:prstGeom>
          </p:spPr>
          <p:txBody>
            <a:bodyPr lIns="0" tIns="0" rIns="0" bIns="0" rtlCol="0" anchor="t">
              <a:spAutoFit/>
            </a:bodyPr>
            <a:lstStyle/>
            <a:p>
              <a:pPr marL="0" lvl="0" indent="0" algn="l">
                <a:lnSpc>
                  <a:spcPts val="2632"/>
                </a:lnSpc>
                <a:spcBef>
                  <a:spcPct val="0"/>
                </a:spcBef>
              </a:pPr>
              <a:r>
                <a:rPr lang="en-US" sz="1755">
                  <a:solidFill>
                    <a:srgbClr val="632B2B"/>
                  </a:solidFill>
                  <a:latin typeface="Now"/>
                </a:rPr>
                <a:t>ANNE VE BABA İLETİŞİM YAKLAŞIMLARI</a:t>
              </a:r>
            </a:p>
          </p:txBody>
        </p:sp>
        <p:sp>
          <p:nvSpPr>
            <p:cNvPr id="7" name="TextBox 7"/>
            <p:cNvSpPr txBox="1"/>
            <p:nvPr/>
          </p:nvSpPr>
          <p:spPr>
            <a:xfrm>
              <a:off x="545723" y="471510"/>
              <a:ext cx="1014173" cy="820726"/>
            </a:xfrm>
            <a:prstGeom prst="rect">
              <a:avLst/>
            </a:prstGeom>
          </p:spPr>
          <p:txBody>
            <a:bodyPr lIns="0" tIns="0" rIns="0" bIns="0" rtlCol="0" anchor="t">
              <a:spAutoFit/>
            </a:bodyPr>
            <a:lstStyle/>
            <a:p>
              <a:pPr marL="0" lvl="0" indent="0">
                <a:lnSpc>
                  <a:spcPts val="4813"/>
                </a:lnSpc>
                <a:spcBef>
                  <a:spcPct val="0"/>
                </a:spcBef>
              </a:pPr>
              <a:r>
                <a:rPr lang="en-US" sz="4011">
                  <a:solidFill>
                    <a:srgbClr val="632B2B"/>
                  </a:solidFill>
                  <a:latin typeface="Now Bold"/>
                </a:rPr>
                <a:t>02</a:t>
              </a:r>
            </a:p>
          </p:txBody>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7007767" y="9005943"/>
            <a:ext cx="679181" cy="300074"/>
          </a:xfrm>
          <a:prstGeom prst="rect">
            <a:avLst/>
          </a:prstGeom>
        </p:spPr>
      </p:pic>
      <p:grpSp>
        <p:nvGrpSpPr>
          <p:cNvPr id="9" name="Group 9"/>
          <p:cNvGrpSpPr/>
          <p:nvPr/>
        </p:nvGrpSpPr>
        <p:grpSpPr>
          <a:xfrm>
            <a:off x="1858110" y="4488672"/>
            <a:ext cx="6154183" cy="1309656"/>
            <a:chOff x="0" y="0"/>
            <a:chExt cx="8205577" cy="1746208"/>
          </a:xfrm>
        </p:grpSpPr>
        <p:grpSp>
          <p:nvGrpSpPr>
            <p:cNvPr id="10" name="Group 10"/>
            <p:cNvGrpSpPr/>
            <p:nvPr/>
          </p:nvGrpSpPr>
          <p:grpSpPr>
            <a:xfrm>
              <a:off x="0" y="0"/>
              <a:ext cx="8205577" cy="1746208"/>
              <a:chOff x="0" y="0"/>
              <a:chExt cx="4971058" cy="1057878"/>
            </a:xfrm>
          </p:grpSpPr>
          <p:sp>
            <p:nvSpPr>
              <p:cNvPr id="11" name="Freeform 11"/>
              <p:cNvSpPr/>
              <p:nvPr/>
            </p:nvSpPr>
            <p:spPr>
              <a:xfrm>
                <a:off x="0" y="0"/>
                <a:ext cx="4971058" cy="1057878"/>
              </a:xfrm>
              <a:custGeom>
                <a:avLst/>
                <a:gdLst/>
                <a:ahLst/>
                <a:cxnLst/>
                <a:rect l="l" t="t" r="r" b="b"/>
                <a:pathLst>
                  <a:path w="4971058" h="1057878">
                    <a:moveTo>
                      <a:pt x="4846598" y="1057878"/>
                    </a:moveTo>
                    <a:lnTo>
                      <a:pt x="124460" y="1057878"/>
                    </a:lnTo>
                    <a:cubicBezTo>
                      <a:pt x="55880" y="1057878"/>
                      <a:pt x="0" y="1001998"/>
                      <a:pt x="0" y="933418"/>
                    </a:cubicBezTo>
                    <a:lnTo>
                      <a:pt x="0" y="124460"/>
                    </a:lnTo>
                    <a:cubicBezTo>
                      <a:pt x="0" y="55880"/>
                      <a:pt x="55880" y="0"/>
                      <a:pt x="124460" y="0"/>
                    </a:cubicBezTo>
                    <a:lnTo>
                      <a:pt x="4846598" y="0"/>
                    </a:lnTo>
                    <a:cubicBezTo>
                      <a:pt x="4915178" y="0"/>
                      <a:pt x="4971058" y="55880"/>
                      <a:pt x="4971058" y="124460"/>
                    </a:cubicBezTo>
                    <a:lnTo>
                      <a:pt x="4971058" y="933418"/>
                    </a:lnTo>
                    <a:cubicBezTo>
                      <a:pt x="4971058" y="1001998"/>
                      <a:pt x="4915178" y="1057878"/>
                      <a:pt x="4846598" y="1057878"/>
                    </a:cubicBezTo>
                    <a:close/>
                  </a:path>
                </a:pathLst>
              </a:custGeom>
              <a:solidFill>
                <a:srgbClr val="FFF3E2">
                  <a:alpha val="69804"/>
                </a:srgbClr>
              </a:solidFill>
            </p:spPr>
          </p:sp>
        </p:grpSp>
        <p:sp>
          <p:nvSpPr>
            <p:cNvPr id="12" name="TextBox 12"/>
            <p:cNvSpPr txBox="1"/>
            <p:nvPr/>
          </p:nvSpPr>
          <p:spPr>
            <a:xfrm>
              <a:off x="1925662" y="439851"/>
              <a:ext cx="5734192" cy="408752"/>
            </a:xfrm>
            <a:prstGeom prst="rect">
              <a:avLst/>
            </a:prstGeom>
          </p:spPr>
          <p:txBody>
            <a:bodyPr lIns="0" tIns="0" rIns="0" bIns="0" rtlCol="0" anchor="t">
              <a:spAutoFit/>
            </a:bodyPr>
            <a:lstStyle/>
            <a:p>
              <a:pPr marL="0" lvl="0" indent="0" algn="l">
                <a:lnSpc>
                  <a:spcPts val="2632"/>
                </a:lnSpc>
                <a:spcBef>
                  <a:spcPct val="0"/>
                </a:spcBef>
              </a:pPr>
              <a:r>
                <a:rPr lang="en-US" sz="1755">
                  <a:solidFill>
                    <a:srgbClr val="632B2B"/>
                  </a:solidFill>
                  <a:latin typeface="Now"/>
                </a:rPr>
                <a:t>BAĞLANMA VE TÜRLERİ</a:t>
              </a:r>
            </a:p>
          </p:txBody>
        </p:sp>
        <p:sp>
          <p:nvSpPr>
            <p:cNvPr id="13" name="TextBox 13"/>
            <p:cNvSpPr txBox="1"/>
            <p:nvPr/>
          </p:nvSpPr>
          <p:spPr>
            <a:xfrm>
              <a:off x="545723" y="471510"/>
              <a:ext cx="1014173" cy="815401"/>
            </a:xfrm>
            <a:prstGeom prst="rect">
              <a:avLst/>
            </a:prstGeom>
          </p:spPr>
          <p:txBody>
            <a:bodyPr lIns="0" tIns="0" rIns="0" bIns="0" rtlCol="0" anchor="t">
              <a:spAutoFit/>
            </a:bodyPr>
            <a:lstStyle/>
            <a:p>
              <a:pPr marL="0" lvl="0" indent="0">
                <a:lnSpc>
                  <a:spcPts val="4813"/>
                </a:lnSpc>
                <a:spcBef>
                  <a:spcPct val="0"/>
                </a:spcBef>
              </a:pPr>
              <a:r>
                <a:rPr lang="en-US" sz="4011">
                  <a:solidFill>
                    <a:srgbClr val="632B2B"/>
                  </a:solidFill>
                  <a:latin typeface="Now Bold"/>
                </a:rPr>
                <a:t>01</a:t>
              </a:r>
            </a:p>
          </p:txBody>
        </p:sp>
      </p:grpSp>
      <p:pic>
        <p:nvPicPr>
          <p:cNvPr id="14" name="Picture 14"/>
          <p:cNvPicPr>
            <a:picLocks noChangeAspect="1"/>
          </p:cNvPicPr>
          <p:nvPr/>
        </p:nvPicPr>
        <p:blipFill>
          <a:blip r:embed="rId4"/>
          <a:srcRect/>
          <a:stretch>
            <a:fillRect/>
          </a:stretch>
        </p:blipFill>
        <p:spPr>
          <a:xfrm>
            <a:off x="10701232" y="1820030"/>
            <a:ext cx="5735156" cy="5692142"/>
          </a:xfrm>
          <a:prstGeom prst="rect">
            <a:avLst/>
          </a:prstGeom>
        </p:spPr>
      </p:pic>
      <p:grpSp>
        <p:nvGrpSpPr>
          <p:cNvPr id="15" name="Group 15"/>
          <p:cNvGrpSpPr/>
          <p:nvPr/>
        </p:nvGrpSpPr>
        <p:grpSpPr>
          <a:xfrm>
            <a:off x="17259300" y="3131410"/>
            <a:ext cx="176115" cy="4024179"/>
            <a:chOff x="0" y="0"/>
            <a:chExt cx="234820" cy="5365572"/>
          </a:xfrm>
        </p:grpSpPr>
        <p:grpSp>
          <p:nvGrpSpPr>
            <p:cNvPr id="16" name="Group 16"/>
            <p:cNvGrpSpPr/>
            <p:nvPr/>
          </p:nvGrpSpPr>
          <p:grpSpPr>
            <a:xfrm>
              <a:off x="0" y="0"/>
              <a:ext cx="234820" cy="234820"/>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8" name="Group 18"/>
            <p:cNvGrpSpPr/>
            <p:nvPr/>
          </p:nvGrpSpPr>
          <p:grpSpPr>
            <a:xfrm>
              <a:off x="0" y="641344"/>
              <a:ext cx="234820" cy="234820"/>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32B2B"/>
              </a:solidFill>
            </p:spPr>
          </p:sp>
        </p:grpSp>
        <p:grpSp>
          <p:nvGrpSpPr>
            <p:cNvPr id="20" name="Group 20"/>
            <p:cNvGrpSpPr/>
            <p:nvPr/>
          </p:nvGrpSpPr>
          <p:grpSpPr>
            <a:xfrm>
              <a:off x="0" y="1282688"/>
              <a:ext cx="234820" cy="23482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2" name="Group 22"/>
            <p:cNvGrpSpPr/>
            <p:nvPr/>
          </p:nvGrpSpPr>
          <p:grpSpPr>
            <a:xfrm>
              <a:off x="0" y="1924032"/>
              <a:ext cx="234820" cy="234820"/>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4" name="Group 24"/>
            <p:cNvGrpSpPr/>
            <p:nvPr/>
          </p:nvGrpSpPr>
          <p:grpSpPr>
            <a:xfrm>
              <a:off x="0" y="2565376"/>
              <a:ext cx="234820" cy="234820"/>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6" name="Group 26"/>
            <p:cNvGrpSpPr/>
            <p:nvPr/>
          </p:nvGrpSpPr>
          <p:grpSpPr>
            <a:xfrm>
              <a:off x="0" y="3206720"/>
              <a:ext cx="234820" cy="23482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8" name="Group 28"/>
            <p:cNvGrpSpPr/>
            <p:nvPr/>
          </p:nvGrpSpPr>
          <p:grpSpPr>
            <a:xfrm>
              <a:off x="0" y="3848064"/>
              <a:ext cx="234820" cy="234820"/>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30" name="Group 30"/>
            <p:cNvGrpSpPr/>
            <p:nvPr/>
          </p:nvGrpSpPr>
          <p:grpSpPr>
            <a:xfrm>
              <a:off x="0" y="4489409"/>
              <a:ext cx="234820" cy="234820"/>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32" name="Group 32"/>
            <p:cNvGrpSpPr/>
            <p:nvPr/>
          </p:nvGrpSpPr>
          <p:grpSpPr>
            <a:xfrm>
              <a:off x="0" y="5130753"/>
              <a:ext cx="234820" cy="234820"/>
              <a:chOff x="0" y="0"/>
              <a:chExt cx="6350000" cy="6350000"/>
            </a:xfrm>
          </p:grpSpPr>
          <p:sp>
            <p:nvSpPr>
              <p:cNvPr id="33" name="Freeform 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4A9"/>
        </a:solidFill>
        <a:effectLst/>
      </p:bgPr>
    </p:bg>
    <p:spTree>
      <p:nvGrpSpPr>
        <p:cNvPr id="1" name=""/>
        <p:cNvGrpSpPr/>
        <p:nvPr/>
      </p:nvGrpSpPr>
      <p:grpSpPr>
        <a:xfrm>
          <a:off x="0" y="0"/>
          <a:ext cx="0" cy="0"/>
          <a:chOff x="0" y="0"/>
          <a:chExt cx="0" cy="0"/>
        </a:xfrm>
      </p:grpSpPr>
      <p:grpSp>
        <p:nvGrpSpPr>
          <p:cNvPr id="2" name="Group 2"/>
          <p:cNvGrpSpPr/>
          <p:nvPr/>
        </p:nvGrpSpPr>
        <p:grpSpPr>
          <a:xfrm>
            <a:off x="7387977" y="3391211"/>
            <a:ext cx="6666276" cy="6179092"/>
            <a:chOff x="0" y="0"/>
            <a:chExt cx="8888369" cy="8238789"/>
          </a:xfrm>
        </p:grpSpPr>
        <p:grpSp>
          <p:nvGrpSpPr>
            <p:cNvPr id="3" name="Group 3"/>
            <p:cNvGrpSpPr/>
            <p:nvPr/>
          </p:nvGrpSpPr>
          <p:grpSpPr>
            <a:xfrm>
              <a:off x="0" y="0"/>
              <a:ext cx="8888369" cy="8238789"/>
              <a:chOff x="0" y="0"/>
              <a:chExt cx="5384703" cy="4991178"/>
            </a:xfrm>
          </p:grpSpPr>
          <p:sp>
            <p:nvSpPr>
              <p:cNvPr id="4" name="Freeform 4"/>
              <p:cNvSpPr/>
              <p:nvPr/>
            </p:nvSpPr>
            <p:spPr>
              <a:xfrm>
                <a:off x="0" y="0"/>
                <a:ext cx="5384703" cy="4991179"/>
              </a:xfrm>
              <a:custGeom>
                <a:avLst/>
                <a:gdLst/>
                <a:ahLst/>
                <a:cxnLst/>
                <a:rect l="l" t="t" r="r" b="b"/>
                <a:pathLst>
                  <a:path w="5384703" h="4991179">
                    <a:moveTo>
                      <a:pt x="5260243" y="4991178"/>
                    </a:moveTo>
                    <a:lnTo>
                      <a:pt x="124460" y="4991178"/>
                    </a:lnTo>
                    <a:cubicBezTo>
                      <a:pt x="55880" y="4991178"/>
                      <a:pt x="0" y="4935298"/>
                      <a:pt x="0" y="4866718"/>
                    </a:cubicBezTo>
                    <a:lnTo>
                      <a:pt x="0" y="124460"/>
                    </a:lnTo>
                    <a:cubicBezTo>
                      <a:pt x="0" y="55880"/>
                      <a:pt x="55880" y="0"/>
                      <a:pt x="124460" y="0"/>
                    </a:cubicBezTo>
                    <a:lnTo>
                      <a:pt x="5260243" y="0"/>
                    </a:lnTo>
                    <a:cubicBezTo>
                      <a:pt x="5328823" y="0"/>
                      <a:pt x="5384703" y="55880"/>
                      <a:pt x="5384703" y="124460"/>
                    </a:cubicBezTo>
                    <a:lnTo>
                      <a:pt x="5384703" y="4866718"/>
                    </a:lnTo>
                    <a:cubicBezTo>
                      <a:pt x="5384703" y="4935299"/>
                      <a:pt x="5328823" y="4991179"/>
                      <a:pt x="5260243" y="4991179"/>
                    </a:cubicBezTo>
                    <a:close/>
                  </a:path>
                </a:pathLst>
              </a:custGeom>
              <a:solidFill>
                <a:srgbClr val="FFF3E2">
                  <a:alpha val="69804"/>
                </a:srgbClr>
              </a:solidFill>
            </p:spPr>
          </p:sp>
        </p:grpSp>
        <p:sp>
          <p:nvSpPr>
            <p:cNvPr id="5" name="TextBox 5"/>
            <p:cNvSpPr txBox="1"/>
            <p:nvPr/>
          </p:nvSpPr>
          <p:spPr>
            <a:xfrm>
              <a:off x="572109" y="612536"/>
              <a:ext cx="7744150" cy="6918466"/>
            </a:xfrm>
            <a:prstGeom prst="rect">
              <a:avLst/>
            </a:prstGeom>
          </p:spPr>
          <p:txBody>
            <a:bodyPr lIns="0" tIns="0" rIns="0" bIns="0" rtlCol="0" anchor="t">
              <a:spAutoFit/>
            </a:bodyPr>
            <a:lstStyle/>
            <a:p>
              <a:pPr>
                <a:lnSpc>
                  <a:spcPts val="3821"/>
                </a:lnSpc>
              </a:pPr>
              <a:r>
                <a:rPr lang="en-US" sz="2388">
                  <a:solidFill>
                    <a:srgbClr val="632B2B"/>
                  </a:solidFill>
                  <a:latin typeface="Now"/>
                </a:rPr>
                <a:t>Çocuğun </a:t>
              </a:r>
              <a:r>
                <a:rPr lang="en-US" sz="2388" u="sng">
                  <a:solidFill>
                    <a:srgbClr val="632B2B"/>
                  </a:solidFill>
                  <a:latin typeface="Now Bold"/>
                </a:rPr>
                <a:t>ebeveynleriyle, özellikle annesiyle</a:t>
              </a:r>
              <a:r>
                <a:rPr lang="en-US" sz="2388">
                  <a:solidFill>
                    <a:srgbClr val="632B2B"/>
                  </a:solidFill>
                  <a:latin typeface="Now"/>
                </a:rPr>
                <a:t> kurduğu bağlanma ilişkisi onun bebeklikten başlayarak tüm yaşamı boyunca duygusal ve sosyal gelişimini etkiler.  </a:t>
              </a:r>
            </a:p>
            <a:p>
              <a:pPr>
                <a:lnSpc>
                  <a:spcPts val="3821"/>
                </a:lnSpc>
              </a:pPr>
              <a:endParaRPr lang="en-US" sz="2388">
                <a:solidFill>
                  <a:srgbClr val="632B2B"/>
                </a:solidFill>
                <a:latin typeface="Now"/>
              </a:endParaRPr>
            </a:p>
            <a:p>
              <a:pPr>
                <a:lnSpc>
                  <a:spcPts val="3821"/>
                </a:lnSpc>
              </a:pPr>
              <a:r>
                <a:rPr lang="en-US" sz="2388">
                  <a:solidFill>
                    <a:srgbClr val="632B2B"/>
                  </a:solidFill>
                  <a:latin typeface="Now"/>
                </a:rPr>
                <a:t>Çocuğun erken yaşlarda onu büyütenlerle kurduğu ilişkinin kalitesinin ileriki yaşantısında, özellikle kişiler arası ilişkilerindeki, duygu ve davranışlarını biçimlendirmektedir.</a:t>
              </a:r>
            </a:p>
          </p:txBody>
        </p:sp>
      </p:grpSp>
      <p:pic>
        <p:nvPicPr>
          <p:cNvPr id="6" name="Picture 6"/>
          <p:cNvPicPr>
            <a:picLocks noChangeAspect="1"/>
          </p:cNvPicPr>
          <p:nvPr/>
        </p:nvPicPr>
        <p:blipFill>
          <a:blip r:embed="rId2"/>
          <a:srcRect/>
          <a:stretch>
            <a:fillRect/>
          </a:stretch>
        </p:blipFill>
        <p:spPr>
          <a:xfrm>
            <a:off x="2006010" y="3571149"/>
            <a:ext cx="3600640" cy="5819216"/>
          </a:xfrm>
          <a:prstGeom prst="rect">
            <a:avLst/>
          </a:prstGeom>
        </p:spPr>
      </p:pic>
      <p:grpSp>
        <p:nvGrpSpPr>
          <p:cNvPr id="7" name="Group 7"/>
          <p:cNvGrpSpPr/>
          <p:nvPr/>
        </p:nvGrpSpPr>
        <p:grpSpPr>
          <a:xfrm>
            <a:off x="17259300" y="3131410"/>
            <a:ext cx="176115" cy="4024179"/>
            <a:chOff x="0" y="0"/>
            <a:chExt cx="234820" cy="5365572"/>
          </a:xfrm>
        </p:grpSpPr>
        <p:grpSp>
          <p:nvGrpSpPr>
            <p:cNvPr id="8" name="Group 8"/>
            <p:cNvGrpSpPr/>
            <p:nvPr/>
          </p:nvGrpSpPr>
          <p:grpSpPr>
            <a:xfrm>
              <a:off x="0" y="0"/>
              <a:ext cx="234820" cy="23482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0" name="Group 10"/>
            <p:cNvGrpSpPr/>
            <p:nvPr/>
          </p:nvGrpSpPr>
          <p:grpSpPr>
            <a:xfrm>
              <a:off x="0" y="641344"/>
              <a:ext cx="234820" cy="23482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2" name="Group 12"/>
            <p:cNvGrpSpPr/>
            <p:nvPr/>
          </p:nvGrpSpPr>
          <p:grpSpPr>
            <a:xfrm>
              <a:off x="0" y="1282688"/>
              <a:ext cx="234820" cy="234820"/>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32B2B"/>
              </a:solidFill>
            </p:spPr>
          </p:sp>
        </p:grpSp>
        <p:grpSp>
          <p:nvGrpSpPr>
            <p:cNvPr id="14" name="Group 14"/>
            <p:cNvGrpSpPr/>
            <p:nvPr/>
          </p:nvGrpSpPr>
          <p:grpSpPr>
            <a:xfrm>
              <a:off x="0" y="1924032"/>
              <a:ext cx="234820" cy="234820"/>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6" name="Group 16"/>
            <p:cNvGrpSpPr/>
            <p:nvPr/>
          </p:nvGrpSpPr>
          <p:grpSpPr>
            <a:xfrm>
              <a:off x="0" y="2565376"/>
              <a:ext cx="234820" cy="234820"/>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8" name="Group 18"/>
            <p:cNvGrpSpPr/>
            <p:nvPr/>
          </p:nvGrpSpPr>
          <p:grpSpPr>
            <a:xfrm>
              <a:off x="0" y="3206720"/>
              <a:ext cx="234820" cy="234820"/>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0" name="Group 20"/>
            <p:cNvGrpSpPr/>
            <p:nvPr/>
          </p:nvGrpSpPr>
          <p:grpSpPr>
            <a:xfrm>
              <a:off x="0" y="3848064"/>
              <a:ext cx="234820" cy="23482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2" name="Group 22"/>
            <p:cNvGrpSpPr/>
            <p:nvPr/>
          </p:nvGrpSpPr>
          <p:grpSpPr>
            <a:xfrm>
              <a:off x="0" y="4489409"/>
              <a:ext cx="234820" cy="234820"/>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4" name="Group 24"/>
            <p:cNvGrpSpPr/>
            <p:nvPr/>
          </p:nvGrpSpPr>
          <p:grpSpPr>
            <a:xfrm>
              <a:off x="0" y="5130753"/>
              <a:ext cx="234820" cy="234820"/>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pic>
        <p:nvPicPr>
          <p:cNvPr id="26" name="Picture 2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7007767" y="9005943"/>
            <a:ext cx="679181" cy="3000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2B4"/>
        </a:solidFill>
        <a:effectLst/>
      </p:bgPr>
    </p:bg>
    <p:spTree>
      <p:nvGrpSpPr>
        <p:cNvPr id="1" name=""/>
        <p:cNvGrpSpPr/>
        <p:nvPr/>
      </p:nvGrpSpPr>
      <p:grpSpPr>
        <a:xfrm>
          <a:off x="0" y="0"/>
          <a:ext cx="0" cy="0"/>
          <a:chOff x="0" y="0"/>
          <a:chExt cx="0" cy="0"/>
        </a:xfrm>
      </p:grpSpPr>
      <p:grpSp>
        <p:nvGrpSpPr>
          <p:cNvPr id="2" name="Group 2"/>
          <p:cNvGrpSpPr/>
          <p:nvPr/>
        </p:nvGrpSpPr>
        <p:grpSpPr>
          <a:xfrm>
            <a:off x="2633836" y="7004076"/>
            <a:ext cx="3171041" cy="996029"/>
            <a:chOff x="0" y="0"/>
            <a:chExt cx="3593306" cy="1128663"/>
          </a:xfrm>
        </p:grpSpPr>
        <p:sp>
          <p:nvSpPr>
            <p:cNvPr id="3" name="Freeform 3"/>
            <p:cNvSpPr/>
            <p:nvPr/>
          </p:nvSpPr>
          <p:spPr>
            <a:xfrm>
              <a:off x="0" y="0"/>
              <a:ext cx="3593306" cy="1128663"/>
            </a:xfrm>
            <a:custGeom>
              <a:avLst/>
              <a:gdLst/>
              <a:ahLst/>
              <a:cxnLst/>
              <a:rect l="l" t="t" r="r" b="b"/>
              <a:pathLst>
                <a:path w="3593306" h="1128663">
                  <a:moveTo>
                    <a:pt x="3468846" y="1128663"/>
                  </a:moveTo>
                  <a:lnTo>
                    <a:pt x="124460" y="1128663"/>
                  </a:lnTo>
                  <a:cubicBezTo>
                    <a:pt x="55880" y="1128663"/>
                    <a:pt x="0" y="1072783"/>
                    <a:pt x="0" y="1004203"/>
                  </a:cubicBezTo>
                  <a:lnTo>
                    <a:pt x="0" y="124460"/>
                  </a:lnTo>
                  <a:cubicBezTo>
                    <a:pt x="0" y="55880"/>
                    <a:pt x="55880" y="0"/>
                    <a:pt x="124460" y="0"/>
                  </a:cubicBezTo>
                  <a:lnTo>
                    <a:pt x="3468846" y="0"/>
                  </a:lnTo>
                  <a:cubicBezTo>
                    <a:pt x="3537426" y="0"/>
                    <a:pt x="3593306" y="55880"/>
                    <a:pt x="3593306" y="124460"/>
                  </a:cubicBezTo>
                  <a:lnTo>
                    <a:pt x="3593306" y="1004203"/>
                  </a:lnTo>
                  <a:cubicBezTo>
                    <a:pt x="3593306" y="1072783"/>
                    <a:pt x="3537426" y="1128663"/>
                    <a:pt x="3468846" y="1128663"/>
                  </a:cubicBezTo>
                  <a:close/>
                </a:path>
              </a:pathLst>
            </a:custGeom>
            <a:solidFill>
              <a:srgbClr val="FFF3E2">
                <a:alpha val="69804"/>
              </a:srgbClr>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7007767" y="9017092"/>
            <a:ext cx="679181" cy="300074"/>
          </a:xfrm>
          <a:prstGeom prst="rect">
            <a:avLst/>
          </a:prstGeom>
        </p:spPr>
      </p:pic>
      <p:grpSp>
        <p:nvGrpSpPr>
          <p:cNvPr id="5" name="Group 5"/>
          <p:cNvGrpSpPr/>
          <p:nvPr/>
        </p:nvGrpSpPr>
        <p:grpSpPr>
          <a:xfrm>
            <a:off x="17259300" y="3150651"/>
            <a:ext cx="176115" cy="4024179"/>
            <a:chOff x="0" y="0"/>
            <a:chExt cx="234820" cy="5365572"/>
          </a:xfrm>
        </p:grpSpPr>
        <p:grpSp>
          <p:nvGrpSpPr>
            <p:cNvPr id="6" name="Group 6"/>
            <p:cNvGrpSpPr/>
            <p:nvPr/>
          </p:nvGrpSpPr>
          <p:grpSpPr>
            <a:xfrm>
              <a:off x="0" y="1282688"/>
              <a:ext cx="234820" cy="23482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8" name="Group 8"/>
            <p:cNvGrpSpPr/>
            <p:nvPr/>
          </p:nvGrpSpPr>
          <p:grpSpPr>
            <a:xfrm>
              <a:off x="0" y="0"/>
              <a:ext cx="234820" cy="23482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0" name="Group 10"/>
            <p:cNvGrpSpPr/>
            <p:nvPr/>
          </p:nvGrpSpPr>
          <p:grpSpPr>
            <a:xfrm>
              <a:off x="0" y="641344"/>
              <a:ext cx="234820" cy="23482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2" name="Group 12"/>
            <p:cNvGrpSpPr/>
            <p:nvPr/>
          </p:nvGrpSpPr>
          <p:grpSpPr>
            <a:xfrm>
              <a:off x="0" y="1924032"/>
              <a:ext cx="234820" cy="234820"/>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4" name="Group 14"/>
            <p:cNvGrpSpPr/>
            <p:nvPr/>
          </p:nvGrpSpPr>
          <p:grpSpPr>
            <a:xfrm>
              <a:off x="0" y="2565376"/>
              <a:ext cx="234820" cy="234820"/>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32B2B"/>
              </a:solidFill>
            </p:spPr>
          </p:sp>
        </p:grpSp>
        <p:grpSp>
          <p:nvGrpSpPr>
            <p:cNvPr id="16" name="Group 16"/>
            <p:cNvGrpSpPr/>
            <p:nvPr/>
          </p:nvGrpSpPr>
          <p:grpSpPr>
            <a:xfrm>
              <a:off x="0" y="3206720"/>
              <a:ext cx="234820" cy="234820"/>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8" name="Group 18"/>
            <p:cNvGrpSpPr/>
            <p:nvPr/>
          </p:nvGrpSpPr>
          <p:grpSpPr>
            <a:xfrm>
              <a:off x="0" y="3848064"/>
              <a:ext cx="234820" cy="234820"/>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0" name="Group 20"/>
            <p:cNvGrpSpPr/>
            <p:nvPr/>
          </p:nvGrpSpPr>
          <p:grpSpPr>
            <a:xfrm>
              <a:off x="0" y="4489409"/>
              <a:ext cx="234820" cy="23482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2" name="Group 22"/>
            <p:cNvGrpSpPr/>
            <p:nvPr/>
          </p:nvGrpSpPr>
          <p:grpSpPr>
            <a:xfrm>
              <a:off x="0" y="5130753"/>
              <a:ext cx="234820" cy="234820"/>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pic>
        <p:nvPicPr>
          <p:cNvPr id="24" name="Picture 24"/>
          <p:cNvPicPr>
            <a:picLocks noChangeAspect="1"/>
          </p:cNvPicPr>
          <p:nvPr/>
        </p:nvPicPr>
        <p:blipFill>
          <a:blip r:embed="rId4"/>
          <a:srcRect l="10184" t="34552" r="28111" b="41681"/>
          <a:stretch>
            <a:fillRect/>
          </a:stretch>
        </p:blipFill>
        <p:spPr>
          <a:xfrm>
            <a:off x="2932972" y="3813940"/>
            <a:ext cx="10954376" cy="2373384"/>
          </a:xfrm>
          <a:prstGeom prst="rect">
            <a:avLst/>
          </a:prstGeom>
        </p:spPr>
      </p:pic>
      <p:grpSp>
        <p:nvGrpSpPr>
          <p:cNvPr id="25" name="Group 25"/>
          <p:cNvGrpSpPr/>
          <p:nvPr/>
        </p:nvGrpSpPr>
        <p:grpSpPr>
          <a:xfrm>
            <a:off x="6743158" y="7004076"/>
            <a:ext cx="3317596" cy="996029"/>
            <a:chOff x="0" y="0"/>
            <a:chExt cx="3759376" cy="1128663"/>
          </a:xfrm>
        </p:grpSpPr>
        <p:sp>
          <p:nvSpPr>
            <p:cNvPr id="26" name="Freeform 26"/>
            <p:cNvSpPr/>
            <p:nvPr/>
          </p:nvSpPr>
          <p:spPr>
            <a:xfrm>
              <a:off x="0" y="0"/>
              <a:ext cx="3759376" cy="1128663"/>
            </a:xfrm>
            <a:custGeom>
              <a:avLst/>
              <a:gdLst/>
              <a:ahLst/>
              <a:cxnLst/>
              <a:rect l="l" t="t" r="r" b="b"/>
              <a:pathLst>
                <a:path w="3759376" h="1128663">
                  <a:moveTo>
                    <a:pt x="3634916" y="1128663"/>
                  </a:moveTo>
                  <a:lnTo>
                    <a:pt x="124460" y="1128663"/>
                  </a:lnTo>
                  <a:cubicBezTo>
                    <a:pt x="55880" y="1128663"/>
                    <a:pt x="0" y="1072783"/>
                    <a:pt x="0" y="1004203"/>
                  </a:cubicBezTo>
                  <a:lnTo>
                    <a:pt x="0" y="124460"/>
                  </a:lnTo>
                  <a:cubicBezTo>
                    <a:pt x="0" y="55880"/>
                    <a:pt x="55880" y="0"/>
                    <a:pt x="124460" y="0"/>
                  </a:cubicBezTo>
                  <a:lnTo>
                    <a:pt x="3634916" y="0"/>
                  </a:lnTo>
                  <a:cubicBezTo>
                    <a:pt x="3703496" y="0"/>
                    <a:pt x="3759376" y="55880"/>
                    <a:pt x="3759376" y="124460"/>
                  </a:cubicBezTo>
                  <a:lnTo>
                    <a:pt x="3759376" y="1004203"/>
                  </a:lnTo>
                  <a:cubicBezTo>
                    <a:pt x="3759376" y="1072783"/>
                    <a:pt x="3703496" y="1128663"/>
                    <a:pt x="3634916" y="1128663"/>
                  </a:cubicBezTo>
                  <a:close/>
                </a:path>
              </a:pathLst>
            </a:custGeom>
            <a:solidFill>
              <a:srgbClr val="FFF3E2">
                <a:alpha val="69804"/>
              </a:srgbClr>
            </a:solidFill>
          </p:spPr>
        </p:sp>
      </p:grpSp>
      <p:grpSp>
        <p:nvGrpSpPr>
          <p:cNvPr id="27" name="Group 27"/>
          <p:cNvGrpSpPr/>
          <p:nvPr/>
        </p:nvGrpSpPr>
        <p:grpSpPr>
          <a:xfrm>
            <a:off x="11012774" y="7004076"/>
            <a:ext cx="3317596" cy="996029"/>
            <a:chOff x="0" y="0"/>
            <a:chExt cx="3759376" cy="1128663"/>
          </a:xfrm>
        </p:grpSpPr>
        <p:sp>
          <p:nvSpPr>
            <p:cNvPr id="28" name="Freeform 28"/>
            <p:cNvSpPr/>
            <p:nvPr/>
          </p:nvSpPr>
          <p:spPr>
            <a:xfrm>
              <a:off x="0" y="0"/>
              <a:ext cx="3759376" cy="1128663"/>
            </a:xfrm>
            <a:custGeom>
              <a:avLst/>
              <a:gdLst/>
              <a:ahLst/>
              <a:cxnLst/>
              <a:rect l="l" t="t" r="r" b="b"/>
              <a:pathLst>
                <a:path w="3759376" h="1128663">
                  <a:moveTo>
                    <a:pt x="3634916" y="1128663"/>
                  </a:moveTo>
                  <a:lnTo>
                    <a:pt x="124460" y="1128663"/>
                  </a:lnTo>
                  <a:cubicBezTo>
                    <a:pt x="55880" y="1128663"/>
                    <a:pt x="0" y="1072783"/>
                    <a:pt x="0" y="1004203"/>
                  </a:cubicBezTo>
                  <a:lnTo>
                    <a:pt x="0" y="124460"/>
                  </a:lnTo>
                  <a:cubicBezTo>
                    <a:pt x="0" y="55880"/>
                    <a:pt x="55880" y="0"/>
                    <a:pt x="124460" y="0"/>
                  </a:cubicBezTo>
                  <a:lnTo>
                    <a:pt x="3634916" y="0"/>
                  </a:lnTo>
                  <a:cubicBezTo>
                    <a:pt x="3703496" y="0"/>
                    <a:pt x="3759376" y="55880"/>
                    <a:pt x="3759376" y="124460"/>
                  </a:cubicBezTo>
                  <a:lnTo>
                    <a:pt x="3759376" y="1004203"/>
                  </a:lnTo>
                  <a:cubicBezTo>
                    <a:pt x="3759376" y="1072783"/>
                    <a:pt x="3703496" y="1128663"/>
                    <a:pt x="3634916" y="1128663"/>
                  </a:cubicBezTo>
                  <a:close/>
                </a:path>
              </a:pathLst>
            </a:custGeom>
            <a:solidFill>
              <a:srgbClr val="FFF3E2">
                <a:alpha val="69804"/>
              </a:srgbClr>
            </a:solidFill>
          </p:spPr>
        </p:sp>
      </p:grpSp>
      <p:sp>
        <p:nvSpPr>
          <p:cNvPr id="29" name="TextBox 29"/>
          <p:cNvSpPr txBox="1"/>
          <p:nvPr/>
        </p:nvSpPr>
        <p:spPr>
          <a:xfrm>
            <a:off x="2932972" y="1028700"/>
            <a:ext cx="13814448" cy="1478161"/>
          </a:xfrm>
          <a:prstGeom prst="rect">
            <a:avLst/>
          </a:prstGeom>
        </p:spPr>
        <p:txBody>
          <a:bodyPr lIns="0" tIns="0" rIns="0" bIns="0" rtlCol="0" anchor="t">
            <a:spAutoFit/>
          </a:bodyPr>
          <a:lstStyle/>
          <a:p>
            <a:pPr>
              <a:lnSpc>
                <a:spcPts val="5744"/>
              </a:lnSpc>
            </a:pPr>
            <a:r>
              <a:rPr lang="en-US" sz="4787" spc="-95">
                <a:solidFill>
                  <a:srgbClr val="632B2B"/>
                </a:solidFill>
                <a:latin typeface="Now Bold"/>
              </a:rPr>
              <a:t>         MARY AİNSWORTH DENEYİ</a:t>
            </a:r>
          </a:p>
          <a:p>
            <a:pPr marL="0" lvl="0" indent="0" algn="l">
              <a:lnSpc>
                <a:spcPts val="5744"/>
              </a:lnSpc>
              <a:spcBef>
                <a:spcPct val="0"/>
              </a:spcBef>
            </a:pPr>
            <a:r>
              <a:rPr lang="en-US" sz="4787" spc="-95">
                <a:solidFill>
                  <a:srgbClr val="632B2B"/>
                </a:solidFill>
                <a:latin typeface="Now Bold"/>
              </a:rPr>
              <a:t>              -YABANCI DURUM-</a:t>
            </a:r>
          </a:p>
        </p:txBody>
      </p:sp>
      <p:sp>
        <p:nvSpPr>
          <p:cNvPr id="30" name="TextBox 30"/>
          <p:cNvSpPr txBox="1"/>
          <p:nvPr/>
        </p:nvSpPr>
        <p:spPr>
          <a:xfrm>
            <a:off x="2932972" y="7303809"/>
            <a:ext cx="2572770" cy="329887"/>
          </a:xfrm>
          <a:prstGeom prst="rect">
            <a:avLst/>
          </a:prstGeom>
        </p:spPr>
        <p:txBody>
          <a:bodyPr lIns="0" tIns="0" rIns="0" bIns="0" rtlCol="0" anchor="t">
            <a:spAutoFit/>
          </a:bodyPr>
          <a:lstStyle/>
          <a:p>
            <a:pPr marL="0" lvl="0" indent="0" algn="l">
              <a:lnSpc>
                <a:spcPts val="2764"/>
              </a:lnSpc>
            </a:pPr>
            <a:r>
              <a:rPr lang="en-US" sz="1727">
                <a:solidFill>
                  <a:srgbClr val="632B2B"/>
                </a:solidFill>
                <a:latin typeface="Now"/>
              </a:rPr>
              <a:t>Keşif yapıyor mu ?</a:t>
            </a:r>
          </a:p>
        </p:txBody>
      </p:sp>
      <p:sp>
        <p:nvSpPr>
          <p:cNvPr id="31" name="TextBox 31"/>
          <p:cNvSpPr txBox="1"/>
          <p:nvPr/>
        </p:nvSpPr>
        <p:spPr>
          <a:xfrm>
            <a:off x="6909169" y="7303809"/>
            <a:ext cx="2787428" cy="329887"/>
          </a:xfrm>
          <a:prstGeom prst="rect">
            <a:avLst/>
          </a:prstGeom>
        </p:spPr>
        <p:txBody>
          <a:bodyPr lIns="0" tIns="0" rIns="0" bIns="0" rtlCol="0" anchor="t">
            <a:spAutoFit/>
          </a:bodyPr>
          <a:lstStyle/>
          <a:p>
            <a:pPr marL="0" lvl="0" indent="0" algn="l">
              <a:lnSpc>
                <a:spcPts val="2764"/>
              </a:lnSpc>
            </a:pPr>
            <a:r>
              <a:rPr lang="en-US" sz="1727">
                <a:solidFill>
                  <a:srgbClr val="632B2B"/>
                </a:solidFill>
                <a:latin typeface="Now"/>
              </a:rPr>
              <a:t>Anne gittiğinde tepkisi ?</a:t>
            </a:r>
          </a:p>
        </p:txBody>
      </p:sp>
      <p:sp>
        <p:nvSpPr>
          <p:cNvPr id="32" name="TextBox 32"/>
          <p:cNvSpPr txBox="1"/>
          <p:nvPr/>
        </p:nvSpPr>
        <p:spPr>
          <a:xfrm>
            <a:off x="11377821" y="7303809"/>
            <a:ext cx="2787428" cy="329887"/>
          </a:xfrm>
          <a:prstGeom prst="rect">
            <a:avLst/>
          </a:prstGeom>
        </p:spPr>
        <p:txBody>
          <a:bodyPr lIns="0" tIns="0" rIns="0" bIns="0" rtlCol="0" anchor="t">
            <a:spAutoFit/>
          </a:bodyPr>
          <a:lstStyle/>
          <a:p>
            <a:pPr marL="0" lvl="0" indent="0" algn="l">
              <a:lnSpc>
                <a:spcPts val="2764"/>
              </a:lnSpc>
            </a:pPr>
            <a:r>
              <a:rPr lang="en-US" sz="1727">
                <a:solidFill>
                  <a:srgbClr val="632B2B"/>
                </a:solidFill>
                <a:latin typeface="Now"/>
              </a:rPr>
              <a:t>Anne geldiğinde tepkisi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4A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11" r="1511"/>
          <a:stretch>
            <a:fillRect/>
          </a:stretch>
        </p:blipFill>
        <p:spPr>
          <a:xfrm>
            <a:off x="9950917" y="0"/>
            <a:ext cx="5083701" cy="4364135"/>
          </a:xfrm>
          <a:prstGeom prst="rect">
            <a:avLst/>
          </a:prstGeom>
        </p:spPr>
      </p:pic>
      <p:sp>
        <p:nvSpPr>
          <p:cNvPr id="3" name="TextBox 3"/>
          <p:cNvSpPr txBox="1"/>
          <p:nvPr/>
        </p:nvSpPr>
        <p:spPr>
          <a:xfrm>
            <a:off x="1028700" y="2533650"/>
            <a:ext cx="5891833" cy="2609850"/>
          </a:xfrm>
          <a:prstGeom prst="rect">
            <a:avLst/>
          </a:prstGeom>
        </p:spPr>
        <p:txBody>
          <a:bodyPr lIns="0" tIns="0" rIns="0" bIns="0" rtlCol="0" anchor="t">
            <a:spAutoFit/>
          </a:bodyPr>
          <a:lstStyle/>
          <a:p>
            <a:pPr marL="0" lvl="0" indent="0" algn="l">
              <a:lnSpc>
                <a:spcPts val="2999"/>
              </a:lnSpc>
              <a:spcBef>
                <a:spcPct val="0"/>
              </a:spcBef>
            </a:pPr>
            <a:r>
              <a:rPr lang="en-US" sz="2499" spc="-49">
                <a:solidFill>
                  <a:srgbClr val="632B2B"/>
                </a:solidFill>
                <a:latin typeface="Now"/>
              </a:rPr>
              <a:t>Anne ve babalar çocuklarının keşif ve arama davranışlarında kendilerini güvenli bir liman olarak kullanmalarını sağlamaları ve buna zemin hazırlamaları </a:t>
            </a:r>
            <a:r>
              <a:rPr lang="en-US" sz="2499" spc="-49">
                <a:solidFill>
                  <a:srgbClr val="632B2B"/>
                </a:solidFill>
                <a:latin typeface="Now Bold"/>
              </a:rPr>
              <a:t>güvenli bağlanmaya</a:t>
            </a:r>
            <a:r>
              <a:rPr lang="en-US" sz="2499" spc="-49">
                <a:solidFill>
                  <a:srgbClr val="632B2B"/>
                </a:solidFill>
                <a:latin typeface="Now"/>
              </a:rPr>
              <a:t> ulaşma bakımından en kritik ebeveyn davranışı olarak görülmektedir.</a:t>
            </a:r>
          </a:p>
        </p:txBody>
      </p:sp>
      <p:grpSp>
        <p:nvGrpSpPr>
          <p:cNvPr id="4" name="Group 4"/>
          <p:cNvGrpSpPr/>
          <p:nvPr/>
        </p:nvGrpSpPr>
        <p:grpSpPr>
          <a:xfrm>
            <a:off x="9725274" y="4364135"/>
            <a:ext cx="7090662" cy="1876306"/>
            <a:chOff x="0" y="0"/>
            <a:chExt cx="9454216" cy="2501741"/>
          </a:xfrm>
        </p:grpSpPr>
        <p:grpSp>
          <p:nvGrpSpPr>
            <p:cNvPr id="5" name="Group 5"/>
            <p:cNvGrpSpPr/>
            <p:nvPr/>
          </p:nvGrpSpPr>
          <p:grpSpPr>
            <a:xfrm>
              <a:off x="0" y="0"/>
              <a:ext cx="9454216" cy="2501741"/>
              <a:chOff x="0" y="0"/>
              <a:chExt cx="4971058" cy="1315424"/>
            </a:xfrm>
          </p:grpSpPr>
          <p:sp>
            <p:nvSpPr>
              <p:cNvPr id="6" name="Freeform 6"/>
              <p:cNvSpPr/>
              <p:nvPr/>
            </p:nvSpPr>
            <p:spPr>
              <a:xfrm>
                <a:off x="0" y="0"/>
                <a:ext cx="4971058" cy="1315424"/>
              </a:xfrm>
              <a:custGeom>
                <a:avLst/>
                <a:gdLst/>
                <a:ahLst/>
                <a:cxnLst/>
                <a:rect l="l" t="t" r="r" b="b"/>
                <a:pathLst>
                  <a:path w="4971058" h="1315424">
                    <a:moveTo>
                      <a:pt x="4846598" y="1315424"/>
                    </a:moveTo>
                    <a:lnTo>
                      <a:pt x="124460" y="1315424"/>
                    </a:lnTo>
                    <a:cubicBezTo>
                      <a:pt x="55880" y="1315424"/>
                      <a:pt x="0" y="1259544"/>
                      <a:pt x="0" y="1190964"/>
                    </a:cubicBezTo>
                    <a:lnTo>
                      <a:pt x="0" y="124460"/>
                    </a:lnTo>
                    <a:cubicBezTo>
                      <a:pt x="0" y="55880"/>
                      <a:pt x="55880" y="0"/>
                      <a:pt x="124460" y="0"/>
                    </a:cubicBezTo>
                    <a:lnTo>
                      <a:pt x="4846598" y="0"/>
                    </a:lnTo>
                    <a:cubicBezTo>
                      <a:pt x="4915178" y="0"/>
                      <a:pt x="4971058" y="55880"/>
                      <a:pt x="4971058" y="124460"/>
                    </a:cubicBezTo>
                    <a:lnTo>
                      <a:pt x="4971058" y="1190964"/>
                    </a:lnTo>
                    <a:cubicBezTo>
                      <a:pt x="4971058" y="1259544"/>
                      <a:pt x="4915178" y="1315424"/>
                      <a:pt x="4846598" y="1315424"/>
                    </a:cubicBezTo>
                    <a:close/>
                  </a:path>
                </a:pathLst>
              </a:custGeom>
              <a:solidFill>
                <a:srgbClr val="FFF3E2">
                  <a:alpha val="69804"/>
                </a:srgbClr>
              </a:solidFill>
            </p:spPr>
          </p:sp>
        </p:grpSp>
        <p:sp>
          <p:nvSpPr>
            <p:cNvPr id="7" name="TextBox 7"/>
            <p:cNvSpPr txBox="1"/>
            <p:nvPr/>
          </p:nvSpPr>
          <p:spPr>
            <a:xfrm>
              <a:off x="2218689" y="488931"/>
              <a:ext cx="6606761" cy="1477908"/>
            </a:xfrm>
            <a:prstGeom prst="rect">
              <a:avLst/>
            </a:prstGeom>
          </p:spPr>
          <p:txBody>
            <a:bodyPr lIns="0" tIns="0" rIns="0" bIns="0" rtlCol="0" anchor="t">
              <a:spAutoFit/>
            </a:bodyPr>
            <a:lstStyle/>
            <a:p>
              <a:pPr marL="0" lvl="0" indent="0" algn="l">
                <a:lnSpc>
                  <a:spcPts val="3033"/>
                </a:lnSpc>
                <a:spcBef>
                  <a:spcPct val="0"/>
                </a:spcBef>
              </a:pPr>
              <a:r>
                <a:rPr lang="en-US" sz="2022">
                  <a:solidFill>
                    <a:srgbClr val="632B2B"/>
                  </a:solidFill>
                  <a:latin typeface="Now"/>
                </a:rPr>
                <a:t>Ebeveynin çocuğun stres belirtilerine ve ihtiyaçlarına tutarlı olarak karşılık vermesi</a:t>
              </a:r>
            </a:p>
          </p:txBody>
        </p:sp>
        <p:sp>
          <p:nvSpPr>
            <p:cNvPr id="8" name="TextBox 8"/>
            <p:cNvSpPr txBox="1"/>
            <p:nvPr/>
          </p:nvSpPr>
          <p:spPr>
            <a:xfrm>
              <a:off x="687295" y="718721"/>
              <a:ext cx="1168499" cy="525935"/>
            </a:xfrm>
            <a:prstGeom prst="rect">
              <a:avLst/>
            </a:prstGeom>
          </p:spPr>
          <p:txBody>
            <a:bodyPr lIns="0" tIns="0" rIns="0" bIns="0" rtlCol="0" anchor="t">
              <a:spAutoFit/>
            </a:bodyPr>
            <a:lstStyle/>
            <a:p>
              <a:pPr marL="0" lvl="0" indent="0">
                <a:lnSpc>
                  <a:spcPts val="1544"/>
                </a:lnSpc>
                <a:spcBef>
                  <a:spcPct val="0"/>
                </a:spcBef>
              </a:pPr>
              <a:r>
                <a:rPr lang="en-US" sz="1287">
                  <a:solidFill>
                    <a:srgbClr val="632B2B"/>
                  </a:solidFill>
                  <a:latin typeface="Now Bold"/>
                </a:rPr>
                <a:t>  Güvenli Bağlanma</a:t>
              </a:r>
            </a:p>
          </p:txBody>
        </p:sp>
      </p:grpSp>
      <p:grpSp>
        <p:nvGrpSpPr>
          <p:cNvPr id="9" name="Group 9"/>
          <p:cNvGrpSpPr/>
          <p:nvPr/>
        </p:nvGrpSpPr>
        <p:grpSpPr>
          <a:xfrm>
            <a:off x="9725274" y="6500569"/>
            <a:ext cx="7219340" cy="1348523"/>
            <a:chOff x="0" y="0"/>
            <a:chExt cx="9625787" cy="1798030"/>
          </a:xfrm>
        </p:grpSpPr>
        <p:grpSp>
          <p:nvGrpSpPr>
            <p:cNvPr id="10" name="Group 10"/>
            <p:cNvGrpSpPr/>
            <p:nvPr/>
          </p:nvGrpSpPr>
          <p:grpSpPr>
            <a:xfrm>
              <a:off x="0" y="0"/>
              <a:ext cx="9625787" cy="1798030"/>
              <a:chOff x="0" y="0"/>
              <a:chExt cx="4971058" cy="928559"/>
            </a:xfrm>
          </p:grpSpPr>
          <p:sp>
            <p:nvSpPr>
              <p:cNvPr id="11" name="Freeform 11"/>
              <p:cNvSpPr/>
              <p:nvPr/>
            </p:nvSpPr>
            <p:spPr>
              <a:xfrm>
                <a:off x="0" y="0"/>
                <a:ext cx="4971058" cy="928559"/>
              </a:xfrm>
              <a:custGeom>
                <a:avLst/>
                <a:gdLst/>
                <a:ahLst/>
                <a:cxnLst/>
                <a:rect l="l" t="t" r="r" b="b"/>
                <a:pathLst>
                  <a:path w="4971058" h="928559">
                    <a:moveTo>
                      <a:pt x="4846598" y="928559"/>
                    </a:moveTo>
                    <a:lnTo>
                      <a:pt x="124460" y="928559"/>
                    </a:lnTo>
                    <a:cubicBezTo>
                      <a:pt x="55880" y="928559"/>
                      <a:pt x="0" y="872679"/>
                      <a:pt x="0" y="804099"/>
                    </a:cubicBezTo>
                    <a:lnTo>
                      <a:pt x="0" y="124460"/>
                    </a:lnTo>
                    <a:cubicBezTo>
                      <a:pt x="0" y="55880"/>
                      <a:pt x="55880" y="0"/>
                      <a:pt x="124460" y="0"/>
                    </a:cubicBezTo>
                    <a:lnTo>
                      <a:pt x="4846598" y="0"/>
                    </a:lnTo>
                    <a:cubicBezTo>
                      <a:pt x="4915178" y="0"/>
                      <a:pt x="4971058" y="55880"/>
                      <a:pt x="4971058" y="124460"/>
                    </a:cubicBezTo>
                    <a:lnTo>
                      <a:pt x="4971058" y="804099"/>
                    </a:lnTo>
                    <a:cubicBezTo>
                      <a:pt x="4971058" y="872679"/>
                      <a:pt x="4915178" y="928559"/>
                      <a:pt x="4846598" y="928559"/>
                    </a:cubicBezTo>
                    <a:close/>
                  </a:path>
                </a:pathLst>
              </a:custGeom>
              <a:solidFill>
                <a:srgbClr val="FFF3E2">
                  <a:alpha val="69804"/>
                </a:srgbClr>
              </a:solidFill>
            </p:spPr>
          </p:sp>
        </p:grpSp>
        <p:sp>
          <p:nvSpPr>
            <p:cNvPr id="12" name="TextBox 12"/>
            <p:cNvSpPr txBox="1"/>
            <p:nvPr/>
          </p:nvSpPr>
          <p:spPr>
            <a:xfrm>
              <a:off x="2258953" y="505493"/>
              <a:ext cx="6726658" cy="753745"/>
            </a:xfrm>
            <a:prstGeom prst="rect">
              <a:avLst/>
            </a:prstGeom>
          </p:spPr>
          <p:txBody>
            <a:bodyPr lIns="0" tIns="0" rIns="0" bIns="0" rtlCol="0" anchor="t">
              <a:spAutoFit/>
            </a:bodyPr>
            <a:lstStyle/>
            <a:p>
              <a:pPr marL="0" lvl="0" indent="0" algn="l">
                <a:lnSpc>
                  <a:spcPts val="2399"/>
                </a:lnSpc>
                <a:spcBef>
                  <a:spcPct val="0"/>
                </a:spcBef>
              </a:pPr>
              <a:r>
                <a:rPr lang="en-US" sz="1599">
                  <a:solidFill>
                    <a:srgbClr val="632B2B"/>
                  </a:solidFill>
                  <a:latin typeface="Now"/>
                </a:rPr>
                <a:t>Tutarlı olarak tepkisiz kalması ya da cevap vermemesi</a:t>
              </a:r>
            </a:p>
          </p:txBody>
        </p:sp>
        <p:sp>
          <p:nvSpPr>
            <p:cNvPr id="13" name="TextBox 13"/>
            <p:cNvSpPr txBox="1"/>
            <p:nvPr/>
          </p:nvSpPr>
          <p:spPr>
            <a:xfrm>
              <a:off x="640176" y="737955"/>
              <a:ext cx="1189704" cy="517525"/>
            </a:xfrm>
            <a:prstGeom prst="rect">
              <a:avLst/>
            </a:prstGeom>
          </p:spPr>
          <p:txBody>
            <a:bodyPr lIns="0" tIns="0" rIns="0" bIns="0" rtlCol="0" anchor="t">
              <a:spAutoFit/>
            </a:bodyPr>
            <a:lstStyle/>
            <a:p>
              <a:pPr marL="0" lvl="0" indent="0">
                <a:lnSpc>
                  <a:spcPts val="1560"/>
                </a:lnSpc>
                <a:spcBef>
                  <a:spcPct val="0"/>
                </a:spcBef>
              </a:pPr>
              <a:r>
                <a:rPr lang="en-US" sz="1300">
                  <a:solidFill>
                    <a:srgbClr val="632B2B"/>
                  </a:solidFill>
                  <a:latin typeface="Now Bold"/>
                </a:rPr>
                <a:t>Kaçınan Bağlanma</a:t>
              </a:r>
            </a:p>
          </p:txBody>
        </p:sp>
      </p:grpSp>
      <p:grpSp>
        <p:nvGrpSpPr>
          <p:cNvPr id="14" name="Group 14"/>
          <p:cNvGrpSpPr/>
          <p:nvPr/>
        </p:nvGrpSpPr>
        <p:grpSpPr>
          <a:xfrm>
            <a:off x="9725274" y="8159511"/>
            <a:ext cx="7219340" cy="1440954"/>
            <a:chOff x="0" y="0"/>
            <a:chExt cx="9625787" cy="1921272"/>
          </a:xfrm>
        </p:grpSpPr>
        <p:grpSp>
          <p:nvGrpSpPr>
            <p:cNvPr id="15" name="Group 15"/>
            <p:cNvGrpSpPr/>
            <p:nvPr/>
          </p:nvGrpSpPr>
          <p:grpSpPr>
            <a:xfrm>
              <a:off x="0" y="0"/>
              <a:ext cx="9625787" cy="1921272"/>
              <a:chOff x="0" y="0"/>
              <a:chExt cx="4971058" cy="992205"/>
            </a:xfrm>
          </p:grpSpPr>
          <p:sp>
            <p:nvSpPr>
              <p:cNvPr id="16" name="Freeform 16"/>
              <p:cNvSpPr/>
              <p:nvPr/>
            </p:nvSpPr>
            <p:spPr>
              <a:xfrm>
                <a:off x="0" y="0"/>
                <a:ext cx="4971058" cy="992205"/>
              </a:xfrm>
              <a:custGeom>
                <a:avLst/>
                <a:gdLst/>
                <a:ahLst/>
                <a:cxnLst/>
                <a:rect l="l" t="t" r="r" b="b"/>
                <a:pathLst>
                  <a:path w="4971058" h="992205">
                    <a:moveTo>
                      <a:pt x="4846598" y="992205"/>
                    </a:moveTo>
                    <a:lnTo>
                      <a:pt x="124460" y="992205"/>
                    </a:lnTo>
                    <a:cubicBezTo>
                      <a:pt x="55880" y="992205"/>
                      <a:pt x="0" y="936325"/>
                      <a:pt x="0" y="867745"/>
                    </a:cubicBezTo>
                    <a:lnTo>
                      <a:pt x="0" y="124460"/>
                    </a:lnTo>
                    <a:cubicBezTo>
                      <a:pt x="0" y="55880"/>
                      <a:pt x="55880" y="0"/>
                      <a:pt x="124460" y="0"/>
                    </a:cubicBezTo>
                    <a:lnTo>
                      <a:pt x="4846598" y="0"/>
                    </a:lnTo>
                    <a:cubicBezTo>
                      <a:pt x="4915178" y="0"/>
                      <a:pt x="4971058" y="55880"/>
                      <a:pt x="4971058" y="124460"/>
                    </a:cubicBezTo>
                    <a:lnTo>
                      <a:pt x="4971058" y="867745"/>
                    </a:lnTo>
                    <a:cubicBezTo>
                      <a:pt x="4971058" y="936325"/>
                      <a:pt x="4915178" y="992205"/>
                      <a:pt x="4846598" y="992205"/>
                    </a:cubicBezTo>
                    <a:close/>
                  </a:path>
                </a:pathLst>
              </a:custGeom>
              <a:solidFill>
                <a:srgbClr val="FFF3E2">
                  <a:alpha val="69804"/>
                </a:srgbClr>
              </a:solidFill>
            </p:spPr>
          </p:sp>
        </p:grpSp>
        <p:sp>
          <p:nvSpPr>
            <p:cNvPr id="17" name="TextBox 17"/>
            <p:cNvSpPr txBox="1"/>
            <p:nvPr/>
          </p:nvSpPr>
          <p:spPr>
            <a:xfrm>
              <a:off x="2258953" y="495968"/>
              <a:ext cx="6726658" cy="469606"/>
            </a:xfrm>
            <a:prstGeom prst="rect">
              <a:avLst/>
            </a:prstGeom>
          </p:spPr>
          <p:txBody>
            <a:bodyPr lIns="0" tIns="0" rIns="0" bIns="0" rtlCol="0" anchor="t">
              <a:spAutoFit/>
            </a:bodyPr>
            <a:lstStyle/>
            <a:p>
              <a:pPr marL="0" lvl="0" indent="0" algn="l">
                <a:lnSpc>
                  <a:spcPts val="3088"/>
                </a:lnSpc>
                <a:spcBef>
                  <a:spcPct val="0"/>
                </a:spcBef>
              </a:pPr>
              <a:r>
                <a:rPr lang="en-US" sz="2058">
                  <a:solidFill>
                    <a:srgbClr val="632B2B"/>
                  </a:solidFill>
                  <a:latin typeface="Now"/>
                </a:rPr>
                <a:t>Tutarsız olarak cevap vermesi</a:t>
              </a:r>
            </a:p>
          </p:txBody>
        </p:sp>
        <p:sp>
          <p:nvSpPr>
            <p:cNvPr id="18" name="TextBox 18"/>
            <p:cNvSpPr txBox="1"/>
            <p:nvPr/>
          </p:nvSpPr>
          <p:spPr>
            <a:xfrm>
              <a:off x="640176" y="610955"/>
              <a:ext cx="1189704" cy="771525"/>
            </a:xfrm>
            <a:prstGeom prst="rect">
              <a:avLst/>
            </a:prstGeom>
          </p:spPr>
          <p:txBody>
            <a:bodyPr lIns="0" tIns="0" rIns="0" bIns="0" rtlCol="0" anchor="t">
              <a:spAutoFit/>
            </a:bodyPr>
            <a:lstStyle/>
            <a:p>
              <a:pPr marL="0" lvl="0" indent="0">
                <a:lnSpc>
                  <a:spcPts val="1560"/>
                </a:lnSpc>
                <a:spcBef>
                  <a:spcPct val="0"/>
                </a:spcBef>
              </a:pPr>
              <a:r>
                <a:rPr lang="en-US" sz="1300">
                  <a:solidFill>
                    <a:srgbClr val="632B2B"/>
                  </a:solidFill>
                  <a:latin typeface="Now Bold"/>
                </a:rPr>
                <a:t>Kaygılı Kararsız Bağlanma</a:t>
              </a:r>
            </a:p>
          </p:txBody>
        </p:sp>
      </p:grpSp>
      <p:sp>
        <p:nvSpPr>
          <p:cNvPr id="19" name="TextBox 19"/>
          <p:cNvSpPr txBox="1"/>
          <p:nvPr/>
        </p:nvSpPr>
        <p:spPr>
          <a:xfrm>
            <a:off x="1028700" y="6654561"/>
            <a:ext cx="5891833" cy="1504950"/>
          </a:xfrm>
          <a:prstGeom prst="rect">
            <a:avLst/>
          </a:prstGeom>
        </p:spPr>
        <p:txBody>
          <a:bodyPr lIns="0" tIns="0" rIns="0" bIns="0" rtlCol="0" anchor="t">
            <a:spAutoFit/>
          </a:bodyPr>
          <a:lstStyle/>
          <a:p>
            <a:pPr marL="0" lvl="0" indent="0" algn="l">
              <a:lnSpc>
                <a:spcPts val="2999"/>
              </a:lnSpc>
              <a:spcBef>
                <a:spcPct val="0"/>
              </a:spcBef>
            </a:pPr>
            <a:r>
              <a:rPr lang="en-US" sz="2499" spc="-49">
                <a:solidFill>
                  <a:srgbClr val="632B2B"/>
                </a:solidFill>
                <a:latin typeface="Now"/>
              </a:rPr>
              <a:t>Çocuklarda gözlenen bağlanma örüntüsünün doğrudan annenin (ya da ilk aylarda bakım veren kişinin) </a:t>
            </a:r>
            <a:r>
              <a:rPr lang="en-US" sz="2499" spc="-49">
                <a:solidFill>
                  <a:srgbClr val="632B2B"/>
                </a:solidFill>
                <a:latin typeface="Now Bold"/>
              </a:rPr>
              <a:t>tepki ve  tutarlılığı </a:t>
            </a:r>
            <a:r>
              <a:rPr lang="en-US" sz="2499" spc="-49">
                <a:solidFill>
                  <a:srgbClr val="632B2B"/>
                </a:solidFill>
                <a:latin typeface="Now"/>
              </a:rPr>
              <a:t>ile ilişkilidir.</a:t>
            </a:r>
          </a:p>
        </p:txBody>
      </p:sp>
      <p:sp>
        <p:nvSpPr>
          <p:cNvPr id="20" name="AutoShape 20"/>
          <p:cNvSpPr/>
          <p:nvPr/>
        </p:nvSpPr>
        <p:spPr>
          <a:xfrm rot="-1448727">
            <a:off x="6225156" y="6094958"/>
            <a:ext cx="3198862" cy="0"/>
          </a:xfrm>
          <a:prstGeom prst="line">
            <a:avLst/>
          </a:prstGeom>
          <a:ln w="47625" cap="rnd">
            <a:solidFill>
              <a:srgbClr val="000000"/>
            </a:solidFill>
            <a:prstDash val="solid"/>
            <a:headEnd type="none" w="sm" len="sm"/>
            <a:tailEnd type="triangle" w="lg" len="med"/>
          </a:ln>
        </p:spPr>
      </p:sp>
      <p:sp>
        <p:nvSpPr>
          <p:cNvPr id="21" name="AutoShape 21"/>
          <p:cNvSpPr/>
          <p:nvPr/>
        </p:nvSpPr>
        <p:spPr>
          <a:xfrm>
            <a:off x="6670810" y="7379533"/>
            <a:ext cx="2738736" cy="0"/>
          </a:xfrm>
          <a:prstGeom prst="line">
            <a:avLst/>
          </a:prstGeom>
          <a:ln w="47625" cap="rnd">
            <a:solidFill>
              <a:srgbClr val="000000"/>
            </a:solidFill>
            <a:prstDash val="solid"/>
            <a:headEnd type="none" w="sm" len="sm"/>
            <a:tailEnd type="triangle" w="lg" len="med"/>
          </a:ln>
        </p:spPr>
      </p:sp>
      <p:sp>
        <p:nvSpPr>
          <p:cNvPr id="22" name="AutoShape 22"/>
          <p:cNvSpPr/>
          <p:nvPr/>
        </p:nvSpPr>
        <p:spPr>
          <a:xfrm rot="604025">
            <a:off x="4376885" y="8522356"/>
            <a:ext cx="5075021" cy="0"/>
          </a:xfrm>
          <a:prstGeom prst="line">
            <a:avLst/>
          </a:prstGeom>
          <a:ln w="47625" cap="rnd">
            <a:solidFill>
              <a:srgbClr val="000000"/>
            </a:solidFill>
            <a:prstDash val="solid"/>
            <a:headEnd type="none" w="sm" len="sm"/>
            <a:tailEnd type="triangle" w="lg" len="med"/>
          </a:ln>
        </p:spPr>
      </p:sp>
      <p:grpSp>
        <p:nvGrpSpPr>
          <p:cNvPr id="23" name="Group 23"/>
          <p:cNvGrpSpPr/>
          <p:nvPr/>
        </p:nvGrpSpPr>
        <p:grpSpPr>
          <a:xfrm>
            <a:off x="17754665" y="3838575"/>
            <a:ext cx="176115" cy="4024179"/>
            <a:chOff x="0" y="0"/>
            <a:chExt cx="234820" cy="5365572"/>
          </a:xfrm>
        </p:grpSpPr>
        <p:grpSp>
          <p:nvGrpSpPr>
            <p:cNvPr id="24" name="Group 24"/>
            <p:cNvGrpSpPr/>
            <p:nvPr/>
          </p:nvGrpSpPr>
          <p:grpSpPr>
            <a:xfrm>
              <a:off x="0" y="1282688"/>
              <a:ext cx="234820" cy="234820"/>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8767">
                  <a:alpha val="49804"/>
                </a:srgbClr>
              </a:solidFill>
            </p:spPr>
          </p:sp>
        </p:grpSp>
        <p:grpSp>
          <p:nvGrpSpPr>
            <p:cNvPr id="26" name="Group 26"/>
            <p:cNvGrpSpPr/>
            <p:nvPr/>
          </p:nvGrpSpPr>
          <p:grpSpPr>
            <a:xfrm>
              <a:off x="0" y="0"/>
              <a:ext cx="234820" cy="23482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8767">
                  <a:alpha val="49804"/>
                </a:srgbClr>
              </a:solidFill>
            </p:spPr>
          </p:sp>
        </p:grpSp>
        <p:grpSp>
          <p:nvGrpSpPr>
            <p:cNvPr id="28" name="Group 28"/>
            <p:cNvGrpSpPr/>
            <p:nvPr/>
          </p:nvGrpSpPr>
          <p:grpSpPr>
            <a:xfrm>
              <a:off x="0" y="641344"/>
              <a:ext cx="234820" cy="234820"/>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8767">
                  <a:alpha val="49804"/>
                </a:srgbClr>
              </a:solidFill>
            </p:spPr>
          </p:sp>
        </p:grpSp>
        <p:grpSp>
          <p:nvGrpSpPr>
            <p:cNvPr id="30" name="Group 30"/>
            <p:cNvGrpSpPr/>
            <p:nvPr/>
          </p:nvGrpSpPr>
          <p:grpSpPr>
            <a:xfrm>
              <a:off x="0" y="1924032"/>
              <a:ext cx="234820" cy="234820"/>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8767"/>
              </a:solidFill>
            </p:spPr>
          </p:sp>
        </p:grpSp>
        <p:grpSp>
          <p:nvGrpSpPr>
            <p:cNvPr id="32" name="Group 32"/>
            <p:cNvGrpSpPr/>
            <p:nvPr/>
          </p:nvGrpSpPr>
          <p:grpSpPr>
            <a:xfrm>
              <a:off x="0" y="2565376"/>
              <a:ext cx="234820" cy="234820"/>
              <a:chOff x="0" y="0"/>
              <a:chExt cx="6350000" cy="6350000"/>
            </a:xfrm>
          </p:grpSpPr>
          <p:sp>
            <p:nvSpPr>
              <p:cNvPr id="33" name="Freeform 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8767">
                  <a:alpha val="49804"/>
                </a:srgbClr>
              </a:solidFill>
            </p:spPr>
          </p:sp>
        </p:grpSp>
        <p:grpSp>
          <p:nvGrpSpPr>
            <p:cNvPr id="34" name="Group 34"/>
            <p:cNvGrpSpPr/>
            <p:nvPr/>
          </p:nvGrpSpPr>
          <p:grpSpPr>
            <a:xfrm>
              <a:off x="0" y="3206720"/>
              <a:ext cx="234820" cy="234820"/>
              <a:chOff x="0" y="0"/>
              <a:chExt cx="6350000" cy="6350000"/>
            </a:xfrm>
          </p:grpSpPr>
          <p:sp>
            <p:nvSpPr>
              <p:cNvPr id="35" name="Freeform 3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8767">
                  <a:alpha val="49804"/>
                </a:srgbClr>
              </a:solidFill>
            </p:spPr>
          </p:sp>
        </p:grpSp>
        <p:grpSp>
          <p:nvGrpSpPr>
            <p:cNvPr id="36" name="Group 36"/>
            <p:cNvGrpSpPr/>
            <p:nvPr/>
          </p:nvGrpSpPr>
          <p:grpSpPr>
            <a:xfrm>
              <a:off x="0" y="3848064"/>
              <a:ext cx="234820" cy="234820"/>
              <a:chOff x="0" y="0"/>
              <a:chExt cx="6350000" cy="6350000"/>
            </a:xfrm>
          </p:grpSpPr>
          <p:sp>
            <p:nvSpPr>
              <p:cNvPr id="37" name="Freeform 3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8767">
                  <a:alpha val="49804"/>
                </a:srgbClr>
              </a:solidFill>
            </p:spPr>
          </p:sp>
        </p:grpSp>
        <p:grpSp>
          <p:nvGrpSpPr>
            <p:cNvPr id="38" name="Group 38"/>
            <p:cNvGrpSpPr/>
            <p:nvPr/>
          </p:nvGrpSpPr>
          <p:grpSpPr>
            <a:xfrm>
              <a:off x="0" y="4489409"/>
              <a:ext cx="234820" cy="234820"/>
              <a:chOff x="0" y="0"/>
              <a:chExt cx="6350000" cy="6350000"/>
            </a:xfrm>
          </p:grpSpPr>
          <p:sp>
            <p:nvSpPr>
              <p:cNvPr id="39" name="Freeform 3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8767">
                  <a:alpha val="49804"/>
                </a:srgbClr>
              </a:solidFill>
            </p:spPr>
          </p:sp>
        </p:grpSp>
        <p:grpSp>
          <p:nvGrpSpPr>
            <p:cNvPr id="40" name="Group 40"/>
            <p:cNvGrpSpPr/>
            <p:nvPr/>
          </p:nvGrpSpPr>
          <p:grpSpPr>
            <a:xfrm>
              <a:off x="0" y="5130753"/>
              <a:ext cx="234820" cy="234820"/>
              <a:chOff x="0" y="0"/>
              <a:chExt cx="6350000" cy="6350000"/>
            </a:xfrm>
          </p:grpSpPr>
          <p:sp>
            <p:nvSpPr>
              <p:cNvPr id="41" name="Freeform 4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8767">
                  <a:alpha val="49804"/>
                </a:srgbClr>
              </a:solidFill>
            </p:spPr>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p:cNvGrpSpPr/>
        <p:nvPr/>
      </p:nvGrpSpPr>
      <p:grpSpPr>
        <a:xfrm>
          <a:off x="0" y="0"/>
          <a:ext cx="0" cy="0"/>
          <a:chOff x="0" y="0"/>
          <a:chExt cx="0" cy="0"/>
        </a:xfrm>
      </p:grpSpPr>
      <p:grpSp>
        <p:nvGrpSpPr>
          <p:cNvPr id="2" name="Group 2"/>
          <p:cNvGrpSpPr/>
          <p:nvPr/>
        </p:nvGrpSpPr>
        <p:grpSpPr>
          <a:xfrm>
            <a:off x="2974487" y="829154"/>
            <a:ext cx="4222519" cy="4314346"/>
            <a:chOff x="0" y="0"/>
            <a:chExt cx="5630026" cy="5752461"/>
          </a:xfrm>
        </p:grpSpPr>
        <p:grpSp>
          <p:nvGrpSpPr>
            <p:cNvPr id="3" name="Group 3"/>
            <p:cNvGrpSpPr/>
            <p:nvPr/>
          </p:nvGrpSpPr>
          <p:grpSpPr>
            <a:xfrm>
              <a:off x="0" y="2295486"/>
              <a:ext cx="5630026" cy="3456975"/>
              <a:chOff x="0" y="0"/>
              <a:chExt cx="5143777" cy="3158407"/>
            </a:xfrm>
          </p:grpSpPr>
          <p:sp>
            <p:nvSpPr>
              <p:cNvPr id="4" name="Freeform 4"/>
              <p:cNvSpPr/>
              <p:nvPr/>
            </p:nvSpPr>
            <p:spPr>
              <a:xfrm>
                <a:off x="0" y="0"/>
                <a:ext cx="5143778" cy="3158407"/>
              </a:xfrm>
              <a:custGeom>
                <a:avLst/>
                <a:gdLst/>
                <a:ahLst/>
                <a:cxnLst/>
                <a:rect l="l" t="t" r="r" b="b"/>
                <a:pathLst>
                  <a:path w="5143778" h="3158407">
                    <a:moveTo>
                      <a:pt x="5019317" y="3158407"/>
                    </a:moveTo>
                    <a:lnTo>
                      <a:pt x="124460" y="3158407"/>
                    </a:lnTo>
                    <a:cubicBezTo>
                      <a:pt x="55880" y="3158407"/>
                      <a:pt x="0" y="3102527"/>
                      <a:pt x="0" y="3033947"/>
                    </a:cubicBezTo>
                    <a:lnTo>
                      <a:pt x="0" y="124460"/>
                    </a:lnTo>
                    <a:cubicBezTo>
                      <a:pt x="0" y="55880"/>
                      <a:pt x="55880" y="0"/>
                      <a:pt x="124460" y="0"/>
                    </a:cubicBezTo>
                    <a:lnTo>
                      <a:pt x="5019318" y="0"/>
                    </a:lnTo>
                    <a:cubicBezTo>
                      <a:pt x="5087898" y="0"/>
                      <a:pt x="5143778" y="55880"/>
                      <a:pt x="5143778" y="124460"/>
                    </a:cubicBezTo>
                    <a:lnTo>
                      <a:pt x="5143778" y="3033947"/>
                    </a:lnTo>
                    <a:cubicBezTo>
                      <a:pt x="5143778" y="3102527"/>
                      <a:pt x="5087898" y="3158407"/>
                      <a:pt x="5019318" y="3158407"/>
                    </a:cubicBezTo>
                    <a:close/>
                  </a:path>
                </a:pathLst>
              </a:custGeom>
              <a:solidFill>
                <a:srgbClr val="FFD4A9">
                  <a:alpha val="69804"/>
                </a:srgbClr>
              </a:solidFill>
            </p:spPr>
          </p:sp>
        </p:grpSp>
        <p:sp>
          <p:nvSpPr>
            <p:cNvPr id="5" name="TextBox 5"/>
            <p:cNvSpPr txBox="1"/>
            <p:nvPr/>
          </p:nvSpPr>
          <p:spPr>
            <a:xfrm>
              <a:off x="0" y="150854"/>
              <a:ext cx="5209032" cy="1609725"/>
            </a:xfrm>
            <a:prstGeom prst="rect">
              <a:avLst/>
            </a:prstGeom>
          </p:spPr>
          <p:txBody>
            <a:bodyPr lIns="0" tIns="0" rIns="0" bIns="0" rtlCol="0" anchor="t">
              <a:spAutoFit/>
            </a:bodyPr>
            <a:lstStyle/>
            <a:p>
              <a:pPr marL="0" lvl="0" indent="0" algn="ctr">
                <a:lnSpc>
                  <a:spcPts val="4737"/>
                </a:lnSpc>
                <a:spcBef>
                  <a:spcPct val="0"/>
                </a:spcBef>
              </a:pPr>
              <a:r>
                <a:rPr lang="en-US" sz="3948" spc="-78">
                  <a:solidFill>
                    <a:srgbClr val="632B2B"/>
                  </a:solidFill>
                  <a:latin typeface="Now Bold"/>
                </a:rPr>
                <a:t>Güvenli Bağlanma</a:t>
              </a:r>
            </a:p>
          </p:txBody>
        </p:sp>
        <p:sp>
          <p:nvSpPr>
            <p:cNvPr id="6" name="TextBox 6"/>
            <p:cNvSpPr txBox="1"/>
            <p:nvPr/>
          </p:nvSpPr>
          <p:spPr>
            <a:xfrm>
              <a:off x="359797" y="3011367"/>
              <a:ext cx="4910431" cy="1977588"/>
            </a:xfrm>
            <a:prstGeom prst="rect">
              <a:avLst/>
            </a:prstGeom>
          </p:spPr>
          <p:txBody>
            <a:bodyPr lIns="0" tIns="0" rIns="0" bIns="0" rtlCol="0" anchor="t">
              <a:spAutoFit/>
            </a:bodyPr>
            <a:lstStyle/>
            <a:p>
              <a:pPr marL="0" lvl="0" indent="0" algn="l">
                <a:lnSpc>
                  <a:spcPts val="2387"/>
                </a:lnSpc>
                <a:spcBef>
                  <a:spcPct val="0"/>
                </a:spcBef>
              </a:pPr>
              <a:r>
                <a:rPr lang="en-US" sz="1591">
                  <a:solidFill>
                    <a:srgbClr val="632B2B"/>
                  </a:solidFill>
                  <a:latin typeface="Now"/>
                </a:rPr>
                <a:t>Güvenli bağlanan çocukların annelerinin daha sıcak/duyarlı olduklarını ve çocukları ile uyumlu ve senkronize bir şekilde etkileşimde bulunduklarını gözlemlenmiştir.</a:t>
              </a:r>
            </a:p>
          </p:txBody>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7007767" y="8986702"/>
            <a:ext cx="679181" cy="300074"/>
          </a:xfrm>
          <a:prstGeom prst="rect">
            <a:avLst/>
          </a:prstGeom>
        </p:spPr>
      </p:pic>
      <p:grpSp>
        <p:nvGrpSpPr>
          <p:cNvPr id="8" name="Group 8"/>
          <p:cNvGrpSpPr/>
          <p:nvPr/>
        </p:nvGrpSpPr>
        <p:grpSpPr>
          <a:xfrm>
            <a:off x="10894290" y="829154"/>
            <a:ext cx="4222519" cy="4314346"/>
            <a:chOff x="0" y="0"/>
            <a:chExt cx="5630026" cy="5752461"/>
          </a:xfrm>
        </p:grpSpPr>
        <p:grpSp>
          <p:nvGrpSpPr>
            <p:cNvPr id="9" name="Group 9"/>
            <p:cNvGrpSpPr/>
            <p:nvPr/>
          </p:nvGrpSpPr>
          <p:grpSpPr>
            <a:xfrm>
              <a:off x="0" y="2295486"/>
              <a:ext cx="5630026" cy="3456975"/>
              <a:chOff x="0" y="0"/>
              <a:chExt cx="5143777" cy="3158407"/>
            </a:xfrm>
          </p:grpSpPr>
          <p:sp>
            <p:nvSpPr>
              <p:cNvPr id="10" name="Freeform 10"/>
              <p:cNvSpPr/>
              <p:nvPr/>
            </p:nvSpPr>
            <p:spPr>
              <a:xfrm>
                <a:off x="0" y="0"/>
                <a:ext cx="5143778" cy="3158407"/>
              </a:xfrm>
              <a:custGeom>
                <a:avLst/>
                <a:gdLst/>
                <a:ahLst/>
                <a:cxnLst/>
                <a:rect l="l" t="t" r="r" b="b"/>
                <a:pathLst>
                  <a:path w="5143778" h="3158407">
                    <a:moveTo>
                      <a:pt x="5019317" y="3158407"/>
                    </a:moveTo>
                    <a:lnTo>
                      <a:pt x="124460" y="3158407"/>
                    </a:lnTo>
                    <a:cubicBezTo>
                      <a:pt x="55880" y="3158407"/>
                      <a:pt x="0" y="3102527"/>
                      <a:pt x="0" y="3033947"/>
                    </a:cubicBezTo>
                    <a:lnTo>
                      <a:pt x="0" y="124460"/>
                    </a:lnTo>
                    <a:cubicBezTo>
                      <a:pt x="0" y="55880"/>
                      <a:pt x="55880" y="0"/>
                      <a:pt x="124460" y="0"/>
                    </a:cubicBezTo>
                    <a:lnTo>
                      <a:pt x="5019318" y="0"/>
                    </a:lnTo>
                    <a:cubicBezTo>
                      <a:pt x="5087898" y="0"/>
                      <a:pt x="5143778" y="55880"/>
                      <a:pt x="5143778" y="124460"/>
                    </a:cubicBezTo>
                    <a:lnTo>
                      <a:pt x="5143778" y="3033947"/>
                    </a:lnTo>
                    <a:cubicBezTo>
                      <a:pt x="5143778" y="3102527"/>
                      <a:pt x="5087898" y="3158407"/>
                      <a:pt x="5019318" y="3158407"/>
                    </a:cubicBezTo>
                    <a:close/>
                  </a:path>
                </a:pathLst>
              </a:custGeom>
              <a:solidFill>
                <a:srgbClr val="FFD4A9">
                  <a:alpha val="69804"/>
                </a:srgbClr>
              </a:solidFill>
            </p:spPr>
          </p:sp>
        </p:grpSp>
        <p:sp>
          <p:nvSpPr>
            <p:cNvPr id="11" name="TextBox 11"/>
            <p:cNvSpPr txBox="1"/>
            <p:nvPr/>
          </p:nvSpPr>
          <p:spPr>
            <a:xfrm>
              <a:off x="0" y="150854"/>
              <a:ext cx="5209032" cy="1609725"/>
            </a:xfrm>
            <a:prstGeom prst="rect">
              <a:avLst/>
            </a:prstGeom>
          </p:spPr>
          <p:txBody>
            <a:bodyPr lIns="0" tIns="0" rIns="0" bIns="0" rtlCol="0" anchor="t">
              <a:spAutoFit/>
            </a:bodyPr>
            <a:lstStyle/>
            <a:p>
              <a:pPr marL="0" lvl="0" indent="0" algn="ctr">
                <a:lnSpc>
                  <a:spcPts val="4737"/>
                </a:lnSpc>
                <a:spcBef>
                  <a:spcPct val="0"/>
                </a:spcBef>
              </a:pPr>
              <a:r>
                <a:rPr lang="en-US" sz="3948" spc="-78">
                  <a:solidFill>
                    <a:srgbClr val="632B2B"/>
                  </a:solidFill>
                  <a:latin typeface="Now Bold"/>
                </a:rPr>
                <a:t>Kaçınan Bağlanma</a:t>
              </a:r>
            </a:p>
          </p:txBody>
        </p:sp>
        <p:sp>
          <p:nvSpPr>
            <p:cNvPr id="12" name="TextBox 12"/>
            <p:cNvSpPr txBox="1"/>
            <p:nvPr/>
          </p:nvSpPr>
          <p:spPr>
            <a:xfrm>
              <a:off x="359797" y="2609206"/>
              <a:ext cx="4910431" cy="2781910"/>
            </a:xfrm>
            <a:prstGeom prst="rect">
              <a:avLst/>
            </a:prstGeom>
          </p:spPr>
          <p:txBody>
            <a:bodyPr lIns="0" tIns="0" rIns="0" bIns="0" rtlCol="0" anchor="t">
              <a:spAutoFit/>
            </a:bodyPr>
            <a:lstStyle/>
            <a:p>
              <a:pPr marL="0" lvl="0" indent="0" algn="l">
                <a:lnSpc>
                  <a:spcPts val="2387"/>
                </a:lnSpc>
                <a:spcBef>
                  <a:spcPct val="0"/>
                </a:spcBef>
              </a:pPr>
              <a:r>
                <a:rPr lang="en-US" sz="1591">
                  <a:solidFill>
                    <a:srgbClr val="632B2B"/>
                  </a:solidFill>
                  <a:latin typeface="Now"/>
                </a:rPr>
                <a:t>Kaçınan bağlanmaya sahip çocukların annelerinin çocuklarıyla seyrek fiziksel temasta bulundukları, duygusal olarak soğuk oldukları ve çocuklarına karşı genel olarak reddedici davrandıkları gözlemlenmiştir.</a:t>
              </a:r>
            </a:p>
          </p:txBody>
        </p:sp>
      </p:grpSp>
      <p:grpSp>
        <p:nvGrpSpPr>
          <p:cNvPr id="13" name="Group 13"/>
          <p:cNvGrpSpPr/>
          <p:nvPr/>
        </p:nvGrpSpPr>
        <p:grpSpPr>
          <a:xfrm>
            <a:off x="6986943" y="5641787"/>
            <a:ext cx="3907346" cy="4005699"/>
            <a:chOff x="0" y="0"/>
            <a:chExt cx="5209795" cy="5340932"/>
          </a:xfrm>
        </p:grpSpPr>
        <p:grpSp>
          <p:nvGrpSpPr>
            <p:cNvPr id="14" name="Group 14"/>
            <p:cNvGrpSpPr/>
            <p:nvPr/>
          </p:nvGrpSpPr>
          <p:grpSpPr>
            <a:xfrm>
              <a:off x="0" y="2141989"/>
              <a:ext cx="5209795" cy="3198943"/>
              <a:chOff x="0" y="0"/>
              <a:chExt cx="5143777" cy="3158407"/>
            </a:xfrm>
          </p:grpSpPr>
          <p:sp>
            <p:nvSpPr>
              <p:cNvPr id="15" name="Freeform 15"/>
              <p:cNvSpPr/>
              <p:nvPr/>
            </p:nvSpPr>
            <p:spPr>
              <a:xfrm>
                <a:off x="0" y="0"/>
                <a:ext cx="5143778" cy="3158407"/>
              </a:xfrm>
              <a:custGeom>
                <a:avLst/>
                <a:gdLst/>
                <a:ahLst/>
                <a:cxnLst/>
                <a:rect l="l" t="t" r="r" b="b"/>
                <a:pathLst>
                  <a:path w="5143778" h="3158407">
                    <a:moveTo>
                      <a:pt x="5019317" y="3158407"/>
                    </a:moveTo>
                    <a:lnTo>
                      <a:pt x="124460" y="3158407"/>
                    </a:lnTo>
                    <a:cubicBezTo>
                      <a:pt x="55880" y="3158407"/>
                      <a:pt x="0" y="3102527"/>
                      <a:pt x="0" y="3033947"/>
                    </a:cubicBezTo>
                    <a:lnTo>
                      <a:pt x="0" y="124460"/>
                    </a:lnTo>
                    <a:cubicBezTo>
                      <a:pt x="0" y="55880"/>
                      <a:pt x="55880" y="0"/>
                      <a:pt x="124460" y="0"/>
                    </a:cubicBezTo>
                    <a:lnTo>
                      <a:pt x="5019318" y="0"/>
                    </a:lnTo>
                    <a:cubicBezTo>
                      <a:pt x="5087898" y="0"/>
                      <a:pt x="5143778" y="55880"/>
                      <a:pt x="5143778" y="124460"/>
                    </a:cubicBezTo>
                    <a:lnTo>
                      <a:pt x="5143778" y="3033947"/>
                    </a:lnTo>
                    <a:cubicBezTo>
                      <a:pt x="5143778" y="3102527"/>
                      <a:pt x="5087898" y="3158407"/>
                      <a:pt x="5019318" y="3158407"/>
                    </a:cubicBezTo>
                    <a:close/>
                  </a:path>
                </a:pathLst>
              </a:custGeom>
              <a:solidFill>
                <a:srgbClr val="FFD4A9">
                  <a:alpha val="69804"/>
                </a:srgbClr>
              </a:solidFill>
            </p:spPr>
          </p:sp>
        </p:grpSp>
        <p:sp>
          <p:nvSpPr>
            <p:cNvPr id="16" name="TextBox 16"/>
            <p:cNvSpPr txBox="1"/>
            <p:nvPr/>
          </p:nvSpPr>
          <p:spPr>
            <a:xfrm>
              <a:off x="0" y="138883"/>
              <a:ext cx="4820225" cy="1508125"/>
            </a:xfrm>
            <a:prstGeom prst="rect">
              <a:avLst/>
            </a:prstGeom>
          </p:spPr>
          <p:txBody>
            <a:bodyPr lIns="0" tIns="0" rIns="0" bIns="0" rtlCol="0" anchor="t">
              <a:spAutoFit/>
            </a:bodyPr>
            <a:lstStyle/>
            <a:p>
              <a:pPr marL="0" lvl="0" indent="0" algn="ctr">
                <a:lnSpc>
                  <a:spcPts val="4384"/>
                </a:lnSpc>
                <a:spcBef>
                  <a:spcPct val="0"/>
                </a:spcBef>
              </a:pPr>
              <a:r>
                <a:rPr lang="en-US" sz="3653" spc="-73">
                  <a:solidFill>
                    <a:srgbClr val="632B2B"/>
                  </a:solidFill>
                  <a:latin typeface="Now Bold"/>
                </a:rPr>
                <a:t>Kaygılı Kararsız Bağlanma</a:t>
              </a:r>
            </a:p>
          </p:txBody>
        </p:sp>
        <p:sp>
          <p:nvSpPr>
            <p:cNvPr id="17" name="TextBox 17"/>
            <p:cNvSpPr txBox="1"/>
            <p:nvPr/>
          </p:nvSpPr>
          <p:spPr>
            <a:xfrm>
              <a:off x="332942" y="2800881"/>
              <a:ext cx="4543912" cy="1833533"/>
            </a:xfrm>
            <a:prstGeom prst="rect">
              <a:avLst/>
            </a:prstGeom>
          </p:spPr>
          <p:txBody>
            <a:bodyPr lIns="0" tIns="0" rIns="0" bIns="0" rtlCol="0" anchor="t">
              <a:spAutoFit/>
            </a:bodyPr>
            <a:lstStyle/>
            <a:p>
              <a:pPr marL="0" lvl="0" indent="0" algn="l">
                <a:lnSpc>
                  <a:spcPts val="2208"/>
                </a:lnSpc>
                <a:spcBef>
                  <a:spcPct val="0"/>
                </a:spcBef>
              </a:pPr>
              <a:r>
                <a:rPr lang="en-US" sz="1472">
                  <a:solidFill>
                    <a:srgbClr val="632B2B"/>
                  </a:solidFill>
                  <a:latin typeface="Now"/>
                </a:rPr>
                <a:t>Kaygılı kararsız çocukların annelerinin ise çocukları ile senkronize olamadıkları, tutarsız, şaşkın ve kaygılı davrandıkları gözlenmiştir </a:t>
              </a:r>
            </a:p>
          </p:txBody>
        </p:sp>
      </p:gr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0" y="272410"/>
            <a:ext cx="3717295" cy="3102251"/>
          </a:xfrm>
          <a:prstGeom prst="rect">
            <a:avLst/>
          </a:prstGeom>
        </p:spPr>
      </p:pic>
      <p:grpSp>
        <p:nvGrpSpPr>
          <p:cNvPr id="19" name="Group 19"/>
          <p:cNvGrpSpPr/>
          <p:nvPr/>
        </p:nvGrpSpPr>
        <p:grpSpPr>
          <a:xfrm>
            <a:off x="17259300" y="4093426"/>
            <a:ext cx="176115" cy="176115"/>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21" name="Group 21"/>
          <p:cNvGrpSpPr/>
          <p:nvPr/>
        </p:nvGrpSpPr>
        <p:grpSpPr>
          <a:xfrm>
            <a:off x="17259300" y="3131410"/>
            <a:ext cx="176115" cy="176115"/>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23" name="Group 23"/>
          <p:cNvGrpSpPr/>
          <p:nvPr/>
        </p:nvGrpSpPr>
        <p:grpSpPr>
          <a:xfrm>
            <a:off x="17259300" y="3612418"/>
            <a:ext cx="176115" cy="1761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25" name="Group 25"/>
          <p:cNvGrpSpPr/>
          <p:nvPr/>
        </p:nvGrpSpPr>
        <p:grpSpPr>
          <a:xfrm>
            <a:off x="17259300" y="4574435"/>
            <a:ext cx="176115" cy="1761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27" name="Group 27"/>
          <p:cNvGrpSpPr/>
          <p:nvPr/>
        </p:nvGrpSpPr>
        <p:grpSpPr>
          <a:xfrm>
            <a:off x="17259300" y="5055443"/>
            <a:ext cx="176115" cy="1761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29" name="Group 29"/>
          <p:cNvGrpSpPr/>
          <p:nvPr/>
        </p:nvGrpSpPr>
        <p:grpSpPr>
          <a:xfrm>
            <a:off x="17259300" y="5536451"/>
            <a:ext cx="176115" cy="176115"/>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32B2B"/>
            </a:solidFill>
          </p:spPr>
        </p:sp>
      </p:grpSp>
      <p:grpSp>
        <p:nvGrpSpPr>
          <p:cNvPr id="31" name="Group 31"/>
          <p:cNvGrpSpPr/>
          <p:nvPr/>
        </p:nvGrpSpPr>
        <p:grpSpPr>
          <a:xfrm>
            <a:off x="17259300" y="6017459"/>
            <a:ext cx="176115" cy="176115"/>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33" name="Group 33"/>
          <p:cNvGrpSpPr/>
          <p:nvPr/>
        </p:nvGrpSpPr>
        <p:grpSpPr>
          <a:xfrm>
            <a:off x="17259300" y="6498467"/>
            <a:ext cx="176115" cy="176115"/>
            <a:chOff x="0" y="0"/>
            <a:chExt cx="6350000" cy="6350000"/>
          </a:xfrm>
        </p:grpSpPr>
        <p:sp>
          <p:nvSpPr>
            <p:cNvPr id="34" name="Freeform 3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35" name="Group 35"/>
          <p:cNvGrpSpPr/>
          <p:nvPr/>
        </p:nvGrpSpPr>
        <p:grpSpPr>
          <a:xfrm>
            <a:off x="17259300" y="6979475"/>
            <a:ext cx="176115" cy="176115"/>
            <a:chOff x="0" y="0"/>
            <a:chExt cx="6350000" cy="6350000"/>
          </a:xfrm>
        </p:grpSpPr>
        <p:sp>
          <p:nvSpPr>
            <p:cNvPr id="36" name="Freeform 3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4A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134012" y="2243035"/>
            <a:ext cx="5212259" cy="4912554"/>
          </a:xfrm>
          <a:prstGeom prst="rect">
            <a:avLst/>
          </a:prstGeom>
        </p:spPr>
      </p:pic>
      <p:sp>
        <p:nvSpPr>
          <p:cNvPr id="3" name="TextBox 3"/>
          <p:cNvSpPr txBox="1"/>
          <p:nvPr/>
        </p:nvSpPr>
        <p:spPr>
          <a:xfrm>
            <a:off x="1688989" y="5298691"/>
            <a:ext cx="6119726" cy="2678216"/>
          </a:xfrm>
          <a:prstGeom prst="rect">
            <a:avLst/>
          </a:prstGeom>
        </p:spPr>
        <p:txBody>
          <a:bodyPr lIns="0" tIns="0" rIns="0" bIns="0" rtlCol="0" anchor="t">
            <a:spAutoFit/>
          </a:bodyPr>
          <a:lstStyle/>
          <a:p>
            <a:pPr marL="0" lvl="0" indent="0" algn="l">
              <a:lnSpc>
                <a:spcPts val="3001"/>
              </a:lnSpc>
              <a:spcBef>
                <a:spcPct val="0"/>
              </a:spcBef>
            </a:pPr>
            <a:r>
              <a:rPr lang="en-US" sz="2501" spc="-50">
                <a:solidFill>
                  <a:srgbClr val="632B2B"/>
                </a:solidFill>
                <a:latin typeface="Now"/>
              </a:rPr>
              <a:t>Bağlanma kişisinden </a:t>
            </a:r>
            <a:r>
              <a:rPr lang="en-US" sz="2501" spc="-50">
                <a:solidFill>
                  <a:srgbClr val="632B2B"/>
                </a:solidFill>
                <a:latin typeface="Now Bold"/>
              </a:rPr>
              <a:t>yeterli ilgi ve duyarlık</a:t>
            </a:r>
            <a:r>
              <a:rPr lang="en-US" sz="2501" spc="-50">
                <a:solidFill>
                  <a:srgbClr val="632B2B"/>
                </a:solidFill>
                <a:latin typeface="Now"/>
              </a:rPr>
              <a:t> gören bebeklerin ihtiyaçlarını karşılamayı, kendilerini düzenlemeyi ve çevrelerine etki etmeyi öğrendikleri, dolayısıyla bu bebeklerin</a:t>
            </a:r>
            <a:r>
              <a:rPr lang="en-US" sz="2501" spc="-50">
                <a:solidFill>
                  <a:srgbClr val="632B2B"/>
                </a:solidFill>
                <a:latin typeface="Now Bold"/>
              </a:rPr>
              <a:t> yeterlik ve kendine güven duygusu geliştirdikleri</a:t>
            </a:r>
            <a:r>
              <a:rPr lang="en-US" sz="2501" spc="-50">
                <a:solidFill>
                  <a:srgbClr val="632B2B"/>
                </a:solidFill>
                <a:latin typeface="Now"/>
              </a:rPr>
              <a:t> gösterilmiştir.</a:t>
            </a: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7007767" y="9017092"/>
            <a:ext cx="679181" cy="300074"/>
          </a:xfrm>
          <a:prstGeom prst="rect">
            <a:avLst/>
          </a:prstGeom>
        </p:spPr>
      </p:pic>
      <p:sp>
        <p:nvSpPr>
          <p:cNvPr id="5" name="TextBox 5"/>
          <p:cNvSpPr txBox="1"/>
          <p:nvPr/>
        </p:nvSpPr>
        <p:spPr>
          <a:xfrm>
            <a:off x="1688989" y="2001818"/>
            <a:ext cx="6714943" cy="2091609"/>
          </a:xfrm>
          <a:prstGeom prst="rect">
            <a:avLst/>
          </a:prstGeom>
        </p:spPr>
        <p:txBody>
          <a:bodyPr lIns="0" tIns="0" rIns="0" bIns="0" rtlCol="0" anchor="t">
            <a:spAutoFit/>
          </a:bodyPr>
          <a:lstStyle/>
          <a:p>
            <a:pPr marL="0" lvl="0" indent="0" algn="l">
              <a:lnSpc>
                <a:spcPts val="3293"/>
              </a:lnSpc>
              <a:spcBef>
                <a:spcPct val="0"/>
              </a:spcBef>
            </a:pPr>
            <a:r>
              <a:rPr lang="en-US" sz="2744" spc="-54">
                <a:solidFill>
                  <a:srgbClr val="632B2B"/>
                </a:solidFill>
                <a:latin typeface="Now Bold"/>
              </a:rPr>
              <a:t>Güvenli bağlanma</a:t>
            </a:r>
            <a:r>
              <a:rPr lang="en-US" sz="2744" spc="-54">
                <a:solidFill>
                  <a:srgbClr val="632B2B"/>
                </a:solidFill>
                <a:latin typeface="Now"/>
              </a:rPr>
              <a:t> geçmişine sahip çocuklar oyun oynarken kaybetmekte olduklarının farkına vardıklarında </a:t>
            </a:r>
            <a:r>
              <a:rPr lang="en-US" sz="2744" spc="-54">
                <a:solidFill>
                  <a:srgbClr val="632B2B"/>
                </a:solidFill>
                <a:latin typeface="Now Bold"/>
              </a:rPr>
              <a:t>çabalarını arttırmış;</a:t>
            </a:r>
            <a:r>
              <a:rPr lang="en-US" sz="2744" spc="-54">
                <a:solidFill>
                  <a:srgbClr val="632B2B"/>
                </a:solidFill>
                <a:latin typeface="Now"/>
              </a:rPr>
              <a:t> </a:t>
            </a:r>
            <a:r>
              <a:rPr lang="en-US" sz="2744" spc="-54">
                <a:solidFill>
                  <a:srgbClr val="632B2B"/>
                </a:solidFill>
                <a:latin typeface="Now Bold"/>
              </a:rPr>
              <a:t>güvensiz geçmişi</a:t>
            </a:r>
            <a:r>
              <a:rPr lang="en-US" sz="2744" spc="-54">
                <a:solidFill>
                  <a:srgbClr val="632B2B"/>
                </a:solidFill>
                <a:latin typeface="Now"/>
              </a:rPr>
              <a:t> olanlar ise </a:t>
            </a:r>
            <a:r>
              <a:rPr lang="en-US" sz="2744" spc="-54">
                <a:solidFill>
                  <a:srgbClr val="632B2B"/>
                </a:solidFill>
                <a:latin typeface="Now Bold"/>
              </a:rPr>
              <a:t>çabalarını azaltmışlardır</a:t>
            </a:r>
          </a:p>
        </p:txBody>
      </p:sp>
      <p:grpSp>
        <p:nvGrpSpPr>
          <p:cNvPr id="6" name="Group 6"/>
          <p:cNvGrpSpPr/>
          <p:nvPr/>
        </p:nvGrpSpPr>
        <p:grpSpPr>
          <a:xfrm>
            <a:off x="17259300" y="4093426"/>
            <a:ext cx="176115" cy="176115"/>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8" name="Group 8"/>
          <p:cNvGrpSpPr/>
          <p:nvPr/>
        </p:nvGrpSpPr>
        <p:grpSpPr>
          <a:xfrm>
            <a:off x="17259300" y="3612418"/>
            <a:ext cx="176115" cy="17611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10" name="Group 10"/>
          <p:cNvGrpSpPr/>
          <p:nvPr/>
        </p:nvGrpSpPr>
        <p:grpSpPr>
          <a:xfrm>
            <a:off x="17259300" y="4574435"/>
            <a:ext cx="176115" cy="176115"/>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12" name="Group 12"/>
          <p:cNvGrpSpPr/>
          <p:nvPr/>
        </p:nvGrpSpPr>
        <p:grpSpPr>
          <a:xfrm>
            <a:off x="17259300" y="6017459"/>
            <a:ext cx="176115" cy="17611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14" name="Group 14"/>
          <p:cNvGrpSpPr/>
          <p:nvPr/>
        </p:nvGrpSpPr>
        <p:grpSpPr>
          <a:xfrm>
            <a:off x="17259300" y="6498467"/>
            <a:ext cx="176115" cy="176115"/>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16" name="Group 16"/>
          <p:cNvGrpSpPr/>
          <p:nvPr/>
        </p:nvGrpSpPr>
        <p:grpSpPr>
          <a:xfrm>
            <a:off x="17259300" y="6979475"/>
            <a:ext cx="176115" cy="17611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18" name="Group 18"/>
          <p:cNvGrpSpPr/>
          <p:nvPr/>
        </p:nvGrpSpPr>
        <p:grpSpPr>
          <a:xfrm>
            <a:off x="17259300" y="3131410"/>
            <a:ext cx="176115" cy="176115"/>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0" name="Group 20"/>
          <p:cNvGrpSpPr/>
          <p:nvPr/>
        </p:nvGrpSpPr>
        <p:grpSpPr>
          <a:xfrm>
            <a:off x="17259300" y="3612418"/>
            <a:ext cx="176115" cy="17611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2" name="Group 22"/>
          <p:cNvGrpSpPr/>
          <p:nvPr/>
        </p:nvGrpSpPr>
        <p:grpSpPr>
          <a:xfrm>
            <a:off x="17259300" y="4093426"/>
            <a:ext cx="176115" cy="176115"/>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4" name="Group 24"/>
          <p:cNvGrpSpPr/>
          <p:nvPr/>
        </p:nvGrpSpPr>
        <p:grpSpPr>
          <a:xfrm>
            <a:off x="17259300" y="4574435"/>
            <a:ext cx="176115" cy="176115"/>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6" name="Group 26"/>
          <p:cNvGrpSpPr/>
          <p:nvPr/>
        </p:nvGrpSpPr>
        <p:grpSpPr>
          <a:xfrm>
            <a:off x="17259300" y="5055443"/>
            <a:ext cx="176115" cy="176115"/>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8" name="Group 28"/>
          <p:cNvGrpSpPr/>
          <p:nvPr/>
        </p:nvGrpSpPr>
        <p:grpSpPr>
          <a:xfrm>
            <a:off x="17259300" y="5536451"/>
            <a:ext cx="176115" cy="176115"/>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30" name="Group 30"/>
          <p:cNvGrpSpPr/>
          <p:nvPr/>
        </p:nvGrpSpPr>
        <p:grpSpPr>
          <a:xfrm>
            <a:off x="17259300" y="6017459"/>
            <a:ext cx="176115" cy="176115"/>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32B2B"/>
            </a:solidFill>
          </p:spPr>
        </p:sp>
      </p:grpSp>
      <p:grpSp>
        <p:nvGrpSpPr>
          <p:cNvPr id="32" name="Group 32"/>
          <p:cNvGrpSpPr/>
          <p:nvPr/>
        </p:nvGrpSpPr>
        <p:grpSpPr>
          <a:xfrm>
            <a:off x="17259300" y="6498467"/>
            <a:ext cx="176115" cy="176115"/>
            <a:chOff x="0" y="0"/>
            <a:chExt cx="6350000" cy="6350000"/>
          </a:xfrm>
        </p:grpSpPr>
        <p:sp>
          <p:nvSpPr>
            <p:cNvPr id="33" name="Freeform 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34" name="Group 34"/>
          <p:cNvGrpSpPr/>
          <p:nvPr/>
        </p:nvGrpSpPr>
        <p:grpSpPr>
          <a:xfrm>
            <a:off x="17259300" y="6979475"/>
            <a:ext cx="176115" cy="176115"/>
            <a:chOff x="0" y="0"/>
            <a:chExt cx="6350000" cy="6350000"/>
          </a:xfrm>
        </p:grpSpPr>
        <p:sp>
          <p:nvSpPr>
            <p:cNvPr id="35" name="Freeform 3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2B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820005" y="1028700"/>
            <a:ext cx="5431842" cy="74793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7007767" y="9017092"/>
            <a:ext cx="679181" cy="300074"/>
          </a:xfrm>
          <a:prstGeom prst="rect">
            <a:avLst/>
          </a:prstGeom>
        </p:spPr>
      </p:pic>
      <p:sp>
        <p:nvSpPr>
          <p:cNvPr id="4" name="TextBox 4"/>
          <p:cNvSpPr txBox="1"/>
          <p:nvPr/>
        </p:nvSpPr>
        <p:spPr>
          <a:xfrm>
            <a:off x="8548389" y="862451"/>
            <a:ext cx="6091218" cy="3711983"/>
          </a:xfrm>
          <a:prstGeom prst="rect">
            <a:avLst/>
          </a:prstGeom>
        </p:spPr>
        <p:txBody>
          <a:bodyPr lIns="0" tIns="0" rIns="0" bIns="0" rtlCol="0" anchor="t">
            <a:spAutoFit/>
          </a:bodyPr>
          <a:lstStyle/>
          <a:p>
            <a:pPr marL="0" lvl="0" indent="0" algn="l">
              <a:lnSpc>
                <a:spcPts val="2987"/>
              </a:lnSpc>
              <a:spcBef>
                <a:spcPct val="0"/>
              </a:spcBef>
            </a:pPr>
            <a:r>
              <a:rPr lang="en-US" sz="2489" spc="-49">
                <a:solidFill>
                  <a:srgbClr val="632B2B"/>
                </a:solidFill>
                <a:latin typeface="Now Bold"/>
              </a:rPr>
              <a:t>Kaygılı bağlanan</a:t>
            </a:r>
            <a:r>
              <a:rPr lang="en-US" sz="2489" spc="-49">
                <a:solidFill>
                  <a:srgbClr val="632B2B"/>
                </a:solidFill>
                <a:latin typeface="Now"/>
              </a:rPr>
              <a:t> bebeklerin çocukluk çağına geldiklerinde de genel olarak kaygılı oldukları, k</a:t>
            </a:r>
            <a:r>
              <a:rPr lang="en-US" sz="2489" spc="-49">
                <a:solidFill>
                  <a:srgbClr val="632B2B"/>
                </a:solidFill>
                <a:latin typeface="Now Bold"/>
              </a:rPr>
              <a:t>açınan bağlanma</a:t>
            </a:r>
            <a:r>
              <a:rPr lang="en-US" sz="2489" spc="-49">
                <a:solidFill>
                  <a:srgbClr val="632B2B"/>
                </a:solidFill>
                <a:latin typeface="Now"/>
              </a:rPr>
              <a:t> stili gösteren bebeklerin ise çocukluklarında </a:t>
            </a:r>
            <a:r>
              <a:rPr lang="en-US" sz="2489" spc="-49">
                <a:solidFill>
                  <a:srgbClr val="632B2B"/>
                </a:solidFill>
                <a:latin typeface="Now Bold"/>
              </a:rPr>
              <a:t>arkadaşları ve ebeveynlerine karşı saldırgan davranışlar</a:t>
            </a:r>
            <a:r>
              <a:rPr lang="en-US" sz="2489" spc="-49">
                <a:solidFill>
                  <a:srgbClr val="632B2B"/>
                </a:solidFill>
                <a:latin typeface="Now"/>
              </a:rPr>
              <a:t> gösterdikleri, buna karşın </a:t>
            </a:r>
            <a:r>
              <a:rPr lang="en-US" sz="2489" spc="-49">
                <a:solidFill>
                  <a:srgbClr val="632B2B"/>
                </a:solidFill>
                <a:latin typeface="Now Bold"/>
              </a:rPr>
              <a:t>güvenli bağlanan</a:t>
            </a:r>
            <a:r>
              <a:rPr lang="en-US" sz="2489" spc="-49">
                <a:solidFill>
                  <a:srgbClr val="632B2B"/>
                </a:solidFill>
                <a:latin typeface="Now"/>
              </a:rPr>
              <a:t> bebeklerin çocukluk çağına geldiklerinde </a:t>
            </a:r>
            <a:r>
              <a:rPr lang="en-US" sz="2489" spc="-49">
                <a:solidFill>
                  <a:srgbClr val="632B2B"/>
                </a:solidFill>
                <a:latin typeface="Now Bold"/>
              </a:rPr>
              <a:t>empati kurmakta başarılı ve duyarlı oldukları</a:t>
            </a:r>
            <a:r>
              <a:rPr lang="en-US" sz="2489" spc="-49">
                <a:solidFill>
                  <a:srgbClr val="632B2B"/>
                </a:solidFill>
                <a:latin typeface="Now"/>
              </a:rPr>
              <a:t> gözlemlenmiştir </a:t>
            </a:r>
          </a:p>
        </p:txBody>
      </p:sp>
      <p:sp>
        <p:nvSpPr>
          <p:cNvPr id="5" name="TextBox 5"/>
          <p:cNvSpPr txBox="1"/>
          <p:nvPr/>
        </p:nvSpPr>
        <p:spPr>
          <a:xfrm>
            <a:off x="8548389" y="5526926"/>
            <a:ext cx="5609193" cy="3189748"/>
          </a:xfrm>
          <a:prstGeom prst="rect">
            <a:avLst/>
          </a:prstGeom>
        </p:spPr>
        <p:txBody>
          <a:bodyPr lIns="0" tIns="0" rIns="0" bIns="0" rtlCol="0" anchor="t">
            <a:spAutoFit/>
          </a:bodyPr>
          <a:lstStyle/>
          <a:p>
            <a:pPr marL="0" lvl="0" indent="0" algn="l">
              <a:lnSpc>
                <a:spcPts val="2751"/>
              </a:lnSpc>
              <a:spcBef>
                <a:spcPct val="0"/>
              </a:spcBef>
            </a:pPr>
            <a:r>
              <a:rPr lang="en-US" sz="2292" spc="-45">
                <a:solidFill>
                  <a:srgbClr val="632B2B"/>
                </a:solidFill>
                <a:latin typeface="Now"/>
              </a:rPr>
              <a:t>Bebeklikteki bağlanma örüntüsü hayatın ileri dönemindeki sosyal ilişkileri de etkilemektedir. Örneğin, güvenli bağlanan bebeklerin, iki yaşındayken anneleriyle beraber oynadıkları oyunlarda ve ortaklaşa yaptıkları işlerde güvensiz bağlananlara göre </a:t>
            </a:r>
            <a:r>
              <a:rPr lang="en-US" sz="2292" spc="-45">
                <a:solidFill>
                  <a:srgbClr val="632B2B"/>
                </a:solidFill>
                <a:latin typeface="Now Bold"/>
              </a:rPr>
              <a:t>daha uyumlu oldukları ve daha olumlu duygular</a:t>
            </a:r>
            <a:r>
              <a:rPr lang="en-US" sz="2292" spc="-45">
                <a:solidFill>
                  <a:srgbClr val="632B2B"/>
                </a:solidFill>
                <a:latin typeface="Now"/>
              </a:rPr>
              <a:t> sergiledikleri gözlemlenmiştir.</a:t>
            </a:r>
          </a:p>
        </p:txBody>
      </p:sp>
      <p:grpSp>
        <p:nvGrpSpPr>
          <p:cNvPr id="6" name="Group 6"/>
          <p:cNvGrpSpPr/>
          <p:nvPr/>
        </p:nvGrpSpPr>
        <p:grpSpPr>
          <a:xfrm>
            <a:off x="17259300" y="3131410"/>
            <a:ext cx="176115" cy="176115"/>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8" name="Group 8"/>
          <p:cNvGrpSpPr/>
          <p:nvPr/>
        </p:nvGrpSpPr>
        <p:grpSpPr>
          <a:xfrm>
            <a:off x="17259300" y="3612418"/>
            <a:ext cx="176115" cy="17611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0" name="Group 10"/>
          <p:cNvGrpSpPr/>
          <p:nvPr/>
        </p:nvGrpSpPr>
        <p:grpSpPr>
          <a:xfrm>
            <a:off x="17259300" y="4093426"/>
            <a:ext cx="176115" cy="176115"/>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2" name="Group 12"/>
          <p:cNvGrpSpPr/>
          <p:nvPr/>
        </p:nvGrpSpPr>
        <p:grpSpPr>
          <a:xfrm>
            <a:off x="17259300" y="4574435"/>
            <a:ext cx="176115" cy="17611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4" name="Group 14"/>
          <p:cNvGrpSpPr/>
          <p:nvPr/>
        </p:nvGrpSpPr>
        <p:grpSpPr>
          <a:xfrm>
            <a:off x="17259300" y="5055443"/>
            <a:ext cx="176115" cy="176115"/>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6" name="Group 16"/>
          <p:cNvGrpSpPr/>
          <p:nvPr/>
        </p:nvGrpSpPr>
        <p:grpSpPr>
          <a:xfrm>
            <a:off x="17259300" y="5536451"/>
            <a:ext cx="176115" cy="17611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8" name="Group 18"/>
          <p:cNvGrpSpPr/>
          <p:nvPr/>
        </p:nvGrpSpPr>
        <p:grpSpPr>
          <a:xfrm>
            <a:off x="17259300" y="6017459"/>
            <a:ext cx="176115" cy="176115"/>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0" name="Group 20"/>
          <p:cNvGrpSpPr/>
          <p:nvPr/>
        </p:nvGrpSpPr>
        <p:grpSpPr>
          <a:xfrm>
            <a:off x="17259300" y="6498467"/>
            <a:ext cx="176115" cy="17611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32B2B"/>
            </a:solidFill>
          </p:spPr>
        </p:sp>
      </p:grpSp>
      <p:grpSp>
        <p:nvGrpSpPr>
          <p:cNvPr id="22" name="Group 22"/>
          <p:cNvGrpSpPr/>
          <p:nvPr/>
        </p:nvGrpSpPr>
        <p:grpSpPr>
          <a:xfrm>
            <a:off x="17259300" y="6979475"/>
            <a:ext cx="176115" cy="176115"/>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7007767" y="8986702"/>
            <a:ext cx="679181" cy="300074"/>
          </a:xfrm>
          <a:prstGeom prst="rect">
            <a:avLst/>
          </a:prstGeom>
        </p:spPr>
      </p:pic>
      <p:sp>
        <p:nvSpPr>
          <p:cNvPr id="3" name="TextBox 3"/>
          <p:cNvSpPr txBox="1"/>
          <p:nvPr/>
        </p:nvSpPr>
        <p:spPr>
          <a:xfrm>
            <a:off x="5432994" y="1028700"/>
            <a:ext cx="5891833" cy="1466850"/>
          </a:xfrm>
          <a:prstGeom prst="rect">
            <a:avLst/>
          </a:prstGeom>
        </p:spPr>
        <p:txBody>
          <a:bodyPr lIns="0" tIns="0" rIns="0" bIns="0" rtlCol="0" anchor="t">
            <a:spAutoFit/>
          </a:bodyPr>
          <a:lstStyle/>
          <a:p>
            <a:pPr marL="0" lvl="0" indent="0" algn="ctr">
              <a:lnSpc>
                <a:spcPts val="5785"/>
              </a:lnSpc>
              <a:spcBef>
                <a:spcPct val="0"/>
              </a:spcBef>
            </a:pPr>
            <a:r>
              <a:rPr lang="en-US" sz="4821" spc="-96">
                <a:solidFill>
                  <a:srgbClr val="632B2B"/>
                </a:solidFill>
                <a:latin typeface="Now Bold"/>
              </a:rPr>
              <a:t> Anne Baba İletisim Yaklaşımları</a:t>
            </a:r>
          </a:p>
        </p:txBody>
      </p:sp>
      <p:grpSp>
        <p:nvGrpSpPr>
          <p:cNvPr id="4" name="Group 4"/>
          <p:cNvGrpSpPr/>
          <p:nvPr/>
        </p:nvGrpSpPr>
        <p:grpSpPr>
          <a:xfrm>
            <a:off x="0" y="5661794"/>
            <a:ext cx="8115300" cy="1849460"/>
            <a:chOff x="0" y="0"/>
            <a:chExt cx="10820400" cy="2465947"/>
          </a:xfrm>
        </p:grpSpPr>
        <p:grpSp>
          <p:nvGrpSpPr>
            <p:cNvPr id="5" name="Group 5"/>
            <p:cNvGrpSpPr/>
            <p:nvPr/>
          </p:nvGrpSpPr>
          <p:grpSpPr>
            <a:xfrm>
              <a:off x="0" y="0"/>
              <a:ext cx="10820400" cy="2465947"/>
              <a:chOff x="0" y="0"/>
              <a:chExt cx="5753463" cy="1311202"/>
            </a:xfrm>
          </p:grpSpPr>
          <p:sp>
            <p:nvSpPr>
              <p:cNvPr id="6" name="Freeform 6"/>
              <p:cNvSpPr/>
              <p:nvPr/>
            </p:nvSpPr>
            <p:spPr>
              <a:xfrm>
                <a:off x="0" y="0"/>
                <a:ext cx="5753464" cy="1311202"/>
              </a:xfrm>
              <a:custGeom>
                <a:avLst/>
                <a:gdLst/>
                <a:ahLst/>
                <a:cxnLst/>
                <a:rect l="l" t="t" r="r" b="b"/>
                <a:pathLst>
                  <a:path w="5753464" h="1311202">
                    <a:moveTo>
                      <a:pt x="5629003" y="1311202"/>
                    </a:moveTo>
                    <a:lnTo>
                      <a:pt x="124460" y="1311202"/>
                    </a:lnTo>
                    <a:cubicBezTo>
                      <a:pt x="55880" y="1311202"/>
                      <a:pt x="0" y="1255322"/>
                      <a:pt x="0" y="1186742"/>
                    </a:cubicBezTo>
                    <a:lnTo>
                      <a:pt x="0" y="124460"/>
                    </a:lnTo>
                    <a:cubicBezTo>
                      <a:pt x="0" y="55880"/>
                      <a:pt x="55880" y="0"/>
                      <a:pt x="124460" y="0"/>
                    </a:cubicBezTo>
                    <a:lnTo>
                      <a:pt x="5629004" y="0"/>
                    </a:lnTo>
                    <a:cubicBezTo>
                      <a:pt x="5697584" y="0"/>
                      <a:pt x="5753464" y="55880"/>
                      <a:pt x="5753464" y="124460"/>
                    </a:cubicBezTo>
                    <a:lnTo>
                      <a:pt x="5753464" y="1186742"/>
                    </a:lnTo>
                    <a:cubicBezTo>
                      <a:pt x="5753464" y="1255322"/>
                      <a:pt x="5697584" y="1311202"/>
                      <a:pt x="5629004" y="1311202"/>
                    </a:cubicBezTo>
                    <a:close/>
                  </a:path>
                </a:pathLst>
              </a:custGeom>
              <a:solidFill>
                <a:srgbClr val="FFF3E2">
                  <a:alpha val="69804"/>
                </a:srgbClr>
              </a:solidFill>
            </p:spPr>
          </p:sp>
        </p:grpSp>
        <p:sp>
          <p:nvSpPr>
            <p:cNvPr id="7" name="TextBox 7"/>
            <p:cNvSpPr txBox="1"/>
            <p:nvPr/>
          </p:nvSpPr>
          <p:spPr>
            <a:xfrm>
              <a:off x="786613" y="540001"/>
              <a:ext cx="1337353" cy="1397000"/>
            </a:xfrm>
            <a:prstGeom prst="rect">
              <a:avLst/>
            </a:prstGeom>
          </p:spPr>
          <p:txBody>
            <a:bodyPr lIns="0" tIns="0" rIns="0" bIns="0" rtlCol="0" anchor="t">
              <a:spAutoFit/>
            </a:bodyPr>
            <a:lstStyle/>
            <a:p>
              <a:pPr marL="0" lvl="0" indent="0" algn="just">
                <a:lnSpc>
                  <a:spcPts val="1657"/>
                </a:lnSpc>
                <a:spcBef>
                  <a:spcPct val="0"/>
                </a:spcBef>
              </a:pPr>
              <a:r>
                <a:rPr lang="en-US" sz="1381">
                  <a:solidFill>
                    <a:srgbClr val="632B2B"/>
                  </a:solidFill>
                  <a:latin typeface="Now Bold"/>
                </a:rPr>
                <a:t>Özgürlükçü ve izin verici anne-babalar</a:t>
              </a:r>
            </a:p>
          </p:txBody>
        </p:sp>
      </p:grpSp>
      <p:grpSp>
        <p:nvGrpSpPr>
          <p:cNvPr id="8" name="Group 8"/>
          <p:cNvGrpSpPr/>
          <p:nvPr/>
        </p:nvGrpSpPr>
        <p:grpSpPr>
          <a:xfrm>
            <a:off x="8726250" y="5143500"/>
            <a:ext cx="8203357" cy="2864937"/>
            <a:chOff x="0" y="0"/>
            <a:chExt cx="10937810" cy="3819916"/>
          </a:xfrm>
        </p:grpSpPr>
        <p:grpSp>
          <p:nvGrpSpPr>
            <p:cNvPr id="9" name="Group 9"/>
            <p:cNvGrpSpPr/>
            <p:nvPr/>
          </p:nvGrpSpPr>
          <p:grpSpPr>
            <a:xfrm>
              <a:off x="0" y="0"/>
              <a:ext cx="10937810" cy="3819916"/>
              <a:chOff x="0" y="0"/>
              <a:chExt cx="7916859" cy="2764880"/>
            </a:xfrm>
          </p:grpSpPr>
          <p:sp>
            <p:nvSpPr>
              <p:cNvPr id="10" name="Freeform 10"/>
              <p:cNvSpPr/>
              <p:nvPr/>
            </p:nvSpPr>
            <p:spPr>
              <a:xfrm>
                <a:off x="0" y="0"/>
                <a:ext cx="7916859" cy="2764880"/>
              </a:xfrm>
              <a:custGeom>
                <a:avLst/>
                <a:gdLst/>
                <a:ahLst/>
                <a:cxnLst/>
                <a:rect l="l" t="t" r="r" b="b"/>
                <a:pathLst>
                  <a:path w="7916859" h="2764880">
                    <a:moveTo>
                      <a:pt x="7792399" y="2764880"/>
                    </a:moveTo>
                    <a:lnTo>
                      <a:pt x="124460" y="2764880"/>
                    </a:lnTo>
                    <a:cubicBezTo>
                      <a:pt x="55880" y="2764880"/>
                      <a:pt x="0" y="2709000"/>
                      <a:pt x="0" y="2640420"/>
                    </a:cubicBezTo>
                    <a:lnTo>
                      <a:pt x="0" y="124460"/>
                    </a:lnTo>
                    <a:cubicBezTo>
                      <a:pt x="0" y="55880"/>
                      <a:pt x="55880" y="0"/>
                      <a:pt x="124460" y="0"/>
                    </a:cubicBezTo>
                    <a:lnTo>
                      <a:pt x="7792400" y="0"/>
                    </a:lnTo>
                    <a:cubicBezTo>
                      <a:pt x="7860979" y="0"/>
                      <a:pt x="7916859" y="55880"/>
                      <a:pt x="7916859" y="124460"/>
                    </a:cubicBezTo>
                    <a:lnTo>
                      <a:pt x="7916859" y="2640420"/>
                    </a:lnTo>
                    <a:cubicBezTo>
                      <a:pt x="7916859" y="2709000"/>
                      <a:pt x="7860979" y="2764880"/>
                      <a:pt x="7792400" y="2764880"/>
                    </a:cubicBezTo>
                    <a:close/>
                  </a:path>
                </a:pathLst>
              </a:custGeom>
              <a:solidFill>
                <a:srgbClr val="FFF3E2">
                  <a:alpha val="69804"/>
                </a:srgbClr>
              </a:solidFill>
            </p:spPr>
          </p:sp>
        </p:grpSp>
        <p:sp>
          <p:nvSpPr>
            <p:cNvPr id="11" name="TextBox 11"/>
            <p:cNvSpPr txBox="1"/>
            <p:nvPr/>
          </p:nvSpPr>
          <p:spPr>
            <a:xfrm>
              <a:off x="2566855" y="153027"/>
              <a:ext cx="7643522" cy="3282464"/>
            </a:xfrm>
            <a:prstGeom prst="rect">
              <a:avLst/>
            </a:prstGeom>
          </p:spPr>
          <p:txBody>
            <a:bodyPr lIns="0" tIns="0" rIns="0" bIns="0" rtlCol="0" anchor="t">
              <a:spAutoFit/>
            </a:bodyPr>
            <a:lstStyle/>
            <a:p>
              <a:pPr>
                <a:lnSpc>
                  <a:spcPts val="2203"/>
                </a:lnSpc>
              </a:pPr>
              <a:r>
                <a:rPr lang="en-US" sz="1468">
                  <a:solidFill>
                    <a:srgbClr val="632B2B"/>
                  </a:solidFill>
                  <a:latin typeface="Now"/>
                </a:rPr>
                <a:t>Otoriter ebeveynler itaate</a:t>
              </a:r>
            </a:p>
            <a:p>
              <a:pPr>
                <a:lnSpc>
                  <a:spcPts val="2203"/>
                </a:lnSpc>
              </a:pPr>
              <a:r>
                <a:rPr lang="en-US" sz="871">
                  <a:solidFill>
                    <a:srgbClr val="632B2B"/>
                  </a:solidFill>
                  <a:latin typeface="Arimo"/>
                </a:rPr>
                <a:t>deger verirler. Onlara göre hayatın nasıl yasanacagı</a:t>
              </a:r>
            </a:p>
            <a:p>
              <a:pPr>
                <a:lnSpc>
                  <a:spcPts val="2203"/>
                </a:lnSpc>
              </a:pPr>
              <a:r>
                <a:rPr lang="en-US" sz="871">
                  <a:solidFill>
                    <a:srgbClr val="632B2B"/>
                  </a:solidFill>
                  <a:latin typeface="Arimo"/>
                </a:rPr>
                <a:t>kurallarla kontrol edilir, her sey önceden sekillendirilir.</a:t>
              </a:r>
            </a:p>
            <a:p>
              <a:pPr>
                <a:lnSpc>
                  <a:spcPts val="2203"/>
                </a:lnSpc>
              </a:pPr>
              <a:r>
                <a:rPr lang="en-US" sz="871">
                  <a:solidFill>
                    <a:srgbClr val="632B2B"/>
                  </a:solidFill>
                  <a:latin typeface="Arimo"/>
                </a:rPr>
                <a:t>Çocuk, kendini nasıl yönetecegini ögrendiginden degil,</a:t>
              </a:r>
            </a:p>
            <a:p>
              <a:pPr>
                <a:lnSpc>
                  <a:spcPts val="2203"/>
                </a:lnSpc>
              </a:pPr>
              <a:r>
                <a:rPr lang="en-US" sz="871">
                  <a:solidFill>
                    <a:srgbClr val="632B2B"/>
                  </a:solidFill>
                  <a:latin typeface="Arimo"/>
                </a:rPr>
                <a:t>ama cezadan korktugu için itaat etmeyi ögrenir.</a:t>
              </a:r>
            </a:p>
            <a:p>
              <a:pPr>
                <a:lnSpc>
                  <a:spcPts val="2203"/>
                </a:lnSpc>
              </a:pPr>
              <a:r>
                <a:rPr lang="en-US" sz="871">
                  <a:solidFill>
                    <a:srgbClr val="632B2B"/>
                  </a:solidFill>
                  <a:latin typeface="Arimo"/>
                </a:rPr>
                <a:t>Bu tür anne-babaların çocukları sürekli emir almayı</a:t>
              </a:r>
            </a:p>
            <a:p>
              <a:pPr>
                <a:lnSpc>
                  <a:spcPts val="2203"/>
                </a:lnSpc>
              </a:pPr>
              <a:r>
                <a:rPr lang="en-US" sz="871">
                  <a:solidFill>
                    <a:srgbClr val="632B2B"/>
                  </a:solidFill>
                  <a:latin typeface="Arimo"/>
                </a:rPr>
                <a:t>kabullenir sekilde yetistirildikleri için, gelecekte de</a:t>
              </a:r>
            </a:p>
            <a:p>
              <a:pPr marL="0" lvl="0" indent="0" algn="l">
                <a:lnSpc>
                  <a:spcPts val="2203"/>
                </a:lnSpc>
                <a:spcBef>
                  <a:spcPct val="0"/>
                </a:spcBef>
              </a:pPr>
              <a:r>
                <a:rPr lang="en-US" sz="871">
                  <a:solidFill>
                    <a:srgbClr val="632B2B"/>
                  </a:solidFill>
                  <a:latin typeface="Arimo"/>
                </a:rPr>
                <a:t>kendibasına hareket edemez hale gelir ve sürekli onu bir baskasının yönetmesini bekler. </a:t>
              </a:r>
            </a:p>
          </p:txBody>
        </p:sp>
        <p:sp>
          <p:nvSpPr>
            <p:cNvPr id="12" name="TextBox 12"/>
            <p:cNvSpPr txBox="1"/>
            <p:nvPr/>
          </p:nvSpPr>
          <p:spPr>
            <a:xfrm>
              <a:off x="727433" y="245072"/>
              <a:ext cx="1351865" cy="979901"/>
            </a:xfrm>
            <a:prstGeom prst="rect">
              <a:avLst/>
            </a:prstGeom>
          </p:spPr>
          <p:txBody>
            <a:bodyPr lIns="0" tIns="0" rIns="0" bIns="0" rtlCol="0" anchor="t">
              <a:spAutoFit/>
            </a:bodyPr>
            <a:lstStyle/>
            <a:p>
              <a:pPr marL="0" lvl="0" indent="0">
                <a:lnSpc>
                  <a:spcPts val="2001"/>
                </a:lnSpc>
                <a:spcBef>
                  <a:spcPct val="0"/>
                </a:spcBef>
              </a:pPr>
              <a:r>
                <a:rPr lang="en-US" sz="1667">
                  <a:solidFill>
                    <a:srgbClr val="632B2B"/>
                  </a:solidFill>
                  <a:latin typeface="Now Bold"/>
                </a:rPr>
                <a:t>Otoriter Anne-Babalar</a:t>
              </a:r>
            </a:p>
          </p:txBody>
        </p:sp>
      </p:grpSp>
      <p:sp>
        <p:nvSpPr>
          <p:cNvPr id="13" name="TextBox 13"/>
          <p:cNvSpPr txBox="1"/>
          <p:nvPr/>
        </p:nvSpPr>
        <p:spPr>
          <a:xfrm>
            <a:off x="4741578" y="3084367"/>
            <a:ext cx="7505836" cy="1009060"/>
          </a:xfrm>
          <a:prstGeom prst="rect">
            <a:avLst/>
          </a:prstGeom>
        </p:spPr>
        <p:txBody>
          <a:bodyPr lIns="0" tIns="0" rIns="0" bIns="0" rtlCol="0" anchor="t">
            <a:spAutoFit/>
          </a:bodyPr>
          <a:lstStyle/>
          <a:p>
            <a:pPr algn="ctr">
              <a:lnSpc>
                <a:spcPts val="2018"/>
              </a:lnSpc>
              <a:spcBef>
                <a:spcPct val="0"/>
              </a:spcBef>
            </a:pPr>
            <a:r>
              <a:rPr lang="en-US" sz="1345">
                <a:solidFill>
                  <a:srgbClr val="632B2B"/>
                </a:solidFill>
                <a:latin typeface="Now"/>
              </a:rPr>
              <a:t>Anne babaların çocuklarıyla iletişimini belirleyen ve aralarındaki ilişkiyi şekillendiren</a:t>
            </a:r>
          </a:p>
          <a:p>
            <a:pPr algn="ctr">
              <a:lnSpc>
                <a:spcPts val="2018"/>
              </a:lnSpc>
              <a:spcBef>
                <a:spcPct val="0"/>
              </a:spcBef>
            </a:pPr>
            <a:r>
              <a:rPr lang="en-US" sz="1345">
                <a:solidFill>
                  <a:srgbClr val="632B2B"/>
                </a:solidFill>
                <a:latin typeface="Now"/>
              </a:rPr>
              <a:t>farklı anne-baba iletişim yaklaşımları vardır. </a:t>
            </a:r>
          </a:p>
          <a:p>
            <a:pPr algn="ctr">
              <a:lnSpc>
                <a:spcPts val="2018"/>
              </a:lnSpc>
              <a:spcBef>
                <a:spcPct val="0"/>
              </a:spcBef>
            </a:pPr>
            <a:r>
              <a:rPr lang="en-US" sz="1345">
                <a:solidFill>
                  <a:srgbClr val="632B2B"/>
                </a:solidFill>
                <a:latin typeface="Now"/>
              </a:rPr>
              <a:t>Tamamen özgürlükçü ve izin verici tutum ile</a:t>
            </a:r>
          </a:p>
          <a:p>
            <a:pPr algn="ctr">
              <a:lnSpc>
                <a:spcPts val="2018"/>
              </a:lnSpc>
              <a:spcBef>
                <a:spcPct val="0"/>
              </a:spcBef>
            </a:pPr>
            <a:r>
              <a:rPr lang="en-US" sz="1345">
                <a:solidFill>
                  <a:srgbClr val="632B2B"/>
                </a:solidFill>
                <a:latin typeface="Now"/>
              </a:rPr>
              <a:t>tamamen katı ve kısıtlayıcı tutum arasında degisiklik gösterir.</a:t>
            </a:r>
          </a:p>
        </p:txBody>
      </p:sp>
      <p:sp>
        <p:nvSpPr>
          <p:cNvPr id="14" name="TextBox 14"/>
          <p:cNvSpPr txBox="1"/>
          <p:nvPr/>
        </p:nvSpPr>
        <p:spPr>
          <a:xfrm>
            <a:off x="2217576" y="5183932"/>
            <a:ext cx="5677170" cy="2660729"/>
          </a:xfrm>
          <a:prstGeom prst="rect">
            <a:avLst/>
          </a:prstGeom>
        </p:spPr>
        <p:txBody>
          <a:bodyPr lIns="0" tIns="0" rIns="0" bIns="0" rtlCol="0" anchor="t">
            <a:spAutoFit/>
          </a:bodyPr>
          <a:lstStyle/>
          <a:p>
            <a:pPr algn="ctr">
              <a:lnSpc>
                <a:spcPts val="2121"/>
              </a:lnSpc>
              <a:spcBef>
                <a:spcPct val="0"/>
              </a:spcBef>
            </a:pPr>
            <a:r>
              <a:rPr lang="en-US" sz="1414">
                <a:solidFill>
                  <a:srgbClr val="632B2B"/>
                </a:solidFill>
                <a:latin typeface="Now"/>
              </a:rPr>
              <a:t>Anne-babalar çocuklarına sevgiyle</a:t>
            </a:r>
          </a:p>
          <a:p>
            <a:pPr algn="ctr">
              <a:lnSpc>
                <a:spcPts val="2121"/>
              </a:lnSpc>
              <a:spcBef>
                <a:spcPct val="0"/>
              </a:spcBef>
            </a:pPr>
            <a:r>
              <a:rPr lang="en-US" sz="1414">
                <a:solidFill>
                  <a:srgbClr val="632B2B"/>
                </a:solidFill>
                <a:latin typeface="Now"/>
              </a:rPr>
              <a:t>yaklaşsalar da genellikle konulması gereken sınırları, kuralları koymazlar. Çocuklar içlerinden</a:t>
            </a:r>
          </a:p>
          <a:p>
            <a:pPr algn="ctr">
              <a:lnSpc>
                <a:spcPts val="2121"/>
              </a:lnSpc>
              <a:spcBef>
                <a:spcPct val="0"/>
              </a:spcBef>
            </a:pPr>
            <a:r>
              <a:rPr lang="en-US" sz="1414">
                <a:solidFill>
                  <a:srgbClr val="632B2B"/>
                </a:solidFill>
                <a:latin typeface="Now"/>
              </a:rPr>
              <a:t>geldigi gibi davranırlar ve istedikleri seyleri istedikleri zaman yapabilirler. Çocukların uygun</a:t>
            </a:r>
          </a:p>
          <a:p>
            <a:pPr algn="ctr">
              <a:lnSpc>
                <a:spcPts val="2121"/>
              </a:lnSpc>
              <a:spcBef>
                <a:spcPct val="0"/>
              </a:spcBef>
            </a:pPr>
            <a:r>
              <a:rPr lang="en-US" sz="1414">
                <a:solidFill>
                  <a:srgbClr val="632B2B"/>
                </a:solidFill>
                <a:latin typeface="Now"/>
              </a:rPr>
              <a:t>olmayan davranısları çogu zaman görmezden gelinir. Bu sekilde yetistirilen çocukların genelde</a:t>
            </a:r>
          </a:p>
          <a:p>
            <a:pPr algn="ctr">
              <a:lnSpc>
                <a:spcPts val="2121"/>
              </a:lnSpc>
              <a:spcBef>
                <a:spcPct val="0"/>
              </a:spcBef>
            </a:pPr>
            <a:r>
              <a:rPr lang="en-US" sz="1414">
                <a:solidFill>
                  <a:srgbClr val="632B2B"/>
                </a:solidFill>
                <a:latin typeface="Now"/>
              </a:rPr>
              <a:t>yaratıcı ve orijinal oldukları gözlemlenir. Ancak bu çocuklar ortama uymakta zorlanır, dürtülerini</a:t>
            </a:r>
          </a:p>
          <a:p>
            <a:pPr algn="ctr">
              <a:lnSpc>
                <a:spcPts val="2121"/>
              </a:lnSpc>
              <a:spcBef>
                <a:spcPct val="0"/>
              </a:spcBef>
            </a:pPr>
            <a:r>
              <a:rPr lang="en-US" sz="1414">
                <a:solidFill>
                  <a:srgbClr val="632B2B"/>
                </a:solidFill>
                <a:latin typeface="Now"/>
              </a:rPr>
              <a:t>denetlemede ve sorumluluk kabul etmede isteksiz davranırlar.</a:t>
            </a:r>
          </a:p>
        </p:txBody>
      </p:sp>
      <p:pic>
        <p:nvPicPr>
          <p:cNvPr id="15" name="Picture 15"/>
          <p:cNvPicPr>
            <a:picLocks noChangeAspect="1"/>
          </p:cNvPicPr>
          <p:nvPr/>
        </p:nvPicPr>
        <p:blipFill>
          <a:blip r:embed="rId4"/>
          <a:srcRect/>
          <a:stretch>
            <a:fillRect/>
          </a:stretch>
        </p:blipFill>
        <p:spPr>
          <a:xfrm>
            <a:off x="12642318" y="444171"/>
            <a:ext cx="3502730" cy="4102759"/>
          </a:xfrm>
          <a:prstGeom prst="rect">
            <a:avLst/>
          </a:prstGeom>
        </p:spPr>
      </p:pic>
      <p:grpSp>
        <p:nvGrpSpPr>
          <p:cNvPr id="16" name="Group 16"/>
          <p:cNvGrpSpPr/>
          <p:nvPr/>
        </p:nvGrpSpPr>
        <p:grpSpPr>
          <a:xfrm>
            <a:off x="17497395" y="3329556"/>
            <a:ext cx="176115" cy="4024179"/>
            <a:chOff x="0" y="0"/>
            <a:chExt cx="234820" cy="5365572"/>
          </a:xfrm>
        </p:grpSpPr>
        <p:grpSp>
          <p:nvGrpSpPr>
            <p:cNvPr id="17" name="Group 17"/>
            <p:cNvGrpSpPr/>
            <p:nvPr/>
          </p:nvGrpSpPr>
          <p:grpSpPr>
            <a:xfrm>
              <a:off x="0" y="0"/>
              <a:ext cx="234820" cy="234820"/>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8767">
                  <a:alpha val="49804"/>
                </a:srgbClr>
              </a:solidFill>
            </p:spPr>
          </p:sp>
        </p:grpSp>
        <p:grpSp>
          <p:nvGrpSpPr>
            <p:cNvPr id="19" name="Group 19"/>
            <p:cNvGrpSpPr/>
            <p:nvPr/>
          </p:nvGrpSpPr>
          <p:grpSpPr>
            <a:xfrm>
              <a:off x="0" y="641344"/>
              <a:ext cx="234820" cy="234820"/>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8767">
                  <a:alpha val="49804"/>
                </a:srgbClr>
              </a:solidFill>
            </p:spPr>
          </p:sp>
        </p:grpSp>
        <p:grpSp>
          <p:nvGrpSpPr>
            <p:cNvPr id="21" name="Group 21"/>
            <p:cNvGrpSpPr/>
            <p:nvPr/>
          </p:nvGrpSpPr>
          <p:grpSpPr>
            <a:xfrm>
              <a:off x="0" y="1282688"/>
              <a:ext cx="234820" cy="234820"/>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8767">
                  <a:alpha val="49804"/>
                </a:srgbClr>
              </a:solidFill>
            </p:spPr>
          </p:sp>
        </p:grpSp>
        <p:grpSp>
          <p:nvGrpSpPr>
            <p:cNvPr id="23" name="Group 23"/>
            <p:cNvGrpSpPr/>
            <p:nvPr/>
          </p:nvGrpSpPr>
          <p:grpSpPr>
            <a:xfrm>
              <a:off x="0" y="1924032"/>
              <a:ext cx="234820" cy="234820"/>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8767">
                  <a:alpha val="49804"/>
                </a:srgbClr>
              </a:solidFill>
            </p:spPr>
          </p:sp>
        </p:grpSp>
        <p:grpSp>
          <p:nvGrpSpPr>
            <p:cNvPr id="25" name="Group 25"/>
            <p:cNvGrpSpPr/>
            <p:nvPr/>
          </p:nvGrpSpPr>
          <p:grpSpPr>
            <a:xfrm>
              <a:off x="0" y="2565376"/>
              <a:ext cx="234820" cy="234820"/>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8767">
                  <a:alpha val="49804"/>
                </a:srgbClr>
              </a:solidFill>
            </p:spPr>
          </p:sp>
        </p:grpSp>
        <p:grpSp>
          <p:nvGrpSpPr>
            <p:cNvPr id="27" name="Group 27"/>
            <p:cNvGrpSpPr/>
            <p:nvPr/>
          </p:nvGrpSpPr>
          <p:grpSpPr>
            <a:xfrm>
              <a:off x="0" y="3206720"/>
              <a:ext cx="234820" cy="234820"/>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8767">
                  <a:alpha val="49804"/>
                </a:srgbClr>
              </a:solidFill>
            </p:spPr>
          </p:sp>
        </p:grpSp>
        <p:grpSp>
          <p:nvGrpSpPr>
            <p:cNvPr id="29" name="Group 29"/>
            <p:cNvGrpSpPr/>
            <p:nvPr/>
          </p:nvGrpSpPr>
          <p:grpSpPr>
            <a:xfrm>
              <a:off x="0" y="3848064"/>
              <a:ext cx="234820" cy="234820"/>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8767">
                  <a:alpha val="49804"/>
                </a:srgbClr>
              </a:solidFill>
            </p:spPr>
          </p:sp>
        </p:grpSp>
        <p:grpSp>
          <p:nvGrpSpPr>
            <p:cNvPr id="31" name="Group 31"/>
            <p:cNvGrpSpPr/>
            <p:nvPr/>
          </p:nvGrpSpPr>
          <p:grpSpPr>
            <a:xfrm>
              <a:off x="0" y="4489409"/>
              <a:ext cx="234820" cy="234820"/>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8767">
                  <a:alpha val="49804"/>
                </a:srgbClr>
              </a:solidFill>
            </p:spPr>
          </p:sp>
        </p:grpSp>
        <p:grpSp>
          <p:nvGrpSpPr>
            <p:cNvPr id="33" name="Group 33"/>
            <p:cNvGrpSpPr/>
            <p:nvPr/>
          </p:nvGrpSpPr>
          <p:grpSpPr>
            <a:xfrm>
              <a:off x="0" y="5130753"/>
              <a:ext cx="234820" cy="234820"/>
              <a:chOff x="0" y="0"/>
              <a:chExt cx="6350000" cy="6350000"/>
            </a:xfrm>
          </p:grpSpPr>
          <p:sp>
            <p:nvSpPr>
              <p:cNvPr id="34" name="Freeform 3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8767"/>
              </a:solidFill>
            </p:spPr>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713</Words>
  <Application>Microsoft Office PowerPoint</Application>
  <PresentationFormat>Özel</PresentationFormat>
  <Paragraphs>74</Paragraphs>
  <Slides>11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vt:i4>
      </vt:variant>
    </vt:vector>
  </HeadingPairs>
  <TitlesOfParts>
    <vt:vector size="17" baseType="lpstr">
      <vt:lpstr>Now</vt:lpstr>
      <vt:lpstr>Calibri</vt:lpstr>
      <vt:lpstr>Now Bold</vt:lpstr>
      <vt:lpstr>Arial</vt:lpstr>
      <vt:lpstr>Arimo</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Evden Eğitim</dc:title>
  <dc:creator>HP</dc:creator>
  <cp:lastModifiedBy>HP</cp:lastModifiedBy>
  <cp:revision>2</cp:revision>
  <dcterms:created xsi:type="dcterms:W3CDTF">2006-08-16T00:00:00Z</dcterms:created>
  <dcterms:modified xsi:type="dcterms:W3CDTF">2022-01-05T10:00:21Z</dcterms:modified>
  <dc:identifier>DAEvyD9TR0U</dc:identifier>
</cp:coreProperties>
</file>