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5" r:id="rId2"/>
    <p:sldId id="259" r:id="rId3"/>
    <p:sldId id="267" r:id="rId4"/>
    <p:sldId id="318" r:id="rId5"/>
    <p:sldId id="319" r:id="rId6"/>
    <p:sldId id="271" r:id="rId7"/>
    <p:sldId id="285" r:id="rId8"/>
    <p:sldId id="269" r:id="rId9"/>
    <p:sldId id="264" r:id="rId10"/>
    <p:sldId id="273" r:id="rId11"/>
    <p:sldId id="317" r:id="rId12"/>
    <p:sldId id="282" r:id="rId13"/>
    <p:sldId id="272" r:id="rId14"/>
    <p:sldId id="320" r:id="rId15"/>
    <p:sldId id="303" r:id="rId16"/>
    <p:sldId id="321" r:id="rId17"/>
    <p:sldId id="323" r:id="rId18"/>
    <p:sldId id="278" r:id="rId19"/>
    <p:sldId id="286" r:id="rId20"/>
    <p:sldId id="287" r:id="rId21"/>
    <p:sldId id="289" r:id="rId22"/>
    <p:sldId id="290" r:id="rId23"/>
    <p:sldId id="256" r:id="rId24"/>
    <p:sldId id="277" r:id="rId25"/>
    <p:sldId id="280" r:id="rId26"/>
    <p:sldId id="279" r:id="rId27"/>
    <p:sldId id="322" r:id="rId28"/>
    <p:sldId id="315" r:id="rId29"/>
    <p:sldId id="316" r:id="rId30"/>
    <p:sldId id="284" r:id="rId31"/>
    <p:sldId id="292" r:id="rId32"/>
    <p:sldId id="293" r:id="rId33"/>
    <p:sldId id="300" r:id="rId34"/>
    <p:sldId id="297" r:id="rId35"/>
    <p:sldId id="295" r:id="rId36"/>
    <p:sldId id="296" r:id="rId37"/>
    <p:sldId id="301" r:id="rId38"/>
    <p:sldId id="312" r:id="rId39"/>
    <p:sldId id="310" r:id="rId40"/>
    <p:sldId id="258"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5179" autoAdjust="0"/>
  </p:normalViewPr>
  <p:slideViewPr>
    <p:cSldViewPr snapToGrid="0">
      <p:cViewPr varScale="1">
        <p:scale>
          <a:sx n="111" d="100"/>
          <a:sy n="111"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53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89E41F9-7746-4D22-B128-526F08DC778D}" type="datetimeFigureOut">
              <a:rPr lang="tr-TR" smtClean="0"/>
              <a:t>9.02.2021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392247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5576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868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272291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38286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201777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210637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318395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421455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9E41F9-7746-4D22-B128-526F08DC778D}" type="datetimeFigureOut">
              <a:rPr lang="tr-TR" smtClean="0"/>
              <a:t>9.02.2021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176820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89E41F9-7746-4D22-B128-526F08DC778D}" type="datetimeFigureOut">
              <a:rPr lang="tr-TR" smtClean="0"/>
              <a:t>9.02.2021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270792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89E41F9-7746-4D22-B128-526F08DC778D}" type="datetimeFigureOut">
              <a:rPr lang="tr-TR" smtClean="0"/>
              <a:t>9.02.2021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368674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89E41F9-7746-4D22-B128-526F08DC778D}" type="datetimeFigureOut">
              <a:rPr lang="tr-TR" smtClean="0"/>
              <a:t>9.02.2021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88052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41F9-7746-4D22-B128-526F08DC778D}" type="datetimeFigureOut">
              <a:rPr lang="tr-TR" smtClean="0"/>
              <a:t>9.02.2021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75788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89E41F9-7746-4D22-B128-526F08DC778D}" type="datetimeFigureOut">
              <a:rPr lang="tr-TR" smtClean="0"/>
              <a:t>9.02.2021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127703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89E41F9-7746-4D22-B128-526F08DC778D}" type="datetimeFigureOut">
              <a:rPr lang="tr-TR" smtClean="0"/>
              <a:t>9.02.2021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B4C8BA-2241-4114-9808-748CE3CA3D64}" type="slidenum">
              <a:rPr lang="tr-TR" smtClean="0"/>
              <a:t>‹#›</a:t>
            </a:fld>
            <a:endParaRPr lang="tr-TR"/>
          </a:p>
        </p:txBody>
      </p:sp>
    </p:spTree>
    <p:extLst>
      <p:ext uri="{BB962C8B-B14F-4D97-AF65-F5344CB8AC3E}">
        <p14:creationId xmlns:p14="http://schemas.microsoft.com/office/powerpoint/2010/main" val="131926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89E41F9-7746-4D22-B128-526F08DC778D}" type="datetimeFigureOut">
              <a:rPr lang="tr-TR" smtClean="0"/>
              <a:t>9.02.2021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8B4C8BA-2241-4114-9808-748CE3CA3D64}" type="slidenum">
              <a:rPr lang="tr-TR" smtClean="0"/>
              <a:t>‹#›</a:t>
            </a:fld>
            <a:endParaRPr lang="tr-TR"/>
          </a:p>
        </p:txBody>
      </p:sp>
    </p:spTree>
    <p:extLst>
      <p:ext uri="{BB962C8B-B14F-4D97-AF65-F5344CB8AC3E}">
        <p14:creationId xmlns:p14="http://schemas.microsoft.com/office/powerpoint/2010/main" val="882374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64457" y="1433947"/>
            <a:ext cx="10160000" cy="2387600"/>
          </a:xfrm>
        </p:spPr>
        <p:txBody>
          <a:bodyPr>
            <a:normAutofit/>
          </a:bodyPr>
          <a:lstStyle/>
          <a:p>
            <a:r>
              <a:rPr lang="tr-TR" sz="5400" b="1" dirty="0" smtClean="0"/>
              <a:t>KISA SÜRELİ </a:t>
            </a:r>
            <a:br>
              <a:rPr lang="tr-TR" sz="5400" b="1" dirty="0" smtClean="0"/>
            </a:br>
            <a:r>
              <a:rPr lang="tr-TR" sz="5400" b="1" dirty="0" smtClean="0"/>
              <a:t>ÇÖZÜM ODAKLI TERAPİ </a:t>
            </a:r>
            <a:endParaRPr lang="tr-TR" sz="5400" b="1" dirty="0"/>
          </a:p>
        </p:txBody>
      </p:sp>
      <p:sp>
        <p:nvSpPr>
          <p:cNvPr id="3" name="Alt Başlık 2"/>
          <p:cNvSpPr>
            <a:spLocks noGrp="1"/>
          </p:cNvSpPr>
          <p:nvPr>
            <p:ph type="subTitle" idx="1"/>
          </p:nvPr>
        </p:nvSpPr>
        <p:spPr>
          <a:xfrm>
            <a:off x="638629" y="4890426"/>
            <a:ext cx="9144000" cy="1655762"/>
          </a:xfrm>
        </p:spPr>
        <p:txBody>
          <a:bodyPr>
            <a:normAutofit/>
          </a:bodyPr>
          <a:lstStyle/>
          <a:p>
            <a:r>
              <a:rPr lang="tr-TR" sz="1400" b="1" dirty="0" smtClean="0"/>
              <a:t>ALTINDAĞ REHBERLİK VE ARAŞTIRMA MERKEZİ </a:t>
            </a:r>
          </a:p>
          <a:p>
            <a:r>
              <a:rPr lang="tr-TR" sz="1400" b="1" dirty="0" smtClean="0"/>
              <a:t>REHBERLİK VE PSİKOLOJİK DANIŞMA HİZMETLERİ BÖLÜMÜ</a:t>
            </a:r>
          </a:p>
          <a:p>
            <a:r>
              <a:rPr lang="tr-TR" sz="1400" b="1" dirty="0" smtClean="0"/>
              <a:t>ŞUBAT 2021</a:t>
            </a:r>
            <a:endParaRPr lang="tr-TR" sz="1400" b="1" dirty="0"/>
          </a:p>
        </p:txBody>
      </p:sp>
      <p:pic>
        <p:nvPicPr>
          <p:cNvPr id="4" name="Resim 3"/>
          <p:cNvPicPr>
            <a:picLocks noChangeAspect="1"/>
          </p:cNvPicPr>
          <p:nvPr/>
        </p:nvPicPr>
        <p:blipFill>
          <a:blip r:embed="rId2"/>
          <a:stretch>
            <a:fillRect/>
          </a:stretch>
        </p:blipFill>
        <p:spPr>
          <a:xfrm>
            <a:off x="9277124" y="4398956"/>
            <a:ext cx="2694666" cy="2030144"/>
          </a:xfrm>
          <a:prstGeom prst="rect">
            <a:avLst/>
          </a:prstGeom>
        </p:spPr>
      </p:pic>
      <p:pic>
        <p:nvPicPr>
          <p:cNvPr id="6" name="Resim 5"/>
          <p:cNvPicPr>
            <a:picLocks noChangeAspect="1"/>
          </p:cNvPicPr>
          <p:nvPr/>
        </p:nvPicPr>
        <p:blipFill>
          <a:blip r:embed="rId3"/>
          <a:stretch>
            <a:fillRect/>
          </a:stretch>
        </p:blipFill>
        <p:spPr>
          <a:xfrm>
            <a:off x="4643807" y="482518"/>
            <a:ext cx="3648285" cy="4290458"/>
          </a:xfrm>
          <a:prstGeom prst="rect">
            <a:avLst/>
          </a:prstGeom>
        </p:spPr>
      </p:pic>
    </p:spTree>
    <p:extLst>
      <p:ext uri="{BB962C8B-B14F-4D97-AF65-F5344CB8AC3E}">
        <p14:creationId xmlns:p14="http://schemas.microsoft.com/office/powerpoint/2010/main" val="23953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5447" y="4628142"/>
            <a:ext cx="9824132" cy="1507067"/>
          </a:xfrm>
        </p:spPr>
        <p:txBody>
          <a:bodyPr>
            <a:normAutofit fontScale="90000"/>
          </a:bodyPr>
          <a:lstStyle/>
          <a:p>
            <a:r>
              <a:rPr lang="tr-TR" dirty="0" smtClean="0"/>
              <a:t>ÇOCUKLAR VE GENÇLER</a:t>
            </a:r>
            <a:r>
              <a:rPr lang="tr-TR" dirty="0"/>
              <a:t> </a:t>
            </a:r>
            <a:r>
              <a:rPr lang="tr-TR" dirty="0" smtClean="0"/>
              <a:t>İLE OKULLARDA</a:t>
            </a:r>
            <a:br>
              <a:rPr lang="tr-TR" dirty="0" smtClean="0"/>
            </a:br>
            <a:r>
              <a:rPr lang="tr-TR" dirty="0" smtClean="0"/>
              <a:t>ÇÖZÜM ODAKLI KISA SÜRELİ TERAPİ YAKLAŞIMI </a:t>
            </a:r>
            <a:endParaRPr lang="tr-TR" dirty="0"/>
          </a:p>
        </p:txBody>
      </p:sp>
      <p:sp>
        <p:nvSpPr>
          <p:cNvPr id="3" name="İçerik Yer Tutucusu 2"/>
          <p:cNvSpPr>
            <a:spLocks noGrp="1"/>
          </p:cNvSpPr>
          <p:nvPr>
            <p:ph idx="1"/>
          </p:nvPr>
        </p:nvSpPr>
        <p:spPr>
          <a:xfrm>
            <a:off x="555447" y="901700"/>
            <a:ext cx="8534400" cy="4089400"/>
          </a:xfrm>
        </p:spPr>
        <p:txBody>
          <a:bodyPr>
            <a:normAutofit fontScale="92500" lnSpcReduction="20000"/>
          </a:bodyPr>
          <a:lstStyle/>
          <a:p>
            <a:pPr algn="just"/>
            <a:r>
              <a:rPr lang="tr-TR" dirty="0"/>
              <a:t>	Gingerich ve </a:t>
            </a:r>
            <a:r>
              <a:rPr lang="tr-TR" dirty="0" err="1"/>
              <a:t>Wabeke</a:t>
            </a:r>
            <a:r>
              <a:rPr lang="tr-TR" dirty="0"/>
              <a:t> (2001) ve </a:t>
            </a:r>
            <a:r>
              <a:rPr lang="tr-TR" dirty="0" err="1"/>
              <a:t>Atkinson</a:t>
            </a:r>
            <a:r>
              <a:rPr lang="tr-TR" dirty="0"/>
              <a:t> (2007) tarafından yapılan araştırmalar değerlendirildiğinde, çözüm odaklı kısa süreli psikolojik danışma yaklaşımının çocuk ve ergenlerin yaşadıkları sorunların çözümünde uygulanabilecek etkili bir yaklaşım olduğu ve farklı görüşme tarzları ile bütünleştirilmesinin de mümkün olduğu söylenebilir.</a:t>
            </a:r>
          </a:p>
          <a:p>
            <a:pPr algn="just"/>
            <a:r>
              <a:rPr lang="tr-TR" dirty="0"/>
              <a:t>Söz konusu bu yaklaşımın diğer yaklaşımlarla bütünleştirilerek uygulanması okullarda çocuk ve ergenlerin sorunlarının çözümünde etkili sonuçlar alınmasını sağlayabilir</a:t>
            </a:r>
          </a:p>
          <a:p>
            <a:pPr marL="0" indent="0" algn="just">
              <a:buNone/>
            </a:pPr>
            <a:r>
              <a:rPr lang="tr-TR" dirty="0"/>
              <a:t>	</a:t>
            </a:r>
            <a:r>
              <a:rPr lang="tr-TR" dirty="0" smtClean="0"/>
              <a:t>Çocuk </a:t>
            </a:r>
            <a:r>
              <a:rPr lang="tr-TR" dirty="0"/>
              <a:t>ve ergenlere yönelik psikolojik danışma, kuşkusuz kendine özgü birtakım yeterlikler ve beceriler gerektirmektedir. Bununla birlikte, çocuk ve ergenlerin, sorunlarını derinlemesine irdelemeyen ve çözüm bulmaya odaklanan psikolojik yardım süreçlerini tercih ettikleri bilinmektedir. </a:t>
            </a:r>
            <a:endParaRPr lang="tr-TR" dirty="0" smtClean="0"/>
          </a:p>
          <a:p>
            <a:pPr marL="0" indent="0" algn="just">
              <a:buNone/>
            </a:pPr>
            <a:r>
              <a:rPr lang="tr-TR" dirty="0"/>
              <a:t>	</a:t>
            </a:r>
          </a:p>
        </p:txBody>
      </p:sp>
      <p:pic>
        <p:nvPicPr>
          <p:cNvPr id="5" name="Resim 4"/>
          <p:cNvPicPr>
            <a:picLocks noChangeAspect="1"/>
          </p:cNvPicPr>
          <p:nvPr/>
        </p:nvPicPr>
        <p:blipFill rotWithShape="1">
          <a:blip r:embed="rId2"/>
          <a:srcRect b="9511"/>
          <a:stretch/>
        </p:blipFill>
        <p:spPr>
          <a:xfrm>
            <a:off x="9260114" y="1532390"/>
            <a:ext cx="2514600" cy="1646238"/>
          </a:xfrm>
          <a:prstGeom prst="rect">
            <a:avLst/>
          </a:prstGeom>
        </p:spPr>
      </p:pic>
    </p:spTree>
    <p:extLst>
      <p:ext uri="{BB962C8B-B14F-4D97-AF65-F5344CB8AC3E}">
        <p14:creationId xmlns:p14="http://schemas.microsoft.com/office/powerpoint/2010/main" val="268592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lgn="just">
              <a:buNone/>
            </a:pPr>
            <a:r>
              <a:rPr lang="tr-TR" dirty="0" smtClean="0"/>
              <a:t>	</a:t>
            </a:r>
          </a:p>
          <a:p>
            <a:pPr marL="0" indent="0" algn="just">
              <a:buNone/>
            </a:pPr>
            <a:r>
              <a:rPr lang="tr-TR" dirty="0"/>
              <a:t>	</a:t>
            </a:r>
            <a:r>
              <a:rPr lang="tr-TR" dirty="0" smtClean="0"/>
              <a:t>Düşük </a:t>
            </a:r>
            <a:r>
              <a:rPr lang="tr-TR" dirty="0"/>
              <a:t>benlik algısı, akademik başarısızlık, arkadaşlarla kavga etme, okuldan kaçma, ebeveynlerin boşanması ve ebeveynlerle yaşanan sorunlar okullarda çalışan rehber öğretmen/psikolojik danışmanların sıklıkla karşılaştıkları problemler arasında yer almaktadır. </a:t>
            </a:r>
          </a:p>
          <a:p>
            <a:pPr marL="0" indent="0" algn="just">
              <a:buNone/>
            </a:pPr>
            <a:endParaRPr lang="tr-TR" dirty="0"/>
          </a:p>
          <a:p>
            <a:pPr marL="0" indent="0" algn="just">
              <a:buNone/>
            </a:pPr>
            <a:r>
              <a:rPr lang="tr-TR" dirty="0" smtClean="0"/>
              <a:t>	Bu </a:t>
            </a:r>
            <a:r>
              <a:rPr lang="tr-TR" dirty="0"/>
              <a:t>gibi sorunlar yaşayan öğrencilerle çalışırken, sorunların nedenlerini anlamak yerine sorunların olmadığı zamanları fark ederek sorunların çözümleri üzerinde çalışan ve öğrencilerin güçlü yanlarına vurgu yapan Çözüm Odaklı Kısa Süreli Terapi yaklaşımı, yapılandırılmış ve etkili bir terapi yaklaşımıdır.</a:t>
            </a:r>
          </a:p>
          <a:p>
            <a:endParaRPr lang="tr-TR" dirty="0"/>
          </a:p>
        </p:txBody>
      </p:sp>
      <p:pic>
        <p:nvPicPr>
          <p:cNvPr id="4" name="Resim 3"/>
          <p:cNvPicPr>
            <a:picLocks noChangeAspect="1"/>
          </p:cNvPicPr>
          <p:nvPr/>
        </p:nvPicPr>
        <p:blipFill>
          <a:blip r:embed="rId2"/>
          <a:stretch>
            <a:fillRect/>
          </a:stretch>
        </p:blipFill>
        <p:spPr>
          <a:xfrm>
            <a:off x="396307" y="4301067"/>
            <a:ext cx="9980017" cy="1505843"/>
          </a:xfrm>
          <a:prstGeom prst="rect">
            <a:avLst/>
          </a:prstGeom>
        </p:spPr>
      </p:pic>
      <p:pic>
        <p:nvPicPr>
          <p:cNvPr id="5" name="Resim 4"/>
          <p:cNvPicPr>
            <a:picLocks noChangeAspect="1"/>
          </p:cNvPicPr>
          <p:nvPr/>
        </p:nvPicPr>
        <p:blipFill>
          <a:blip r:embed="rId3"/>
          <a:stretch>
            <a:fillRect/>
          </a:stretch>
        </p:blipFill>
        <p:spPr>
          <a:xfrm>
            <a:off x="9506517" y="1099356"/>
            <a:ext cx="2466975" cy="1847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595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685800"/>
            <a:ext cx="8534400" cy="1507067"/>
          </a:xfrm>
        </p:spPr>
        <p:txBody>
          <a:bodyPr/>
          <a:lstStyle/>
          <a:p>
            <a:r>
              <a:rPr lang="tr-TR" dirty="0"/>
              <a:t>Oturumlar öncesi değişim</a:t>
            </a:r>
            <a:br>
              <a:rPr lang="tr-TR" dirty="0"/>
            </a:br>
            <a:endParaRPr lang="tr-TR" dirty="0"/>
          </a:p>
        </p:txBody>
      </p:sp>
      <p:sp>
        <p:nvSpPr>
          <p:cNvPr id="3" name="İçerik Yer Tutucusu 2"/>
          <p:cNvSpPr>
            <a:spLocks noGrp="1"/>
          </p:cNvSpPr>
          <p:nvPr>
            <p:ph idx="1"/>
          </p:nvPr>
        </p:nvSpPr>
        <p:spPr>
          <a:xfrm>
            <a:off x="684212" y="685800"/>
            <a:ext cx="10534248" cy="3615267"/>
          </a:xfrm>
        </p:spPr>
        <p:txBody>
          <a:bodyPr/>
          <a:lstStyle/>
          <a:p>
            <a:pPr marL="0" indent="0">
              <a:buNone/>
            </a:pPr>
            <a:r>
              <a:rPr lang="tr-TR" dirty="0" smtClean="0"/>
              <a:t>Danışanda </a:t>
            </a:r>
            <a:r>
              <a:rPr lang="tr-TR" dirty="0"/>
              <a:t>daha ilk oturuma gelmeden önce gerçekleşen </a:t>
            </a:r>
            <a:r>
              <a:rPr lang="tr-TR" dirty="0" smtClean="0"/>
              <a:t>değişim araştırılır</a:t>
            </a:r>
            <a:r>
              <a:rPr lang="tr-TR" dirty="0"/>
              <a:t>.</a:t>
            </a:r>
          </a:p>
          <a:p>
            <a:pPr marL="0" indent="0">
              <a:buNone/>
            </a:pPr>
            <a:r>
              <a:rPr lang="tr-TR" dirty="0" smtClean="0"/>
              <a:t>Basitçe </a:t>
            </a:r>
            <a:r>
              <a:rPr lang="tr-TR" dirty="0"/>
              <a:t>bir randevu almak bile olumlu değişim </a:t>
            </a:r>
            <a:r>
              <a:rPr lang="tr-TR" dirty="0" smtClean="0"/>
              <a:t>olduğunun göstergesidir</a:t>
            </a:r>
            <a:r>
              <a:rPr lang="tr-TR" dirty="0"/>
              <a:t>.</a:t>
            </a:r>
          </a:p>
          <a:p>
            <a:pPr marL="0" indent="0">
              <a:buNone/>
            </a:pPr>
            <a:r>
              <a:rPr lang="tr-TR" b="1" dirty="0" smtClean="0"/>
              <a:t>Terapist Sorusu: “İlk </a:t>
            </a:r>
            <a:r>
              <a:rPr lang="tr-TR" b="1" dirty="0"/>
              <a:t>randevuyu aldığınız andan itibaren sorununuzda ne </a:t>
            </a:r>
            <a:r>
              <a:rPr lang="tr-TR" b="1" dirty="0" smtClean="0"/>
              <a:t>gibi değişiklikler </a:t>
            </a:r>
            <a:r>
              <a:rPr lang="tr-TR" b="1" dirty="0"/>
              <a:t>oldu?”.</a:t>
            </a:r>
          </a:p>
        </p:txBody>
      </p:sp>
    </p:spTree>
    <p:extLst>
      <p:ext uri="{BB962C8B-B14F-4D97-AF65-F5344CB8AC3E}">
        <p14:creationId xmlns:p14="http://schemas.microsoft.com/office/powerpoint/2010/main" val="113372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836" y="124012"/>
            <a:ext cx="10515600" cy="1325563"/>
          </a:xfrm>
        </p:spPr>
        <p:txBody>
          <a:bodyPr>
            <a:normAutofit fontScale="90000"/>
          </a:bodyPr>
          <a:lstStyle/>
          <a:p>
            <a:r>
              <a:rPr lang="tr-TR" dirty="0" smtClean="0"/>
              <a:t/>
            </a:r>
            <a:br>
              <a:rPr lang="tr-TR" dirty="0" smtClean="0"/>
            </a:br>
            <a:r>
              <a:rPr lang="tr-TR" b="1" dirty="0" smtClean="0"/>
              <a:t/>
            </a:r>
            <a:br>
              <a:rPr lang="tr-TR" b="1" dirty="0" smtClean="0"/>
            </a:br>
            <a:r>
              <a:rPr lang="tr-TR" b="1" dirty="0" smtClean="0"/>
              <a:t>İLK OTURUM YOL HARİTASI</a:t>
            </a:r>
            <a:br>
              <a:rPr lang="tr-TR" b="1" dirty="0" smtClean="0"/>
            </a:br>
            <a:r>
              <a:rPr lang="tr-TR" dirty="0"/>
              <a:t/>
            </a:r>
            <a:br>
              <a:rPr lang="tr-TR" dirty="0"/>
            </a:br>
            <a:endParaRPr lang="tr-TR" dirty="0"/>
          </a:p>
        </p:txBody>
      </p:sp>
      <p:sp>
        <p:nvSpPr>
          <p:cNvPr id="3" name="İçerik Yer Tutucusu 2"/>
          <p:cNvSpPr>
            <a:spLocks noGrp="1"/>
          </p:cNvSpPr>
          <p:nvPr>
            <p:ph idx="1"/>
          </p:nvPr>
        </p:nvSpPr>
        <p:spPr>
          <a:xfrm>
            <a:off x="619836" y="1086965"/>
            <a:ext cx="10515600" cy="6064462"/>
          </a:xfrm>
        </p:spPr>
        <p:txBody>
          <a:bodyPr>
            <a:normAutofit fontScale="85000" lnSpcReduction="20000"/>
          </a:bodyPr>
          <a:lstStyle/>
          <a:p>
            <a:pPr marL="0" lvl="0" indent="0" algn="just" eaLnBrk="0" fontAlgn="b" hangingPunct="0">
              <a:lnSpc>
                <a:spcPct val="100000"/>
              </a:lnSpc>
              <a:spcBef>
                <a:spcPct val="0"/>
              </a:spcBef>
              <a:spcAft>
                <a:spcPct val="0"/>
              </a:spcAft>
              <a:buNone/>
            </a:pPr>
            <a:r>
              <a:rPr lang="tr-TR" b="1" dirty="0"/>
              <a:t>İlk oturum </a:t>
            </a:r>
            <a:r>
              <a:rPr lang="tr-TR" dirty="0"/>
              <a:t>danışana </a:t>
            </a:r>
            <a:r>
              <a:rPr lang="tr-TR" dirty="0">
                <a:solidFill>
                  <a:srgbClr val="FF0000"/>
                </a:solidFill>
              </a:rPr>
              <a:t>sürece ilişkin bilgi verilmesi </a:t>
            </a:r>
            <a:r>
              <a:rPr lang="tr-TR" dirty="0"/>
              <a:t>ile başlamaktadır</a:t>
            </a:r>
            <a:endParaRPr lang="tr-TR" b="1" dirty="0" smtClean="0">
              <a:solidFill>
                <a:srgbClr val="FF0000"/>
              </a:solidFill>
              <a:latin typeface="Fira Sans"/>
            </a:endParaRPr>
          </a:p>
          <a:p>
            <a:pPr marL="0" lvl="0" indent="0" algn="just" eaLnBrk="0" fontAlgn="b" hangingPunct="0">
              <a:lnSpc>
                <a:spcPct val="100000"/>
              </a:lnSpc>
              <a:spcBef>
                <a:spcPct val="0"/>
              </a:spcBef>
              <a:spcAft>
                <a:spcPct val="0"/>
              </a:spcAft>
              <a:buNone/>
            </a:pPr>
            <a:r>
              <a:rPr lang="tr-TR" b="1" dirty="0" smtClean="0">
                <a:solidFill>
                  <a:srgbClr val="FF0000"/>
                </a:solidFill>
                <a:latin typeface="Fira Sans"/>
              </a:rPr>
              <a:t>1.Sorunun </a:t>
            </a:r>
            <a:r>
              <a:rPr lang="tr-TR" b="1" dirty="0">
                <a:solidFill>
                  <a:srgbClr val="FF0000"/>
                </a:solidFill>
                <a:latin typeface="Fira Sans"/>
              </a:rPr>
              <a:t>Tanımlanması v</a:t>
            </a:r>
            <a:r>
              <a:rPr lang="tr-TR" b="1" dirty="0" smtClean="0">
                <a:solidFill>
                  <a:srgbClr val="FF0000"/>
                </a:solidFill>
                <a:latin typeface="Fira Sans"/>
              </a:rPr>
              <a:t>e </a:t>
            </a:r>
            <a:r>
              <a:rPr lang="tr-TR" b="1" dirty="0">
                <a:solidFill>
                  <a:srgbClr val="FF0000"/>
                </a:solidFill>
                <a:latin typeface="Fira Sans"/>
              </a:rPr>
              <a:t>Somutlaştırılması</a:t>
            </a: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-Sizi buraya getiren şey nedir</a:t>
            </a:r>
            <a:r>
              <a:rPr lang="tr-TR" dirty="0" smtClean="0">
                <a:solidFill>
                  <a:srgbClr val="000000"/>
                </a:solidFill>
                <a:latin typeface="Fira Sans"/>
              </a:rPr>
              <a:t>?</a:t>
            </a:r>
          </a:p>
          <a:p>
            <a:pPr marL="0" lvl="0" indent="0" algn="just" eaLnBrk="0" fontAlgn="b" hangingPunct="0">
              <a:lnSpc>
                <a:spcPct val="100000"/>
              </a:lnSpc>
              <a:spcBef>
                <a:spcPct val="0"/>
              </a:spcBef>
              <a:spcAft>
                <a:spcPct val="0"/>
              </a:spcAft>
              <a:buNone/>
            </a:pP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b="1" dirty="0">
                <a:solidFill>
                  <a:srgbClr val="FF0000"/>
                </a:solidFill>
                <a:latin typeface="Fira Sans"/>
              </a:rPr>
              <a:t>2.Danışma Sürecinin Hedefinin Belirlenmesi</a:t>
            </a: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-Bu görüşmeden beklentileriniz neler? Bu danışma sürecinin sonunda ne olmasını istersiniz</a:t>
            </a:r>
            <a:r>
              <a:rPr lang="tr-TR" dirty="0" smtClean="0">
                <a:solidFill>
                  <a:srgbClr val="000000"/>
                </a:solidFill>
                <a:latin typeface="Fira Sans"/>
              </a:rPr>
              <a:t>?</a:t>
            </a:r>
          </a:p>
          <a:p>
            <a:pPr marL="0" lvl="0" indent="0" algn="just" eaLnBrk="0" fontAlgn="b" hangingPunct="0">
              <a:lnSpc>
                <a:spcPct val="100000"/>
              </a:lnSpc>
              <a:spcBef>
                <a:spcPct val="0"/>
              </a:spcBef>
              <a:spcAft>
                <a:spcPct val="0"/>
              </a:spcAft>
              <a:buNone/>
            </a:pPr>
            <a:endParaRPr lang="tr-TR" sz="2400" dirty="0"/>
          </a:p>
          <a:p>
            <a:pPr marL="0" lvl="0" indent="0" algn="just" eaLnBrk="0" fontAlgn="b" hangingPunct="0">
              <a:lnSpc>
                <a:spcPct val="100000"/>
              </a:lnSpc>
              <a:spcBef>
                <a:spcPct val="0"/>
              </a:spcBef>
              <a:spcAft>
                <a:spcPct val="0"/>
              </a:spcAft>
              <a:buNone/>
            </a:pPr>
            <a:r>
              <a:rPr lang="tr-TR" b="1" dirty="0">
                <a:solidFill>
                  <a:srgbClr val="FF0000"/>
                </a:solidFill>
                <a:latin typeface="Fira Sans"/>
              </a:rPr>
              <a:t>3.Sorunun Yaşanmadığı ‘’İstisnai’’ Durumların Ortaya </a:t>
            </a:r>
            <a:r>
              <a:rPr lang="tr-TR" b="1" dirty="0" smtClean="0">
                <a:solidFill>
                  <a:srgbClr val="FF0000"/>
                </a:solidFill>
                <a:latin typeface="Fira Sans"/>
              </a:rPr>
              <a:t>Çıkarılması</a:t>
            </a: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-Bu </a:t>
            </a:r>
            <a:r>
              <a:rPr lang="tr-TR" dirty="0">
                <a:latin typeface="Fira Sans"/>
              </a:rPr>
              <a:t>sorunu yaşamadığın istisnai durumlar var mı? Bu zamanlarda sen neleri farklı yapıyorsun</a:t>
            </a:r>
            <a:r>
              <a:rPr lang="tr-TR" dirty="0" smtClean="0">
                <a:solidFill>
                  <a:srgbClr val="FF0000"/>
                </a:solidFill>
                <a:latin typeface="Fira Sans"/>
              </a:rPr>
              <a:t>?</a:t>
            </a:r>
          </a:p>
          <a:p>
            <a:pPr marL="0" lvl="0" indent="0" algn="just" eaLnBrk="0" fontAlgn="b" hangingPunct="0">
              <a:lnSpc>
                <a:spcPct val="100000"/>
              </a:lnSpc>
              <a:spcBef>
                <a:spcPct val="0"/>
              </a:spcBef>
              <a:spcAft>
                <a:spcPct val="0"/>
              </a:spcAft>
              <a:buNone/>
            </a:pP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b="1" dirty="0">
                <a:solidFill>
                  <a:srgbClr val="FF0000"/>
                </a:solidFill>
                <a:latin typeface="Fira Sans"/>
              </a:rPr>
              <a:t>4.Danışanın Denediği </a:t>
            </a:r>
            <a:r>
              <a:rPr lang="tr-TR" b="1" dirty="0" smtClean="0">
                <a:solidFill>
                  <a:srgbClr val="FF0000"/>
                </a:solidFill>
                <a:latin typeface="Fira Sans"/>
              </a:rPr>
              <a:t>İşe Yarar </a:t>
            </a:r>
            <a:r>
              <a:rPr lang="tr-TR" b="1" dirty="0">
                <a:solidFill>
                  <a:srgbClr val="FF0000"/>
                </a:solidFill>
                <a:latin typeface="Fira Sans"/>
              </a:rPr>
              <a:t>Çözüm Aşamalarının Ortaya Çıkarılması</a:t>
            </a: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-Bu zamana kadar bu sorunun çözümü için neler yaptın? Denediğin hangi çözümler az da olsa işe yaradı</a:t>
            </a:r>
            <a:r>
              <a:rPr lang="tr-TR" dirty="0" smtClean="0">
                <a:solidFill>
                  <a:srgbClr val="000000"/>
                </a:solidFill>
                <a:latin typeface="Fira Sans"/>
              </a:rPr>
              <a:t>?</a:t>
            </a:r>
          </a:p>
          <a:p>
            <a:pPr marL="0" lvl="0" indent="0" algn="just" eaLnBrk="0" fontAlgn="b" hangingPunct="0">
              <a:lnSpc>
                <a:spcPct val="100000"/>
              </a:lnSpc>
              <a:spcBef>
                <a:spcPct val="0"/>
              </a:spcBef>
              <a:spcAft>
                <a:spcPct val="0"/>
              </a:spcAft>
              <a:buNone/>
            </a:pP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b="1" dirty="0">
                <a:solidFill>
                  <a:srgbClr val="FF0000"/>
                </a:solidFill>
                <a:latin typeface="Fira Sans"/>
              </a:rPr>
              <a:t>5.Mucize Sorunun Sorulması</a:t>
            </a:r>
            <a:endParaRPr lang="tr-TR" sz="2400"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-Sen uykundayken bir mucize gerçekleşti ve bu sorunun çözüldü, bu mucizenin gerçekleştiğini </a:t>
            </a:r>
            <a:r>
              <a:rPr lang="tr-TR" dirty="0" smtClean="0">
                <a:solidFill>
                  <a:srgbClr val="000000"/>
                </a:solidFill>
                <a:latin typeface="Fira Sans"/>
              </a:rPr>
              <a:t>nasıl fark edersin? </a:t>
            </a:r>
            <a:r>
              <a:rPr lang="tr-TR" dirty="0">
                <a:solidFill>
                  <a:srgbClr val="000000"/>
                </a:solidFill>
                <a:latin typeface="Fira Sans"/>
              </a:rPr>
              <a:t>Nasıl </a:t>
            </a:r>
            <a:r>
              <a:rPr lang="tr-TR" dirty="0" smtClean="0">
                <a:solidFill>
                  <a:srgbClr val="000000"/>
                </a:solidFill>
                <a:latin typeface="Fira Sans"/>
              </a:rPr>
              <a:t>fark ederler</a:t>
            </a:r>
            <a:r>
              <a:rPr lang="tr-TR" dirty="0">
                <a:solidFill>
                  <a:srgbClr val="000000"/>
                </a:solidFill>
                <a:latin typeface="Fira Sans"/>
              </a:rPr>
              <a:t>? </a:t>
            </a:r>
            <a:r>
              <a:rPr lang="tr-TR" dirty="0" smtClean="0">
                <a:solidFill>
                  <a:srgbClr val="000000"/>
                </a:solidFill>
                <a:latin typeface="Fira Sans"/>
              </a:rPr>
              <a:t>Kimler fark eder?</a:t>
            </a:r>
            <a:r>
              <a:rPr lang="tr-TR" dirty="0">
                <a:solidFill>
                  <a:srgbClr val="000000"/>
                </a:solidFill>
                <a:latin typeface="Fira Sans"/>
              </a:rPr>
              <a:t> </a:t>
            </a:r>
            <a:r>
              <a:rPr lang="tr-TR" b="1" dirty="0">
                <a:solidFill>
                  <a:srgbClr val="000000"/>
                </a:solidFill>
                <a:latin typeface="Fira Sans"/>
              </a:rPr>
              <a:t>Bu mucizenin gerçekleşmesi için sen neler yapmalısın</a:t>
            </a:r>
            <a:r>
              <a:rPr lang="tr-TR" b="1" dirty="0" smtClean="0">
                <a:solidFill>
                  <a:srgbClr val="000000"/>
                </a:solidFill>
                <a:latin typeface="Fira Sans"/>
              </a:rPr>
              <a:t>?</a:t>
            </a:r>
          </a:p>
          <a:p>
            <a:pPr marL="0" lvl="0" indent="0" algn="just" eaLnBrk="0" fontAlgn="b" hangingPunct="0">
              <a:lnSpc>
                <a:spcPct val="100000"/>
              </a:lnSpc>
              <a:spcBef>
                <a:spcPct val="0"/>
              </a:spcBef>
              <a:spcAft>
                <a:spcPct val="0"/>
              </a:spcAft>
              <a:buNone/>
            </a:pPr>
            <a:endParaRPr lang="tr-TR" sz="2400" dirty="0"/>
          </a:p>
          <a:p>
            <a:pPr marL="0" lvl="0" indent="0" algn="just" eaLnBrk="0" fontAlgn="b" hangingPunct="0">
              <a:lnSpc>
                <a:spcPct val="100000"/>
              </a:lnSpc>
              <a:spcBef>
                <a:spcPct val="0"/>
              </a:spcBef>
              <a:spcAft>
                <a:spcPct val="0"/>
              </a:spcAft>
              <a:buNone/>
            </a:pPr>
            <a:r>
              <a:rPr lang="tr-TR" b="1" dirty="0" smtClean="0">
                <a:solidFill>
                  <a:srgbClr val="FF0000"/>
                </a:solidFill>
                <a:latin typeface="Fira Sans"/>
              </a:rPr>
              <a:t>6.Derecelendirme </a:t>
            </a:r>
            <a:r>
              <a:rPr lang="tr-TR" b="1" dirty="0">
                <a:solidFill>
                  <a:srgbClr val="FF0000"/>
                </a:solidFill>
                <a:latin typeface="Fira Sans"/>
              </a:rPr>
              <a:t>Sorusunun Sorulması</a:t>
            </a:r>
            <a:endParaRPr lang="tr-TR" dirty="0">
              <a:solidFill>
                <a:srgbClr val="FF0000"/>
              </a:solidFill>
              <a:latin typeface="Fira Sans"/>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-0 ile 10 arasında bir ölçek olduğunu düşünsek 0 en kötü 10 en iyi nokta olarak düşünürsen kendini bu sorununla ilgili hangi noktada görmektesin? Kendini neden bu noktada görüyorsun? Bir üst noktaya çıkmak için sen neler yapmalısın</a:t>
            </a:r>
            <a:r>
              <a:rPr lang="tr-TR" dirty="0" smtClean="0">
                <a:solidFill>
                  <a:srgbClr val="000000"/>
                </a:solidFill>
                <a:latin typeface="Fira Sans"/>
              </a:rPr>
              <a:t>?</a:t>
            </a:r>
          </a:p>
          <a:p>
            <a:pPr marL="0" lvl="0" indent="0" algn="just" eaLnBrk="0" fontAlgn="b" hangingPunct="0">
              <a:lnSpc>
                <a:spcPct val="100000"/>
              </a:lnSpc>
              <a:spcBef>
                <a:spcPct val="0"/>
              </a:spcBef>
              <a:spcAft>
                <a:spcPct val="0"/>
              </a:spcAft>
              <a:buNone/>
            </a:pPr>
            <a:endParaRPr lang="tr-TR" sz="2400" dirty="0"/>
          </a:p>
          <a:p>
            <a:pPr marL="0" lvl="0" indent="0" algn="just" eaLnBrk="0" fontAlgn="b" hangingPunct="0">
              <a:lnSpc>
                <a:spcPct val="100000"/>
              </a:lnSpc>
              <a:spcBef>
                <a:spcPct val="0"/>
              </a:spcBef>
              <a:spcAft>
                <a:spcPct val="0"/>
              </a:spcAft>
              <a:buNone/>
            </a:pPr>
            <a:r>
              <a:rPr lang="tr-TR" b="1" dirty="0">
                <a:solidFill>
                  <a:srgbClr val="FF0000"/>
                </a:solidFill>
                <a:latin typeface="Fira Sans"/>
              </a:rPr>
              <a:t>7.Ev </a:t>
            </a:r>
            <a:r>
              <a:rPr lang="tr-TR" b="1" dirty="0" smtClean="0">
                <a:solidFill>
                  <a:srgbClr val="FF0000"/>
                </a:solidFill>
                <a:latin typeface="Fira Sans"/>
              </a:rPr>
              <a:t>Ödevi Verilmesi</a:t>
            </a:r>
            <a:endParaRPr lang="tr-TR" sz="2400" b="1" dirty="0">
              <a:solidFill>
                <a:srgbClr val="FF0000"/>
              </a:solidFill>
            </a:endParaRPr>
          </a:p>
          <a:p>
            <a:pPr marL="0" lvl="0" indent="0" algn="just" eaLnBrk="0" fontAlgn="b" hangingPunct="0">
              <a:lnSpc>
                <a:spcPct val="100000"/>
              </a:lnSpc>
              <a:spcBef>
                <a:spcPct val="0"/>
              </a:spcBef>
              <a:spcAft>
                <a:spcPct val="0"/>
              </a:spcAft>
              <a:buNone/>
            </a:pPr>
            <a:r>
              <a:rPr lang="tr-TR" dirty="0">
                <a:solidFill>
                  <a:srgbClr val="000000"/>
                </a:solidFill>
                <a:latin typeface="Fira Sans"/>
              </a:rPr>
              <a:t>İstisnai durumlar ile ilgili ve davranışa yönelik somut ödevler verilebilir.</a:t>
            </a:r>
            <a:endParaRPr lang="tr-TR" sz="2400" dirty="0"/>
          </a:p>
          <a:p>
            <a:pPr marL="0" lvl="0" indent="0" algn="just" eaLnBrk="0" fontAlgn="b" hangingPunct="0">
              <a:lnSpc>
                <a:spcPct val="100000"/>
              </a:lnSpc>
              <a:spcBef>
                <a:spcPct val="0"/>
              </a:spcBef>
              <a:spcAft>
                <a:spcPct val="0"/>
              </a:spcAft>
              <a:buNone/>
            </a:pPr>
            <a:r>
              <a:rPr lang="tr-TR" dirty="0">
                <a:solidFill>
                  <a:srgbClr val="000000"/>
                </a:solidFill>
                <a:latin typeface="Fira Sans"/>
              </a:rPr>
              <a:t>-Haftaya görüşmemizde bu sorunu yaşamadığın istisnai durumlarda neleri farklı yaptığını yazarak getirmeni istiyorum.</a:t>
            </a:r>
            <a:endParaRPr lang="tr-TR" sz="4000" dirty="0">
              <a:latin typeface="Arial" panose="020B0604020202020204" pitchFamily="34" charset="0"/>
            </a:endParaRPr>
          </a:p>
          <a:p>
            <a:endParaRPr lang="tr-TR" dirty="0"/>
          </a:p>
        </p:txBody>
      </p:sp>
      <p:pic>
        <p:nvPicPr>
          <p:cNvPr id="4" name="Resim 3"/>
          <p:cNvPicPr>
            <a:picLocks noChangeAspect="1"/>
          </p:cNvPicPr>
          <p:nvPr/>
        </p:nvPicPr>
        <p:blipFill rotWithShape="1">
          <a:blip r:embed="rId2"/>
          <a:srcRect t="13960" b="13704"/>
          <a:stretch/>
        </p:blipFill>
        <p:spPr>
          <a:xfrm>
            <a:off x="9075761" y="294449"/>
            <a:ext cx="2570328" cy="15850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829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Görüldüğü gibi, bu yaklaşımda ilk oturum oldukça yoğun bir içeriğe sahiptir. İlk oturumdan sonraki oturumlarda da benzer teknikler kullanılarak danışanın attığı adımlar ele alınmakta ve değişim güçlendirilmeye çalışılmaktadır. </a:t>
            </a:r>
          </a:p>
          <a:p>
            <a:pPr algn="just"/>
            <a:r>
              <a:rPr lang="tr-TR" dirty="0"/>
              <a:t>Bununla birlikte, bazı danışanlar ilk oturumda amaçlarını belirlemiş ve bir yol haritası çizmiş olsalar bile, çeşitli nedenlerle eyleme geçme konusunda zorluk yaşayabilirler. Böylesi durumlarda, sonraki psikolojik danışma oturumlarında danışanın eyleme geçmesini engelleyen faktörler üzerinde durulmakta ve danışanın bu engellere karşı güçlendirilmesi amaçlanmaktadır (</a:t>
            </a:r>
            <a:r>
              <a:rPr lang="tr-TR" dirty="0" err="1"/>
              <a:t>Sklare</a:t>
            </a:r>
            <a:r>
              <a:rPr lang="tr-TR" dirty="0"/>
              <a:t>, 1997</a:t>
            </a:r>
          </a:p>
        </p:txBody>
      </p:sp>
    </p:spTree>
    <p:extLst>
      <p:ext uri="{BB962C8B-B14F-4D97-AF65-F5344CB8AC3E}">
        <p14:creationId xmlns:p14="http://schemas.microsoft.com/office/powerpoint/2010/main" val="170293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0"/>
            <a:ext cx="8534400" cy="1507067"/>
          </a:xfrm>
        </p:spPr>
        <p:txBody>
          <a:bodyPr/>
          <a:lstStyle/>
          <a:p>
            <a:r>
              <a:rPr lang="tr-TR" dirty="0"/>
              <a:t>Terapötik Amaçlar </a:t>
            </a:r>
          </a:p>
        </p:txBody>
      </p:sp>
      <p:sp>
        <p:nvSpPr>
          <p:cNvPr id="3" name="İçerik Yer Tutucusu 2"/>
          <p:cNvSpPr>
            <a:spLocks noGrp="1"/>
          </p:cNvSpPr>
          <p:nvPr>
            <p:ph idx="1"/>
          </p:nvPr>
        </p:nvSpPr>
        <p:spPr>
          <a:xfrm>
            <a:off x="572068" y="211347"/>
            <a:ext cx="8534400" cy="3615267"/>
          </a:xfrm>
        </p:spPr>
        <p:txBody>
          <a:bodyPr>
            <a:normAutofit/>
          </a:bodyPr>
          <a:lstStyle/>
          <a:p>
            <a:r>
              <a:rPr lang="tr-TR" dirty="0" smtClean="0"/>
              <a:t>Amaçların </a:t>
            </a:r>
            <a:r>
              <a:rPr lang="tr-TR" dirty="0"/>
              <a:t>(ve ortaya çıkan çözümlerin) sorunla doğrudan bağlantısı olması beklenmez </a:t>
            </a:r>
          </a:p>
          <a:p>
            <a:r>
              <a:rPr lang="tr-TR" dirty="0" smtClean="0"/>
              <a:t> </a:t>
            </a:r>
            <a:r>
              <a:rPr lang="tr-TR" dirty="0"/>
              <a:t>Bir çok danışan değişimi sorunları olduğunu düşündükleri alanlardan farklı konularda istemektedir (</a:t>
            </a:r>
            <a:r>
              <a:rPr lang="tr-TR" dirty="0" err="1"/>
              <a:t>Quick</a:t>
            </a:r>
            <a:r>
              <a:rPr lang="tr-TR" dirty="0"/>
              <a:t> ve </a:t>
            </a:r>
            <a:r>
              <a:rPr lang="tr-TR" dirty="0" err="1"/>
              <a:t>Gizzo</a:t>
            </a:r>
            <a:r>
              <a:rPr lang="tr-TR" dirty="0"/>
              <a:t>, 2007) </a:t>
            </a:r>
            <a:endParaRPr lang="tr-TR" dirty="0" smtClean="0"/>
          </a:p>
          <a:p>
            <a:endParaRPr lang="tr-TR" dirty="0"/>
          </a:p>
        </p:txBody>
      </p:sp>
      <p:pic>
        <p:nvPicPr>
          <p:cNvPr id="6" name="Resim 5"/>
          <p:cNvPicPr>
            <a:picLocks noChangeAspect="1"/>
          </p:cNvPicPr>
          <p:nvPr/>
        </p:nvPicPr>
        <p:blipFill>
          <a:blip r:embed="rId2"/>
          <a:stretch>
            <a:fillRect/>
          </a:stretch>
        </p:blipFill>
        <p:spPr>
          <a:xfrm>
            <a:off x="388432" y="2320771"/>
            <a:ext cx="8718036" cy="1505843"/>
          </a:xfrm>
          <a:prstGeom prst="rect">
            <a:avLst/>
          </a:prstGeom>
        </p:spPr>
      </p:pic>
      <p:pic>
        <p:nvPicPr>
          <p:cNvPr id="7" name="Resim 6"/>
          <p:cNvPicPr>
            <a:picLocks noChangeAspect="1"/>
          </p:cNvPicPr>
          <p:nvPr/>
        </p:nvPicPr>
        <p:blipFill>
          <a:blip r:embed="rId3"/>
          <a:stretch>
            <a:fillRect/>
          </a:stretch>
        </p:blipFill>
        <p:spPr>
          <a:xfrm>
            <a:off x="480250" y="3111989"/>
            <a:ext cx="9571550" cy="3615241"/>
          </a:xfrm>
          <a:prstGeom prst="rect">
            <a:avLst/>
          </a:prstGeom>
        </p:spPr>
      </p:pic>
    </p:spTree>
    <p:extLst>
      <p:ext uri="{BB962C8B-B14F-4D97-AF65-F5344CB8AC3E}">
        <p14:creationId xmlns:p14="http://schemas.microsoft.com/office/powerpoint/2010/main" val="254688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İyi yapılandırılmış amaçlar için terapi soruları</a:t>
            </a:r>
            <a:endParaRPr lang="tr-TR" dirty="0"/>
          </a:p>
        </p:txBody>
      </p:sp>
      <p:sp>
        <p:nvSpPr>
          <p:cNvPr id="3" name="İçerik Yer Tutucusu 2"/>
          <p:cNvSpPr>
            <a:spLocks noGrp="1"/>
          </p:cNvSpPr>
          <p:nvPr>
            <p:ph idx="1"/>
          </p:nvPr>
        </p:nvSpPr>
        <p:spPr/>
        <p:txBody>
          <a:bodyPr/>
          <a:lstStyle/>
          <a:p>
            <a:r>
              <a:rPr lang="tr-TR" dirty="0"/>
              <a:t>«</a:t>
            </a:r>
            <a:r>
              <a:rPr lang="tr-TR" dirty="0" err="1"/>
              <a:t>Birşeylerin</a:t>
            </a:r>
            <a:r>
              <a:rPr lang="tr-TR" dirty="0"/>
              <a:t> değişmeye başladığını gösteren ilk küçük işaret ne olurdu?»</a:t>
            </a:r>
          </a:p>
          <a:p>
            <a:r>
              <a:rPr lang="tr-TR" dirty="0"/>
              <a:t>«Daha iyi hissedeceğini söyledin. Peki diğerleri senin daha iyi</a:t>
            </a:r>
          </a:p>
          <a:p>
            <a:r>
              <a:rPr lang="tr-TR" dirty="0"/>
              <a:t>hissettiğini nasıl fark ederlerdi?»</a:t>
            </a:r>
          </a:p>
          <a:p>
            <a:r>
              <a:rPr lang="tr-TR" dirty="0"/>
              <a:t>«Mucize sonunda 15 kilo vermiş olacağını söyledin. Peki 15 kilo verdiğinde hayatında neler farklı olacak?» </a:t>
            </a:r>
          </a:p>
          <a:p>
            <a:r>
              <a:rPr lang="tr-TR" dirty="0"/>
              <a:t>«Mucize sonunda çocuklarla daha az tartışacaksın. Peki bunun yerine neler yapıyor olacaksın?»</a:t>
            </a:r>
          </a:p>
          <a:p>
            <a:endParaRPr lang="tr-TR" dirty="0"/>
          </a:p>
        </p:txBody>
      </p:sp>
    </p:spTree>
    <p:extLst>
      <p:ext uri="{BB962C8B-B14F-4D97-AF65-F5344CB8AC3E}">
        <p14:creationId xmlns:p14="http://schemas.microsoft.com/office/powerpoint/2010/main" val="36618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58418" y="743991"/>
            <a:ext cx="10181202" cy="2816596"/>
          </a:xfrm>
          <a:prstGeom prst="rect">
            <a:avLst/>
          </a:prstGeom>
        </p:spPr>
      </p:pic>
      <p:pic>
        <p:nvPicPr>
          <p:cNvPr id="6" name="Resim 5"/>
          <p:cNvPicPr>
            <a:picLocks noChangeAspect="1"/>
          </p:cNvPicPr>
          <p:nvPr/>
        </p:nvPicPr>
        <p:blipFill>
          <a:blip r:embed="rId3"/>
          <a:stretch>
            <a:fillRect/>
          </a:stretch>
        </p:blipFill>
        <p:spPr>
          <a:xfrm>
            <a:off x="358418" y="3109434"/>
            <a:ext cx="10345809" cy="3615241"/>
          </a:xfrm>
          <a:prstGeom prst="rect">
            <a:avLst/>
          </a:prstGeom>
        </p:spPr>
      </p:pic>
      <p:pic>
        <p:nvPicPr>
          <p:cNvPr id="7" name="Resim 6"/>
          <p:cNvPicPr>
            <a:picLocks noChangeAspect="1"/>
          </p:cNvPicPr>
          <p:nvPr/>
        </p:nvPicPr>
        <p:blipFill>
          <a:blip r:embed="rId4"/>
          <a:stretch>
            <a:fillRect/>
          </a:stretch>
        </p:blipFill>
        <p:spPr>
          <a:xfrm>
            <a:off x="285445" y="-235640"/>
            <a:ext cx="8742422" cy="1505843"/>
          </a:xfrm>
          <a:prstGeom prst="rect">
            <a:avLst/>
          </a:prstGeom>
        </p:spPr>
      </p:pic>
    </p:spTree>
    <p:extLst>
      <p:ext uri="{BB962C8B-B14F-4D97-AF65-F5344CB8AC3E}">
        <p14:creationId xmlns:p14="http://schemas.microsoft.com/office/powerpoint/2010/main" val="136842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6916" y="1893627"/>
            <a:ext cx="8534400" cy="4964373"/>
          </a:xfrm>
        </p:spPr>
        <p:txBody>
          <a:bodyPr>
            <a:normAutofit/>
          </a:bodyPr>
          <a:lstStyle/>
          <a:p>
            <a:pPr marL="0" indent="0" algn="just">
              <a:buNone/>
            </a:pPr>
            <a:r>
              <a:rPr lang="tr-TR" b="1" dirty="0"/>
              <a:t>Mucize soru: </a:t>
            </a:r>
            <a:r>
              <a:rPr lang="tr-TR" dirty="0"/>
              <a:t>Danışanın gelecekteki çözümler üzerinde odaklanması </a:t>
            </a:r>
            <a:r>
              <a:rPr lang="tr-TR" dirty="0" smtClean="0"/>
              <a:t>ve amaçlarını </a:t>
            </a:r>
            <a:r>
              <a:rPr lang="tr-TR" dirty="0"/>
              <a:t>netleştirmesi için kullanılır</a:t>
            </a:r>
            <a:r>
              <a:rPr lang="tr-TR" dirty="0" smtClean="0"/>
              <a:t>. Amaç sorunun </a:t>
            </a:r>
            <a:r>
              <a:rPr lang="tr-TR" dirty="0"/>
              <a:t>tamamen </a:t>
            </a:r>
            <a:r>
              <a:rPr lang="tr-TR" dirty="0" smtClean="0"/>
              <a:t>çözüldüğünü </a:t>
            </a:r>
            <a:r>
              <a:rPr lang="tr-TR" dirty="0"/>
              <a:t>hayal ederek çözüm konusunda olasılıklar olabileceği konusunda danışana, farkındalık kazandırmaktır. Bu teknik danışanların olası çözümler üzerinde yoğunlaşmasına ve amaçlarının netleşmesine yardımcı olur.</a:t>
            </a:r>
          </a:p>
          <a:p>
            <a:pPr algn="just"/>
            <a:endParaRPr lang="tr-TR" b="1" i="1" dirty="0" smtClean="0"/>
          </a:p>
          <a:p>
            <a:pPr marL="0" indent="0" algn="just">
              <a:buNone/>
            </a:pPr>
            <a:r>
              <a:rPr lang="tr-TR" b="1" i="1" dirty="0" smtClean="0"/>
              <a:t>“</a:t>
            </a:r>
            <a:r>
              <a:rPr lang="tr-TR" b="1" i="1" dirty="0"/>
              <a:t>Düşün ki… buradan çıktıktan sonra, eve gittin, yemek </a:t>
            </a:r>
            <a:r>
              <a:rPr lang="tr-TR" b="1" i="1" dirty="0" smtClean="0"/>
              <a:t>yedin, televizyon </a:t>
            </a:r>
            <a:r>
              <a:rPr lang="tr-TR" b="1" i="1" dirty="0"/>
              <a:t>izledin ya da her gün neler yapıyorsan onları yaptın </a:t>
            </a:r>
            <a:r>
              <a:rPr lang="tr-TR" b="1" i="1" dirty="0" smtClean="0"/>
              <a:t>ve sonra </a:t>
            </a:r>
            <a:r>
              <a:rPr lang="tr-TR" b="1" i="1" dirty="0"/>
              <a:t>yatağına gidip uyudun… ve sen uyurken… bir mucize </a:t>
            </a:r>
            <a:r>
              <a:rPr lang="tr-TR" b="1" i="1" dirty="0" smtClean="0"/>
              <a:t>oldu…ve </a:t>
            </a:r>
            <a:r>
              <a:rPr lang="tr-TR" b="1" i="1" dirty="0"/>
              <a:t>oturumda bahsettiğin tüm problemler yok oldu… ama bu </a:t>
            </a:r>
            <a:r>
              <a:rPr lang="tr-TR" b="1" i="1" dirty="0" smtClean="0"/>
              <a:t>sen uyurken </a:t>
            </a:r>
            <a:r>
              <a:rPr lang="tr-TR" b="1" i="1" dirty="0"/>
              <a:t>olduğu için sen bunu henüz anlamadın… Peki, </a:t>
            </a:r>
            <a:r>
              <a:rPr lang="tr-TR" b="1" i="1" dirty="0" smtClean="0"/>
              <a:t>sabah kalktığında </a:t>
            </a:r>
            <a:r>
              <a:rPr lang="tr-TR" b="1" i="1" dirty="0"/>
              <a:t>bu mucizenin gerçekleştiğini nasıl anlardın</a:t>
            </a:r>
            <a:r>
              <a:rPr lang="tr-TR" b="1" i="1" dirty="0" smtClean="0"/>
              <a:t>?...Başka</a:t>
            </a:r>
            <a:r>
              <a:rPr lang="tr-TR" b="1" i="1" dirty="0"/>
              <a:t>?”</a:t>
            </a:r>
          </a:p>
          <a:p>
            <a:pPr marL="0" indent="0" algn="just">
              <a:buNone/>
            </a:pPr>
            <a:r>
              <a:rPr lang="tr-TR" dirty="0" smtClean="0"/>
              <a:t>								                                     (</a:t>
            </a:r>
            <a:r>
              <a:rPr lang="tr-TR" dirty="0"/>
              <a:t>de </a:t>
            </a:r>
            <a:r>
              <a:rPr lang="tr-TR" dirty="0" err="1"/>
              <a:t>Shazer</a:t>
            </a:r>
            <a:r>
              <a:rPr lang="tr-TR" dirty="0"/>
              <a:t>, 1985)</a:t>
            </a:r>
          </a:p>
        </p:txBody>
      </p:sp>
      <p:pic>
        <p:nvPicPr>
          <p:cNvPr id="2" name="Resim 1"/>
          <p:cNvPicPr>
            <a:picLocks noChangeAspect="1"/>
          </p:cNvPicPr>
          <p:nvPr/>
        </p:nvPicPr>
        <p:blipFill>
          <a:blip r:embed="rId2"/>
          <a:stretch>
            <a:fillRect/>
          </a:stretch>
        </p:blipFill>
        <p:spPr>
          <a:xfrm>
            <a:off x="565098" y="314626"/>
            <a:ext cx="8718036" cy="1579001"/>
          </a:xfrm>
          <a:prstGeom prst="rect">
            <a:avLst/>
          </a:prstGeom>
        </p:spPr>
      </p:pic>
      <p:pic>
        <p:nvPicPr>
          <p:cNvPr id="4" name="Resim 3"/>
          <p:cNvPicPr>
            <a:picLocks noChangeAspect="1"/>
          </p:cNvPicPr>
          <p:nvPr/>
        </p:nvPicPr>
        <p:blipFill>
          <a:blip r:embed="rId3"/>
          <a:stretch>
            <a:fillRect/>
          </a:stretch>
        </p:blipFill>
        <p:spPr>
          <a:xfrm>
            <a:off x="9374952" y="314626"/>
            <a:ext cx="2426418" cy="2261812"/>
          </a:xfrm>
          <a:prstGeom prst="rect">
            <a:avLst/>
          </a:prstGeom>
        </p:spPr>
      </p:pic>
    </p:spTree>
    <p:extLst>
      <p:ext uri="{BB962C8B-B14F-4D97-AF65-F5344CB8AC3E}">
        <p14:creationId xmlns:p14="http://schemas.microsoft.com/office/powerpoint/2010/main" val="61341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510" y="2615400"/>
            <a:ext cx="8534400" cy="1507067"/>
          </a:xfrm>
        </p:spPr>
        <p:txBody>
          <a:bodyPr/>
          <a:lstStyle/>
          <a:p>
            <a:r>
              <a:rPr lang="tr-TR" dirty="0"/>
              <a:t>Mucize Soru (EARS) prensibi</a:t>
            </a:r>
            <a:br>
              <a:rPr lang="tr-TR" dirty="0"/>
            </a:br>
            <a:endParaRPr lang="tr-TR" dirty="0"/>
          </a:p>
        </p:txBody>
      </p:sp>
      <p:sp>
        <p:nvSpPr>
          <p:cNvPr id="3" name="İçerik Yer Tutucusu 2"/>
          <p:cNvSpPr>
            <a:spLocks noGrp="1"/>
          </p:cNvSpPr>
          <p:nvPr>
            <p:ph idx="1"/>
          </p:nvPr>
        </p:nvSpPr>
        <p:spPr>
          <a:xfrm>
            <a:off x="839486" y="3047012"/>
            <a:ext cx="10889090" cy="3615267"/>
          </a:xfrm>
        </p:spPr>
        <p:txBody>
          <a:bodyPr>
            <a:normAutofit/>
          </a:bodyPr>
          <a:lstStyle/>
          <a:p>
            <a:pPr marL="0" indent="0">
              <a:buNone/>
            </a:pPr>
            <a:r>
              <a:rPr lang="tr-TR" b="1" dirty="0" smtClean="0">
                <a:solidFill>
                  <a:srgbClr val="FF0000"/>
                </a:solidFill>
              </a:rPr>
              <a:t>0rtaya </a:t>
            </a:r>
            <a:r>
              <a:rPr lang="tr-TR" b="1" dirty="0">
                <a:solidFill>
                  <a:srgbClr val="FF0000"/>
                </a:solidFill>
              </a:rPr>
              <a:t>çıkar (</a:t>
            </a:r>
            <a:r>
              <a:rPr lang="tr-TR" b="1" dirty="0" err="1">
                <a:solidFill>
                  <a:srgbClr val="FF0000"/>
                </a:solidFill>
              </a:rPr>
              <a:t>Elicit</a:t>
            </a:r>
            <a:r>
              <a:rPr lang="tr-TR" b="1" dirty="0">
                <a:solidFill>
                  <a:srgbClr val="FF0000"/>
                </a:solidFill>
              </a:rPr>
              <a:t>): </a:t>
            </a:r>
            <a:r>
              <a:rPr lang="tr-TR" dirty="0"/>
              <a:t>“Bu mucizedeki gibi bir zamanın, çok </a:t>
            </a:r>
            <a:r>
              <a:rPr lang="tr-TR" dirty="0" smtClean="0"/>
              <a:t>az bile </a:t>
            </a:r>
            <a:r>
              <a:rPr lang="tr-TR" dirty="0"/>
              <a:t>olsa gerçekleştiği oldu mu?” (Somut ve davranışsal bir </a:t>
            </a:r>
            <a:r>
              <a:rPr lang="tr-TR" dirty="0" smtClean="0"/>
              <a:t>cevap aranır</a:t>
            </a:r>
            <a:r>
              <a:rPr lang="tr-TR" dirty="0"/>
              <a:t>)</a:t>
            </a:r>
          </a:p>
          <a:p>
            <a:pPr marL="0" indent="0">
              <a:buNone/>
            </a:pPr>
            <a:r>
              <a:rPr lang="tr-TR" b="1" dirty="0" smtClean="0">
                <a:solidFill>
                  <a:srgbClr val="FF0000"/>
                </a:solidFill>
              </a:rPr>
              <a:t>Güçlendir </a:t>
            </a:r>
            <a:r>
              <a:rPr lang="tr-TR" b="1" dirty="0">
                <a:solidFill>
                  <a:srgbClr val="FF0000"/>
                </a:solidFill>
              </a:rPr>
              <a:t>(</a:t>
            </a:r>
            <a:r>
              <a:rPr lang="tr-TR" b="1" dirty="0" err="1">
                <a:solidFill>
                  <a:srgbClr val="FF0000"/>
                </a:solidFill>
              </a:rPr>
              <a:t>Amplify</a:t>
            </a:r>
            <a:r>
              <a:rPr lang="tr-TR" b="1" dirty="0">
                <a:solidFill>
                  <a:srgbClr val="FF0000"/>
                </a:solidFill>
              </a:rPr>
              <a:t>): </a:t>
            </a:r>
            <a:r>
              <a:rPr lang="tr-TR" dirty="0"/>
              <a:t>“Bana o zamandan bahset.”</a:t>
            </a:r>
          </a:p>
          <a:p>
            <a:pPr marL="0" indent="0">
              <a:buNone/>
            </a:pPr>
            <a:r>
              <a:rPr lang="tr-TR" b="1" dirty="0" smtClean="0">
                <a:solidFill>
                  <a:srgbClr val="FF0000"/>
                </a:solidFill>
              </a:rPr>
              <a:t>Pekiştir </a:t>
            </a:r>
            <a:r>
              <a:rPr lang="tr-TR" b="1" dirty="0">
                <a:solidFill>
                  <a:srgbClr val="FF0000"/>
                </a:solidFill>
              </a:rPr>
              <a:t>(</a:t>
            </a:r>
            <a:r>
              <a:rPr lang="tr-TR" b="1" dirty="0" err="1">
                <a:solidFill>
                  <a:srgbClr val="FF0000"/>
                </a:solidFill>
              </a:rPr>
              <a:t>Reinforce</a:t>
            </a:r>
            <a:r>
              <a:rPr lang="tr-TR" b="1" dirty="0">
                <a:solidFill>
                  <a:srgbClr val="FF0000"/>
                </a:solidFill>
              </a:rPr>
              <a:t>): </a:t>
            </a:r>
            <a:r>
              <a:rPr lang="tr-TR" dirty="0"/>
              <a:t>Sözel/sözel olmayan “Evet bu </a:t>
            </a:r>
            <a:r>
              <a:rPr lang="tr-TR" dirty="0" smtClean="0"/>
              <a:t>gerçekten senin </a:t>
            </a:r>
            <a:r>
              <a:rPr lang="tr-TR" dirty="0"/>
              <a:t>sorununa çok uygun bir çözüm olmuş.”</a:t>
            </a:r>
          </a:p>
          <a:p>
            <a:pPr marL="0" indent="0">
              <a:buNone/>
            </a:pPr>
            <a:r>
              <a:rPr lang="tr-TR" b="1" dirty="0" smtClean="0">
                <a:solidFill>
                  <a:srgbClr val="FF0000"/>
                </a:solidFill>
              </a:rPr>
              <a:t>Başa </a:t>
            </a:r>
            <a:r>
              <a:rPr lang="tr-TR" b="1" dirty="0">
                <a:solidFill>
                  <a:srgbClr val="FF0000"/>
                </a:solidFill>
              </a:rPr>
              <a:t>dön, diğer istisnaları araştır (Start </a:t>
            </a:r>
            <a:r>
              <a:rPr lang="tr-TR" b="1" dirty="0" err="1">
                <a:solidFill>
                  <a:srgbClr val="FF0000"/>
                </a:solidFill>
              </a:rPr>
              <a:t>Again</a:t>
            </a:r>
            <a:r>
              <a:rPr lang="tr-TR" b="1" dirty="0">
                <a:solidFill>
                  <a:srgbClr val="FF0000"/>
                </a:solidFill>
              </a:rPr>
              <a:t>)</a:t>
            </a:r>
            <a:r>
              <a:rPr lang="tr-TR" dirty="0"/>
              <a:t>: “Başka </a:t>
            </a:r>
            <a:r>
              <a:rPr lang="tr-TR" dirty="0" smtClean="0"/>
              <a:t>buna benzer </a:t>
            </a:r>
            <a:r>
              <a:rPr lang="tr-TR" dirty="0"/>
              <a:t>bir zaman oldu mu?</a:t>
            </a:r>
          </a:p>
        </p:txBody>
      </p:sp>
      <p:pic>
        <p:nvPicPr>
          <p:cNvPr id="4" name="Resim 3"/>
          <p:cNvPicPr>
            <a:picLocks noChangeAspect="1"/>
          </p:cNvPicPr>
          <p:nvPr/>
        </p:nvPicPr>
        <p:blipFill>
          <a:blip r:embed="rId2"/>
          <a:stretch>
            <a:fillRect/>
          </a:stretch>
        </p:blipFill>
        <p:spPr>
          <a:xfrm>
            <a:off x="684212" y="139912"/>
            <a:ext cx="8718036" cy="1505843"/>
          </a:xfrm>
          <a:prstGeom prst="rect">
            <a:avLst/>
          </a:prstGeom>
        </p:spPr>
      </p:pic>
      <p:pic>
        <p:nvPicPr>
          <p:cNvPr id="5" name="Resim 4"/>
          <p:cNvPicPr>
            <a:picLocks noChangeAspect="1"/>
          </p:cNvPicPr>
          <p:nvPr/>
        </p:nvPicPr>
        <p:blipFill>
          <a:blip r:embed="rId3"/>
          <a:stretch>
            <a:fillRect/>
          </a:stretch>
        </p:blipFill>
        <p:spPr>
          <a:xfrm>
            <a:off x="615201" y="139912"/>
            <a:ext cx="10210950" cy="3615241"/>
          </a:xfrm>
          <a:prstGeom prst="rect">
            <a:avLst/>
          </a:prstGeom>
        </p:spPr>
      </p:pic>
    </p:spTree>
    <p:extLst>
      <p:ext uri="{BB962C8B-B14F-4D97-AF65-F5344CB8AC3E}">
        <p14:creationId xmlns:p14="http://schemas.microsoft.com/office/powerpoint/2010/main" val="289870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191104"/>
            <a:ext cx="8534400" cy="1507067"/>
          </a:xfrm>
        </p:spPr>
        <p:txBody>
          <a:bodyPr>
            <a:normAutofit/>
          </a:bodyPr>
          <a:lstStyle/>
          <a:p>
            <a:r>
              <a:rPr lang="tr-TR" dirty="0" smtClean="0"/>
              <a:t>Terapinin Kapsam ve Niteliği</a:t>
            </a:r>
            <a:br>
              <a:rPr lang="tr-TR" dirty="0" smtClean="0"/>
            </a:br>
            <a:endParaRPr lang="tr-TR" dirty="0"/>
          </a:p>
        </p:txBody>
      </p:sp>
      <p:sp>
        <p:nvSpPr>
          <p:cNvPr id="3" name="İçerik Yer Tutucusu 2"/>
          <p:cNvSpPr>
            <a:spLocks noGrp="1"/>
          </p:cNvSpPr>
          <p:nvPr>
            <p:ph idx="1"/>
          </p:nvPr>
        </p:nvSpPr>
        <p:spPr>
          <a:xfrm>
            <a:off x="199003" y="1077686"/>
            <a:ext cx="9504817" cy="5308600"/>
          </a:xfrm>
        </p:spPr>
        <p:txBody>
          <a:bodyPr>
            <a:normAutofit fontScale="92500" lnSpcReduction="10000"/>
          </a:bodyPr>
          <a:lstStyle/>
          <a:p>
            <a:pPr algn="just"/>
            <a:r>
              <a:rPr lang="tr-TR" dirty="0" smtClean="0">
                <a:latin typeface="Bell MT" panose="02020503060305020303" pitchFamily="18" charset="0"/>
              </a:rPr>
              <a:t>1970’li yıllarda Kısa Süreli Aile Terapisi Merkezi’nde çalışan Steve de </a:t>
            </a:r>
            <a:r>
              <a:rPr lang="tr-TR" dirty="0" err="1" smtClean="0">
                <a:latin typeface="Bell MT" panose="02020503060305020303" pitchFamily="18" charset="0"/>
              </a:rPr>
              <a:t>Shazer</a:t>
            </a:r>
            <a:r>
              <a:rPr lang="tr-TR" dirty="0" smtClean="0">
                <a:latin typeface="Bell MT" panose="02020503060305020303" pitchFamily="18" charset="0"/>
              </a:rPr>
              <a:t>, </a:t>
            </a:r>
            <a:r>
              <a:rPr lang="tr-TR" dirty="0" err="1" smtClean="0">
                <a:latin typeface="Bell MT" panose="02020503060305020303" pitchFamily="18" charset="0"/>
              </a:rPr>
              <a:t>Insoo</a:t>
            </a:r>
            <a:r>
              <a:rPr lang="tr-TR" dirty="0" smtClean="0">
                <a:latin typeface="Bell MT" panose="02020503060305020303" pitchFamily="18" charset="0"/>
              </a:rPr>
              <a:t> Kim </a:t>
            </a:r>
            <a:r>
              <a:rPr lang="tr-TR" dirty="0" err="1" smtClean="0">
                <a:latin typeface="Bell MT" panose="02020503060305020303" pitchFamily="18" charset="0"/>
              </a:rPr>
              <a:t>Berg</a:t>
            </a:r>
            <a:r>
              <a:rPr lang="tr-TR" dirty="0" smtClean="0">
                <a:latin typeface="Bell MT" panose="02020503060305020303" pitchFamily="18" charset="0"/>
              </a:rPr>
              <a:t> ve arkadaşları tarafından geliştirilmiştir (</a:t>
            </a:r>
            <a:r>
              <a:rPr lang="tr-TR" dirty="0" err="1" smtClean="0">
                <a:latin typeface="Bell MT" panose="02020503060305020303" pitchFamily="18" charset="0"/>
              </a:rPr>
              <a:t>Quick</a:t>
            </a:r>
            <a:r>
              <a:rPr lang="tr-TR" dirty="0" smtClean="0">
                <a:latin typeface="Bell MT" panose="02020503060305020303" pitchFamily="18" charset="0"/>
              </a:rPr>
              <a:t>, 1997). </a:t>
            </a:r>
            <a:r>
              <a:rPr lang="tr-TR" dirty="0" err="1" smtClean="0">
                <a:latin typeface="Bell MT" panose="02020503060305020303" pitchFamily="18" charset="0"/>
              </a:rPr>
              <a:t>Milton</a:t>
            </a:r>
            <a:r>
              <a:rPr lang="tr-TR" dirty="0" smtClean="0">
                <a:latin typeface="Bell MT" panose="02020503060305020303" pitchFamily="18" charset="0"/>
              </a:rPr>
              <a:t> H. </a:t>
            </a:r>
            <a:r>
              <a:rPr lang="tr-TR" dirty="0" err="1" smtClean="0">
                <a:latin typeface="Bell MT" panose="02020503060305020303" pitchFamily="18" charset="0"/>
              </a:rPr>
              <a:t>Erickson’ın</a:t>
            </a:r>
            <a:r>
              <a:rPr lang="tr-TR" dirty="0" smtClean="0">
                <a:latin typeface="Bell MT" panose="02020503060305020303" pitchFamily="18" charset="0"/>
              </a:rPr>
              <a:t> öncülük ettiği çözüm odaklı kısa süreli psikolojik danışma aile terapisi hareketinden doğmuştur, fakat zaman içinde çözüme/çözümlere odaklanması nedeniyle sorun odaklı aile terapisi hareketinden ayrılmıştır (Doğan, 1999).</a:t>
            </a:r>
          </a:p>
          <a:p>
            <a:pPr algn="just"/>
            <a:r>
              <a:rPr lang="tr-TR" dirty="0" smtClean="0">
                <a:latin typeface="Bell MT" panose="02020503060305020303" pitchFamily="18" charset="0"/>
              </a:rPr>
              <a:t>Ortaya çıkışından itibaren hızla temel kavramlarını, varsayımlarını ve tekniklerini geliştiren bu yaklaşımın esas amacı, danışanı sorunlarını konuşmak yerine çözümleri konuşmaya yönlendirmektir (Gingerich ve </a:t>
            </a:r>
            <a:r>
              <a:rPr lang="tr-TR" dirty="0" err="1" smtClean="0">
                <a:latin typeface="Bell MT" panose="02020503060305020303" pitchFamily="18" charset="0"/>
              </a:rPr>
              <a:t>Wabeke</a:t>
            </a:r>
            <a:r>
              <a:rPr lang="tr-TR" dirty="0" smtClean="0">
                <a:latin typeface="Bell MT" panose="02020503060305020303" pitchFamily="18" charset="0"/>
              </a:rPr>
              <a:t>, 2001). Bu bağlamda, danışanın şimdi işlediğini düşündüğü ya da gelecekte işleyebileceğini düşündüğü çözüm yollarına odaklanması sağlanmaktadır (</a:t>
            </a:r>
            <a:r>
              <a:rPr lang="tr-TR" dirty="0" err="1" smtClean="0">
                <a:latin typeface="Bell MT" panose="02020503060305020303" pitchFamily="18" charset="0"/>
              </a:rPr>
              <a:t>Corcoran</a:t>
            </a:r>
            <a:r>
              <a:rPr lang="tr-TR" dirty="0" smtClean="0">
                <a:latin typeface="Bell MT" panose="02020503060305020303" pitchFamily="18" charset="0"/>
              </a:rPr>
              <a:t>, 1998; Doğan, 1999; </a:t>
            </a:r>
            <a:r>
              <a:rPr lang="tr-TR" dirty="0" err="1" smtClean="0">
                <a:latin typeface="Bell MT" panose="02020503060305020303" pitchFamily="18" charset="0"/>
              </a:rPr>
              <a:t>Selekman</a:t>
            </a:r>
            <a:r>
              <a:rPr lang="tr-TR" dirty="0" smtClean="0">
                <a:latin typeface="Bell MT" panose="02020503060305020303" pitchFamily="18" charset="0"/>
              </a:rPr>
              <a:t>, 2005). </a:t>
            </a:r>
          </a:p>
          <a:p>
            <a:pPr algn="just"/>
            <a:r>
              <a:rPr lang="tr-TR" dirty="0" smtClean="0">
                <a:latin typeface="Bell MT" panose="02020503060305020303" pitchFamily="18" charset="0"/>
              </a:rPr>
              <a:t>Bu</a:t>
            </a:r>
            <a:r>
              <a:rPr lang="tr-TR" dirty="0">
                <a:latin typeface="Bell MT" panose="02020503060305020303" pitchFamily="18" charset="0"/>
              </a:rPr>
              <a:t> </a:t>
            </a:r>
            <a:r>
              <a:rPr lang="tr-TR" dirty="0" smtClean="0">
                <a:latin typeface="Bell MT" panose="02020503060305020303" pitchFamily="18" charset="0"/>
              </a:rPr>
              <a:t>yaklaşımda danışanın kendi amaçlarını ve çözümlerini belirleyebileceğine inanılmakta (</a:t>
            </a:r>
            <a:r>
              <a:rPr lang="tr-TR" dirty="0" err="1" smtClean="0">
                <a:latin typeface="Bell MT" panose="02020503060305020303" pitchFamily="18" charset="0"/>
              </a:rPr>
              <a:t>MacDonald</a:t>
            </a:r>
            <a:r>
              <a:rPr lang="tr-TR" dirty="0" smtClean="0">
                <a:latin typeface="Bell MT" panose="02020503060305020303" pitchFamily="18" charset="0"/>
              </a:rPr>
              <a:t>, 2007); böylece değişimin sorumluluğunu üstlenme, eyleme geçme ve yeni davranışlar sergileme konusunda daha istekli olacağı düşünülmektedir (</a:t>
            </a:r>
            <a:r>
              <a:rPr lang="tr-TR" dirty="0" err="1" smtClean="0">
                <a:latin typeface="Bell MT" panose="02020503060305020303" pitchFamily="18" charset="0"/>
              </a:rPr>
              <a:t>Selekman</a:t>
            </a:r>
            <a:r>
              <a:rPr lang="tr-TR" dirty="0" smtClean="0">
                <a:latin typeface="Bell MT" panose="02020503060305020303" pitchFamily="18" charset="0"/>
              </a:rPr>
              <a:t>, 2005;Seligman, 2006)</a:t>
            </a:r>
          </a:p>
          <a:p>
            <a:pPr algn="just"/>
            <a:r>
              <a:rPr lang="tr-TR" dirty="0" smtClean="0">
                <a:latin typeface="Bell MT" panose="02020503060305020303" pitchFamily="18" charset="0"/>
              </a:rPr>
              <a:t>Çözüm odaklı kısa süreli psikolojik danışma yaklaşımını benimseyen psikolojik danışman ise danışanın belirlediği amaçları ve çözüm yollarını danışan ile birlikte ele almakta; süreçte ona rehberlik etmekte ve danışanı cesaretlendirmektedir (Doğan, 1999).</a:t>
            </a:r>
            <a:endParaRPr lang="tr-TR" dirty="0">
              <a:latin typeface="Bell MT" panose="02020503060305020303" pitchFamily="18" charset="0"/>
            </a:endParaRPr>
          </a:p>
        </p:txBody>
      </p:sp>
      <p:pic>
        <p:nvPicPr>
          <p:cNvPr id="4" name="Resim 3"/>
          <p:cNvPicPr>
            <a:picLocks noChangeAspect="1"/>
          </p:cNvPicPr>
          <p:nvPr/>
        </p:nvPicPr>
        <p:blipFill>
          <a:blip r:embed="rId2"/>
          <a:stretch>
            <a:fillRect/>
          </a:stretch>
        </p:blipFill>
        <p:spPr>
          <a:xfrm>
            <a:off x="9218612" y="1285168"/>
            <a:ext cx="2700762" cy="1646063"/>
          </a:xfrm>
          <a:prstGeom prst="rect">
            <a:avLst/>
          </a:prstGeom>
        </p:spPr>
      </p:pic>
    </p:spTree>
    <p:extLst>
      <p:ext uri="{BB962C8B-B14F-4D97-AF65-F5344CB8AC3E}">
        <p14:creationId xmlns:p14="http://schemas.microsoft.com/office/powerpoint/2010/main" val="132841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9369" y="235424"/>
            <a:ext cx="10902738" cy="5783239"/>
          </a:xfrm>
        </p:spPr>
        <p:txBody>
          <a:bodyPr>
            <a:normAutofit/>
          </a:bodyPr>
          <a:lstStyle/>
          <a:p>
            <a:pPr marL="0" indent="0">
              <a:buNone/>
            </a:pPr>
            <a:r>
              <a:rPr lang="tr-TR" b="1" dirty="0"/>
              <a:t>Somut, Davranışsal, </a:t>
            </a:r>
            <a:r>
              <a:rPr lang="tr-TR" b="1" dirty="0" smtClean="0"/>
              <a:t>Spesifik : </a:t>
            </a:r>
            <a:r>
              <a:rPr lang="tr-TR" dirty="0" smtClean="0"/>
              <a:t>Mucizenin </a:t>
            </a:r>
            <a:r>
              <a:rPr lang="tr-TR" dirty="0"/>
              <a:t>seni daha iyi hissettirdiğini söyledin. Kendini daha </a:t>
            </a:r>
            <a:r>
              <a:rPr lang="tr-TR" dirty="0" smtClean="0"/>
              <a:t>iyi hissettiğin </a:t>
            </a:r>
            <a:r>
              <a:rPr lang="tr-TR" dirty="0"/>
              <a:t>zaman, başkaları sende değişik neyi fark ederlerdi </a:t>
            </a:r>
            <a:r>
              <a:rPr lang="tr-TR" dirty="0" smtClean="0"/>
              <a:t>? Kendini </a:t>
            </a:r>
            <a:r>
              <a:rPr lang="tr-TR" dirty="0"/>
              <a:t>iyi hissettiğinde farklı ne yapabilirsin? Daha başka?</a:t>
            </a:r>
          </a:p>
          <a:p>
            <a:pPr marL="0" indent="0">
              <a:buNone/>
            </a:pPr>
            <a:r>
              <a:rPr lang="tr-TR" b="1" dirty="0"/>
              <a:t>Farklı/Daha iyi bir şeyi </a:t>
            </a:r>
            <a:r>
              <a:rPr lang="tr-TR" b="1" dirty="0" smtClean="0"/>
              <a:t>bulma :</a:t>
            </a:r>
            <a:r>
              <a:rPr lang="tr-TR" dirty="0" smtClean="0"/>
              <a:t>Mucize </a:t>
            </a:r>
            <a:r>
              <a:rPr lang="tr-TR" dirty="0"/>
              <a:t>gerçekleştiğinde, çocuklarla daha az kavga </a:t>
            </a:r>
            <a:r>
              <a:rPr lang="tr-TR" dirty="0" smtClean="0"/>
              <a:t>edeceğini söyledin</a:t>
            </a:r>
            <a:r>
              <a:rPr lang="tr-TR" dirty="0"/>
              <a:t>. Peki bunun yerine ne yapacaksın</a:t>
            </a:r>
            <a:r>
              <a:rPr lang="tr-TR" dirty="0" smtClean="0"/>
              <a:t>?</a:t>
            </a:r>
          </a:p>
          <a:p>
            <a:pPr marL="0" indent="0">
              <a:buNone/>
            </a:pPr>
            <a:r>
              <a:rPr lang="tr-TR" b="1" dirty="0"/>
              <a:t>Önemli Kişilerin Algılarını </a:t>
            </a:r>
            <a:r>
              <a:rPr lang="tr-TR" b="1" dirty="0" err="1" smtClean="0"/>
              <a:t>Ayrıntılandırma</a:t>
            </a:r>
            <a:r>
              <a:rPr lang="tr-TR" b="1" dirty="0" smtClean="0"/>
              <a:t>/Güçlendirme:</a:t>
            </a:r>
            <a:r>
              <a:rPr lang="tr-TR" dirty="0" smtClean="0"/>
              <a:t> </a:t>
            </a:r>
            <a:r>
              <a:rPr lang="tr-TR" dirty="0"/>
              <a:t>Mucize gerçekleştiğinde, öğretmenlerinin / ailenin / arkadaşlarının dikkat edeceği farklılıklar ne olurdu? Değişikliğe ilişkin onlar daha başka neyi fark edecekler?</a:t>
            </a:r>
          </a:p>
          <a:p>
            <a:pPr marL="0" indent="0">
              <a:buNone/>
            </a:pPr>
            <a:r>
              <a:rPr lang="tr-TR" b="1" dirty="0"/>
              <a:t>Danışanın İlişkiler Sistemini </a:t>
            </a:r>
            <a:r>
              <a:rPr lang="tr-TR" b="1" dirty="0" err="1" smtClean="0"/>
              <a:t>Ayrıntılandırmak</a:t>
            </a:r>
            <a:r>
              <a:rPr lang="tr-TR" b="1" dirty="0" smtClean="0"/>
              <a:t>: </a:t>
            </a:r>
            <a:r>
              <a:rPr lang="tr-TR" dirty="0" smtClean="0"/>
              <a:t>Öğretmenin </a:t>
            </a:r>
            <a:r>
              <a:rPr lang="tr-TR" dirty="0"/>
              <a:t>(anne-baba, kardeş, arkadaş) ..................................</a:t>
            </a:r>
            <a:r>
              <a:rPr lang="tr-TR" dirty="0" err="1"/>
              <a:t>yı</a:t>
            </a:r>
            <a:r>
              <a:rPr lang="tr-TR" dirty="0"/>
              <a:t> (bir önceki soruda danışanın söz ettiği farklılık) fark ettiğinde farklı ne yapacak? Daha başka? O bunu yaptığında, sen ne yapacaksın? Sınıfta/okulda/evde neler nasıl farklılaşacak?</a:t>
            </a:r>
          </a:p>
          <a:p>
            <a:pPr>
              <a:buFontTx/>
              <a:buChar char="-"/>
            </a:pPr>
            <a:endParaRPr lang="tr-TR" dirty="0"/>
          </a:p>
        </p:txBody>
      </p:sp>
    </p:spTree>
    <p:extLst>
      <p:ext uri="{BB962C8B-B14F-4D97-AF65-F5344CB8AC3E}">
        <p14:creationId xmlns:p14="http://schemas.microsoft.com/office/powerpoint/2010/main" val="296337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5033242"/>
            <a:ext cx="10001985" cy="1507067"/>
          </a:xfrm>
        </p:spPr>
        <p:txBody>
          <a:bodyPr/>
          <a:lstStyle/>
          <a:p>
            <a:r>
              <a:rPr lang="de-DE" dirty="0" err="1"/>
              <a:t>Mucize</a:t>
            </a:r>
            <a:r>
              <a:rPr lang="de-DE" dirty="0"/>
              <a:t> </a:t>
            </a:r>
            <a:r>
              <a:rPr lang="de-DE" dirty="0" err="1"/>
              <a:t>soru</a:t>
            </a:r>
            <a:r>
              <a:rPr lang="de-DE" dirty="0"/>
              <a:t> – </a:t>
            </a:r>
            <a:r>
              <a:rPr lang="tr-TR" dirty="0" smtClean="0"/>
              <a:t/>
            </a:r>
            <a:br>
              <a:rPr lang="tr-TR" dirty="0" smtClean="0"/>
            </a:br>
            <a:r>
              <a:rPr lang="de-DE" dirty="0" err="1" smtClean="0"/>
              <a:t>Kristal</a:t>
            </a:r>
            <a:r>
              <a:rPr lang="de-DE" dirty="0" smtClean="0"/>
              <a:t> </a:t>
            </a:r>
            <a:r>
              <a:rPr lang="de-DE" dirty="0"/>
              <a:t>Küre </a:t>
            </a:r>
            <a:r>
              <a:rPr lang="de-DE" dirty="0" smtClean="0"/>
              <a:t>/Zaman </a:t>
            </a:r>
            <a:r>
              <a:rPr lang="de-DE" dirty="0" err="1"/>
              <a:t>Makinası</a:t>
            </a:r>
            <a:r>
              <a:rPr lang="de-DE" dirty="0"/>
              <a:t> </a:t>
            </a:r>
            <a:endParaRPr lang="tr-TR" dirty="0"/>
          </a:p>
        </p:txBody>
      </p:sp>
      <p:sp>
        <p:nvSpPr>
          <p:cNvPr id="3" name="İçerik Yer Tutucusu 2"/>
          <p:cNvSpPr>
            <a:spLocks noGrp="1"/>
          </p:cNvSpPr>
          <p:nvPr>
            <p:ph idx="1"/>
          </p:nvPr>
        </p:nvSpPr>
        <p:spPr>
          <a:xfrm>
            <a:off x="684212" y="685800"/>
            <a:ext cx="10274940" cy="3615267"/>
          </a:xfrm>
        </p:spPr>
        <p:txBody>
          <a:bodyPr/>
          <a:lstStyle/>
          <a:p>
            <a:pPr marL="0" indent="0" algn="just">
              <a:buNone/>
            </a:pPr>
            <a:r>
              <a:rPr lang="tr-TR" dirty="0" smtClean="0"/>
              <a:t> </a:t>
            </a:r>
            <a:r>
              <a:rPr lang="tr-TR" dirty="0"/>
              <a:t>«Bir kristal küren olduğunu ve bununla geçmişi, şimdiyi ve geleceği görebildiğini düşün. Şimdi geleceği gösteren kristal kürene odaklan. </a:t>
            </a:r>
            <a:r>
              <a:rPr lang="tr-TR" dirty="0" smtClean="0"/>
              <a:t> </a:t>
            </a:r>
          </a:p>
          <a:p>
            <a:pPr marL="0" indent="0" algn="just">
              <a:buNone/>
            </a:pPr>
            <a:r>
              <a:rPr lang="tr-TR" dirty="0" smtClean="0"/>
              <a:t>Ne </a:t>
            </a:r>
            <a:r>
              <a:rPr lang="tr-TR" dirty="0"/>
              <a:t>görüyorsun? </a:t>
            </a:r>
            <a:endParaRPr lang="tr-TR" dirty="0" smtClean="0"/>
          </a:p>
          <a:p>
            <a:pPr marL="0" indent="0" algn="just">
              <a:buNone/>
            </a:pPr>
            <a:r>
              <a:rPr lang="tr-TR" dirty="0" smtClean="0"/>
              <a:t>Kendi </a:t>
            </a:r>
            <a:r>
              <a:rPr lang="tr-TR" dirty="0"/>
              <a:t>geleceğine odaklan. Senin için ne uygunsa 1 hafta, 1 ay, 1 yıl ya da sonrasını görüyorsun. Hazır olduğunda </a:t>
            </a:r>
            <a:r>
              <a:rPr lang="tr-TR" dirty="0" smtClean="0"/>
              <a:t>her şeyin </a:t>
            </a:r>
            <a:r>
              <a:rPr lang="tr-TR" dirty="0"/>
              <a:t>senin için daha iyi olduğu bir zaman gitmeni istiyorum. Ne görüyorsun? </a:t>
            </a:r>
            <a:endParaRPr lang="tr-TR" dirty="0" smtClean="0"/>
          </a:p>
          <a:p>
            <a:pPr marL="0" indent="0" algn="just">
              <a:buNone/>
            </a:pPr>
            <a:r>
              <a:rPr lang="tr-TR" dirty="0" smtClean="0"/>
              <a:t>O </a:t>
            </a:r>
            <a:r>
              <a:rPr lang="tr-TR" dirty="0"/>
              <a:t>zaman içerisinde bugün psikolojik danışmaya getirdiğin problem artık ortadan kalkmış. Ne olmuş da ortadan kalkmış?»</a:t>
            </a:r>
          </a:p>
        </p:txBody>
      </p:sp>
      <p:pic>
        <p:nvPicPr>
          <p:cNvPr id="4" name="Resim 3"/>
          <p:cNvPicPr>
            <a:picLocks noChangeAspect="1"/>
          </p:cNvPicPr>
          <p:nvPr/>
        </p:nvPicPr>
        <p:blipFill>
          <a:blip r:embed="rId2"/>
          <a:stretch>
            <a:fillRect/>
          </a:stretch>
        </p:blipFill>
        <p:spPr>
          <a:xfrm>
            <a:off x="4594248" y="4196100"/>
            <a:ext cx="2867025" cy="1590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88005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4904" y="256526"/>
            <a:ext cx="8534400" cy="1507067"/>
          </a:xfrm>
        </p:spPr>
        <p:txBody>
          <a:bodyPr/>
          <a:lstStyle/>
          <a:p>
            <a:r>
              <a:rPr lang="tr-TR" dirty="0"/>
              <a:t>Mucize soru – Rüya</a:t>
            </a:r>
          </a:p>
        </p:txBody>
      </p:sp>
      <p:sp>
        <p:nvSpPr>
          <p:cNvPr id="3" name="İçerik Yer Tutucusu 2"/>
          <p:cNvSpPr>
            <a:spLocks noGrp="1"/>
          </p:cNvSpPr>
          <p:nvPr>
            <p:ph idx="1"/>
          </p:nvPr>
        </p:nvSpPr>
        <p:spPr>
          <a:xfrm>
            <a:off x="424903" y="1010059"/>
            <a:ext cx="10302237" cy="3016031"/>
          </a:xfrm>
        </p:spPr>
        <p:txBody>
          <a:bodyPr/>
          <a:lstStyle/>
          <a:p>
            <a:pPr marL="0" indent="0" algn="just">
              <a:buNone/>
            </a:pPr>
            <a:r>
              <a:rPr lang="tr-TR" dirty="0" smtClean="0"/>
              <a:t>Diyelim </a:t>
            </a:r>
            <a:r>
              <a:rPr lang="tr-TR" dirty="0"/>
              <a:t>ki geçen gece ya da dün gece geleceğinle ilgili harika bir rüya gördün. Bu rüyada seni buraya getiren endişelerin bir takım değişimler yüzünden ortadan kalktığını görüyorsun. Biraz bu konuda düşün… Şimdi bu rüyayı biraz daha hatırlamaya çalış ve bana anlat. Yavaş da gidebilirsin. </a:t>
            </a:r>
            <a:endParaRPr lang="tr-TR" dirty="0" smtClean="0"/>
          </a:p>
          <a:p>
            <a:pPr marL="0" indent="0">
              <a:buNone/>
            </a:pPr>
            <a:r>
              <a:rPr lang="tr-TR" dirty="0" smtClean="0"/>
              <a:t>Neler </a:t>
            </a:r>
            <a:r>
              <a:rPr lang="tr-TR" dirty="0"/>
              <a:t>oldu? </a:t>
            </a:r>
          </a:p>
          <a:p>
            <a:pPr marL="0" indent="0">
              <a:buNone/>
            </a:pPr>
            <a:r>
              <a:rPr lang="tr-TR" dirty="0" smtClean="0"/>
              <a:t>Neler </a:t>
            </a:r>
            <a:r>
              <a:rPr lang="tr-TR" dirty="0"/>
              <a:t>değişti?</a:t>
            </a:r>
          </a:p>
        </p:txBody>
      </p:sp>
      <p:pic>
        <p:nvPicPr>
          <p:cNvPr id="4" name="Resim 3"/>
          <p:cNvPicPr>
            <a:picLocks noChangeAspect="1"/>
          </p:cNvPicPr>
          <p:nvPr/>
        </p:nvPicPr>
        <p:blipFill>
          <a:blip r:embed="rId2"/>
          <a:stretch>
            <a:fillRect/>
          </a:stretch>
        </p:blipFill>
        <p:spPr>
          <a:xfrm>
            <a:off x="424902" y="3563182"/>
            <a:ext cx="8718036" cy="1505843"/>
          </a:xfrm>
          <a:prstGeom prst="rect">
            <a:avLst/>
          </a:prstGeom>
        </p:spPr>
      </p:pic>
      <p:pic>
        <p:nvPicPr>
          <p:cNvPr id="6" name="Resim 5"/>
          <p:cNvPicPr>
            <a:picLocks noChangeAspect="1"/>
          </p:cNvPicPr>
          <p:nvPr/>
        </p:nvPicPr>
        <p:blipFill>
          <a:blip r:embed="rId3"/>
          <a:stretch>
            <a:fillRect/>
          </a:stretch>
        </p:blipFill>
        <p:spPr>
          <a:xfrm>
            <a:off x="497165" y="3439237"/>
            <a:ext cx="10229975" cy="3807724"/>
          </a:xfrm>
          <a:prstGeom prst="rect">
            <a:avLst/>
          </a:prstGeom>
        </p:spPr>
      </p:pic>
    </p:spTree>
    <p:extLst>
      <p:ext uri="{BB962C8B-B14F-4D97-AF65-F5344CB8AC3E}">
        <p14:creationId xmlns:p14="http://schemas.microsoft.com/office/powerpoint/2010/main" val="186571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6074359" y="3908960"/>
            <a:ext cx="4328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Fira Sans"/>
              </a:rPr>
              <a:t>.</a:t>
            </a:r>
            <a:endParaRPr kumimoji="0" lang="tr-TR" sz="1100" b="0" i="0" u="none" strike="noStrike" cap="none" normalizeH="0" baseline="0" dirty="0" smtClean="0">
              <a:ln>
                <a:noFill/>
              </a:ln>
              <a:solidFill>
                <a:schemeClr val="tx1"/>
              </a:solidFill>
              <a:effectLst/>
            </a:endParaRPr>
          </a:p>
        </p:txBody>
      </p:sp>
      <p:sp>
        <p:nvSpPr>
          <p:cNvPr id="8" name="Dikdörtgen 7"/>
          <p:cNvSpPr/>
          <p:nvPr/>
        </p:nvSpPr>
        <p:spPr>
          <a:xfrm>
            <a:off x="807144" y="683681"/>
            <a:ext cx="9593397" cy="2585323"/>
          </a:xfrm>
          <a:prstGeom prst="rect">
            <a:avLst/>
          </a:prstGeom>
        </p:spPr>
        <p:txBody>
          <a:bodyPr wrap="square">
            <a:spAutoFit/>
          </a:bodyPr>
          <a:lstStyle/>
          <a:p>
            <a:pPr algn="just"/>
            <a:r>
              <a:rPr lang="tr-TR" b="1" dirty="0" smtClean="0"/>
              <a:t>SONRAKİ OTURUMLAR İÇİN PROTOKOL</a:t>
            </a:r>
          </a:p>
          <a:p>
            <a:pPr algn="just"/>
            <a:endParaRPr lang="tr-TR" b="1" dirty="0" smtClean="0"/>
          </a:p>
          <a:p>
            <a:pPr algn="just"/>
            <a:r>
              <a:rPr lang="tr-TR" b="1" dirty="0" smtClean="0"/>
              <a:t>İSTİSNA SORULARI/</a:t>
            </a:r>
            <a:r>
              <a:rPr lang="tr-TR" dirty="0" smtClean="0"/>
              <a:t> </a:t>
            </a:r>
            <a:r>
              <a:rPr lang="tr-TR" b="1" dirty="0"/>
              <a:t>İlerleme/İstisnaları Keşfetmek</a:t>
            </a:r>
          </a:p>
          <a:p>
            <a:pPr algn="just"/>
            <a:r>
              <a:rPr lang="tr-TR" dirty="0" smtClean="0"/>
              <a:t>İstisnalar</a:t>
            </a:r>
            <a:r>
              <a:rPr lang="tr-TR" dirty="0"/>
              <a:t>, sorunun bir şekilde yaşanmadığı geçmiş yaşantılardır. Psikolojik danışman</a:t>
            </a:r>
            <a:r>
              <a:rPr lang="tr-TR" dirty="0" smtClean="0"/>
              <a:t>, danışana </a:t>
            </a:r>
            <a:r>
              <a:rPr lang="tr-TR" dirty="0"/>
              <a:t>bu tür istisnaların daha sık olabilmesi için neler yapması gerektiğini sorar. Problemin görülmediği zamanları sorgulayan </a:t>
            </a:r>
            <a:r>
              <a:rPr lang="tr-TR" dirty="0" smtClean="0"/>
              <a:t>sorular sıklıkla </a:t>
            </a:r>
            <a:r>
              <a:rPr lang="tr-TR" dirty="0"/>
              <a:t>mucize sorunun arkasından sorulurlar</a:t>
            </a:r>
            <a:r>
              <a:rPr lang="tr-TR" dirty="0" smtClean="0"/>
              <a:t>.</a:t>
            </a:r>
          </a:p>
          <a:p>
            <a:pPr algn="just"/>
            <a:endParaRPr lang="tr-TR" dirty="0"/>
          </a:p>
          <a:p>
            <a:pPr algn="just"/>
            <a:endParaRPr lang="tr-TR" dirty="0" smtClean="0"/>
          </a:p>
        </p:txBody>
      </p:sp>
      <p:pic>
        <p:nvPicPr>
          <p:cNvPr id="5" name="Resim 4"/>
          <p:cNvPicPr>
            <a:picLocks noChangeAspect="1"/>
          </p:cNvPicPr>
          <p:nvPr/>
        </p:nvPicPr>
        <p:blipFill>
          <a:blip r:embed="rId2"/>
          <a:stretch>
            <a:fillRect/>
          </a:stretch>
        </p:blipFill>
        <p:spPr>
          <a:xfrm>
            <a:off x="7107419" y="0"/>
            <a:ext cx="3016003" cy="1475117"/>
          </a:xfrm>
          <a:prstGeom prst="rect">
            <a:avLst/>
          </a:prstGeom>
        </p:spPr>
      </p:pic>
      <p:pic>
        <p:nvPicPr>
          <p:cNvPr id="2" name="Resim 1"/>
          <p:cNvPicPr>
            <a:picLocks noChangeAspect="1"/>
          </p:cNvPicPr>
          <p:nvPr/>
        </p:nvPicPr>
        <p:blipFill>
          <a:blip r:embed="rId3"/>
          <a:stretch>
            <a:fillRect/>
          </a:stretch>
        </p:blipFill>
        <p:spPr>
          <a:xfrm>
            <a:off x="645929" y="2715379"/>
            <a:ext cx="9675191" cy="3670110"/>
          </a:xfrm>
          <a:prstGeom prst="rect">
            <a:avLst/>
          </a:prstGeom>
        </p:spPr>
      </p:pic>
    </p:spTree>
    <p:extLst>
      <p:ext uri="{BB962C8B-B14F-4D97-AF65-F5344CB8AC3E}">
        <p14:creationId xmlns:p14="http://schemas.microsoft.com/office/powerpoint/2010/main" val="176030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34971" y="728595"/>
            <a:ext cx="6128085" cy="4351338"/>
          </a:xfrm>
        </p:spPr>
        <p:txBody>
          <a:bodyPr>
            <a:normAutofit/>
          </a:bodyPr>
          <a:lstStyle/>
          <a:p>
            <a:pPr marL="0" indent="0">
              <a:buNone/>
            </a:pPr>
            <a:r>
              <a:rPr lang="tr-TR" b="1" dirty="0" smtClean="0"/>
              <a:t>Danışanın Amaca Ulaşma Düzeyini Ölçen / Derecelendirme </a:t>
            </a:r>
            <a:r>
              <a:rPr lang="tr-TR" b="1" dirty="0"/>
              <a:t>Ölçekli </a:t>
            </a:r>
            <a:r>
              <a:rPr lang="tr-TR" b="1" dirty="0" smtClean="0"/>
              <a:t>Sorular</a:t>
            </a:r>
            <a:endParaRPr lang="tr-TR" b="1" dirty="0" smtClean="0"/>
          </a:p>
          <a:p>
            <a:pPr marL="0" indent="0" algn="just">
              <a:buNone/>
            </a:pPr>
            <a:r>
              <a:rPr lang="tr-TR" dirty="0" smtClean="0"/>
              <a:t>Derecelendirme </a:t>
            </a:r>
            <a:r>
              <a:rPr lang="tr-TR" dirty="0"/>
              <a:t>soruları ile 0 (en kötü nokta) ile 10 (en iyi nokta) arasında değerleri olan bir ölçek </a:t>
            </a:r>
            <a:r>
              <a:rPr lang="tr-TR" dirty="0" smtClean="0"/>
              <a:t>üzerinde, </a:t>
            </a:r>
            <a:r>
              <a:rPr lang="tr-TR" dirty="0"/>
              <a:t>danışanın sahip olduğu sorununu hangi noktada gördüğü sorulur. Bu sorularla hem danışanın bakış açısından yaşadığı sorunun derecesi hem de çözüm sürecindeki </a:t>
            </a:r>
            <a:r>
              <a:rPr lang="tr-TR" dirty="0" smtClean="0"/>
              <a:t>ilerlemenin somutlaştırılması </a:t>
            </a:r>
            <a:r>
              <a:rPr lang="tr-TR" dirty="0"/>
              <a:t>amaçlanır.</a:t>
            </a:r>
          </a:p>
          <a:p>
            <a:endParaRPr lang="tr-TR" dirty="0"/>
          </a:p>
        </p:txBody>
      </p:sp>
      <p:pic>
        <p:nvPicPr>
          <p:cNvPr id="5" name="Resim 4"/>
          <p:cNvPicPr>
            <a:picLocks noChangeAspect="1"/>
          </p:cNvPicPr>
          <p:nvPr/>
        </p:nvPicPr>
        <p:blipFill rotWithShape="1">
          <a:blip r:embed="rId2"/>
          <a:srcRect t="14861" r="8688" b="4478"/>
          <a:stretch/>
        </p:blipFill>
        <p:spPr>
          <a:xfrm>
            <a:off x="203368" y="1182311"/>
            <a:ext cx="4931603" cy="3963152"/>
          </a:xfrm>
          <a:prstGeom prst="rect">
            <a:avLst/>
          </a:prstGeom>
        </p:spPr>
      </p:pic>
    </p:spTree>
    <p:extLst>
      <p:ext uri="{BB962C8B-B14F-4D97-AF65-F5344CB8AC3E}">
        <p14:creationId xmlns:p14="http://schemas.microsoft.com/office/powerpoint/2010/main" val="390079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4487332"/>
            <a:ext cx="9124022" cy="1507067"/>
          </a:xfrm>
        </p:spPr>
        <p:txBody>
          <a:bodyPr>
            <a:normAutofit fontScale="90000"/>
          </a:bodyPr>
          <a:lstStyle/>
          <a:p>
            <a:r>
              <a:rPr lang="tr-TR" b="1" cap="none" dirty="0" smtClean="0"/>
              <a:t>Derecelendirme Ölçekli Soruların Kullanımı </a:t>
            </a:r>
            <a:r>
              <a:rPr lang="tr-TR" dirty="0"/>
              <a:t/>
            </a:r>
            <a:br>
              <a:rPr lang="tr-TR" dirty="0"/>
            </a:br>
            <a:endParaRPr lang="tr-TR" dirty="0"/>
          </a:p>
        </p:txBody>
      </p:sp>
      <p:sp>
        <p:nvSpPr>
          <p:cNvPr id="5" name="İçerik Yer Tutucusu 4"/>
          <p:cNvSpPr>
            <a:spLocks noGrp="1"/>
          </p:cNvSpPr>
          <p:nvPr>
            <p:ph idx="1"/>
          </p:nvPr>
        </p:nvSpPr>
        <p:spPr/>
        <p:txBody>
          <a:bodyPr>
            <a:normAutofit fontScale="92500" lnSpcReduction="20000"/>
          </a:bodyPr>
          <a:lstStyle/>
          <a:p>
            <a:pPr marL="0" indent="0" algn="just">
              <a:buNone/>
            </a:pPr>
            <a:r>
              <a:rPr lang="tr-TR" dirty="0"/>
              <a:t>0-10 değerleri arasında bir ölçek düşün. Sorununu göz önüne al, ilk geldiğin an 0, ve bir mucize gerçekleşip sorunun tamamen çözüldüğü anı 10 puan olarak düşün. Şimdi sorunu çözme yönünde kendine bir puan ver?” “ 5 “ “Bu puana nasıl geldin ve bir puan daha artırmak için ne yapabilirsin?” </a:t>
            </a:r>
            <a:endParaRPr lang="tr-TR" dirty="0" smtClean="0"/>
          </a:p>
          <a:p>
            <a:pPr marL="0" indent="0" algn="just">
              <a:buNone/>
            </a:pPr>
            <a:r>
              <a:rPr lang="tr-TR" dirty="0" smtClean="0"/>
              <a:t> </a:t>
            </a:r>
            <a:r>
              <a:rPr lang="tr-TR" dirty="0"/>
              <a:t>“Tamam, kendini 5’de görüyorsun. Yaşamında 5’de olduğunu söyleyen neler oluyor? </a:t>
            </a:r>
            <a:endParaRPr lang="tr-TR" dirty="0" smtClean="0"/>
          </a:p>
          <a:p>
            <a:pPr marL="0" indent="0" algn="just">
              <a:buNone/>
            </a:pPr>
            <a:r>
              <a:rPr lang="tr-TR" dirty="0" smtClean="0"/>
              <a:t>Bu </a:t>
            </a:r>
            <a:r>
              <a:rPr lang="tr-TR" dirty="0"/>
              <a:t>doğru üzerinde bir parça/çok az yukarı çıkarsan, (örneğin 5’den 6’ya), yaşamında 6’da olduğunu gösteren, farklı ne olacak? Daha başka? 7’ye ilerlediğin zaman ne farklı olacak? </a:t>
            </a:r>
          </a:p>
          <a:p>
            <a:pPr marL="0" indent="0" algn="just">
              <a:buNone/>
            </a:pPr>
            <a:r>
              <a:rPr lang="tr-TR" dirty="0" smtClean="0"/>
              <a:t>Daha </a:t>
            </a:r>
            <a:r>
              <a:rPr lang="tr-TR" dirty="0"/>
              <a:t>sonra, mucize soru detaylandırılır ve güçlendirilir. Örneğin, “6’ya ilerlediğin zaman, annen/baban/öğretmenin, onlara artık daha iyi yaptığını söyletecek neye dikkat edecekler/neyi fark edecekler?”</a:t>
            </a:r>
          </a:p>
        </p:txBody>
      </p:sp>
    </p:spTree>
    <p:extLst>
      <p:ext uri="{BB962C8B-B14F-4D97-AF65-F5344CB8AC3E}">
        <p14:creationId xmlns:p14="http://schemas.microsoft.com/office/powerpoint/2010/main" val="59814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0564" y="641445"/>
            <a:ext cx="10165758" cy="5445455"/>
          </a:xfrm>
        </p:spPr>
        <p:txBody>
          <a:bodyPr>
            <a:normAutofit/>
          </a:bodyPr>
          <a:lstStyle/>
          <a:p>
            <a:pPr marL="0" indent="0" algn="just">
              <a:buNone/>
            </a:pPr>
            <a:r>
              <a:rPr lang="tr-TR" b="1" dirty="0" smtClean="0"/>
              <a:t>ÖVGÜDE BULUNMA :</a:t>
            </a:r>
            <a:r>
              <a:rPr lang="tr-TR" dirty="0"/>
              <a:t> Danışman tarafından danışanın küçük ilerlemeleri bile takdir edilerek geribildirimde </a:t>
            </a:r>
            <a:r>
              <a:rPr lang="tr-TR" dirty="0" smtClean="0"/>
              <a:t>bulunulur. Danışanların değişimi gerçekleştirmeye açık olmalarına ve odaklanmalarına yardımcı olur.</a:t>
            </a:r>
          </a:p>
          <a:p>
            <a:pPr marL="0" indent="0" algn="just">
              <a:buNone/>
            </a:pPr>
            <a:r>
              <a:rPr lang="tr-TR" dirty="0" smtClean="0"/>
              <a:t>Daha </a:t>
            </a:r>
            <a:r>
              <a:rPr lang="tr-TR" dirty="0"/>
              <a:t>çok ilk oturumda yarar sağlar.</a:t>
            </a:r>
          </a:p>
          <a:p>
            <a:pPr marL="0" indent="0" algn="just">
              <a:buNone/>
            </a:pPr>
            <a:r>
              <a:rPr lang="tr-TR" dirty="0" smtClean="0"/>
              <a:t>Doğrudan </a:t>
            </a:r>
            <a:r>
              <a:rPr lang="tr-TR" dirty="0"/>
              <a:t>övgüler danışanın başarılı olduğu davranışlara </a:t>
            </a:r>
            <a:r>
              <a:rPr lang="tr-TR" dirty="0" smtClean="0"/>
              <a:t>ilişkin gözlemlere </a:t>
            </a:r>
            <a:r>
              <a:rPr lang="tr-TR" dirty="0"/>
              <a:t>dayanır. Böylece danışanın dikkati </a:t>
            </a:r>
            <a:r>
              <a:rPr lang="tr-TR" dirty="0" smtClean="0"/>
              <a:t>başarılı davranışına </a:t>
            </a:r>
            <a:r>
              <a:rPr lang="tr-TR" dirty="0"/>
              <a:t>çekilmiş olur. Dolaylı övgüler, danışanın aile </a:t>
            </a:r>
            <a:r>
              <a:rPr lang="tr-TR" dirty="0" smtClean="0"/>
              <a:t>ve arkadaşlarının </a:t>
            </a:r>
            <a:r>
              <a:rPr lang="tr-TR" dirty="0"/>
              <a:t>bakış açısından bakıldığında sorulan </a:t>
            </a:r>
            <a:r>
              <a:rPr lang="tr-TR" dirty="0" smtClean="0"/>
              <a:t>sorulardan oluşur</a:t>
            </a:r>
            <a:r>
              <a:rPr lang="tr-TR" dirty="0"/>
              <a:t>. Kendi-kendine övgüler ise danışanın yetenekleri </a:t>
            </a:r>
            <a:r>
              <a:rPr lang="tr-TR" dirty="0" smtClean="0"/>
              <a:t>ve başarıları </a:t>
            </a:r>
            <a:r>
              <a:rPr lang="tr-TR" dirty="0"/>
              <a:t>ile ilgili verdiği cevaplara yönelik sorular </a:t>
            </a:r>
            <a:r>
              <a:rPr lang="tr-TR" dirty="0" smtClean="0"/>
              <a:t>sorularak gerçekleştirilir.</a:t>
            </a:r>
            <a:endParaRPr lang="tr-TR" dirty="0"/>
          </a:p>
          <a:p>
            <a:pPr marL="0" indent="0" algn="just">
              <a:buNone/>
            </a:pPr>
            <a:r>
              <a:rPr lang="tr-TR" sz="1500" i="1" dirty="0" smtClean="0"/>
              <a:t>	</a:t>
            </a:r>
            <a:endParaRPr lang="tr-TR" dirty="0"/>
          </a:p>
        </p:txBody>
      </p:sp>
      <p:pic>
        <p:nvPicPr>
          <p:cNvPr id="4" name="Resim 3"/>
          <p:cNvPicPr>
            <a:picLocks noChangeAspect="1"/>
          </p:cNvPicPr>
          <p:nvPr/>
        </p:nvPicPr>
        <p:blipFill>
          <a:blip r:embed="rId2"/>
          <a:stretch>
            <a:fillRect/>
          </a:stretch>
        </p:blipFill>
        <p:spPr>
          <a:xfrm>
            <a:off x="10468224" y="5335578"/>
            <a:ext cx="1324303" cy="1272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697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694" y="1436298"/>
            <a:ext cx="10228203" cy="3615267"/>
          </a:xfrm>
        </p:spPr>
        <p:txBody>
          <a:bodyPr>
            <a:normAutofit fontScale="92500" lnSpcReduction="10000"/>
          </a:bodyPr>
          <a:lstStyle/>
          <a:p>
            <a:pPr marL="0" indent="0" algn="just">
              <a:buNone/>
            </a:pPr>
            <a:r>
              <a:rPr lang="tr-TR" b="1" i="1" dirty="0">
                <a:solidFill>
                  <a:srgbClr val="FF0000"/>
                </a:solidFill>
              </a:rPr>
              <a:t>Terapist- Övgüde Bulunma:  </a:t>
            </a:r>
            <a:r>
              <a:rPr lang="tr-TR" i="1" dirty="0"/>
              <a:t>Yapman gerekenleri biliyor olmandan ve zekandan gerçekten etkilendim. Ayrıca okula yönelik tutum ve davranışlarını geliştirmeyi önemsemenden de etkilendim. Bugün öğretmenin sana ödevinle ilgili hatırlatmada bulunduğunda, öfkelenmemek için gösterdiğin çaba aslında kendini kontrol edebilme yeteneğinin bir göstergesi. Ayrıca söz verilmese bile öğretmeninin sorduğu soruların cevaplarını bildiğini, en azından kendine göstermenin bir yolunu bulma konusundaki yaratıcılığın da şaşkınlık verici. Okuldan uzaklaştırılmamayı istemekle ilgili düşüncelerin annene, büyükanne ve büyükbabana ve en çok da kendine saygı duyduğunu gösteriyor. Eylül ayında ödevlerini yapıp, bir yandan da yemekhanede arkadaşlarınla sohbete, ilgilendiğin sanat alanlarına ve arkadaşlarınla takılmaya zaman ayırabilmiş olman, bununla beraber Onur listesinde yer alabilmen aslında başarılı olmak için ne yapman gerektiğini bildiğini gösteriyor. Ne yapacağını ve bunu nasıl yapacağını biliyorsun.</a:t>
            </a:r>
          </a:p>
          <a:p>
            <a:endParaRPr lang="tr-TR" dirty="0"/>
          </a:p>
        </p:txBody>
      </p:sp>
    </p:spTree>
    <p:extLst>
      <p:ext uri="{BB962C8B-B14F-4D97-AF65-F5344CB8AC3E}">
        <p14:creationId xmlns:p14="http://schemas.microsoft.com/office/powerpoint/2010/main" val="145248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4015" y="436728"/>
            <a:ext cx="10515600" cy="6318914"/>
          </a:xfrm>
        </p:spPr>
        <p:txBody>
          <a:bodyPr>
            <a:normAutofit fontScale="85000" lnSpcReduction="20000"/>
          </a:bodyPr>
          <a:lstStyle/>
          <a:p>
            <a:pPr marL="0" lvl="0" indent="0">
              <a:buNone/>
            </a:pPr>
            <a:endParaRPr lang="tr-TR" b="1" i="1" dirty="0"/>
          </a:p>
          <a:p>
            <a:pPr marL="0" lvl="0" indent="0">
              <a:buNone/>
            </a:pPr>
            <a:r>
              <a:rPr lang="tr-TR" sz="3300" b="1" dirty="0" smtClean="0"/>
              <a:t>YENİDEN ÇERÇEVELENDİRME </a:t>
            </a:r>
          </a:p>
          <a:p>
            <a:pPr marL="0" lvl="0" indent="0">
              <a:buNone/>
            </a:pPr>
            <a:r>
              <a:rPr lang="tr-TR" sz="1800" dirty="0"/>
              <a:t>Kişinin bir olayla ilgili bakış açısını, yorumunu, başka bir bakış açısıyla </a:t>
            </a:r>
            <a:r>
              <a:rPr lang="tr-TR" sz="1800" dirty="0" smtClean="0"/>
              <a:t>değiştirmektir. Bilişsel Davranışçı Terapi  </a:t>
            </a:r>
            <a:r>
              <a:rPr lang="tr-TR" sz="1800" dirty="0"/>
              <a:t>bunu çok fazla kullanır. Çözüm odaklıda iki şekilde kullanılır. </a:t>
            </a:r>
            <a:endParaRPr lang="tr-TR" sz="1800" b="1" dirty="0"/>
          </a:p>
          <a:p>
            <a:pPr lvl="0"/>
            <a:endParaRPr lang="tr-TR" b="1" dirty="0" smtClean="0"/>
          </a:p>
          <a:p>
            <a:pPr marL="0" lvl="0" indent="0">
              <a:buNone/>
            </a:pPr>
            <a:r>
              <a:rPr lang="tr-TR" b="1" dirty="0" smtClean="0"/>
              <a:t>1- Sorunun </a:t>
            </a:r>
            <a:r>
              <a:rPr lang="tr-TR" b="1" dirty="0"/>
              <a:t>dost yanını bulup dile getirme</a:t>
            </a:r>
            <a:r>
              <a:rPr lang="tr-TR" dirty="0"/>
              <a:t>: </a:t>
            </a:r>
          </a:p>
          <a:p>
            <a:pPr marL="0" lvl="0" indent="0">
              <a:buNone/>
            </a:pPr>
            <a:r>
              <a:rPr lang="tr-TR" dirty="0"/>
              <a:t>B</a:t>
            </a:r>
            <a:r>
              <a:rPr lang="tr-TR" dirty="0" smtClean="0"/>
              <a:t>u </a:t>
            </a:r>
            <a:r>
              <a:rPr lang="tr-TR" dirty="0"/>
              <a:t>sorunun dost yanı nedir?</a:t>
            </a:r>
          </a:p>
          <a:p>
            <a:pPr marL="0" lvl="0" indent="0">
              <a:buNone/>
            </a:pPr>
            <a:r>
              <a:rPr lang="tr-TR" dirty="0"/>
              <a:t>Bu sorunu nasıl övebilirim? </a:t>
            </a:r>
          </a:p>
          <a:p>
            <a:pPr lvl="0"/>
            <a:r>
              <a:rPr lang="tr-TR" dirty="0"/>
              <a:t>Öfkeli: ne güzel öfkesini dışa vurabiliyor! </a:t>
            </a:r>
          </a:p>
          <a:p>
            <a:pPr lvl="0"/>
            <a:r>
              <a:rPr lang="tr-TR" dirty="0"/>
              <a:t>Kıskançlık: kendisi için daha iyisini yapabilmek istiyor.</a:t>
            </a:r>
          </a:p>
          <a:p>
            <a:pPr lvl="0"/>
            <a:r>
              <a:rPr lang="tr-TR" dirty="0"/>
              <a:t>İsyankar: kendi görüşlerinde ısrarcı, hakkını savunabiliyor.</a:t>
            </a:r>
          </a:p>
          <a:p>
            <a:pPr lvl="0"/>
            <a:r>
              <a:rPr lang="tr-TR" dirty="0"/>
              <a:t>Bencillik: kendi ihtiyaçlarını önemsiyorsun. Kendine değer veriyorsun.</a:t>
            </a:r>
          </a:p>
          <a:p>
            <a:pPr lvl="0"/>
            <a:r>
              <a:rPr lang="tr-TR" dirty="0"/>
              <a:t>Duyarsızlık: bazı durumlarda ilk sorumluluğumuz kendimizizdir. Kendini kendi duygularından korumaya çalışmışsın. Buna duyarsızlık diyemeyiz.</a:t>
            </a:r>
          </a:p>
          <a:p>
            <a:pPr lvl="0"/>
            <a:r>
              <a:rPr lang="tr-TR" dirty="0"/>
              <a:t>Çekingen: kendini eğlendirmeyi biliyor olmalısın. </a:t>
            </a:r>
          </a:p>
          <a:p>
            <a:pPr lvl="0"/>
            <a:r>
              <a:rPr lang="tr-TR" dirty="0"/>
              <a:t>Korkaklık: tedbirli ve güvende </a:t>
            </a:r>
            <a:r>
              <a:rPr lang="tr-TR" dirty="0" smtClean="0"/>
              <a:t>olmak</a:t>
            </a:r>
          </a:p>
          <a:p>
            <a:pPr marL="0" indent="0">
              <a:buNone/>
            </a:pPr>
            <a:endParaRPr lang="tr-TR" dirty="0"/>
          </a:p>
          <a:p>
            <a:pPr marL="0" indent="0">
              <a:buNone/>
            </a:pPr>
            <a:r>
              <a:rPr lang="tr-TR" dirty="0"/>
              <a:t> </a:t>
            </a:r>
          </a:p>
          <a:p>
            <a:endParaRPr lang="tr-TR" dirty="0"/>
          </a:p>
        </p:txBody>
      </p:sp>
    </p:spTree>
    <p:extLst>
      <p:ext uri="{BB962C8B-B14F-4D97-AF65-F5344CB8AC3E}">
        <p14:creationId xmlns:p14="http://schemas.microsoft.com/office/powerpoint/2010/main" val="338477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8352" y="201935"/>
            <a:ext cx="8534400" cy="1507067"/>
          </a:xfrm>
        </p:spPr>
        <p:txBody>
          <a:bodyPr>
            <a:normAutofit/>
          </a:bodyPr>
          <a:lstStyle/>
          <a:p>
            <a:pPr lvl="0"/>
            <a:r>
              <a:rPr lang="tr-TR" dirty="0"/>
              <a:t/>
            </a:r>
            <a:br>
              <a:rPr lang="tr-TR" dirty="0"/>
            </a:br>
            <a:endParaRPr lang="tr-TR" dirty="0"/>
          </a:p>
        </p:txBody>
      </p:sp>
      <p:sp>
        <p:nvSpPr>
          <p:cNvPr id="3" name="İçerik Yer Tutucusu 2"/>
          <p:cNvSpPr>
            <a:spLocks noGrp="1"/>
          </p:cNvSpPr>
          <p:nvPr>
            <p:ph idx="1"/>
          </p:nvPr>
        </p:nvSpPr>
        <p:spPr>
          <a:xfrm>
            <a:off x="346880" y="706902"/>
            <a:ext cx="10515600" cy="6264972"/>
          </a:xfrm>
        </p:spPr>
        <p:txBody>
          <a:bodyPr>
            <a:normAutofit/>
          </a:bodyPr>
          <a:lstStyle/>
          <a:p>
            <a:pPr marL="0" indent="0">
              <a:buNone/>
            </a:pPr>
            <a:r>
              <a:rPr lang="tr-TR" b="1" dirty="0"/>
              <a:t>2- Sorunun olumlu amacını bulup dile getirme</a:t>
            </a:r>
            <a:r>
              <a:rPr lang="tr-TR" b="1" dirty="0" smtClean="0"/>
              <a:t>:</a:t>
            </a:r>
            <a:endParaRPr lang="tr-TR" dirty="0" smtClean="0"/>
          </a:p>
          <a:p>
            <a:pPr marL="0" lvl="0" indent="0" algn="just">
              <a:buNone/>
            </a:pPr>
            <a:r>
              <a:rPr lang="tr-TR" dirty="0" smtClean="0"/>
              <a:t>Herhangi </a:t>
            </a:r>
            <a:r>
              <a:rPr lang="tr-TR" dirty="0"/>
              <a:t>bir olumsuz davranışın </a:t>
            </a:r>
            <a:r>
              <a:rPr lang="tr-TR" dirty="0" smtClean="0"/>
              <a:t>nedeni </a:t>
            </a:r>
            <a:r>
              <a:rPr lang="tr-TR" dirty="0"/>
              <a:t>ayakta / hayatta kalmaktır. </a:t>
            </a:r>
          </a:p>
          <a:p>
            <a:pPr marL="0" lvl="0" indent="0" algn="just">
              <a:buNone/>
            </a:pPr>
            <a:r>
              <a:rPr lang="tr-TR" dirty="0"/>
              <a:t>Bu nedenle iyi neden ararken </a:t>
            </a:r>
            <a:r>
              <a:rPr lang="tr-TR" dirty="0" err="1"/>
              <a:t>M</a:t>
            </a:r>
            <a:r>
              <a:rPr lang="tr-TR" dirty="0" err="1" smtClean="0"/>
              <a:t>aslow</a:t>
            </a:r>
            <a:r>
              <a:rPr lang="tr-TR" dirty="0"/>
              <a:t>’ un ihtiyaçlar hiyerarşisine bakılır.</a:t>
            </a:r>
          </a:p>
          <a:p>
            <a:pPr lvl="1" algn="just"/>
            <a:r>
              <a:rPr lang="tr-TR" dirty="0"/>
              <a:t>Öfke: duygunun kendisini göremeyiz. Davranışlar aracılığı ile gözlemleriz. Küsme, </a:t>
            </a:r>
            <a:r>
              <a:rPr lang="tr-TR" dirty="0" err="1"/>
              <a:t>saldırganlik</a:t>
            </a:r>
            <a:r>
              <a:rPr lang="tr-TR" dirty="0"/>
              <a:t>, </a:t>
            </a:r>
            <a:r>
              <a:rPr lang="tr-TR" dirty="0" err="1"/>
              <a:t>agresyon</a:t>
            </a:r>
            <a:r>
              <a:rPr lang="tr-TR" dirty="0"/>
              <a:t>, pasif </a:t>
            </a:r>
            <a:r>
              <a:rPr lang="tr-TR" dirty="0" err="1"/>
              <a:t>agresyon</a:t>
            </a:r>
            <a:r>
              <a:rPr lang="tr-TR" dirty="0"/>
              <a:t>..</a:t>
            </a:r>
          </a:p>
          <a:p>
            <a:pPr lvl="1" algn="just"/>
            <a:r>
              <a:rPr lang="tr-TR" dirty="0"/>
              <a:t>Başımıza gelecekleri kontrol edemediğimizde öfkeleniyoruz. Travma ve kriz bu nedene bizi olumsuz etkiliyor.</a:t>
            </a:r>
          </a:p>
          <a:p>
            <a:pPr lvl="1" algn="just"/>
            <a:r>
              <a:rPr lang="tr-TR" dirty="0"/>
              <a:t>Belirsizlikte öfkeleniyoruz.</a:t>
            </a:r>
          </a:p>
          <a:p>
            <a:pPr lvl="1" algn="just"/>
            <a:r>
              <a:rPr lang="tr-TR" dirty="0"/>
              <a:t>Yalan söylendiğinde, ciddiye alınmadığımızda, anlaşılmadığımızda öfkeleniyoruz. </a:t>
            </a:r>
          </a:p>
          <a:p>
            <a:pPr lvl="1" algn="just"/>
            <a:r>
              <a:rPr lang="tr-TR" dirty="0"/>
              <a:t>Kendini korumak istemek, değerli hissetmek istemek, kontrol sahibi olmak istemek kötü değil, iyi şeylerdir.</a:t>
            </a:r>
          </a:p>
          <a:p>
            <a:pPr lvl="1" algn="just"/>
            <a:r>
              <a:rPr lang="tr-TR" dirty="0"/>
              <a:t>Bunları elde edemeyip öfkelendiğimizde, öfkenin dışa saldırgan olarak vurumu kötüdür.</a:t>
            </a:r>
          </a:p>
          <a:p>
            <a:pPr lvl="1" algn="just"/>
            <a:r>
              <a:rPr lang="tr-TR" dirty="0"/>
              <a:t>Altında yatan ihtiyaçlar başlı başına iyidirler. (öfke ve buzdağı metaforu)</a:t>
            </a:r>
          </a:p>
          <a:p>
            <a:endParaRPr lang="tr-TR" dirty="0"/>
          </a:p>
        </p:txBody>
      </p:sp>
    </p:spTree>
    <p:extLst>
      <p:ext uri="{BB962C8B-B14F-4D97-AF65-F5344CB8AC3E}">
        <p14:creationId xmlns:p14="http://schemas.microsoft.com/office/powerpoint/2010/main" val="330610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815" t="18352" r="12357" b="-749"/>
          <a:stretch/>
        </p:blipFill>
        <p:spPr>
          <a:xfrm>
            <a:off x="279243" y="191060"/>
            <a:ext cx="6782937" cy="30025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Resim 4"/>
          <p:cNvPicPr>
            <a:picLocks noChangeAspect="1"/>
          </p:cNvPicPr>
          <p:nvPr/>
        </p:nvPicPr>
        <p:blipFill rotWithShape="1">
          <a:blip r:embed="rId3"/>
          <a:srcRect l="5492" t="12171" r="3495" b="5361"/>
          <a:stretch/>
        </p:blipFill>
        <p:spPr>
          <a:xfrm>
            <a:off x="279243" y="3425061"/>
            <a:ext cx="6782937" cy="31440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l="-1" t="2594" r="58886" b="20867"/>
          <a:stretch/>
        </p:blipFill>
        <p:spPr>
          <a:xfrm>
            <a:off x="7370030" y="1143000"/>
            <a:ext cx="4821970" cy="5037883"/>
          </a:xfrm>
          <a:prstGeom prst="rect">
            <a:avLst/>
          </a:prstGeom>
        </p:spPr>
      </p:pic>
    </p:spTree>
    <p:extLst>
      <p:ext uri="{BB962C8B-B14F-4D97-AF65-F5344CB8AC3E}">
        <p14:creationId xmlns:p14="http://schemas.microsoft.com/office/powerpoint/2010/main" val="30138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130" y="249071"/>
            <a:ext cx="10575191" cy="5482988"/>
          </a:xfrm>
        </p:spPr>
        <p:txBody>
          <a:bodyPr>
            <a:normAutofit/>
          </a:bodyPr>
          <a:lstStyle/>
          <a:p>
            <a:pPr marL="0" indent="0" algn="just">
              <a:buNone/>
            </a:pPr>
            <a:r>
              <a:rPr lang="tr-TR" b="1" dirty="0" smtClean="0"/>
              <a:t>	İLK </a:t>
            </a:r>
            <a:r>
              <a:rPr lang="tr-TR" b="1" dirty="0" smtClean="0"/>
              <a:t>OTURUM GÖREVİNİN FORMÜLE EDİLMESİ/EV ÖDEVİ:</a:t>
            </a:r>
            <a:r>
              <a:rPr lang="tr-TR" dirty="0" smtClean="0"/>
              <a:t>	</a:t>
            </a:r>
          </a:p>
          <a:p>
            <a:pPr marL="0" indent="0" algn="just">
              <a:buNone/>
            </a:pPr>
            <a:r>
              <a:rPr lang="tr-TR" dirty="0"/>
              <a:t>	</a:t>
            </a:r>
            <a:r>
              <a:rPr lang="tr-TR" dirty="0" smtClean="0"/>
              <a:t>Danışana </a:t>
            </a:r>
            <a:r>
              <a:rPr lang="tr-TR" dirty="0"/>
              <a:t>somut, davranışa yönelik ve istisnai durumlarla ilgili ev ödevleri verilebilir. Ev ödevlerindeki amaç işe yarar çözüm denemelerini artırmak ve yeni çözüm yolları denemektir. </a:t>
            </a:r>
            <a:r>
              <a:rPr lang="tr-TR" dirty="0" smtClean="0"/>
              <a:t>  </a:t>
            </a:r>
            <a:r>
              <a:rPr lang="tr-TR" dirty="0"/>
              <a:t>Birinci ve ikinci oturumlar arasında verilen bir ev ödevidir</a:t>
            </a:r>
          </a:p>
          <a:p>
            <a:pPr marL="0" indent="0" algn="just">
              <a:buNone/>
            </a:pPr>
            <a:r>
              <a:rPr lang="tr-TR" dirty="0" smtClean="0"/>
              <a:t>	 </a:t>
            </a:r>
            <a:r>
              <a:rPr lang="tr-TR" dirty="0"/>
              <a:t>Danışanın gelecek için olumlu beklentiler kurmasına ve amacını netleştirmesine yardımcı olma amacını güder </a:t>
            </a:r>
            <a:endParaRPr lang="tr-TR" dirty="0" smtClean="0"/>
          </a:p>
          <a:p>
            <a:pPr marL="0" indent="0" algn="just">
              <a:buNone/>
            </a:pPr>
            <a:r>
              <a:rPr lang="tr-TR" b="1" dirty="0" smtClean="0"/>
              <a:t>Terapist Sorusu </a:t>
            </a:r>
            <a:r>
              <a:rPr lang="tr-TR" dirty="0" smtClean="0">
                <a:solidFill>
                  <a:srgbClr val="FF0000"/>
                </a:solidFill>
              </a:rPr>
              <a:t>“Şimdi </a:t>
            </a:r>
            <a:r>
              <a:rPr lang="tr-TR" dirty="0">
                <a:solidFill>
                  <a:srgbClr val="FF0000"/>
                </a:solidFill>
              </a:rPr>
              <a:t>ve gelecek hafta arasında bir sonraki görüşümüzde bana anlatmak üzere gözlem yapmanı istiyorum, ailen, yaşamın, evliliğin, ilişkilerinde/devam etmesini istediğin neler oluyor?”  Nelerin zaten olmaya devam ettiği!</a:t>
            </a:r>
          </a:p>
          <a:p>
            <a:pPr marL="0" indent="0" algn="just">
              <a:buNone/>
            </a:pPr>
            <a:r>
              <a:rPr lang="tr-TR" dirty="0" smtClean="0"/>
              <a:t>	</a:t>
            </a:r>
            <a:endParaRPr lang="tr-TR" dirty="0"/>
          </a:p>
        </p:txBody>
      </p:sp>
    </p:spTree>
    <p:extLst>
      <p:ext uri="{BB962C8B-B14F-4D97-AF65-F5344CB8AC3E}">
        <p14:creationId xmlns:p14="http://schemas.microsoft.com/office/powerpoint/2010/main" val="150851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685800"/>
            <a:ext cx="8534400" cy="1507067"/>
          </a:xfrm>
        </p:spPr>
        <p:txBody>
          <a:bodyPr/>
          <a:lstStyle/>
          <a:p>
            <a:r>
              <a:rPr lang="tr-TR" dirty="0" smtClean="0"/>
              <a:t>SONLANDIRMA</a:t>
            </a:r>
            <a:endParaRPr lang="tr-TR" dirty="0"/>
          </a:p>
        </p:txBody>
      </p:sp>
      <p:sp>
        <p:nvSpPr>
          <p:cNvPr id="3" name="İçerik Yer Tutucusu 2"/>
          <p:cNvSpPr>
            <a:spLocks noGrp="1"/>
          </p:cNvSpPr>
          <p:nvPr>
            <p:ph idx="1"/>
          </p:nvPr>
        </p:nvSpPr>
        <p:spPr>
          <a:xfrm>
            <a:off x="684212" y="685800"/>
            <a:ext cx="10629782" cy="3615267"/>
          </a:xfrm>
        </p:spPr>
        <p:txBody>
          <a:bodyPr/>
          <a:lstStyle/>
          <a:p>
            <a:pPr marL="0" indent="0">
              <a:buNone/>
            </a:pPr>
            <a:r>
              <a:rPr lang="tr-TR" dirty="0"/>
              <a:t>Oturum sayıları ile ilgili bir üst sınır belirlenmez. </a:t>
            </a:r>
            <a:r>
              <a:rPr lang="tr-TR" dirty="0" smtClean="0"/>
              <a:t>Danışanlar tatmin </a:t>
            </a:r>
            <a:r>
              <a:rPr lang="tr-TR" dirty="0"/>
              <a:t>edici bir çözümü yapılandırdıkları anda, sona erer (De </a:t>
            </a:r>
            <a:r>
              <a:rPr lang="tr-TR" dirty="0" err="1" smtClean="0"/>
              <a:t>Shazer</a:t>
            </a:r>
            <a:r>
              <a:rPr lang="tr-TR" dirty="0"/>
              <a:t> </a:t>
            </a:r>
            <a:r>
              <a:rPr lang="tr-TR" dirty="0" smtClean="0"/>
              <a:t>ve </a:t>
            </a:r>
            <a:r>
              <a:rPr lang="tr-TR" dirty="0"/>
              <a:t>Kim </a:t>
            </a:r>
            <a:r>
              <a:rPr lang="tr-TR" dirty="0" err="1"/>
              <a:t>Berg</a:t>
            </a:r>
            <a:r>
              <a:rPr lang="tr-TR" dirty="0"/>
              <a:t>, 1997).</a:t>
            </a:r>
          </a:p>
        </p:txBody>
      </p:sp>
      <p:sp>
        <p:nvSpPr>
          <p:cNvPr id="4" name="Dikdörtgen 3"/>
          <p:cNvSpPr/>
          <p:nvPr/>
        </p:nvSpPr>
        <p:spPr>
          <a:xfrm>
            <a:off x="684211" y="3041096"/>
            <a:ext cx="9891773" cy="1754326"/>
          </a:xfrm>
          <a:prstGeom prst="rect">
            <a:avLst/>
          </a:prstGeom>
        </p:spPr>
        <p:txBody>
          <a:bodyPr wrap="square">
            <a:spAutoFit/>
          </a:bodyPr>
          <a:lstStyle/>
          <a:p>
            <a:endParaRPr lang="tr-TR" b="1" dirty="0" smtClean="0"/>
          </a:p>
          <a:p>
            <a:r>
              <a:rPr lang="tr-TR" b="1" dirty="0" smtClean="0"/>
              <a:t>KISA SÜRELİ ÇÖZÜM ODAKLI TERAPİNİN </a:t>
            </a:r>
            <a:r>
              <a:rPr lang="tr-TR" b="1" dirty="0" smtClean="0"/>
              <a:t>SINIRLILIKLARI</a:t>
            </a:r>
          </a:p>
          <a:p>
            <a:endParaRPr lang="tr-TR" b="1" dirty="0" smtClean="0"/>
          </a:p>
          <a:p>
            <a:pPr algn="just"/>
            <a:r>
              <a:rPr lang="tr-TR" dirty="0" smtClean="0"/>
              <a:t>Değişimi </a:t>
            </a:r>
            <a:r>
              <a:rPr lang="tr-TR" dirty="0"/>
              <a:t>hızlı olarak ele aldığından bu değişimlerin kalıcı olmayabileceği, kayıp ve yas gibi yoğun duygular üzerinde çalışıldığında yetersiz kalabileceği ve psikopatolojiyi göz ardı ettiği söylenebilir.</a:t>
            </a:r>
          </a:p>
        </p:txBody>
      </p:sp>
    </p:spTree>
    <p:extLst>
      <p:ext uri="{BB962C8B-B14F-4D97-AF65-F5344CB8AC3E}">
        <p14:creationId xmlns:p14="http://schemas.microsoft.com/office/powerpoint/2010/main" val="530753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438" y="385865"/>
            <a:ext cx="9296421" cy="1507067"/>
          </a:xfrm>
        </p:spPr>
        <p:txBody>
          <a:bodyPr/>
          <a:lstStyle/>
          <a:p>
            <a:r>
              <a:rPr lang="tr-TR" dirty="0" smtClean="0"/>
              <a:t>Terapide </a:t>
            </a:r>
            <a:r>
              <a:rPr lang="tr-TR" dirty="0" smtClean="0"/>
              <a:t>YARDIMCI </a:t>
            </a:r>
            <a:r>
              <a:rPr lang="tr-TR" dirty="0" smtClean="0"/>
              <a:t>DİL KALIPLARI </a:t>
            </a:r>
            <a:endParaRPr lang="tr-TR" dirty="0"/>
          </a:p>
        </p:txBody>
      </p:sp>
      <p:pic>
        <p:nvPicPr>
          <p:cNvPr id="4" name="Resim 3"/>
          <p:cNvPicPr>
            <a:picLocks noChangeAspect="1"/>
          </p:cNvPicPr>
          <p:nvPr/>
        </p:nvPicPr>
        <p:blipFill>
          <a:blip r:embed="rId2"/>
          <a:stretch>
            <a:fillRect/>
          </a:stretch>
        </p:blipFill>
        <p:spPr>
          <a:xfrm>
            <a:off x="313624" y="1441623"/>
            <a:ext cx="8718036" cy="1505843"/>
          </a:xfrm>
          <a:prstGeom prst="rect">
            <a:avLst/>
          </a:prstGeom>
        </p:spPr>
      </p:pic>
      <p:pic>
        <p:nvPicPr>
          <p:cNvPr id="6" name="Resim 5"/>
          <p:cNvPicPr>
            <a:picLocks noChangeAspect="1"/>
          </p:cNvPicPr>
          <p:nvPr/>
        </p:nvPicPr>
        <p:blipFill>
          <a:blip r:embed="rId3"/>
          <a:stretch>
            <a:fillRect/>
          </a:stretch>
        </p:blipFill>
        <p:spPr>
          <a:xfrm>
            <a:off x="520438" y="2496157"/>
            <a:ext cx="7023201" cy="1902117"/>
          </a:xfrm>
          <a:prstGeom prst="rect">
            <a:avLst/>
          </a:prstGeom>
        </p:spPr>
      </p:pic>
    </p:spTree>
    <p:extLst>
      <p:ext uri="{BB962C8B-B14F-4D97-AF65-F5344CB8AC3E}">
        <p14:creationId xmlns:p14="http://schemas.microsoft.com/office/powerpoint/2010/main" val="339948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729481" y="590819"/>
            <a:ext cx="10425064" cy="4060288"/>
          </a:xfrm>
          <a:prstGeom prst="rect">
            <a:avLst/>
          </a:prstGeom>
        </p:spPr>
      </p:pic>
    </p:spTree>
    <p:extLst>
      <p:ext uri="{BB962C8B-B14F-4D97-AF65-F5344CB8AC3E}">
        <p14:creationId xmlns:p14="http://schemas.microsoft.com/office/powerpoint/2010/main" val="8947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188287"/>
            <a:ext cx="8534400" cy="1507067"/>
          </a:xfrm>
        </p:spPr>
        <p:txBody>
          <a:bodyPr/>
          <a:lstStyle/>
          <a:p>
            <a:r>
              <a:rPr lang="tr-TR" dirty="0"/>
              <a:t>Deneysel dil</a:t>
            </a:r>
          </a:p>
        </p:txBody>
      </p:sp>
      <p:sp>
        <p:nvSpPr>
          <p:cNvPr id="3" name="İçerik Yer Tutucusu 2"/>
          <p:cNvSpPr>
            <a:spLocks noGrp="1"/>
          </p:cNvSpPr>
          <p:nvPr>
            <p:ph idx="1"/>
          </p:nvPr>
        </p:nvSpPr>
        <p:spPr>
          <a:xfrm>
            <a:off x="684212" y="330959"/>
            <a:ext cx="8534400" cy="3353938"/>
          </a:xfrm>
        </p:spPr>
        <p:txBody>
          <a:bodyPr/>
          <a:lstStyle/>
          <a:p>
            <a:pPr marL="0" indent="0">
              <a:buNone/>
            </a:pPr>
            <a:r>
              <a:rPr lang="tr-TR" dirty="0" smtClean="0"/>
              <a:t>«</a:t>
            </a:r>
            <a:r>
              <a:rPr lang="tr-TR" dirty="0"/>
              <a:t>Belki de…» </a:t>
            </a:r>
            <a:r>
              <a:rPr lang="tr-TR" dirty="0" smtClean="0"/>
              <a:t> </a:t>
            </a:r>
          </a:p>
          <a:p>
            <a:pPr marL="0" indent="0">
              <a:buNone/>
            </a:pPr>
            <a:r>
              <a:rPr lang="tr-TR" dirty="0" smtClean="0"/>
              <a:t>«…. </a:t>
            </a:r>
            <a:r>
              <a:rPr lang="tr-TR" dirty="0"/>
              <a:t>Ne kadar mümkün» </a:t>
            </a:r>
            <a:endParaRPr lang="tr-TR" dirty="0" smtClean="0"/>
          </a:p>
          <a:p>
            <a:pPr marL="0" indent="0">
              <a:buNone/>
            </a:pPr>
            <a:r>
              <a:rPr lang="tr-TR" dirty="0" smtClean="0"/>
              <a:t> </a:t>
            </a:r>
            <a:r>
              <a:rPr lang="tr-TR" dirty="0"/>
              <a:t>«Şöyle olabilir mi….» </a:t>
            </a:r>
          </a:p>
          <a:p>
            <a:pPr marL="0" indent="0">
              <a:buNone/>
            </a:pPr>
            <a:r>
              <a:rPr lang="tr-TR" dirty="0" smtClean="0"/>
              <a:t>Danışana </a:t>
            </a:r>
            <a:r>
              <a:rPr lang="tr-TR" dirty="0"/>
              <a:t>konu hakkında farklı algılamalar sunulur</a:t>
            </a:r>
          </a:p>
        </p:txBody>
      </p:sp>
      <p:pic>
        <p:nvPicPr>
          <p:cNvPr id="4" name="Resim 3"/>
          <p:cNvPicPr>
            <a:picLocks noChangeAspect="1"/>
          </p:cNvPicPr>
          <p:nvPr/>
        </p:nvPicPr>
        <p:blipFill>
          <a:blip r:embed="rId2"/>
          <a:stretch>
            <a:fillRect/>
          </a:stretch>
        </p:blipFill>
        <p:spPr>
          <a:xfrm>
            <a:off x="500576" y="2494114"/>
            <a:ext cx="8718036" cy="1505843"/>
          </a:xfrm>
          <a:prstGeom prst="rect">
            <a:avLst/>
          </a:prstGeom>
        </p:spPr>
      </p:pic>
      <p:pic>
        <p:nvPicPr>
          <p:cNvPr id="5" name="Resim 4"/>
          <p:cNvPicPr>
            <a:picLocks noChangeAspect="1"/>
          </p:cNvPicPr>
          <p:nvPr/>
        </p:nvPicPr>
        <p:blipFill>
          <a:blip r:embed="rId3"/>
          <a:stretch>
            <a:fillRect/>
          </a:stretch>
        </p:blipFill>
        <p:spPr>
          <a:xfrm>
            <a:off x="589172" y="2494114"/>
            <a:ext cx="10772566" cy="3672293"/>
          </a:xfrm>
          <a:prstGeom prst="rect">
            <a:avLst/>
          </a:prstGeom>
        </p:spPr>
      </p:pic>
      <p:pic>
        <p:nvPicPr>
          <p:cNvPr id="6" name="Resim 5"/>
          <p:cNvPicPr>
            <a:picLocks noChangeAspect="1"/>
          </p:cNvPicPr>
          <p:nvPr/>
        </p:nvPicPr>
        <p:blipFill>
          <a:blip r:embed="rId4"/>
          <a:stretch>
            <a:fillRect/>
          </a:stretch>
        </p:blipFill>
        <p:spPr>
          <a:xfrm>
            <a:off x="405685" y="4483657"/>
            <a:ext cx="8718036" cy="1505843"/>
          </a:xfrm>
          <a:prstGeom prst="rect">
            <a:avLst/>
          </a:prstGeom>
        </p:spPr>
      </p:pic>
      <p:pic>
        <p:nvPicPr>
          <p:cNvPr id="7" name="Resim 6"/>
          <p:cNvPicPr>
            <a:picLocks noChangeAspect="1"/>
          </p:cNvPicPr>
          <p:nvPr/>
        </p:nvPicPr>
        <p:blipFill>
          <a:blip r:embed="rId5"/>
          <a:stretch>
            <a:fillRect/>
          </a:stretch>
        </p:blipFill>
        <p:spPr>
          <a:xfrm>
            <a:off x="589172" y="4047666"/>
            <a:ext cx="10912786" cy="3615241"/>
          </a:xfrm>
          <a:prstGeom prst="rect">
            <a:avLst/>
          </a:prstGeom>
        </p:spPr>
      </p:pic>
    </p:spTree>
    <p:extLst>
      <p:ext uri="{BB962C8B-B14F-4D97-AF65-F5344CB8AC3E}">
        <p14:creationId xmlns:p14="http://schemas.microsoft.com/office/powerpoint/2010/main" val="49781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437" y="202315"/>
            <a:ext cx="8534400" cy="1507067"/>
          </a:xfrm>
        </p:spPr>
        <p:txBody>
          <a:bodyPr>
            <a:normAutofit fontScale="90000"/>
          </a:bodyPr>
          <a:lstStyle/>
          <a:p>
            <a:r>
              <a:rPr lang="tr-TR" b="1" dirty="0"/>
              <a:t>Sessizliği kullanmak ve </a:t>
            </a:r>
            <a:r>
              <a:rPr lang="tr-TR" b="1" dirty="0" smtClean="0"/>
              <a:t/>
            </a:r>
            <a:br>
              <a:rPr lang="tr-TR" b="1" dirty="0" smtClean="0"/>
            </a:br>
            <a:r>
              <a:rPr lang="tr-TR" b="1" dirty="0" smtClean="0"/>
              <a:t>«</a:t>
            </a:r>
            <a:r>
              <a:rPr lang="tr-TR" b="1" dirty="0"/>
              <a:t>Bilmiyorum</a:t>
            </a:r>
            <a:r>
              <a:rPr lang="tr-TR" b="1" dirty="0" smtClean="0"/>
              <a:t>»</a:t>
            </a:r>
            <a:r>
              <a:rPr lang="tr-TR" dirty="0"/>
              <a:t> </a:t>
            </a:r>
            <a:r>
              <a:rPr lang="tr-TR" b="1" dirty="0"/>
              <a:t>cevabına tepki vermek </a:t>
            </a:r>
          </a:p>
        </p:txBody>
      </p:sp>
      <p:sp>
        <p:nvSpPr>
          <p:cNvPr id="3" name="İçerik Yer Tutucusu 2"/>
          <p:cNvSpPr>
            <a:spLocks noGrp="1"/>
          </p:cNvSpPr>
          <p:nvPr>
            <p:ph idx="1"/>
          </p:nvPr>
        </p:nvSpPr>
        <p:spPr>
          <a:xfrm>
            <a:off x="520437" y="1477370"/>
            <a:ext cx="10861795" cy="3615267"/>
          </a:xfrm>
        </p:spPr>
        <p:txBody>
          <a:bodyPr/>
          <a:lstStyle/>
          <a:p>
            <a:pPr marL="0" indent="0">
              <a:buNone/>
            </a:pPr>
            <a:r>
              <a:rPr lang="tr-TR" dirty="0" smtClean="0"/>
              <a:t>Öncelikle </a:t>
            </a:r>
            <a:r>
              <a:rPr lang="tr-TR" dirty="0"/>
              <a:t>geriye yaslanmak, danışanın cevap vermesini </a:t>
            </a:r>
            <a:r>
              <a:rPr lang="tr-TR" dirty="0" smtClean="0"/>
              <a:t>beklemek</a:t>
            </a:r>
          </a:p>
          <a:p>
            <a:pPr marL="0" indent="0">
              <a:buNone/>
            </a:pPr>
            <a:r>
              <a:rPr lang="tr-TR" dirty="0" smtClean="0"/>
              <a:t> «</a:t>
            </a:r>
            <a:r>
              <a:rPr lang="tr-TR" dirty="0"/>
              <a:t>Biraz zor sorular soruyorum sanırım» ve beklemek </a:t>
            </a:r>
          </a:p>
          <a:p>
            <a:pPr marL="0" indent="0">
              <a:buNone/>
            </a:pPr>
            <a:r>
              <a:rPr lang="tr-TR" dirty="0" smtClean="0"/>
              <a:t>«</a:t>
            </a:r>
            <a:r>
              <a:rPr lang="tr-TR" dirty="0"/>
              <a:t>Bu sorunun cevabını bildiğini var sayalım» </a:t>
            </a:r>
            <a:r>
              <a:rPr lang="tr-TR" dirty="0" smtClean="0"/>
              <a:t>veya</a:t>
            </a:r>
          </a:p>
          <a:p>
            <a:pPr marL="0" indent="0">
              <a:buNone/>
            </a:pPr>
            <a:r>
              <a:rPr lang="tr-TR" dirty="0" smtClean="0"/>
              <a:t> </a:t>
            </a:r>
            <a:r>
              <a:rPr lang="tr-TR" dirty="0"/>
              <a:t>«Bir tahmin yürütsen ne </a:t>
            </a:r>
            <a:r>
              <a:rPr lang="tr-TR" dirty="0" smtClean="0"/>
              <a:t>derdin ? » </a:t>
            </a:r>
            <a:endParaRPr lang="tr-TR" dirty="0"/>
          </a:p>
          <a:p>
            <a:pPr marL="0" indent="0">
              <a:buNone/>
            </a:pPr>
            <a:r>
              <a:rPr lang="tr-TR" dirty="0" smtClean="0"/>
              <a:t>İlişki </a:t>
            </a:r>
            <a:r>
              <a:rPr lang="tr-TR" dirty="0"/>
              <a:t>sorularını kullanmak «Öğretmenin artık bu probleminin olmadığını görse ne derdi?» </a:t>
            </a:r>
          </a:p>
          <a:p>
            <a:pPr marL="0" indent="0">
              <a:buNone/>
            </a:pPr>
            <a:r>
              <a:rPr lang="tr-TR" dirty="0" smtClean="0"/>
              <a:t>«</a:t>
            </a:r>
            <a:r>
              <a:rPr lang="tr-TR" dirty="0"/>
              <a:t>Gerçek» danışanı fark etmeye çalışıp ilişki sorularını kullanmak; </a:t>
            </a:r>
            <a:endParaRPr lang="tr-TR" dirty="0" smtClean="0"/>
          </a:p>
          <a:p>
            <a:pPr marL="0" indent="0">
              <a:buNone/>
            </a:pPr>
            <a:r>
              <a:rPr lang="tr-TR" dirty="0" smtClean="0"/>
              <a:t>«</a:t>
            </a:r>
            <a:r>
              <a:rPr lang="tr-TR" dirty="0"/>
              <a:t>Sence hakim bu oturumların sonunda ne açıdan farklı bir seni görmeyi umuyor?»</a:t>
            </a:r>
          </a:p>
        </p:txBody>
      </p:sp>
    </p:spTree>
    <p:extLst>
      <p:ext uri="{BB962C8B-B14F-4D97-AF65-F5344CB8AC3E}">
        <p14:creationId xmlns:p14="http://schemas.microsoft.com/office/powerpoint/2010/main" val="250147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0"/>
            <a:ext cx="8534400" cy="1507067"/>
          </a:xfrm>
        </p:spPr>
        <p:txBody>
          <a:bodyPr/>
          <a:lstStyle/>
          <a:p>
            <a:r>
              <a:rPr lang="tr-TR" b="1" dirty="0"/>
              <a:t>Farklılık soruları</a:t>
            </a:r>
          </a:p>
        </p:txBody>
      </p:sp>
      <p:sp>
        <p:nvSpPr>
          <p:cNvPr id="3" name="İçerik Yer Tutucusu 2"/>
          <p:cNvSpPr>
            <a:spLocks noGrp="1"/>
          </p:cNvSpPr>
          <p:nvPr>
            <p:ph idx="1"/>
          </p:nvPr>
        </p:nvSpPr>
        <p:spPr>
          <a:xfrm>
            <a:off x="684212" y="559558"/>
            <a:ext cx="10957329" cy="2936291"/>
          </a:xfrm>
        </p:spPr>
        <p:txBody>
          <a:bodyPr/>
          <a:lstStyle/>
          <a:p>
            <a:pPr marL="0" indent="0">
              <a:buNone/>
            </a:pPr>
            <a:r>
              <a:rPr lang="tr-TR" dirty="0" smtClean="0"/>
              <a:t>Farklılıklar </a:t>
            </a:r>
            <a:r>
              <a:rPr lang="tr-TR" dirty="0"/>
              <a:t>danışanların değişmesini istedikleri hakkında ipucu </a:t>
            </a:r>
            <a:r>
              <a:rPr lang="tr-TR" dirty="0" smtClean="0"/>
              <a:t>verebilir</a:t>
            </a:r>
          </a:p>
          <a:p>
            <a:pPr marL="0" indent="0">
              <a:buNone/>
            </a:pPr>
            <a:r>
              <a:rPr lang="tr-TR" dirty="0" smtClean="0"/>
              <a:t>«</a:t>
            </a:r>
            <a:r>
              <a:rPr lang="tr-TR" dirty="0"/>
              <a:t>Bir mucize olup </a:t>
            </a:r>
            <a:r>
              <a:rPr lang="tr-TR" dirty="0" smtClean="0"/>
              <a:t>…………… çözüldüğünde babanın </a:t>
            </a:r>
            <a:r>
              <a:rPr lang="tr-TR" dirty="0"/>
              <a:t>neleri farklı yaptığını görürdün?» </a:t>
            </a:r>
            <a:endParaRPr lang="tr-TR" dirty="0" smtClean="0"/>
          </a:p>
          <a:p>
            <a:r>
              <a:rPr lang="tr-TR" dirty="0" smtClean="0"/>
              <a:t> </a:t>
            </a:r>
            <a:r>
              <a:rPr lang="tr-TR" dirty="0"/>
              <a:t>«</a:t>
            </a:r>
            <a:r>
              <a:rPr lang="tr-TR" dirty="0" smtClean="0"/>
              <a:t>Her şeyin </a:t>
            </a:r>
            <a:r>
              <a:rPr lang="tr-TR" dirty="0"/>
              <a:t>bu sefer gerçekten farklı olduğunu nasıl anlardın?» </a:t>
            </a:r>
          </a:p>
          <a:p>
            <a:r>
              <a:rPr lang="tr-TR" dirty="0" smtClean="0"/>
              <a:t>«</a:t>
            </a:r>
            <a:r>
              <a:rPr lang="tr-TR" dirty="0"/>
              <a:t>Bu senin onunla ilişkinde nasıl bir farklılığa yol açardı?» </a:t>
            </a:r>
          </a:p>
        </p:txBody>
      </p:sp>
    </p:spTree>
    <p:extLst>
      <p:ext uri="{BB962C8B-B14F-4D97-AF65-F5344CB8AC3E}">
        <p14:creationId xmlns:p14="http://schemas.microsoft.com/office/powerpoint/2010/main" val="1966871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7948" y="415664"/>
            <a:ext cx="8534400" cy="1507067"/>
          </a:xfrm>
        </p:spPr>
        <p:txBody>
          <a:bodyPr/>
          <a:lstStyle/>
          <a:p>
            <a:r>
              <a:rPr lang="tr-TR" dirty="0"/>
              <a:t>Kaçınılması gereken dil kalıpları! </a:t>
            </a:r>
          </a:p>
        </p:txBody>
      </p:sp>
      <p:sp>
        <p:nvSpPr>
          <p:cNvPr id="3" name="İçerik Yer Tutucusu 2"/>
          <p:cNvSpPr>
            <a:spLocks noGrp="1"/>
          </p:cNvSpPr>
          <p:nvPr>
            <p:ph idx="1"/>
          </p:nvPr>
        </p:nvSpPr>
        <p:spPr/>
        <p:txBody>
          <a:bodyPr/>
          <a:lstStyle/>
          <a:p>
            <a:pPr marL="0" indent="0">
              <a:buNone/>
            </a:pPr>
            <a:r>
              <a:rPr lang="tr-TR" b="1" dirty="0">
                <a:solidFill>
                  <a:srgbClr val="FF0000"/>
                </a:solidFill>
              </a:rPr>
              <a:t>Neden?</a:t>
            </a:r>
            <a:endParaRPr lang="tr-TR" b="1" dirty="0" smtClean="0">
              <a:solidFill>
                <a:srgbClr val="FF0000"/>
              </a:solidFill>
            </a:endParaRPr>
          </a:p>
          <a:p>
            <a:pPr marL="0" indent="0">
              <a:buNone/>
            </a:pPr>
            <a:r>
              <a:rPr lang="tr-TR" dirty="0" smtClean="0"/>
              <a:t>Danışanda </a:t>
            </a:r>
            <a:r>
              <a:rPr lang="tr-TR" dirty="0"/>
              <a:t>hata yaptığı düşüncesi oluşturur </a:t>
            </a:r>
            <a:endParaRPr lang="tr-TR" dirty="0" smtClean="0"/>
          </a:p>
          <a:p>
            <a:pPr marL="0" indent="0">
              <a:buNone/>
            </a:pPr>
            <a:r>
              <a:rPr lang="tr-TR" dirty="0" smtClean="0"/>
              <a:t> </a:t>
            </a:r>
            <a:r>
              <a:rPr lang="tr-TR" dirty="0"/>
              <a:t>Savunmaya </a:t>
            </a:r>
            <a:r>
              <a:rPr lang="tr-TR" dirty="0" smtClean="0"/>
              <a:t>iter</a:t>
            </a:r>
            <a:endParaRPr lang="tr-TR" b="1" dirty="0">
              <a:solidFill>
                <a:srgbClr val="FF0000"/>
              </a:solidFill>
            </a:endParaRPr>
          </a:p>
          <a:p>
            <a:pPr marL="0" indent="0">
              <a:buNone/>
            </a:pPr>
            <a:r>
              <a:rPr lang="tr-TR" b="1" dirty="0" smtClean="0">
                <a:solidFill>
                  <a:srgbClr val="FF0000"/>
                </a:solidFill>
              </a:rPr>
              <a:t> </a:t>
            </a:r>
            <a:r>
              <a:rPr lang="tr-TR" b="1" dirty="0">
                <a:solidFill>
                  <a:srgbClr val="FF0000"/>
                </a:solidFill>
              </a:rPr>
              <a:t>..değil mi? </a:t>
            </a:r>
            <a:endParaRPr lang="tr-TR" b="1" dirty="0" smtClean="0">
              <a:solidFill>
                <a:srgbClr val="FF0000"/>
              </a:solidFill>
            </a:endParaRPr>
          </a:p>
          <a:p>
            <a:pPr marL="0" indent="0">
              <a:buNone/>
            </a:pPr>
            <a:r>
              <a:rPr lang="tr-TR" dirty="0" smtClean="0"/>
              <a:t> </a:t>
            </a:r>
            <a:r>
              <a:rPr lang="tr-TR" dirty="0"/>
              <a:t>Farklılık ihtimalini azaltır </a:t>
            </a:r>
            <a:r>
              <a:rPr lang="tr-TR" dirty="0" smtClean="0"/>
              <a:t>Danışanla </a:t>
            </a:r>
            <a:r>
              <a:rPr lang="tr-TR" dirty="0"/>
              <a:t>tartışma olasılığı doğar</a:t>
            </a:r>
          </a:p>
        </p:txBody>
      </p:sp>
    </p:spTree>
    <p:extLst>
      <p:ext uri="{BB962C8B-B14F-4D97-AF65-F5344CB8AC3E}">
        <p14:creationId xmlns:p14="http://schemas.microsoft.com/office/powerpoint/2010/main" val="2791569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190" y="-81951"/>
            <a:ext cx="9331056" cy="3615267"/>
          </a:xfrm>
        </p:spPr>
        <p:txBody>
          <a:bodyPr/>
          <a:lstStyle/>
          <a:p>
            <a:pPr marL="0" indent="0">
              <a:buNone/>
            </a:pPr>
            <a:r>
              <a:rPr lang="tr-TR" sz="3600" dirty="0" smtClean="0"/>
              <a:t>ÖZETLEME</a:t>
            </a:r>
          </a:p>
          <a:p>
            <a:pPr marL="0" indent="0">
              <a:buNone/>
            </a:pPr>
            <a:r>
              <a:rPr lang="tr-TR" dirty="0" smtClean="0"/>
              <a:t>Danışanın </a:t>
            </a:r>
            <a:r>
              <a:rPr lang="tr-TR" dirty="0"/>
              <a:t>yaptığı işe yarar şeyleri </a:t>
            </a:r>
            <a:r>
              <a:rPr lang="tr-TR" dirty="0" smtClean="0"/>
              <a:t>özetlenir.</a:t>
            </a:r>
            <a:endParaRPr lang="tr-TR" dirty="0"/>
          </a:p>
          <a:p>
            <a:pPr marL="0" indent="0">
              <a:buNone/>
            </a:pPr>
            <a:r>
              <a:rPr lang="tr-TR" dirty="0" smtClean="0"/>
              <a:t>Danışanın </a:t>
            </a:r>
            <a:r>
              <a:rPr lang="tr-TR" dirty="0"/>
              <a:t>sahip olduğu güçler ve başarısı konusunda </a:t>
            </a:r>
            <a:r>
              <a:rPr lang="tr-TR" dirty="0" smtClean="0"/>
              <a:t>iltifatta </a:t>
            </a:r>
            <a:r>
              <a:rPr lang="tr-TR" dirty="0" smtClean="0"/>
              <a:t>bulunulur.</a:t>
            </a:r>
            <a:endParaRPr lang="tr-TR" dirty="0"/>
          </a:p>
          <a:p>
            <a:pPr marL="0" indent="0">
              <a:buNone/>
            </a:pPr>
            <a:r>
              <a:rPr lang="tr-TR" dirty="0" smtClean="0"/>
              <a:t>Henüz </a:t>
            </a:r>
            <a:r>
              <a:rPr lang="tr-TR" dirty="0"/>
              <a:t>fark etmediği başka neler yaptığına dikkat </a:t>
            </a:r>
            <a:r>
              <a:rPr lang="tr-TR" dirty="0" smtClean="0"/>
              <a:t>çekilir.</a:t>
            </a:r>
            <a:endParaRPr lang="tr-TR" dirty="0"/>
          </a:p>
        </p:txBody>
      </p:sp>
      <p:pic>
        <p:nvPicPr>
          <p:cNvPr id="2" name="Resim 1"/>
          <p:cNvPicPr>
            <a:picLocks noChangeAspect="1"/>
          </p:cNvPicPr>
          <p:nvPr/>
        </p:nvPicPr>
        <p:blipFill>
          <a:blip r:embed="rId2"/>
          <a:stretch>
            <a:fillRect/>
          </a:stretch>
        </p:blipFill>
        <p:spPr>
          <a:xfrm>
            <a:off x="425767" y="2607066"/>
            <a:ext cx="8718036" cy="1505843"/>
          </a:xfrm>
          <a:prstGeom prst="rect">
            <a:avLst/>
          </a:prstGeom>
        </p:spPr>
      </p:pic>
      <p:pic>
        <p:nvPicPr>
          <p:cNvPr id="4" name="Resim 3"/>
          <p:cNvPicPr>
            <a:picLocks noChangeAspect="1"/>
          </p:cNvPicPr>
          <p:nvPr/>
        </p:nvPicPr>
        <p:blipFill>
          <a:blip r:embed="rId3"/>
          <a:stretch>
            <a:fillRect/>
          </a:stretch>
        </p:blipFill>
        <p:spPr>
          <a:xfrm>
            <a:off x="546190" y="2941220"/>
            <a:ext cx="9711770" cy="3615241"/>
          </a:xfrm>
          <a:prstGeom prst="rect">
            <a:avLst/>
          </a:prstGeom>
        </p:spPr>
      </p:pic>
    </p:spTree>
    <p:extLst>
      <p:ext uri="{BB962C8B-B14F-4D97-AF65-F5344CB8AC3E}">
        <p14:creationId xmlns:p14="http://schemas.microsoft.com/office/powerpoint/2010/main" val="4058601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DANIŞAN DİRENCİ/ AYKIRI CEVAPLAR </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b="1" dirty="0"/>
              <a:t>Bilmiyorum </a:t>
            </a:r>
            <a:endParaRPr lang="tr-TR" b="1" dirty="0" smtClean="0"/>
          </a:p>
          <a:p>
            <a:pPr marL="0" indent="0" algn="just">
              <a:buNone/>
            </a:pPr>
            <a:r>
              <a:rPr lang="tr-TR" dirty="0" smtClean="0"/>
              <a:t>«</a:t>
            </a:r>
            <a:r>
              <a:rPr lang="tr-TR" dirty="0"/>
              <a:t>Bildiğini varsaysak ne derdin?» «Peki bu soruyu eşine/arkadaşına vb. sorsam onlar ne derdi?» </a:t>
            </a:r>
            <a:endParaRPr lang="tr-TR" dirty="0" smtClean="0"/>
          </a:p>
          <a:p>
            <a:pPr algn="just"/>
            <a:r>
              <a:rPr lang="tr-TR" b="1" dirty="0" smtClean="0"/>
              <a:t>Cevap </a:t>
            </a:r>
            <a:r>
              <a:rPr lang="tr-TR" b="1" dirty="0"/>
              <a:t>vermekte zorlanma </a:t>
            </a:r>
            <a:endParaRPr lang="tr-TR" b="1" dirty="0" smtClean="0"/>
          </a:p>
          <a:p>
            <a:pPr marL="0" indent="0" algn="just">
              <a:buNone/>
            </a:pPr>
            <a:r>
              <a:rPr lang="tr-TR" dirty="0" smtClean="0"/>
              <a:t>«</a:t>
            </a:r>
            <a:r>
              <a:rPr lang="tr-TR" dirty="0"/>
              <a:t>Zor sorular bunlar sanırım. Acele etmene gerek yok» </a:t>
            </a:r>
            <a:endParaRPr lang="tr-TR" dirty="0" smtClean="0"/>
          </a:p>
          <a:p>
            <a:pPr algn="just"/>
            <a:r>
              <a:rPr lang="tr-TR" b="1" dirty="0" smtClean="0"/>
              <a:t>Mucize </a:t>
            </a:r>
            <a:r>
              <a:rPr lang="tr-TR" b="1" dirty="0"/>
              <a:t>soruyu kullanamama durumu </a:t>
            </a:r>
            <a:endParaRPr lang="tr-TR" b="1" dirty="0" smtClean="0"/>
          </a:p>
          <a:p>
            <a:pPr marL="0" indent="0" algn="just">
              <a:buNone/>
            </a:pPr>
            <a:r>
              <a:rPr lang="tr-TR" dirty="0" smtClean="0"/>
              <a:t>«</a:t>
            </a:r>
            <a:r>
              <a:rPr lang="tr-TR" dirty="0"/>
              <a:t>Bu sorun çözüldüğünde...» ile başlayan </a:t>
            </a:r>
            <a:r>
              <a:rPr lang="tr-TR" dirty="0" smtClean="0"/>
              <a:t>sorular</a:t>
            </a:r>
          </a:p>
          <a:p>
            <a:pPr algn="just"/>
            <a:r>
              <a:rPr lang="tr-TR" b="1" dirty="0" smtClean="0"/>
              <a:t> </a:t>
            </a:r>
            <a:r>
              <a:rPr lang="tr-TR" b="1" dirty="0"/>
              <a:t>Gerçekçi olmayan cevaplar (piyango kazanırdım gibi) </a:t>
            </a:r>
            <a:endParaRPr lang="tr-TR" b="1" dirty="0" smtClean="0"/>
          </a:p>
          <a:p>
            <a:pPr marL="0" indent="0" algn="just">
              <a:buNone/>
            </a:pPr>
            <a:r>
              <a:rPr lang="tr-TR" dirty="0" smtClean="0"/>
              <a:t>«</a:t>
            </a:r>
            <a:r>
              <a:rPr lang="tr-TR" dirty="0"/>
              <a:t>Evet bu çok güzel olurdu değil mi?» «Bunun gerçekleşme şansı ne sence?»</a:t>
            </a:r>
          </a:p>
        </p:txBody>
      </p:sp>
    </p:spTree>
    <p:extLst>
      <p:ext uri="{BB962C8B-B14F-4D97-AF65-F5344CB8AC3E}">
        <p14:creationId xmlns:p14="http://schemas.microsoft.com/office/powerpoint/2010/main" val="20304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394" y="4301067"/>
            <a:ext cx="8534400" cy="1507067"/>
          </a:xfrm>
        </p:spPr>
        <p:txBody>
          <a:bodyPr>
            <a:normAutofit fontScale="90000"/>
          </a:bodyPr>
          <a:lstStyle/>
          <a:p>
            <a:pPr algn="ctr"/>
            <a:r>
              <a:rPr lang="tr-TR" dirty="0" smtClean="0"/>
              <a:t>Çözüm Odaklı Kısa Süreli Terapi</a:t>
            </a:r>
            <a:br>
              <a:rPr lang="tr-TR" dirty="0" smtClean="0"/>
            </a:br>
            <a:r>
              <a:rPr lang="tr-TR" dirty="0" smtClean="0"/>
              <a:t>Diğer Terapilerden Ayıran Özellikler </a:t>
            </a:r>
            <a:endParaRPr lang="tr-TR" dirty="0"/>
          </a:p>
        </p:txBody>
      </p:sp>
      <p:sp>
        <p:nvSpPr>
          <p:cNvPr id="3" name="İçerik Yer Tutucusu 2"/>
          <p:cNvSpPr>
            <a:spLocks noGrp="1"/>
          </p:cNvSpPr>
          <p:nvPr>
            <p:ph idx="1"/>
          </p:nvPr>
        </p:nvSpPr>
        <p:spPr>
          <a:xfrm>
            <a:off x="684212" y="685800"/>
            <a:ext cx="9810916" cy="3615267"/>
          </a:xfrm>
        </p:spPr>
        <p:txBody>
          <a:bodyPr/>
          <a:lstStyle/>
          <a:p>
            <a:r>
              <a:rPr lang="tr-TR" dirty="0" smtClean="0"/>
              <a:t>Kısa Sürelidir.</a:t>
            </a:r>
          </a:p>
          <a:p>
            <a:r>
              <a:rPr lang="tr-TR" dirty="0" smtClean="0"/>
              <a:t>Çözüm Odaklıdır. </a:t>
            </a:r>
          </a:p>
          <a:p>
            <a:r>
              <a:rPr lang="tr-TR" dirty="0" smtClean="0"/>
              <a:t>Sorunun çözülme olasılığı olan «</a:t>
            </a:r>
            <a:r>
              <a:rPr lang="tr-TR" b="1" dirty="0" smtClean="0"/>
              <a:t>gelecek</a:t>
            </a:r>
            <a:r>
              <a:rPr lang="tr-TR" dirty="0" smtClean="0"/>
              <a:t>» üzerine odaklıdır.</a:t>
            </a:r>
          </a:p>
          <a:p>
            <a:r>
              <a:rPr lang="tr-TR" dirty="0" smtClean="0"/>
              <a:t>Danışan risk altındaki problemli kişi olarak değil; potansiyeli olan ve umut </a:t>
            </a:r>
            <a:r>
              <a:rPr lang="tr-TR" dirty="0" err="1" smtClean="0"/>
              <a:t>vaad</a:t>
            </a:r>
            <a:r>
              <a:rPr lang="tr-TR" dirty="0" smtClean="0"/>
              <a:t> eden kişi olarak kabul görür. </a:t>
            </a:r>
          </a:p>
          <a:p>
            <a:r>
              <a:rPr lang="tr-TR" dirty="0" smtClean="0"/>
              <a:t>Danışma sürecinde terapist, danışanda zaten </a:t>
            </a:r>
            <a:r>
              <a:rPr lang="tr-TR" dirty="0"/>
              <a:t>var olan </a:t>
            </a:r>
            <a:r>
              <a:rPr lang="tr-TR" dirty="0" smtClean="0"/>
              <a:t>çözümleri tanımlama konusunda yardımcı olur. </a:t>
            </a:r>
            <a:endParaRPr lang="tr-TR" dirty="0"/>
          </a:p>
        </p:txBody>
      </p:sp>
      <p:pic>
        <p:nvPicPr>
          <p:cNvPr id="4" name="Resim 3"/>
          <p:cNvPicPr>
            <a:picLocks noChangeAspect="1"/>
          </p:cNvPicPr>
          <p:nvPr/>
        </p:nvPicPr>
        <p:blipFill>
          <a:blip r:embed="rId2"/>
          <a:stretch>
            <a:fillRect/>
          </a:stretch>
        </p:blipFill>
        <p:spPr>
          <a:xfrm>
            <a:off x="8598089" y="320099"/>
            <a:ext cx="3263188" cy="21733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1226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 </a:t>
            </a:r>
            <a:endParaRPr lang="tr-TR" dirty="0"/>
          </a:p>
        </p:txBody>
      </p:sp>
      <p:sp>
        <p:nvSpPr>
          <p:cNvPr id="3" name="İçerik Yer Tutucusu 2"/>
          <p:cNvSpPr>
            <a:spLocks noGrp="1"/>
          </p:cNvSpPr>
          <p:nvPr>
            <p:ph idx="1"/>
          </p:nvPr>
        </p:nvSpPr>
        <p:spPr/>
        <p:txBody>
          <a:bodyPr>
            <a:normAutofit/>
          </a:bodyPr>
          <a:lstStyle/>
          <a:p>
            <a:pPr marL="0" indent="0">
              <a:buNone/>
            </a:pPr>
            <a:r>
              <a:rPr lang="tr-TR" sz="1400" dirty="0" smtClean="0"/>
              <a:t>1.Meydan,B</a:t>
            </a:r>
            <a:r>
              <a:rPr lang="tr-TR" sz="1400" dirty="0"/>
              <a:t>.(2013). Çözüm Odaklı Kısa Süreli Psikolojik Danışma: Okullardaki Etkililiği Üzerine Bir İnceleme. </a:t>
            </a:r>
            <a:endParaRPr lang="tr-TR" sz="1400" dirty="0" smtClean="0"/>
          </a:p>
          <a:p>
            <a:pPr marL="0" indent="0">
              <a:buNone/>
            </a:pPr>
            <a:r>
              <a:rPr lang="tr-TR" sz="1400" dirty="0" smtClean="0"/>
              <a:t>Türk </a:t>
            </a:r>
            <a:r>
              <a:rPr lang="tr-TR" sz="1400" dirty="0"/>
              <a:t>Psikolojik Danışma ve Rehberlik Dergisi ,4 (39), 120-129</a:t>
            </a:r>
            <a:r>
              <a:rPr lang="tr-TR" sz="1400" dirty="0" smtClean="0"/>
              <a:t>.</a:t>
            </a:r>
          </a:p>
          <a:p>
            <a:pPr marL="0" indent="0">
              <a:buNone/>
            </a:pPr>
            <a:r>
              <a:rPr lang="tr-TR" sz="1400" dirty="0" smtClean="0"/>
              <a:t>2.</a:t>
            </a:r>
            <a:r>
              <a:rPr lang="en-US" sz="1400" dirty="0" smtClean="0"/>
              <a:t>De </a:t>
            </a:r>
            <a:r>
              <a:rPr lang="en-US" sz="1400" dirty="0" err="1"/>
              <a:t>Shazer</a:t>
            </a:r>
            <a:r>
              <a:rPr lang="en-US" sz="1400" dirty="0"/>
              <a:t>, S., &amp; Coulter, M. (2012). More than miracles: The state of the art of solution-focused brief therapy (1. </a:t>
            </a:r>
            <a:r>
              <a:rPr lang="en-US" sz="1400" dirty="0" err="1"/>
              <a:t>baskı</a:t>
            </a:r>
            <a:r>
              <a:rPr lang="en-US" sz="1400" dirty="0"/>
              <a:t>). New York: </a:t>
            </a:r>
            <a:r>
              <a:rPr lang="en-US" sz="1400" dirty="0" err="1"/>
              <a:t>Routledge</a:t>
            </a:r>
            <a:r>
              <a:rPr lang="en-US" sz="1400" dirty="0" smtClean="0"/>
              <a:t>.</a:t>
            </a:r>
            <a:r>
              <a:rPr lang="tr-TR" sz="1400" dirty="0" smtClean="0"/>
              <a:t>.</a:t>
            </a:r>
            <a:endParaRPr lang="tr-TR" sz="1400" dirty="0"/>
          </a:p>
          <a:p>
            <a:pPr marL="0" indent="0">
              <a:buNone/>
            </a:pPr>
            <a:r>
              <a:rPr lang="tr-TR" sz="1400" dirty="0" err="1"/>
              <a:t>Corey,G</a:t>
            </a:r>
            <a:r>
              <a:rPr lang="tr-TR" sz="1400" dirty="0"/>
              <a:t>.(2008).Psikolojik danışma psikoterapi kuram ve uygulamaları (</a:t>
            </a:r>
            <a:r>
              <a:rPr lang="tr-TR" sz="1400" dirty="0" err="1"/>
              <a:t>T.Ergene,Çeviren</a:t>
            </a:r>
            <a:r>
              <a:rPr lang="tr-TR" sz="1400" dirty="0"/>
              <a:t>).</a:t>
            </a:r>
            <a:r>
              <a:rPr lang="tr-TR" sz="1400" dirty="0" err="1"/>
              <a:t>Ankara:Mentis</a:t>
            </a:r>
            <a:r>
              <a:rPr lang="tr-TR" sz="1400" dirty="0"/>
              <a:t> Yayıncılık</a:t>
            </a:r>
            <a:r>
              <a:rPr lang="tr-TR" sz="1400" dirty="0" smtClean="0"/>
              <a:t>.</a:t>
            </a:r>
          </a:p>
          <a:p>
            <a:pPr marL="0" indent="0">
              <a:buNone/>
            </a:pPr>
            <a:r>
              <a:rPr lang="tr-TR" sz="1400" dirty="0" smtClean="0"/>
              <a:t>3. </a:t>
            </a:r>
            <a:r>
              <a:rPr lang="en-US" sz="1400" dirty="0" smtClean="0"/>
              <a:t>The </a:t>
            </a:r>
            <a:r>
              <a:rPr lang="en-US" sz="1400" dirty="0"/>
              <a:t>Solution Focused Inventory: Reliability and Validity </a:t>
            </a:r>
            <a:r>
              <a:rPr lang="en-US" sz="1400" dirty="0" smtClean="0"/>
              <a:t>Study</a:t>
            </a:r>
            <a:r>
              <a:rPr lang="tr-TR" sz="1400" dirty="0" smtClean="0"/>
              <a:t> </a:t>
            </a:r>
            <a:r>
              <a:rPr lang="en-US" sz="1400" dirty="0" err="1" smtClean="0"/>
              <a:t>Faika</a:t>
            </a:r>
            <a:r>
              <a:rPr lang="en-US" sz="1400" dirty="0" smtClean="0"/>
              <a:t> </a:t>
            </a:r>
            <a:r>
              <a:rPr lang="en-US" sz="1400" dirty="0"/>
              <a:t>ŞANAL </a:t>
            </a:r>
            <a:r>
              <a:rPr lang="en-US" sz="1400" dirty="0" smtClean="0"/>
              <a:t>KARAHAN</a:t>
            </a:r>
            <a:r>
              <a:rPr lang="tr-TR" sz="1400" dirty="0" smtClean="0"/>
              <a:t> </a:t>
            </a:r>
            <a:r>
              <a:rPr lang="en-US" sz="1400" dirty="0" err="1" smtClean="0"/>
              <a:t>Erdal</a:t>
            </a:r>
            <a:r>
              <a:rPr lang="en-US" sz="1400" dirty="0" smtClean="0"/>
              <a:t> HAMARTA</a:t>
            </a:r>
            <a:endParaRPr lang="tr-TR" sz="1400" dirty="0" smtClean="0"/>
          </a:p>
          <a:p>
            <a:pPr marL="0" indent="0">
              <a:buNone/>
            </a:pPr>
            <a:r>
              <a:rPr lang="tr-TR" sz="1400" dirty="0" smtClean="0"/>
              <a:t>4. Dr</a:t>
            </a:r>
            <a:r>
              <a:rPr lang="tr-TR" sz="1400" dirty="0"/>
              <a:t>. </a:t>
            </a:r>
            <a:r>
              <a:rPr lang="tr-TR" sz="1400" dirty="0" err="1"/>
              <a:t>Öğr</a:t>
            </a:r>
            <a:r>
              <a:rPr lang="tr-TR" sz="1400" dirty="0"/>
              <a:t>. Üyesi Olcay YILMAZ ÇÖZÜM ODAKLI KISA </a:t>
            </a:r>
            <a:r>
              <a:rPr lang="tr-TR" sz="1400" dirty="0" smtClean="0"/>
              <a:t>SÜRELİ PSİKOLOJİK DANIŞMA Eğitim </a:t>
            </a:r>
            <a:r>
              <a:rPr lang="tr-TR" sz="1400" dirty="0"/>
              <a:t>Fakültesi, Rehberlik ve Psikolojik Danışmanlık Anabilim </a:t>
            </a:r>
            <a:r>
              <a:rPr lang="tr-TR" sz="1400" dirty="0" smtClean="0"/>
              <a:t>Dalı www.tedu.edu.tr </a:t>
            </a:r>
          </a:p>
          <a:p>
            <a:pPr marL="0" indent="0">
              <a:buNone/>
            </a:pPr>
            <a:r>
              <a:rPr lang="tr-TR" sz="1400" dirty="0" smtClean="0"/>
              <a:t>5. Nevin DÖLEK Çözüm Odaklı Kısa Süreli Terapi Eğitim Notları </a:t>
            </a:r>
            <a:endParaRPr lang="tr-TR" sz="1400" dirty="0"/>
          </a:p>
        </p:txBody>
      </p:sp>
    </p:spTree>
    <p:extLst>
      <p:ext uri="{BB962C8B-B14F-4D97-AF65-F5344CB8AC3E}">
        <p14:creationId xmlns:p14="http://schemas.microsoft.com/office/powerpoint/2010/main" val="371141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7734" y="4787583"/>
            <a:ext cx="8534400" cy="1507067"/>
          </a:xfrm>
        </p:spPr>
        <p:txBody>
          <a:bodyPr>
            <a:normAutofit fontScale="90000"/>
          </a:bodyPr>
          <a:lstStyle/>
          <a:p>
            <a:pPr algn="ctr"/>
            <a:r>
              <a:rPr lang="tr-TR" dirty="0"/>
              <a:t>Çözüm Odaklı Kısa Süreli </a:t>
            </a:r>
            <a:r>
              <a:rPr lang="tr-TR" dirty="0" smtClean="0"/>
              <a:t>Terapinin</a:t>
            </a:r>
            <a:br>
              <a:rPr lang="tr-TR" dirty="0" smtClean="0"/>
            </a:br>
            <a:r>
              <a:rPr lang="tr-TR" dirty="0" smtClean="0"/>
              <a:t>Temel İlkeleri</a:t>
            </a:r>
            <a:endParaRPr lang="tr-TR" dirty="0"/>
          </a:p>
        </p:txBody>
      </p:sp>
      <p:sp>
        <p:nvSpPr>
          <p:cNvPr id="3" name="İçerik Yer Tutucusu 2"/>
          <p:cNvSpPr>
            <a:spLocks noGrp="1"/>
          </p:cNvSpPr>
          <p:nvPr>
            <p:ph idx="1"/>
          </p:nvPr>
        </p:nvSpPr>
        <p:spPr>
          <a:xfrm>
            <a:off x="752449" y="627798"/>
            <a:ext cx="9360541" cy="4391798"/>
          </a:xfrm>
        </p:spPr>
        <p:txBody>
          <a:bodyPr>
            <a:noAutofit/>
          </a:bodyPr>
          <a:lstStyle/>
          <a:p>
            <a:r>
              <a:rPr lang="tr-TR" sz="1600" dirty="0" smtClean="0"/>
              <a:t>Değişim kaçınılmaz ve süreklidir. </a:t>
            </a:r>
          </a:p>
          <a:p>
            <a:r>
              <a:rPr lang="tr-TR" sz="1600" dirty="0" smtClean="0"/>
              <a:t>Güçsüz ve eksik yönlerden çok güçlü yönler üzerine odaklanılır.</a:t>
            </a:r>
          </a:p>
          <a:p>
            <a:r>
              <a:rPr lang="tr-TR" sz="1600" dirty="0" smtClean="0"/>
              <a:t>İnsanlar hemen düzelebilirler, düzelirler.</a:t>
            </a:r>
          </a:p>
          <a:p>
            <a:r>
              <a:rPr lang="tr-TR" sz="1600" dirty="0" smtClean="0"/>
              <a:t>Pek çok olası çözüm yolu vardır ve herkes için geçerli tek bir yaklaşım yolu yoktur. </a:t>
            </a:r>
          </a:p>
          <a:p>
            <a:r>
              <a:rPr lang="tr-TR" sz="1600" dirty="0" smtClean="0"/>
              <a:t>En somut, en basit yaklaşım en iyi ilaçtır. </a:t>
            </a:r>
          </a:p>
          <a:p>
            <a:r>
              <a:rPr lang="tr-TR" sz="1600" dirty="0" smtClean="0"/>
              <a:t>Sorun ve çözümün birbiri ile ilişkili olması gerekmez. </a:t>
            </a:r>
          </a:p>
          <a:p>
            <a:r>
              <a:rPr lang="tr-TR" sz="1600" dirty="0" smtClean="0"/>
              <a:t>Geçişten çok gelecek üzerine odaklanır. </a:t>
            </a:r>
          </a:p>
          <a:p>
            <a:r>
              <a:rPr lang="tr-TR" sz="1600" dirty="0" smtClean="0"/>
              <a:t>Danışanın amaçları pozitif cümleler ile ele alınır. </a:t>
            </a:r>
          </a:p>
          <a:p>
            <a:r>
              <a:rPr lang="tr-TR" sz="1600" dirty="0" smtClean="0"/>
              <a:t>Çözüme ulaşmak için danışanın şikayeti hakkında fazla bilgi sahibi olmak gerekli değildir. </a:t>
            </a:r>
          </a:p>
          <a:p>
            <a:r>
              <a:rPr lang="tr-TR" sz="1600" dirty="0" smtClean="0"/>
              <a:t>Terapistten çok  danışan uzmandır.</a:t>
            </a:r>
          </a:p>
          <a:p>
            <a:r>
              <a:rPr lang="tr-TR" sz="1600" dirty="0" smtClean="0"/>
              <a:t>Sorun yaşanan durumlarda bun sorunun görülmediği istisnai durumlar vardır. İstisnai durumlar terapide çözüm için de kullanılır. </a:t>
            </a:r>
          </a:p>
        </p:txBody>
      </p:sp>
      <p:pic>
        <p:nvPicPr>
          <p:cNvPr id="4" name="Resim 3"/>
          <p:cNvPicPr>
            <a:picLocks noChangeAspect="1"/>
          </p:cNvPicPr>
          <p:nvPr/>
        </p:nvPicPr>
        <p:blipFill>
          <a:blip r:embed="rId2"/>
          <a:stretch>
            <a:fillRect/>
          </a:stretch>
        </p:blipFill>
        <p:spPr>
          <a:xfrm>
            <a:off x="8893717" y="199599"/>
            <a:ext cx="2847975" cy="16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9263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4903" y="453789"/>
            <a:ext cx="9305949" cy="5715000"/>
          </a:xfrm>
        </p:spPr>
        <p:txBody>
          <a:bodyPr>
            <a:normAutofit fontScale="92500" lnSpcReduction="20000"/>
          </a:bodyPr>
          <a:lstStyle/>
          <a:p>
            <a:pPr algn="just"/>
            <a:r>
              <a:rPr lang="tr-TR" b="1" dirty="0" smtClean="0">
                <a:solidFill>
                  <a:srgbClr val="FF0000"/>
                </a:solidFill>
              </a:rPr>
              <a:t>Küçük </a:t>
            </a:r>
            <a:r>
              <a:rPr lang="tr-TR" b="1" dirty="0">
                <a:solidFill>
                  <a:srgbClr val="FF0000"/>
                </a:solidFill>
              </a:rPr>
              <a:t>değişimler büyük değişimlere öncülük eder. </a:t>
            </a:r>
            <a:r>
              <a:rPr lang="tr-TR" dirty="0"/>
              <a:t>Sorunun çözümüne dair atılan en küçük adım, pek çok diğer değişikliği getirir; bütün bu değişimler kademeli olarak daha büyük ve sistematik bir değişikliğin herhangi bir zarara neden olmadan gerçekleşmesini sağlar. Daha iyi olana doğru yapılan ufak hamleler, kişinin elde etmek istediği çözüme aşama </a:t>
            </a:r>
            <a:r>
              <a:rPr lang="tr-TR" dirty="0" err="1"/>
              <a:t>aşama</a:t>
            </a:r>
            <a:r>
              <a:rPr lang="tr-TR" dirty="0"/>
              <a:t> yaklaşmasını destekler.</a:t>
            </a:r>
          </a:p>
          <a:p>
            <a:pPr algn="just"/>
            <a:endParaRPr lang="tr-TR" dirty="0"/>
          </a:p>
          <a:p>
            <a:pPr algn="just"/>
            <a:r>
              <a:rPr lang="tr-TR" b="1" dirty="0">
                <a:solidFill>
                  <a:srgbClr val="FF0000"/>
                </a:solidFill>
              </a:rPr>
              <a:t>Çözüm problemle doğrudan ilişkili olmak zorunda değildir.</a:t>
            </a:r>
            <a:r>
              <a:rPr lang="tr-TR" dirty="0"/>
              <a:t> Sorundan çözüme ulaşmayı amaçlayan pek çok terapi yaklaşımının aksine, çözüm odaklı terapi çözümü geliştirmeye “</a:t>
            </a:r>
            <a:r>
              <a:rPr lang="tr-TR" b="1" dirty="0">
                <a:solidFill>
                  <a:srgbClr val="FF0000"/>
                </a:solidFill>
              </a:rPr>
              <a:t>Bu problem çözüldüğünde ne farklı olacak?” </a:t>
            </a:r>
            <a:r>
              <a:rPr lang="tr-TR" dirty="0"/>
              <a:t>sorusunun cevabını tanımlayarak başlar. Bu yöntem, problemin doğası ve kaynağı, danışanın patolojisi üzerinde neredeyse hiç durulmamasına neden olur. Böylece çözüm odaklı kısa süreli terapi geçmişten çok şimdiki zaman ve geleceğe odaklanır.</a:t>
            </a:r>
          </a:p>
          <a:p>
            <a:pPr algn="just"/>
            <a:endParaRPr lang="tr-TR" dirty="0"/>
          </a:p>
          <a:p>
            <a:pPr algn="just"/>
            <a:r>
              <a:rPr lang="tr-TR" b="1" dirty="0">
                <a:solidFill>
                  <a:srgbClr val="FF0000"/>
                </a:solidFill>
              </a:rPr>
              <a:t>Hiçbir problem sürekli olmaz; her zaman değerlendirilebilecek istisnalar vardır.</a:t>
            </a:r>
            <a:r>
              <a:rPr lang="tr-TR" dirty="0"/>
              <a:t> Sorunların içinde istisnalar olduğu gerçeğini fark etmek önemlidir. Çözüm odaklı kısa süreli terapi kişinin hayatında problemin olmadığı anları belirleyerek çözüme ulaşmak için yapılacak değişikliklerde bu istisna durumlardan fayda sağlayabilir. (De </a:t>
            </a:r>
            <a:r>
              <a:rPr lang="tr-TR" dirty="0" err="1"/>
              <a:t>Shazer</a:t>
            </a:r>
            <a:r>
              <a:rPr lang="tr-TR" dirty="0"/>
              <a:t> &amp; </a:t>
            </a:r>
            <a:r>
              <a:rPr lang="tr-TR" dirty="0" err="1"/>
              <a:t>Coulter</a:t>
            </a:r>
            <a:r>
              <a:rPr lang="tr-TR" dirty="0"/>
              <a:t>, 2012);</a:t>
            </a:r>
          </a:p>
          <a:p>
            <a:pPr algn="just"/>
            <a:endParaRPr lang="tr-TR" dirty="0"/>
          </a:p>
        </p:txBody>
      </p:sp>
    </p:spTree>
    <p:extLst>
      <p:ext uri="{BB962C8B-B14F-4D97-AF65-F5344CB8AC3E}">
        <p14:creationId xmlns:p14="http://schemas.microsoft.com/office/powerpoint/2010/main" val="294722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172" y="2097249"/>
            <a:ext cx="9577388" cy="3615267"/>
          </a:xfrm>
        </p:spPr>
        <p:txBody>
          <a:bodyPr/>
          <a:lstStyle/>
          <a:p>
            <a:pPr marL="0" indent="0" algn="just">
              <a:buNone/>
            </a:pPr>
            <a:r>
              <a:rPr lang="tr-TR" dirty="0" smtClean="0"/>
              <a:t>	Terapide </a:t>
            </a:r>
            <a:r>
              <a:rPr lang="tr-TR" dirty="0"/>
              <a:t>s</a:t>
            </a:r>
            <a:r>
              <a:rPr lang="tr-TR" dirty="0" smtClean="0"/>
              <a:t>orunu </a:t>
            </a:r>
            <a:r>
              <a:rPr lang="tr-TR" dirty="0"/>
              <a:t>çözmeye odaklanmaktansa, tamamen </a:t>
            </a:r>
            <a:r>
              <a:rPr lang="tr-TR" dirty="0" smtClean="0"/>
              <a:t>çözümün kendisi üzerine odaklanılır.</a:t>
            </a:r>
            <a:endParaRPr lang="tr-TR" dirty="0"/>
          </a:p>
          <a:p>
            <a:pPr marL="0" indent="0" algn="just">
              <a:buNone/>
            </a:pPr>
            <a:r>
              <a:rPr lang="tr-TR" dirty="0" smtClean="0"/>
              <a:t>	En </a:t>
            </a:r>
            <a:r>
              <a:rPr lang="tr-TR" dirty="0"/>
              <a:t>önemli </a:t>
            </a:r>
            <a:r>
              <a:rPr lang="tr-TR" dirty="0" err="1"/>
              <a:t>terapötik</a:t>
            </a:r>
            <a:r>
              <a:rPr lang="tr-TR" dirty="0"/>
              <a:t> görev; danışanın </a:t>
            </a:r>
            <a:r>
              <a:rPr lang="tr-TR" b="1" dirty="0">
                <a:solidFill>
                  <a:srgbClr val="FF0000"/>
                </a:solidFill>
              </a:rPr>
              <a:t>nelerin ve nasıl </a:t>
            </a:r>
            <a:r>
              <a:rPr lang="tr-TR" b="1" dirty="0" smtClean="0">
                <a:solidFill>
                  <a:srgbClr val="FF0000"/>
                </a:solidFill>
              </a:rPr>
              <a:t>farklı olmasını </a:t>
            </a:r>
            <a:r>
              <a:rPr lang="tr-TR" b="1" dirty="0">
                <a:solidFill>
                  <a:srgbClr val="FF0000"/>
                </a:solidFill>
              </a:rPr>
              <a:t>istediği ve bunu gerçekleştirmek için </a:t>
            </a:r>
            <a:r>
              <a:rPr lang="tr-TR" b="1" dirty="0" smtClean="0">
                <a:solidFill>
                  <a:srgbClr val="FF0000"/>
                </a:solidFill>
              </a:rPr>
              <a:t>nelere ihtiyaç </a:t>
            </a:r>
            <a:r>
              <a:rPr lang="tr-TR" b="1" dirty="0">
                <a:solidFill>
                  <a:srgbClr val="FF0000"/>
                </a:solidFill>
              </a:rPr>
              <a:t>duyduğunu </a:t>
            </a:r>
            <a:r>
              <a:rPr lang="tr-TR" b="1" dirty="0" smtClean="0">
                <a:solidFill>
                  <a:srgbClr val="FF0000"/>
                </a:solidFill>
              </a:rPr>
              <a:t>anlamasına </a:t>
            </a:r>
            <a:r>
              <a:rPr lang="tr-TR" dirty="0"/>
              <a:t>yardımcı </a:t>
            </a:r>
            <a:r>
              <a:rPr lang="tr-TR" dirty="0" smtClean="0"/>
              <a:t>olmaktır. </a:t>
            </a:r>
          </a:p>
          <a:p>
            <a:pPr marL="0" indent="0" algn="just">
              <a:buNone/>
            </a:pPr>
            <a:r>
              <a:rPr lang="tr-TR" b="1" dirty="0">
                <a:solidFill>
                  <a:srgbClr val="FF0000"/>
                </a:solidFill>
              </a:rPr>
              <a:t>Problem Odaklı </a:t>
            </a:r>
            <a:r>
              <a:rPr lang="tr-TR" b="1" dirty="0" smtClean="0">
                <a:solidFill>
                  <a:srgbClr val="FF0000"/>
                </a:solidFill>
              </a:rPr>
              <a:t>   </a:t>
            </a:r>
            <a:r>
              <a:rPr lang="tr-TR" dirty="0" smtClean="0"/>
              <a:t>«Ne </a:t>
            </a:r>
            <a:r>
              <a:rPr lang="tr-TR" dirty="0"/>
              <a:t>zamandır kaygılısın</a:t>
            </a:r>
            <a:r>
              <a:rPr lang="tr-TR" dirty="0" smtClean="0"/>
              <a:t>?»</a:t>
            </a:r>
          </a:p>
          <a:p>
            <a:pPr marL="0" indent="0" algn="just">
              <a:buNone/>
            </a:pPr>
            <a:r>
              <a:rPr lang="tr-TR" b="1" dirty="0" smtClean="0">
                <a:solidFill>
                  <a:srgbClr val="FF0000"/>
                </a:solidFill>
              </a:rPr>
              <a:t>Çözüm Odaklı      </a:t>
            </a:r>
            <a:r>
              <a:rPr lang="tr-TR" dirty="0" smtClean="0"/>
              <a:t>«</a:t>
            </a:r>
            <a:r>
              <a:rPr lang="tr-TR" dirty="0"/>
              <a:t>Kaygılı olmasaydın hayatın nasıl olurdu</a:t>
            </a:r>
            <a:r>
              <a:rPr lang="tr-TR" dirty="0" smtClean="0"/>
              <a:t>?» </a:t>
            </a:r>
          </a:p>
          <a:p>
            <a:pPr marL="0" indent="0" algn="just">
              <a:buNone/>
            </a:pPr>
            <a:r>
              <a:rPr lang="tr-TR" dirty="0"/>
              <a:t>	</a:t>
            </a:r>
            <a:r>
              <a:rPr lang="tr-TR" dirty="0" smtClean="0"/>
              <a:t>			     « Bunu </a:t>
            </a:r>
            <a:r>
              <a:rPr lang="tr-TR" dirty="0"/>
              <a:t>nasıl yaptın?»</a:t>
            </a:r>
          </a:p>
          <a:p>
            <a:pPr marL="0" indent="0">
              <a:buNone/>
            </a:pPr>
            <a:endParaRPr lang="tr-TR" dirty="0"/>
          </a:p>
        </p:txBody>
      </p:sp>
      <p:pic>
        <p:nvPicPr>
          <p:cNvPr id="6" name="Resim 5"/>
          <p:cNvPicPr>
            <a:picLocks noChangeAspect="1"/>
          </p:cNvPicPr>
          <p:nvPr/>
        </p:nvPicPr>
        <p:blipFill>
          <a:blip r:embed="rId2"/>
          <a:stretch>
            <a:fillRect/>
          </a:stretch>
        </p:blipFill>
        <p:spPr>
          <a:xfrm>
            <a:off x="10139423" y="5425913"/>
            <a:ext cx="1782952" cy="1294843"/>
          </a:xfrm>
          <a:prstGeom prst="rect">
            <a:avLst/>
          </a:prstGeom>
        </p:spPr>
      </p:pic>
      <p:pic>
        <p:nvPicPr>
          <p:cNvPr id="2" name="Resim 1"/>
          <p:cNvPicPr>
            <a:picLocks noChangeAspect="1"/>
          </p:cNvPicPr>
          <p:nvPr/>
        </p:nvPicPr>
        <p:blipFill>
          <a:blip r:embed="rId3"/>
          <a:stretch>
            <a:fillRect/>
          </a:stretch>
        </p:blipFill>
        <p:spPr>
          <a:xfrm>
            <a:off x="672637" y="207259"/>
            <a:ext cx="2859272" cy="1603387"/>
          </a:xfrm>
          <a:prstGeom prst="rect">
            <a:avLst/>
          </a:prstGeom>
        </p:spPr>
      </p:pic>
      <p:pic>
        <p:nvPicPr>
          <p:cNvPr id="4" name="Resim 3"/>
          <p:cNvPicPr>
            <a:picLocks noChangeAspect="1"/>
          </p:cNvPicPr>
          <p:nvPr/>
        </p:nvPicPr>
        <p:blipFill>
          <a:blip r:embed="rId4"/>
          <a:stretch>
            <a:fillRect/>
          </a:stretch>
        </p:blipFill>
        <p:spPr>
          <a:xfrm>
            <a:off x="545540" y="5209618"/>
            <a:ext cx="8535140" cy="1579001"/>
          </a:xfrm>
          <a:prstGeom prst="rect">
            <a:avLst/>
          </a:prstGeom>
        </p:spPr>
      </p:pic>
    </p:spTree>
    <p:extLst>
      <p:ext uri="{BB962C8B-B14F-4D97-AF65-F5344CB8AC3E}">
        <p14:creationId xmlns:p14="http://schemas.microsoft.com/office/powerpoint/2010/main" val="169501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439" y="4801231"/>
            <a:ext cx="8534400" cy="1507067"/>
          </a:xfrm>
        </p:spPr>
        <p:txBody>
          <a:bodyPr/>
          <a:lstStyle/>
          <a:p>
            <a:pPr algn="ctr"/>
            <a:r>
              <a:rPr lang="tr-TR" dirty="0" smtClean="0"/>
              <a:t>Çözüm </a:t>
            </a:r>
            <a:r>
              <a:rPr lang="tr-TR" dirty="0"/>
              <a:t>Odaklı Kısa Süreli </a:t>
            </a:r>
            <a:r>
              <a:rPr lang="tr-TR" dirty="0" smtClean="0"/>
              <a:t>Terapi</a:t>
            </a:r>
            <a:br>
              <a:rPr lang="tr-TR" dirty="0" smtClean="0"/>
            </a:br>
            <a:r>
              <a:rPr lang="tr-TR" dirty="0" smtClean="0"/>
              <a:t>Temel Felsefe </a:t>
            </a:r>
            <a:endParaRPr lang="tr-TR" dirty="0"/>
          </a:p>
        </p:txBody>
      </p:sp>
      <p:sp>
        <p:nvSpPr>
          <p:cNvPr id="3" name="İçerik Yer Tutucusu 2"/>
          <p:cNvSpPr>
            <a:spLocks noGrp="1"/>
          </p:cNvSpPr>
          <p:nvPr>
            <p:ph idx="1"/>
          </p:nvPr>
        </p:nvSpPr>
        <p:spPr>
          <a:xfrm>
            <a:off x="411256" y="515439"/>
            <a:ext cx="9387836" cy="4771945"/>
          </a:xfrm>
        </p:spPr>
        <p:txBody>
          <a:bodyPr>
            <a:normAutofit/>
          </a:bodyPr>
          <a:lstStyle/>
          <a:p>
            <a:pPr algn="just"/>
            <a:r>
              <a:rPr lang="tr-TR" b="1" dirty="0">
                <a:solidFill>
                  <a:srgbClr val="FF0000"/>
                </a:solidFill>
              </a:rPr>
              <a:t>“Neler İşe Yarıyor?” </a:t>
            </a:r>
            <a:r>
              <a:rPr lang="tr-TR" dirty="0" smtClean="0"/>
              <a:t>sorusuna </a:t>
            </a:r>
            <a:r>
              <a:rPr lang="tr-TR" dirty="0"/>
              <a:t>cevap aranır</a:t>
            </a:r>
          </a:p>
          <a:p>
            <a:pPr algn="just"/>
            <a:r>
              <a:rPr lang="tr-TR" b="1" dirty="0" smtClean="0">
                <a:solidFill>
                  <a:srgbClr val="FF0000"/>
                </a:solidFill>
              </a:rPr>
              <a:t>Bozulmamışsa</a:t>
            </a:r>
            <a:r>
              <a:rPr lang="tr-TR" b="1" dirty="0">
                <a:solidFill>
                  <a:srgbClr val="FF0000"/>
                </a:solidFill>
              </a:rPr>
              <a:t>, onarmamak: </a:t>
            </a:r>
            <a:r>
              <a:rPr lang="tr-TR" dirty="0"/>
              <a:t>Eğer danışanın bir konuda şikayeti yoksa, terapistin o konu ile ilgili bir müdahalede bulunmasına gerek yoktur. Sorun yoksa terapi de yoktur.</a:t>
            </a:r>
          </a:p>
          <a:p>
            <a:pPr algn="just"/>
            <a:r>
              <a:rPr lang="tr-TR" b="1" dirty="0">
                <a:solidFill>
                  <a:srgbClr val="FF0000"/>
                </a:solidFill>
              </a:rPr>
              <a:t>İşleyen çözüm yollarını arttırmak: </a:t>
            </a:r>
            <a:r>
              <a:rPr lang="tr-TR" dirty="0"/>
              <a:t>Hali hazırda sorunla baş etmek için kullanılan yöntemler işe yarıyorsa, danışan terapide bu yöntemleri kullanmaya devam etmesi ve sıklığını arttırması konusunda desteklenir.</a:t>
            </a:r>
          </a:p>
          <a:p>
            <a:pPr algn="just"/>
            <a:r>
              <a:rPr lang="tr-TR" b="1" dirty="0">
                <a:solidFill>
                  <a:srgbClr val="FF0000"/>
                </a:solidFill>
              </a:rPr>
              <a:t>İşlemeyen çözüm yollarını terk etmek, yeni çözümler üretmek: </a:t>
            </a:r>
            <a:r>
              <a:rPr lang="tr-TR" dirty="0"/>
              <a:t>Sorunu çözmek amacıyla başvurduğu çözüm yolları işe yaramıyorsa, danışan onları tekrar tekrar denemekten vazgeçmeye ve yeni çözümler bulmaya yönlendirilir</a:t>
            </a:r>
            <a:endParaRPr lang="tr-TR" dirty="0" smtClean="0"/>
          </a:p>
        </p:txBody>
      </p:sp>
      <p:pic>
        <p:nvPicPr>
          <p:cNvPr id="4" name="Resim 3"/>
          <p:cNvPicPr>
            <a:picLocks noChangeAspect="1"/>
          </p:cNvPicPr>
          <p:nvPr/>
        </p:nvPicPr>
        <p:blipFill>
          <a:blip r:embed="rId2"/>
          <a:stretch>
            <a:fillRect/>
          </a:stretch>
        </p:blipFill>
        <p:spPr>
          <a:xfrm>
            <a:off x="9906357" y="201540"/>
            <a:ext cx="2176461" cy="4298053"/>
          </a:xfrm>
          <a:prstGeom prst="rect">
            <a:avLst/>
          </a:prstGeom>
        </p:spPr>
      </p:pic>
    </p:spTree>
    <p:extLst>
      <p:ext uri="{BB962C8B-B14F-4D97-AF65-F5344CB8AC3E}">
        <p14:creationId xmlns:p14="http://schemas.microsoft.com/office/powerpoint/2010/main" val="320208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1373" y="1358368"/>
            <a:ext cx="9052059" cy="4655457"/>
          </a:xfrm>
        </p:spPr>
        <p:txBody>
          <a:bodyPr>
            <a:normAutofit/>
          </a:bodyPr>
          <a:lstStyle/>
          <a:p>
            <a:pPr marL="0" indent="0" algn="just">
              <a:buNone/>
            </a:pPr>
            <a:r>
              <a:rPr lang="tr-TR" dirty="0" smtClean="0"/>
              <a:t>	İlgili literatür incelendiğinde, okullarda, hastanelerde ve madde bağımlılığı temelinde örgütlenen rehabilitasyon merkezlerinde okul reddi, ders başarısında düşüş, uyum sorunları gibi hafif düzeydeki sorunlardan şiddet, kendine zarar verme davranışı, yeme bozuklukları, kaygı bozuklukları, madde kötüye kullanımı, kişilik bozuklukları, cinsel istismar ve intihar girişimi gibi ağır düzeydeki pek çok sorunun ele alınmasında uygulandığı bilinmektedir.</a:t>
            </a:r>
          </a:p>
          <a:p>
            <a:pPr marL="0" indent="0">
              <a:buNone/>
            </a:pPr>
            <a:r>
              <a:rPr lang="tr-TR" sz="1200" dirty="0" smtClean="0"/>
              <a:t>(</a:t>
            </a:r>
            <a:r>
              <a:rPr lang="tr-TR" sz="1200" dirty="0" err="1" smtClean="0"/>
              <a:t>Dielman</a:t>
            </a:r>
            <a:r>
              <a:rPr lang="tr-TR" sz="1200" dirty="0" smtClean="0"/>
              <a:t> ve </a:t>
            </a:r>
            <a:r>
              <a:rPr lang="tr-TR" sz="1200" dirty="0" err="1" smtClean="0"/>
              <a:t>Cyntia</a:t>
            </a:r>
            <a:r>
              <a:rPr lang="tr-TR" sz="1200" dirty="0" smtClean="0"/>
              <a:t>, 1998; Franklin ve ark., 2007; Franklin, </a:t>
            </a:r>
            <a:r>
              <a:rPr lang="tr-TR" sz="1200" dirty="0" err="1" smtClean="0"/>
              <a:t>Moore</a:t>
            </a:r>
            <a:r>
              <a:rPr lang="tr-TR" sz="1200" dirty="0" smtClean="0"/>
              <a:t> ve </a:t>
            </a:r>
            <a:r>
              <a:rPr lang="tr-TR" sz="1200" dirty="0" err="1" smtClean="0"/>
              <a:t>Hopson</a:t>
            </a:r>
            <a:r>
              <a:rPr lang="tr-TR" sz="1200" dirty="0" smtClean="0"/>
              <a:t>, 2008; Gingerich ve </a:t>
            </a:r>
            <a:r>
              <a:rPr lang="tr-TR" sz="1200" dirty="0" err="1" smtClean="0"/>
              <a:t>Wabeke</a:t>
            </a:r>
            <a:r>
              <a:rPr lang="tr-TR" sz="1200" dirty="0" smtClean="0"/>
              <a:t>, 2001; Johnson ve Miller, 1994; </a:t>
            </a:r>
            <a:r>
              <a:rPr lang="tr-TR" sz="1200" dirty="0" err="1" smtClean="0"/>
              <a:t>MacDonald</a:t>
            </a:r>
            <a:r>
              <a:rPr lang="tr-TR" sz="1200" dirty="0" smtClean="0"/>
              <a:t>, 2007; </a:t>
            </a:r>
            <a:r>
              <a:rPr lang="tr-TR" sz="1200" dirty="0" err="1" smtClean="0"/>
              <a:t>Newsome</a:t>
            </a:r>
            <a:r>
              <a:rPr lang="tr-TR" sz="1200" dirty="0" smtClean="0"/>
              <a:t>, 2004; 2005; </a:t>
            </a:r>
            <a:r>
              <a:rPr lang="tr-TR" sz="1200" dirty="0" err="1" smtClean="0"/>
              <a:t>Rhodes</a:t>
            </a:r>
            <a:r>
              <a:rPr lang="tr-TR" sz="1200" dirty="0" smtClean="0"/>
              <a:t> ve </a:t>
            </a:r>
            <a:r>
              <a:rPr lang="tr-TR" sz="1200" dirty="0" err="1" smtClean="0"/>
              <a:t>Jakes</a:t>
            </a:r>
            <a:r>
              <a:rPr lang="tr-TR" sz="1200" dirty="0" smtClean="0"/>
              <a:t>, 2002; </a:t>
            </a:r>
            <a:r>
              <a:rPr lang="tr-TR" sz="1200" dirty="0" err="1" smtClean="0"/>
              <a:t>Smock</a:t>
            </a:r>
            <a:r>
              <a:rPr lang="tr-TR" sz="1200" dirty="0" smtClean="0"/>
              <a:t> ve ark., 2008).</a:t>
            </a:r>
            <a:endParaRPr lang="tr-TR" sz="1200" dirty="0"/>
          </a:p>
        </p:txBody>
      </p:sp>
      <p:pic>
        <p:nvPicPr>
          <p:cNvPr id="4" name="Resim 3"/>
          <p:cNvPicPr>
            <a:picLocks noChangeAspect="1"/>
          </p:cNvPicPr>
          <p:nvPr/>
        </p:nvPicPr>
        <p:blipFill rotWithShape="1">
          <a:blip r:embed="rId2"/>
          <a:srcRect b="8139"/>
          <a:stretch/>
        </p:blipFill>
        <p:spPr>
          <a:xfrm>
            <a:off x="9303189" y="518314"/>
            <a:ext cx="2639559" cy="1680109"/>
          </a:xfrm>
          <a:prstGeom prst="rect">
            <a:avLst/>
          </a:prstGeom>
        </p:spPr>
      </p:pic>
    </p:spTree>
    <p:extLst>
      <p:ext uri="{BB962C8B-B14F-4D97-AF65-F5344CB8AC3E}">
        <p14:creationId xmlns:p14="http://schemas.microsoft.com/office/powerpoint/2010/main" val="3627065393"/>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827</TotalTime>
  <Words>2403</Words>
  <Application>Microsoft Office PowerPoint</Application>
  <PresentationFormat>Geniş ekran</PresentationFormat>
  <Paragraphs>214</Paragraphs>
  <Slides>40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Bell MT</vt:lpstr>
      <vt:lpstr>Century Gothic</vt:lpstr>
      <vt:lpstr>Fira Sans</vt:lpstr>
      <vt:lpstr>Wingdings 3</vt:lpstr>
      <vt:lpstr>Dilim</vt:lpstr>
      <vt:lpstr>KISA SÜRELİ  ÇÖZÜM ODAKLI TERAPİ </vt:lpstr>
      <vt:lpstr>Terapinin Kapsam ve Niteliği </vt:lpstr>
      <vt:lpstr>PowerPoint Sunusu</vt:lpstr>
      <vt:lpstr>Çözüm Odaklı Kısa Süreli Terapi Diğer Terapilerden Ayıran Özellikler </vt:lpstr>
      <vt:lpstr>Çözüm Odaklı Kısa Süreli Terapinin Temel İlkeleri</vt:lpstr>
      <vt:lpstr>PowerPoint Sunusu</vt:lpstr>
      <vt:lpstr>PowerPoint Sunusu</vt:lpstr>
      <vt:lpstr>Çözüm Odaklı Kısa Süreli Terapi Temel Felsefe </vt:lpstr>
      <vt:lpstr>PowerPoint Sunusu</vt:lpstr>
      <vt:lpstr>ÇOCUKLAR VE GENÇLER İLE OKULLARDA ÇÖZÜM ODAKLI KISA SÜRELİ TERAPİ YAKLAŞIMI </vt:lpstr>
      <vt:lpstr>PowerPoint Sunusu</vt:lpstr>
      <vt:lpstr>Oturumlar öncesi değişim </vt:lpstr>
      <vt:lpstr>  İLK OTURUM YOL HARİTASI  </vt:lpstr>
      <vt:lpstr>PowerPoint Sunusu</vt:lpstr>
      <vt:lpstr>Terapötik Amaçlar </vt:lpstr>
      <vt:lpstr>İyi yapılandırılmış amaçlar için terapi soruları</vt:lpstr>
      <vt:lpstr>PowerPoint Sunusu</vt:lpstr>
      <vt:lpstr>PowerPoint Sunusu</vt:lpstr>
      <vt:lpstr>Mucize Soru (EARS) prensibi </vt:lpstr>
      <vt:lpstr>PowerPoint Sunusu</vt:lpstr>
      <vt:lpstr>Mucize soru –  Kristal Küre /Zaman Makinası </vt:lpstr>
      <vt:lpstr>Mucize soru – Rüya</vt:lpstr>
      <vt:lpstr>PowerPoint Sunusu</vt:lpstr>
      <vt:lpstr>PowerPoint Sunusu</vt:lpstr>
      <vt:lpstr>Derecelendirme Ölçekli Soruların Kullanımı  </vt:lpstr>
      <vt:lpstr>PowerPoint Sunusu</vt:lpstr>
      <vt:lpstr>PowerPoint Sunusu</vt:lpstr>
      <vt:lpstr>PowerPoint Sunusu</vt:lpstr>
      <vt:lpstr> </vt:lpstr>
      <vt:lpstr>PowerPoint Sunusu</vt:lpstr>
      <vt:lpstr>SONLANDIRMA</vt:lpstr>
      <vt:lpstr>Terapide YARDIMCI DİL KALIPLARI </vt:lpstr>
      <vt:lpstr>PowerPoint Sunusu</vt:lpstr>
      <vt:lpstr>Deneysel dil</vt:lpstr>
      <vt:lpstr>Sessizliği kullanmak ve  «Bilmiyorum» cevabına tepki vermek </vt:lpstr>
      <vt:lpstr>Farklılık soruları</vt:lpstr>
      <vt:lpstr>Kaçınılması gereken dil kalıpları! </vt:lpstr>
      <vt:lpstr>PowerPoint Sunusu</vt:lpstr>
      <vt:lpstr>DANIŞAN DİRENCİ/ AYKIRI CEVAPLAR </vt:lpstr>
      <vt:lpstr>Kaynakça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204</cp:revision>
  <dcterms:created xsi:type="dcterms:W3CDTF">2021-02-05T11:40:14Z</dcterms:created>
  <dcterms:modified xsi:type="dcterms:W3CDTF">2021-02-09T10:58:15Z</dcterms:modified>
</cp:coreProperties>
</file>