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Open Sans Light Bold" panose="020B0604020202020204" charset="0"/>
      <p:regular r:id="rId15"/>
    </p:embeddedFont>
    <p:embeddedFont>
      <p:font typeface="Open Sans 1" panose="020B0604020202020204" charset="0"/>
      <p:regular r:id="rId16"/>
    </p:embeddedFont>
    <p:embeddedFont>
      <p:font typeface="Open Sans 1 Bold" panose="020B0604020202020204" charset="0"/>
      <p:regular r:id="rId17"/>
    </p:embeddedFont>
    <p:embeddedFont>
      <p:font typeface="Open Sans Light" panose="020B0604020202020204" charset="0"/>
      <p:regular r:id="rId18"/>
    </p:embeddedFont>
    <p:embeddedFont>
      <p:font typeface="Arimo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2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077700" y="0"/>
            <a:ext cx="6210300" cy="10287000"/>
          </a:xfrm>
          <a:prstGeom prst="rect">
            <a:avLst/>
          </a:prstGeom>
          <a:solidFill>
            <a:srgbClr val="EBEBE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2106" r="27646"/>
          <a:stretch>
            <a:fillRect/>
          </a:stretch>
        </p:blipFill>
        <p:spPr>
          <a:xfrm>
            <a:off x="12077700" y="0"/>
            <a:ext cx="62103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182850" y="8823189"/>
            <a:ext cx="2814649" cy="870223"/>
            <a:chOff x="0" y="0"/>
            <a:chExt cx="3752865" cy="1160297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3752865" cy="1160297"/>
            </a:xfrm>
            <a:prstGeom prst="rect">
              <a:avLst/>
            </a:prstGeom>
            <a:solidFill>
              <a:srgbClr val="2F5B4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471953" y="407015"/>
              <a:ext cx="2849112" cy="353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7"/>
                </a:lnSpc>
              </a:pPr>
              <a:r>
                <a:rPr lang="en-US" sz="1797">
                  <a:solidFill>
                    <a:srgbClr val="FFFFFF"/>
                  </a:solidFill>
                  <a:latin typeface="Open Sans Light"/>
                </a:rPr>
                <a:t>ARALIK, 2021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77205" y="2514155"/>
            <a:ext cx="2112310" cy="19739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42891" y="6257373"/>
            <a:ext cx="2471484" cy="25658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76579" y="6257373"/>
            <a:ext cx="2107993" cy="256581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24863" y="451287"/>
            <a:ext cx="8616995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spc="-89">
                <a:solidFill>
                  <a:srgbClr val="5DA7A7"/>
                </a:solidFill>
                <a:latin typeface="Open Sans Light Bold"/>
              </a:rPr>
              <a:t>ALTINDAĞ REHBERLİK VE ARAŞTIRMA MERKEZİ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61836" y="4770282"/>
            <a:ext cx="8759709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026C65"/>
                </a:solidFill>
                <a:latin typeface="Hussar Bold Bold"/>
              </a:rPr>
              <a:t>ETKİLİ SINIF YÖNETİMİ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89302" y="9043352"/>
            <a:ext cx="248254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26C65"/>
                </a:solidFill>
                <a:latin typeface="Hussar Bold Bold"/>
              </a:rPr>
              <a:t>NECDET BORAN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13144" y="9043352"/>
            <a:ext cx="2482548" cy="3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tr-TR" sz="2199" dirty="0" smtClean="0">
                <a:solidFill>
                  <a:srgbClr val="026C65"/>
                </a:solidFill>
                <a:latin typeface="Hussar Bold Bold"/>
              </a:rPr>
              <a:t>HİLAL SAVAŞ</a:t>
            </a:r>
            <a:endParaRPr lang="en-US" sz="2199" dirty="0">
              <a:solidFill>
                <a:srgbClr val="026C65"/>
              </a:solidFill>
              <a:latin typeface="Hussar Bol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60061" y="9478464"/>
            <a:ext cx="385526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26C65"/>
                </a:solidFill>
                <a:latin typeface="Hussar Bold Bold"/>
              </a:rPr>
              <a:t>PSİKOLOJİK DANIŞMAN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1000" y="9478464"/>
            <a:ext cx="385526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26C65"/>
                </a:solidFill>
                <a:latin typeface="Hussar Bold Bold"/>
              </a:rPr>
              <a:t>PSİKOLOJİK DANIŞMAN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27777" y="1288415"/>
            <a:ext cx="381000" cy="381000"/>
            <a:chOff x="0" y="0"/>
            <a:chExt cx="508000" cy="508000"/>
          </a:xfrm>
        </p:grpSpPr>
        <p:grpSp>
          <p:nvGrpSpPr>
            <p:cNvPr id="3" name="Group 3"/>
            <p:cNvGrpSpPr/>
            <p:nvPr/>
          </p:nvGrpSpPr>
          <p:grpSpPr>
            <a:xfrm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1927777" y="3107056"/>
            <a:ext cx="381000" cy="381000"/>
            <a:chOff x="0" y="0"/>
            <a:chExt cx="508000" cy="508000"/>
          </a:xfrm>
        </p:grpSpPr>
        <p:grpSp>
          <p:nvGrpSpPr>
            <p:cNvPr id="8" name="Group 8"/>
            <p:cNvGrpSpPr/>
            <p:nvPr/>
          </p:nvGrpSpPr>
          <p:grpSpPr>
            <a:xfrm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1927777" y="4925696"/>
            <a:ext cx="381000" cy="381000"/>
            <a:chOff x="0" y="0"/>
            <a:chExt cx="508000" cy="508000"/>
          </a:xfrm>
        </p:grpSpPr>
        <p:grpSp>
          <p:nvGrpSpPr>
            <p:cNvPr id="13" name="Group 13"/>
            <p:cNvGrpSpPr/>
            <p:nvPr/>
          </p:nvGrpSpPr>
          <p:grpSpPr>
            <a:xfrm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1927777" y="6744337"/>
            <a:ext cx="381000" cy="381000"/>
            <a:chOff x="0" y="0"/>
            <a:chExt cx="508000" cy="508000"/>
          </a:xfrm>
        </p:grpSpPr>
        <p:grpSp>
          <p:nvGrpSpPr>
            <p:cNvPr id="18" name="Group 18"/>
            <p:cNvGrpSpPr/>
            <p:nvPr/>
          </p:nvGrpSpPr>
          <p:grpSpPr>
            <a:xfrm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47088">
            <a:off x="5655195" y="1943973"/>
            <a:ext cx="1734067" cy="79116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27004">
            <a:off x="5065133" y="6143668"/>
            <a:ext cx="1734067" cy="79116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07181" y="4489450"/>
            <a:ext cx="1734067" cy="79116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94759">
            <a:off x="6292923" y="2863052"/>
            <a:ext cx="1734067" cy="791168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684" y="3737294"/>
            <a:ext cx="6630516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4100">
                <a:solidFill>
                  <a:srgbClr val="FFFFFF"/>
                </a:solidFill>
                <a:latin typeface="Open Sans 1"/>
              </a:rPr>
              <a:t>İ</a:t>
            </a:r>
            <a:r>
              <a:rPr lang="en-US" sz="4100">
                <a:solidFill>
                  <a:srgbClr val="EBEBEB"/>
                </a:solidFill>
                <a:latin typeface="Open Sans 1 Bold"/>
              </a:rPr>
              <a:t>STENMEYEN ÖĞRENCİ DAVRANIŞLARINI ÖNLEMEK İÇİN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406920" y="3599181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Bireysel farklılıklar dikkate alınmalı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406920" y="2405380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Öğrenci derse güdülenmeli (Kişi, isterse öğrenir)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406920" y="5160985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Ders dikkat ve ilgi çekici, etkili olmalı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406920" y="4451350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Sınıf kuralları öğrencilerle birlikte belirlenmeli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406920" y="728027"/>
            <a:ext cx="8083428" cy="108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Derste öğrenci katılımı sağlanmalı; öğrencilerin bilişsel ve duyuşsal hazırbulunuşlukları dikkate alınmalı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406920" y="6183949"/>
            <a:ext cx="8083428" cy="108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Derste öğrencinin başarabileceği görev ve sorumluluklar verilmeli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406920" y="7785100"/>
            <a:ext cx="8083428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İstenmeyen davranışlar karşısında öğretmen kontrolünü kaybetmemeli, öğrenciyle tartışmaya girmemeli, ders dışında konuşmak için ayrı bir zaman ayırabilmelidir.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27777" y="1288415"/>
            <a:ext cx="381000" cy="381000"/>
            <a:chOff x="0" y="0"/>
            <a:chExt cx="508000" cy="508000"/>
          </a:xfrm>
        </p:grpSpPr>
        <p:grpSp>
          <p:nvGrpSpPr>
            <p:cNvPr id="3" name="Group 3"/>
            <p:cNvGrpSpPr/>
            <p:nvPr/>
          </p:nvGrpSpPr>
          <p:grpSpPr>
            <a:xfrm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1927777" y="3107056"/>
            <a:ext cx="381000" cy="381000"/>
            <a:chOff x="0" y="0"/>
            <a:chExt cx="508000" cy="508000"/>
          </a:xfrm>
        </p:grpSpPr>
        <p:grpSp>
          <p:nvGrpSpPr>
            <p:cNvPr id="8" name="Group 8"/>
            <p:cNvGrpSpPr/>
            <p:nvPr/>
          </p:nvGrpSpPr>
          <p:grpSpPr>
            <a:xfrm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1927777" y="4925696"/>
            <a:ext cx="381000" cy="381000"/>
            <a:chOff x="0" y="0"/>
            <a:chExt cx="508000" cy="508000"/>
          </a:xfrm>
        </p:grpSpPr>
        <p:grpSp>
          <p:nvGrpSpPr>
            <p:cNvPr id="13" name="Group 13"/>
            <p:cNvGrpSpPr/>
            <p:nvPr/>
          </p:nvGrpSpPr>
          <p:grpSpPr>
            <a:xfrm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1927777" y="6744337"/>
            <a:ext cx="381000" cy="381000"/>
            <a:chOff x="0" y="0"/>
            <a:chExt cx="508000" cy="508000"/>
          </a:xfrm>
        </p:grpSpPr>
        <p:grpSp>
          <p:nvGrpSpPr>
            <p:cNvPr id="18" name="Group 18"/>
            <p:cNvGrpSpPr/>
            <p:nvPr/>
          </p:nvGrpSpPr>
          <p:grpSpPr>
            <a:xfrm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B44"/>
              </a:solidFill>
            </p:spPr>
          </p:sp>
        </p:grp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47088">
            <a:off x="5655195" y="1943973"/>
            <a:ext cx="1734067" cy="79116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27004">
            <a:off x="5065133" y="6143668"/>
            <a:ext cx="1734067" cy="79116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07181" y="4489450"/>
            <a:ext cx="1734067" cy="79116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94759">
            <a:off x="6292923" y="2863052"/>
            <a:ext cx="1734067" cy="791168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684" y="3427731"/>
            <a:ext cx="6630516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4100">
                <a:solidFill>
                  <a:srgbClr val="FFFFFF"/>
                </a:solidFill>
                <a:latin typeface="Open Sans 1"/>
              </a:rPr>
              <a:t>İ</a:t>
            </a:r>
            <a:r>
              <a:rPr lang="en-US" sz="4100">
                <a:solidFill>
                  <a:srgbClr val="EBEBEB"/>
                </a:solidFill>
                <a:latin typeface="Open Sans 1 Bold"/>
              </a:rPr>
              <a:t>STENMEYEN ÖĞRENCİ DAVRANIŞINA YOL AÇACAK ÖĞRETMEN DAVRANIŞLARI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406920" y="2932430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Bireysel farklılıkları dikkate almamak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406920" y="1860815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Takma adlar kullanmak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406920" y="5160985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Öğrencilere hükmetmek, emretmek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406920" y="3973831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İstenmeyen davranışları ceza ile kontrol etmek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406920" y="728027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“Sen dili” kullanmak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406920" y="6183949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Öğrenciler arasında ayrım yapmak, adil olamamak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406920" y="7206243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Fiziksel şiddet ve tehdit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406920" y="8157526"/>
            <a:ext cx="808342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EBEBEB"/>
                </a:solidFill>
                <a:latin typeface="Open Sans 1"/>
              </a:rPr>
              <a:t>Öğrencilerin yeterlikleri üstünde etkinlikler beklemek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2199">
              <a:solidFill>
                <a:srgbClr val="EBEBEB"/>
              </a:solidFill>
              <a:latin typeface="Open Sans 1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9937" y="352787"/>
            <a:ext cx="8639408" cy="4771663"/>
          </a:xfrm>
          <a:prstGeom prst="rect">
            <a:avLst/>
          </a:prstGeom>
          <a:solidFill>
            <a:srgbClr val="41765A"/>
          </a:solidFill>
        </p:spPr>
      </p:sp>
      <p:grpSp>
        <p:nvGrpSpPr>
          <p:cNvPr id="3" name="Group 3"/>
          <p:cNvGrpSpPr/>
          <p:nvPr/>
        </p:nvGrpSpPr>
        <p:grpSpPr>
          <a:xfrm>
            <a:off x="9278656" y="355214"/>
            <a:ext cx="4185048" cy="4766810"/>
            <a:chOff x="0" y="0"/>
            <a:chExt cx="9335000" cy="106326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35000" cy="10632654"/>
            </a:xfrm>
            <a:custGeom>
              <a:avLst/>
              <a:gdLst/>
              <a:ahLst/>
              <a:cxnLst/>
              <a:rect l="l" t="t" r="r" b="b"/>
              <a:pathLst>
                <a:path w="9335000" h="10632654">
                  <a:moveTo>
                    <a:pt x="0" y="0"/>
                  </a:moveTo>
                  <a:lnTo>
                    <a:pt x="0" y="10632654"/>
                  </a:lnTo>
                  <a:lnTo>
                    <a:pt x="9335000" y="10632654"/>
                  </a:lnTo>
                  <a:lnTo>
                    <a:pt x="9335000" y="0"/>
                  </a:lnTo>
                  <a:lnTo>
                    <a:pt x="0" y="0"/>
                  </a:lnTo>
                  <a:close/>
                  <a:moveTo>
                    <a:pt x="9274040" y="10571694"/>
                  </a:moveTo>
                  <a:lnTo>
                    <a:pt x="59690" y="10571694"/>
                  </a:lnTo>
                  <a:lnTo>
                    <a:pt x="59690" y="59690"/>
                  </a:lnTo>
                  <a:lnTo>
                    <a:pt x="9274040" y="59690"/>
                  </a:lnTo>
                  <a:lnTo>
                    <a:pt x="9274040" y="10571694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733015" y="355214"/>
            <a:ext cx="4185048" cy="4766810"/>
            <a:chOff x="0" y="0"/>
            <a:chExt cx="9335000" cy="106326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35000" cy="10632654"/>
            </a:xfrm>
            <a:custGeom>
              <a:avLst/>
              <a:gdLst/>
              <a:ahLst/>
              <a:cxnLst/>
              <a:rect l="l" t="t" r="r" b="b"/>
              <a:pathLst>
                <a:path w="9335000" h="10632654">
                  <a:moveTo>
                    <a:pt x="0" y="0"/>
                  </a:moveTo>
                  <a:lnTo>
                    <a:pt x="0" y="10632654"/>
                  </a:lnTo>
                  <a:lnTo>
                    <a:pt x="9335000" y="10632654"/>
                  </a:lnTo>
                  <a:lnTo>
                    <a:pt x="9335000" y="0"/>
                  </a:lnTo>
                  <a:lnTo>
                    <a:pt x="0" y="0"/>
                  </a:lnTo>
                  <a:close/>
                  <a:moveTo>
                    <a:pt x="9274040" y="10571694"/>
                  </a:moveTo>
                  <a:lnTo>
                    <a:pt x="59690" y="10571694"/>
                  </a:lnTo>
                  <a:lnTo>
                    <a:pt x="59690" y="59690"/>
                  </a:lnTo>
                  <a:lnTo>
                    <a:pt x="9274040" y="59690"/>
                  </a:lnTo>
                  <a:lnTo>
                    <a:pt x="9274040" y="10571694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278656" y="5410562"/>
            <a:ext cx="4185048" cy="4523651"/>
            <a:chOff x="0" y="0"/>
            <a:chExt cx="9335000" cy="100902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35000" cy="10090273"/>
            </a:xfrm>
            <a:custGeom>
              <a:avLst/>
              <a:gdLst/>
              <a:ahLst/>
              <a:cxnLst/>
              <a:rect l="l" t="t" r="r" b="b"/>
              <a:pathLst>
                <a:path w="9335000" h="10090273">
                  <a:moveTo>
                    <a:pt x="0" y="0"/>
                  </a:moveTo>
                  <a:lnTo>
                    <a:pt x="0" y="10090273"/>
                  </a:lnTo>
                  <a:lnTo>
                    <a:pt x="9335000" y="10090273"/>
                  </a:lnTo>
                  <a:lnTo>
                    <a:pt x="9335000" y="0"/>
                  </a:lnTo>
                  <a:lnTo>
                    <a:pt x="0" y="0"/>
                  </a:lnTo>
                  <a:close/>
                  <a:moveTo>
                    <a:pt x="9274040" y="10029313"/>
                  </a:moveTo>
                  <a:lnTo>
                    <a:pt x="59690" y="10029313"/>
                  </a:lnTo>
                  <a:lnTo>
                    <a:pt x="59690" y="59690"/>
                  </a:lnTo>
                  <a:lnTo>
                    <a:pt x="9274040" y="59690"/>
                  </a:lnTo>
                  <a:lnTo>
                    <a:pt x="9274040" y="10029313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733015" y="5410562"/>
            <a:ext cx="4185048" cy="4523651"/>
            <a:chOff x="0" y="0"/>
            <a:chExt cx="9335000" cy="100902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335000" cy="10090273"/>
            </a:xfrm>
            <a:custGeom>
              <a:avLst/>
              <a:gdLst/>
              <a:ahLst/>
              <a:cxnLst/>
              <a:rect l="l" t="t" r="r" b="b"/>
              <a:pathLst>
                <a:path w="9335000" h="10090273">
                  <a:moveTo>
                    <a:pt x="0" y="0"/>
                  </a:moveTo>
                  <a:lnTo>
                    <a:pt x="0" y="10090273"/>
                  </a:lnTo>
                  <a:lnTo>
                    <a:pt x="9335000" y="10090273"/>
                  </a:lnTo>
                  <a:lnTo>
                    <a:pt x="9335000" y="0"/>
                  </a:lnTo>
                  <a:lnTo>
                    <a:pt x="0" y="0"/>
                  </a:lnTo>
                  <a:close/>
                  <a:moveTo>
                    <a:pt x="9274040" y="10029313"/>
                  </a:moveTo>
                  <a:lnTo>
                    <a:pt x="59690" y="10029313"/>
                  </a:lnTo>
                  <a:lnTo>
                    <a:pt x="59690" y="59690"/>
                  </a:lnTo>
                  <a:lnTo>
                    <a:pt x="9274040" y="59690"/>
                  </a:lnTo>
                  <a:lnTo>
                    <a:pt x="9274040" y="10029313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69937" y="5410562"/>
            <a:ext cx="8639408" cy="4523651"/>
            <a:chOff x="0" y="0"/>
            <a:chExt cx="19270714" cy="100902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270715" cy="10090273"/>
            </a:xfrm>
            <a:custGeom>
              <a:avLst/>
              <a:gdLst/>
              <a:ahLst/>
              <a:cxnLst/>
              <a:rect l="l" t="t" r="r" b="b"/>
              <a:pathLst>
                <a:path w="19270715" h="10090273">
                  <a:moveTo>
                    <a:pt x="0" y="0"/>
                  </a:moveTo>
                  <a:lnTo>
                    <a:pt x="0" y="10090273"/>
                  </a:lnTo>
                  <a:lnTo>
                    <a:pt x="19270715" y="10090273"/>
                  </a:lnTo>
                  <a:lnTo>
                    <a:pt x="19270715" y="0"/>
                  </a:lnTo>
                  <a:lnTo>
                    <a:pt x="0" y="0"/>
                  </a:lnTo>
                  <a:close/>
                  <a:moveTo>
                    <a:pt x="19209755" y="10029313"/>
                  </a:moveTo>
                  <a:lnTo>
                    <a:pt x="59690" y="10029313"/>
                  </a:lnTo>
                  <a:lnTo>
                    <a:pt x="59690" y="59690"/>
                  </a:lnTo>
                  <a:lnTo>
                    <a:pt x="19209755" y="59690"/>
                  </a:lnTo>
                  <a:lnTo>
                    <a:pt x="19209755" y="10029313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151816" y="1110796"/>
            <a:ext cx="707564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>
                <a:solidFill>
                  <a:srgbClr val="FFFFFF"/>
                </a:solidFill>
                <a:latin typeface="Open Sans 1 Bold"/>
              </a:rPr>
              <a:t>SINIF KURALLARI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87693" y="2354931"/>
            <a:ext cx="6236727" cy="198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4"/>
              </a:lnSpc>
            </a:pPr>
            <a:r>
              <a:rPr lang="en-US" sz="2274">
                <a:solidFill>
                  <a:srgbClr val="D9D9D9"/>
                </a:solidFill>
                <a:latin typeface="Open Sans 1 Bold"/>
              </a:rPr>
              <a:t>Sınıf ortamını belirleyen önemli bir öğede sınıf kurallarıdır.</a:t>
            </a:r>
          </a:p>
          <a:p>
            <a:pPr>
              <a:lnSpc>
                <a:spcPts val="3184"/>
              </a:lnSpc>
            </a:pPr>
            <a:r>
              <a:rPr lang="en-US" sz="2274">
                <a:solidFill>
                  <a:srgbClr val="D9D9D9"/>
                </a:solidFill>
                <a:latin typeface="Open Sans 1 Bold"/>
              </a:rPr>
              <a:t>Kurallar sınıf içinde davranışların sınırlarını belirler .</a:t>
            </a:r>
          </a:p>
          <a:p>
            <a:pPr>
              <a:lnSpc>
                <a:spcPts val="3184"/>
              </a:lnSpc>
              <a:spcBef>
                <a:spcPct val="0"/>
              </a:spcBef>
            </a:pPr>
            <a:endParaRPr lang="en-US" sz="2274">
              <a:solidFill>
                <a:srgbClr val="D9D9D9"/>
              </a:solidFill>
              <a:latin typeface="Open Sans 1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13682" y="1268486"/>
            <a:ext cx="3914995" cy="2201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2228">
                <a:solidFill>
                  <a:srgbClr val="000000"/>
                </a:solidFill>
                <a:latin typeface="Open Sans 1 Bold"/>
              </a:rPr>
              <a:t>Sınıf kuralı; öğretmenlerin, öğrencilerden neleri yapıp, neleri yapmayacaklarına dair beklentilerinin resmi bir ifadesidir.</a:t>
            </a:r>
          </a:p>
          <a:p>
            <a:pPr>
              <a:lnSpc>
                <a:spcPts val="1999"/>
              </a:lnSpc>
              <a:spcBef>
                <a:spcPct val="0"/>
              </a:spcBef>
            </a:pPr>
            <a:endParaRPr lang="en-US" sz="2228">
              <a:solidFill>
                <a:srgbClr val="000000"/>
              </a:solidFill>
              <a:latin typeface="Open Sans 1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868041" y="1162797"/>
            <a:ext cx="3914995" cy="259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2228">
                <a:solidFill>
                  <a:srgbClr val="000000"/>
                </a:solidFill>
                <a:latin typeface="Open Sans 1 Bold"/>
              </a:rPr>
              <a:t>Öğretmenler, sınıf kurallarını belirlemeden önce, okul kurallarını ve bunlarla ilgili olarak öğretmen sorumluluklarını bilmesi gerekir.</a:t>
            </a:r>
          </a:p>
          <a:p>
            <a:pPr>
              <a:lnSpc>
                <a:spcPts val="1999"/>
              </a:lnSpc>
              <a:spcBef>
                <a:spcPct val="0"/>
              </a:spcBef>
            </a:pPr>
            <a:endParaRPr lang="en-US" sz="2228">
              <a:solidFill>
                <a:srgbClr val="000000"/>
              </a:solidFill>
              <a:latin typeface="Open Sans 1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17492" y="6352579"/>
            <a:ext cx="6125769" cy="181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2228">
                <a:solidFill>
                  <a:srgbClr val="000000"/>
                </a:solidFill>
                <a:latin typeface="Open Sans 1 Bold"/>
              </a:rPr>
              <a:t>Öğrencilerin, kuralların oluşturulması sürecine katılımı, bunları benimsemelerini ve kurallarının sonuçlarına gönüllü olarak uymalarını sağlar.</a:t>
            </a:r>
          </a:p>
          <a:p>
            <a:pPr>
              <a:lnSpc>
                <a:spcPts val="1999"/>
              </a:lnSpc>
              <a:spcBef>
                <a:spcPct val="0"/>
              </a:spcBef>
            </a:pPr>
            <a:endParaRPr lang="en-US" sz="2228">
              <a:solidFill>
                <a:srgbClr val="000000"/>
              </a:solidFill>
              <a:latin typeface="Open Sans 1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13682" y="6352579"/>
            <a:ext cx="3914995" cy="259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2228">
                <a:solidFill>
                  <a:srgbClr val="000000"/>
                </a:solidFill>
                <a:latin typeface="Open Sans 1 Bold"/>
              </a:rPr>
              <a:t>Okul kurallarının bazıları yasaklanan davranışları (yüksek sesle bağırma), bazıları da istenen davranışları (zamanında derse girme) belirtir.</a:t>
            </a:r>
          </a:p>
          <a:p>
            <a:pPr>
              <a:lnSpc>
                <a:spcPts val="1999"/>
              </a:lnSpc>
              <a:spcBef>
                <a:spcPct val="0"/>
              </a:spcBef>
            </a:pPr>
            <a:endParaRPr lang="en-US" sz="2228">
              <a:solidFill>
                <a:srgbClr val="000000"/>
              </a:solidFill>
              <a:latin typeface="Open Sans 1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003068" y="6352579"/>
            <a:ext cx="3914995" cy="2201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2228">
                <a:solidFill>
                  <a:srgbClr val="000000"/>
                </a:solidFill>
                <a:latin typeface="Open Sans 1 Bold"/>
              </a:rPr>
              <a:t>Öğretmen, sınıf kurallarının belirlenmesi sürecine öğrencileri ne kadar katacağına karar vermelidir. </a:t>
            </a:r>
          </a:p>
          <a:p>
            <a:pPr>
              <a:lnSpc>
                <a:spcPts val="1999"/>
              </a:lnSpc>
              <a:spcBef>
                <a:spcPct val="0"/>
              </a:spcBef>
            </a:pPr>
            <a:endParaRPr lang="en-US" sz="2228">
              <a:solidFill>
                <a:srgbClr val="000000"/>
              </a:solidFill>
              <a:latin typeface="Open Sans 1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9937" y="371837"/>
            <a:ext cx="8639408" cy="4466501"/>
            <a:chOff x="0" y="0"/>
            <a:chExt cx="19270714" cy="9962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70715" cy="9962797"/>
            </a:xfrm>
            <a:custGeom>
              <a:avLst/>
              <a:gdLst/>
              <a:ahLst/>
              <a:cxnLst/>
              <a:rect l="l" t="t" r="r" b="b"/>
              <a:pathLst>
                <a:path w="19270715" h="9962797">
                  <a:moveTo>
                    <a:pt x="0" y="0"/>
                  </a:moveTo>
                  <a:lnTo>
                    <a:pt x="0" y="9962797"/>
                  </a:lnTo>
                  <a:lnTo>
                    <a:pt x="19270715" y="9962797"/>
                  </a:lnTo>
                  <a:lnTo>
                    <a:pt x="19270715" y="0"/>
                  </a:lnTo>
                  <a:lnTo>
                    <a:pt x="0" y="0"/>
                  </a:lnTo>
                  <a:close/>
                  <a:moveTo>
                    <a:pt x="19209755" y="9901837"/>
                  </a:moveTo>
                  <a:lnTo>
                    <a:pt x="59690" y="9901837"/>
                  </a:lnTo>
                  <a:lnTo>
                    <a:pt x="59690" y="59690"/>
                  </a:lnTo>
                  <a:lnTo>
                    <a:pt x="19209755" y="59690"/>
                  </a:lnTo>
                  <a:lnTo>
                    <a:pt x="19209755" y="9901837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485694" y="371837"/>
            <a:ext cx="8639408" cy="4466501"/>
            <a:chOff x="0" y="0"/>
            <a:chExt cx="19270714" cy="99627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70715" cy="9962797"/>
            </a:xfrm>
            <a:custGeom>
              <a:avLst/>
              <a:gdLst/>
              <a:ahLst/>
              <a:cxnLst/>
              <a:rect l="l" t="t" r="r" b="b"/>
              <a:pathLst>
                <a:path w="19270715" h="9962797">
                  <a:moveTo>
                    <a:pt x="0" y="0"/>
                  </a:moveTo>
                  <a:lnTo>
                    <a:pt x="0" y="9962797"/>
                  </a:lnTo>
                  <a:lnTo>
                    <a:pt x="19270715" y="9962797"/>
                  </a:lnTo>
                  <a:lnTo>
                    <a:pt x="19270715" y="0"/>
                  </a:lnTo>
                  <a:lnTo>
                    <a:pt x="0" y="0"/>
                  </a:lnTo>
                  <a:close/>
                  <a:moveTo>
                    <a:pt x="19209755" y="9901837"/>
                  </a:moveTo>
                  <a:lnTo>
                    <a:pt x="59690" y="9901837"/>
                  </a:lnTo>
                  <a:lnTo>
                    <a:pt x="59690" y="59690"/>
                  </a:lnTo>
                  <a:lnTo>
                    <a:pt x="19209755" y="59690"/>
                  </a:lnTo>
                  <a:lnTo>
                    <a:pt x="19209755" y="9901837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369937" y="371837"/>
            <a:ext cx="8639408" cy="4466501"/>
          </a:xfrm>
          <a:prstGeom prst="rect">
            <a:avLst/>
          </a:prstGeom>
          <a:solidFill>
            <a:srgbClr val="41765A"/>
          </a:solidFill>
        </p:spPr>
      </p:sp>
      <p:sp>
        <p:nvSpPr>
          <p:cNvPr id="7" name="TextBox 7"/>
          <p:cNvSpPr txBox="1"/>
          <p:nvPr/>
        </p:nvSpPr>
        <p:spPr>
          <a:xfrm>
            <a:off x="1151816" y="1506407"/>
            <a:ext cx="7075649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Open Sans 1"/>
              </a:rPr>
              <a:t>DİKKAT EDİLMESİ GEREKENLER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6496" y="708660"/>
            <a:ext cx="6554558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Açık, net ve anlaşılır şekilde ifade edilmelidir.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Open Sans 1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26496" y="1291590"/>
            <a:ext cx="655455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Sınıf kuralları öğrencilerin katılımıyla belirlenmelidir. 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Arimo Bold"/>
              </a:rPr>
              <a:t>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Arim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26496" y="1952177"/>
            <a:ext cx="655455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İfadeler kısa ve özlü olmalıdır. 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Arimo Bold"/>
              </a:rPr>
              <a:t>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Arim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926496" y="2576513"/>
            <a:ext cx="6554558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Kurallar listesi sayıca fazlaca uzun olmamalıdır. (5-8 arasında değişmelidir.) 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Arimo Bold"/>
              </a:rPr>
              <a:t>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Arimo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69937" y="5523967"/>
            <a:ext cx="8639408" cy="4466501"/>
            <a:chOff x="0" y="0"/>
            <a:chExt cx="19270714" cy="99627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270715" cy="9962797"/>
            </a:xfrm>
            <a:custGeom>
              <a:avLst/>
              <a:gdLst/>
              <a:ahLst/>
              <a:cxnLst/>
              <a:rect l="l" t="t" r="r" b="b"/>
              <a:pathLst>
                <a:path w="19270715" h="9962797">
                  <a:moveTo>
                    <a:pt x="0" y="0"/>
                  </a:moveTo>
                  <a:lnTo>
                    <a:pt x="0" y="9962797"/>
                  </a:lnTo>
                  <a:lnTo>
                    <a:pt x="19270715" y="9962797"/>
                  </a:lnTo>
                  <a:lnTo>
                    <a:pt x="19270715" y="0"/>
                  </a:lnTo>
                  <a:lnTo>
                    <a:pt x="0" y="0"/>
                  </a:lnTo>
                  <a:close/>
                  <a:moveTo>
                    <a:pt x="19209755" y="9901837"/>
                  </a:moveTo>
                  <a:lnTo>
                    <a:pt x="59690" y="9901837"/>
                  </a:lnTo>
                  <a:lnTo>
                    <a:pt x="59690" y="59690"/>
                  </a:lnTo>
                  <a:lnTo>
                    <a:pt x="19209755" y="59690"/>
                  </a:lnTo>
                  <a:lnTo>
                    <a:pt x="19209755" y="9901837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485694" y="5523967"/>
            <a:ext cx="8639408" cy="4466501"/>
            <a:chOff x="0" y="0"/>
            <a:chExt cx="19270714" cy="99627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270715" cy="9962797"/>
            </a:xfrm>
            <a:custGeom>
              <a:avLst/>
              <a:gdLst/>
              <a:ahLst/>
              <a:cxnLst/>
              <a:rect l="l" t="t" r="r" b="b"/>
              <a:pathLst>
                <a:path w="19270715" h="9962797">
                  <a:moveTo>
                    <a:pt x="0" y="0"/>
                  </a:moveTo>
                  <a:lnTo>
                    <a:pt x="0" y="9962797"/>
                  </a:lnTo>
                  <a:lnTo>
                    <a:pt x="19270715" y="9962797"/>
                  </a:lnTo>
                  <a:lnTo>
                    <a:pt x="19270715" y="0"/>
                  </a:lnTo>
                  <a:lnTo>
                    <a:pt x="0" y="0"/>
                  </a:lnTo>
                  <a:close/>
                  <a:moveTo>
                    <a:pt x="19209755" y="9901837"/>
                  </a:moveTo>
                  <a:lnTo>
                    <a:pt x="59690" y="9901837"/>
                  </a:lnTo>
                  <a:lnTo>
                    <a:pt x="59690" y="59690"/>
                  </a:lnTo>
                  <a:lnTo>
                    <a:pt x="19209755" y="59690"/>
                  </a:lnTo>
                  <a:lnTo>
                    <a:pt x="19209755" y="9901837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5703628"/>
            <a:ext cx="6554558" cy="155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“Yapmayın, etmeyin” yerine, “yapınız, ediniz” şeklinde olumlu cümleler kullanılmalıdır. (Yasak koyucu ifadeler yerine olumlu davranışı sağlayıcı ifadeler kullanılmalıdır.)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Open Sans 1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7229533"/>
            <a:ext cx="6554558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Kurallar sınıfa duyurulmalıdır.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Open Sans 1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8041005"/>
            <a:ext cx="655455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Sınıf kuralları listesi, sınıfın görünür bir yerinde asılı olmalıdır.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Open Sans 1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700" y="8938260"/>
            <a:ext cx="655455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Olumlu ve olumsuz örnekleriyle her bir kural sınıfa açıklanmalıdır.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Open Sans 1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133595" y="6466580"/>
            <a:ext cx="655455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Öğretmen sınıfın onayını almalı, itirazlar varsa cevaplamalıdır.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Open Sans 1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133595" y="7520998"/>
            <a:ext cx="6554558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Kurallara uygun davranan öğrenciler ödüllendirilmelidir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Open Sans 1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133595" y="5703628"/>
            <a:ext cx="6554558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Kurallar sınıfa duyurulmalıdır.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Open Sans 1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133595" y="8175307"/>
            <a:ext cx="6554558" cy="155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Kurallar esnetilmemelidir. Kişiden kişiye farklı kural uygulamaları yapılmamalıdır. Ancak, öğrenciler tarafından kurallar benimsenmiyor ve istenmiyorsa kurallar değiştirilebilir.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Open Sans 1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926496" y="3428563"/>
            <a:ext cx="6554558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Open Sans 1 Bold"/>
              </a:rPr>
              <a:t>Kurallara uyulmadığı zaman uygulanacak yaptırımlar önceden belirlenmelidir. 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191919"/>
                </a:solidFill>
                <a:latin typeface="Arimo Bold"/>
              </a:rPr>
              <a:t>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191919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4265">
            <a:off x="3817220" y="1148185"/>
            <a:ext cx="1734067" cy="7911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88020">
            <a:off x="3662650" y="2190829"/>
            <a:ext cx="1734067" cy="7911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83484">
            <a:off x="8153933" y="6172618"/>
            <a:ext cx="2265853" cy="139066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56929" y="3869055"/>
            <a:ext cx="15509487" cy="250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Hussar Bold Bold"/>
              </a:rPr>
              <a:t>Etkili sınıf yönetiminde öğretmenden beklenen: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399">
              <a:solidFill>
                <a:srgbClr val="FFFFFF"/>
              </a:solidFill>
              <a:latin typeface="Hussar Bold Bold"/>
            </a:endParaRP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Hussar Bold Bold"/>
              </a:rPr>
              <a:t>Çocuklara uygun dav­ranışlar kazandırmak,</a:t>
            </a: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Hussar Bold Bold"/>
              </a:rPr>
              <a:t>Sınıfta ortaya çıkabilecek olası problem davranışları önlemek ya da problem davranışlarla baş etmek yoluyla çocukların öğrenmelerini sağlayacak uygun bir ortam oluşturmanızdır.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613811"/>
            <a:ext cx="3263138" cy="179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2990">
                <a:solidFill>
                  <a:srgbClr val="D9D9D9"/>
                </a:solidFill>
                <a:latin typeface="Open Sans 1 Bold"/>
              </a:rPr>
              <a:t>ETKILI SINIF YÖNETIMI</a:t>
            </a:r>
          </a:p>
          <a:p>
            <a:pPr algn="ctr">
              <a:lnSpc>
                <a:spcPts val="3588"/>
              </a:lnSpc>
            </a:pPr>
            <a:endParaRPr lang="en-US" sz="2990">
              <a:solidFill>
                <a:srgbClr val="D9D9D9"/>
              </a:solidFill>
              <a:latin typeface="Open Sans 1 Bold"/>
            </a:endParaRPr>
          </a:p>
          <a:p>
            <a:pPr algn="ctr">
              <a:lnSpc>
                <a:spcPts val="3588"/>
              </a:lnSpc>
            </a:pPr>
            <a:endParaRPr lang="en-US" sz="2990">
              <a:solidFill>
                <a:srgbClr val="D9D9D9"/>
              </a:solidFill>
              <a:latin typeface="Open Sans 1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6373" y="8275789"/>
            <a:ext cx="16230600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Hussar Bold Bold"/>
              </a:rPr>
              <a:t>Problem davranışların sergilenmesi, sınıf orta­mının düzenlenişi, çocukların oturma düzeni, sınıfın kalabalık olması, öğretim hızı, ders araç-gereçlerinin özellikleri, öğretimin içeriği ya da öğretmen davranışları gibi etmenlerden de kaynaklanabilir.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33301" y="990600"/>
            <a:ext cx="539442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Open Sans 1"/>
              </a:rPr>
              <a:t>ÖĞRENME ORTAMININ OLUŞTURULMASI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33301" y="3103776"/>
            <a:ext cx="489227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Open Sans 1"/>
              </a:rPr>
              <a:t>ÖĞRENME ORTAMININ YÖNETILMESI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57674" y="2303739"/>
            <a:ext cx="32176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Open Sans 1"/>
              </a:rPr>
              <a:t>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08609" y="8388077"/>
            <a:ext cx="2814649" cy="870223"/>
            <a:chOff x="0" y="0"/>
            <a:chExt cx="3752865" cy="116029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752865" cy="1160297"/>
            </a:xfrm>
            <a:prstGeom prst="rect">
              <a:avLst/>
            </a:prstGeom>
            <a:solidFill>
              <a:srgbClr val="2F5B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71953" y="407015"/>
              <a:ext cx="2849112" cy="353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7"/>
                </a:lnSpc>
              </a:pPr>
              <a:r>
                <a:rPr lang="en-US" sz="1797">
                  <a:solidFill>
                    <a:srgbClr val="FFFFFF"/>
                  </a:solidFill>
                  <a:latin typeface="Open Sans Light"/>
                </a:rPr>
                <a:t>ALTINDAĞ RAM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0607" y="2209431"/>
            <a:ext cx="17490654" cy="4780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042">
                <a:solidFill>
                  <a:srgbClr val="000000"/>
                </a:solidFill>
                <a:latin typeface="Hussar Bold Bold"/>
              </a:rPr>
              <a:t>Etkili sınıf yönetimi </a:t>
            </a:r>
            <a:r>
              <a:rPr lang="en-US" sz="3042">
                <a:solidFill>
                  <a:srgbClr val="D9D9D9"/>
                </a:solidFill>
                <a:latin typeface="Hussar Bold Bold"/>
              </a:rPr>
              <a:t>sadece sınıftaki süreğen olaylara ve davranış yönetimine</a:t>
            </a:r>
            <a:r>
              <a:rPr lang="en-US" sz="3042">
                <a:solidFill>
                  <a:srgbClr val="000000"/>
                </a:solidFill>
                <a:latin typeface="Hussar Bold Bold"/>
              </a:rPr>
              <a:t> dikkat edilmesini </a:t>
            </a:r>
            <a:r>
              <a:rPr lang="en-US" sz="3042">
                <a:solidFill>
                  <a:srgbClr val="D9D9D9"/>
                </a:solidFill>
                <a:latin typeface="Hussar Bold Bold"/>
              </a:rPr>
              <a:t>değildir.</a:t>
            </a:r>
          </a:p>
          <a:p>
            <a:pPr algn="ctr">
              <a:lnSpc>
                <a:spcPts val="4258"/>
              </a:lnSpc>
              <a:spcBef>
                <a:spcPct val="0"/>
              </a:spcBef>
            </a:pPr>
            <a:endParaRPr lang="en-US" sz="3042">
              <a:solidFill>
                <a:srgbClr val="D9D9D9"/>
              </a:solidFill>
              <a:latin typeface="Hussar Bold Bold"/>
            </a:endParaRPr>
          </a:p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042">
                <a:solidFill>
                  <a:srgbClr val="000000"/>
                </a:solidFill>
                <a:latin typeface="Hussar Bold Bold"/>
              </a:rPr>
              <a:t>Aynı zamanda öğretmenlerin öğretim uygulamalarında</a:t>
            </a:r>
          </a:p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042">
                <a:solidFill>
                  <a:srgbClr val="000000"/>
                </a:solidFill>
                <a:latin typeface="Hussar Bold Bold"/>
              </a:rPr>
              <a:t> </a:t>
            </a:r>
            <a:r>
              <a:rPr lang="en-US" sz="3042">
                <a:solidFill>
                  <a:srgbClr val="D9D9D9"/>
                </a:solidFill>
                <a:latin typeface="Hussar Bold Bold"/>
              </a:rPr>
              <a:t>nasıl davranacaklarına ve bu uygulamaları nasıl örgütleyeceklerine </a:t>
            </a:r>
            <a:r>
              <a:rPr lang="en-US" sz="3042">
                <a:solidFill>
                  <a:srgbClr val="000000"/>
                </a:solidFill>
                <a:latin typeface="Hussar Bold Bold"/>
              </a:rPr>
              <a:t>de dikkat edilmesini gerektirir. </a:t>
            </a:r>
          </a:p>
          <a:p>
            <a:pPr algn="ctr">
              <a:lnSpc>
                <a:spcPts val="4258"/>
              </a:lnSpc>
              <a:spcBef>
                <a:spcPct val="0"/>
              </a:spcBef>
            </a:pPr>
            <a:endParaRPr lang="en-US" sz="3042">
              <a:solidFill>
                <a:srgbClr val="000000"/>
              </a:solidFill>
              <a:latin typeface="Hussar Bold Bold"/>
            </a:endParaRPr>
          </a:p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042">
                <a:solidFill>
                  <a:srgbClr val="000000"/>
                </a:solidFill>
                <a:latin typeface="Hussar Bold Bold"/>
              </a:rPr>
              <a:t>Bu anlamda öğretmenin sınıf yönetimi etkinliklerinin,</a:t>
            </a:r>
            <a:r>
              <a:rPr lang="en-US" sz="3042">
                <a:solidFill>
                  <a:srgbClr val="D9D9D9"/>
                </a:solidFill>
                <a:latin typeface="Hussar Bold Bold"/>
              </a:rPr>
              <a:t> hedeflerin ve dersin içeriğinin tümüyle ilişkilidir.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9937" y="371837"/>
            <a:ext cx="8639408" cy="4466501"/>
            <a:chOff x="0" y="0"/>
            <a:chExt cx="19270714" cy="9962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70715" cy="9962797"/>
            </a:xfrm>
            <a:custGeom>
              <a:avLst/>
              <a:gdLst/>
              <a:ahLst/>
              <a:cxnLst/>
              <a:rect l="l" t="t" r="r" b="b"/>
              <a:pathLst>
                <a:path w="19270715" h="9962797">
                  <a:moveTo>
                    <a:pt x="0" y="0"/>
                  </a:moveTo>
                  <a:lnTo>
                    <a:pt x="0" y="9962797"/>
                  </a:lnTo>
                  <a:lnTo>
                    <a:pt x="19270715" y="9962797"/>
                  </a:lnTo>
                  <a:lnTo>
                    <a:pt x="19270715" y="0"/>
                  </a:lnTo>
                  <a:lnTo>
                    <a:pt x="0" y="0"/>
                  </a:lnTo>
                  <a:close/>
                  <a:moveTo>
                    <a:pt x="19209755" y="9901837"/>
                  </a:moveTo>
                  <a:lnTo>
                    <a:pt x="59690" y="9901837"/>
                  </a:lnTo>
                  <a:lnTo>
                    <a:pt x="59690" y="59690"/>
                  </a:lnTo>
                  <a:lnTo>
                    <a:pt x="19209755" y="59690"/>
                  </a:lnTo>
                  <a:lnTo>
                    <a:pt x="19209755" y="9901837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369937" y="371837"/>
            <a:ext cx="8639408" cy="4466501"/>
          </a:xfrm>
          <a:prstGeom prst="rect">
            <a:avLst/>
          </a:prstGeom>
          <a:solidFill>
            <a:srgbClr val="41765A"/>
          </a:solidFill>
        </p:spPr>
      </p:sp>
      <p:grpSp>
        <p:nvGrpSpPr>
          <p:cNvPr id="5" name="Group 5"/>
          <p:cNvGrpSpPr/>
          <p:nvPr/>
        </p:nvGrpSpPr>
        <p:grpSpPr>
          <a:xfrm>
            <a:off x="1151816" y="1123072"/>
            <a:ext cx="7075649" cy="3421230"/>
            <a:chOff x="0" y="0"/>
            <a:chExt cx="9434199" cy="4561640"/>
          </a:xfrm>
        </p:grpSpPr>
        <p:sp>
          <p:nvSpPr>
            <p:cNvPr id="6" name="TextBox 6"/>
            <p:cNvSpPr txBox="1"/>
            <p:nvPr/>
          </p:nvSpPr>
          <p:spPr>
            <a:xfrm>
              <a:off x="0" y="1544544"/>
              <a:ext cx="9088056" cy="301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FFFFFF"/>
                  </a:solidFill>
                  <a:latin typeface="Open Sans Light"/>
                </a:rPr>
                <a:t>Etkili öğretmen davranışları ile ilgili olarak </a:t>
              </a:r>
              <a:r>
                <a:rPr lang="en-US" sz="2600">
                  <a:solidFill>
                    <a:srgbClr val="FFFFFF"/>
                  </a:solidFill>
                  <a:latin typeface="Open Sans Light Bold"/>
                </a:rPr>
                <a:t>uygulamalı bir yaklaşımı</a:t>
              </a:r>
              <a:r>
                <a:rPr lang="en-US" sz="2600">
                  <a:solidFill>
                    <a:srgbClr val="FFFFFF"/>
                  </a:solidFill>
                  <a:latin typeface="Open Sans Light"/>
                </a:rPr>
                <a:t> benimseyen  etkili sınıf yöneticileri olacak öğretmenlere uygulamaları gereken temel kurallar şu şekilde ifade edilebilir.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9434199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>
                  <a:solidFill>
                    <a:srgbClr val="FFFFFF"/>
                  </a:solidFill>
                  <a:latin typeface="Open Sans 1"/>
                </a:rPr>
                <a:t>TEMEL KURALLAR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7865" y="5600762"/>
            <a:ext cx="3209192" cy="3713101"/>
            <a:chOff x="0" y="0"/>
            <a:chExt cx="4278923" cy="4950801"/>
          </a:xfrm>
        </p:grpSpPr>
        <p:sp>
          <p:nvSpPr>
            <p:cNvPr id="9" name="TextBox 9"/>
            <p:cNvSpPr txBox="1"/>
            <p:nvPr/>
          </p:nvSpPr>
          <p:spPr>
            <a:xfrm>
              <a:off x="0" y="1120480"/>
              <a:ext cx="4278923" cy="3868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191919"/>
                  </a:solidFill>
                  <a:latin typeface="Open Sans 1"/>
                </a:rPr>
                <a:t>Çoğu sınıf problemleri öğretmenin sınıfa geç gelmesi ile başlar. Derse zamanında gelmeniz öğrenciyi ve dersi önemsediğiniz görüntüsünü verir.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278923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191919"/>
                  </a:solidFill>
                  <a:latin typeface="Open Sans 1 Bold"/>
                </a:rPr>
                <a:t>DAKİK OLUN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54657" y="5600762"/>
            <a:ext cx="3124326" cy="4463670"/>
            <a:chOff x="0" y="0"/>
            <a:chExt cx="4165768" cy="595156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077300"/>
              <a:ext cx="4165768" cy="4919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191919"/>
                  </a:solidFill>
                  <a:latin typeface="Open Sans 1"/>
                </a:rPr>
                <a:t>Derse iyi hazırlanmak öğretim hedeflerine ulaşmak için önemlidir. Öğrenci öğrenmek için oradadır. Öğrenme hedeflerine ulaşılması sizin derse etkili bir biçimde hazır olmanıza bağlıdır.</a:t>
              </a:r>
            </a:p>
            <a:p>
              <a:pPr>
                <a:lnSpc>
                  <a:spcPts val="2939"/>
                </a:lnSpc>
                <a:spcBef>
                  <a:spcPct val="0"/>
                </a:spcBef>
              </a:pPr>
              <a:endParaRPr lang="en-US" sz="2099">
                <a:solidFill>
                  <a:srgbClr val="191919"/>
                </a:solidFill>
                <a:latin typeface="Open Sans 1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165768" cy="363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09"/>
                </a:lnSpc>
                <a:spcBef>
                  <a:spcPct val="0"/>
                </a:spcBef>
              </a:pPr>
              <a:r>
                <a:rPr lang="en-US" sz="1649">
                  <a:solidFill>
                    <a:srgbClr val="191919"/>
                  </a:solidFill>
                  <a:latin typeface="Open Sans 1 Bold"/>
                </a:rPr>
                <a:t>İYİ HAZIRLANIN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22340" y="5600762"/>
            <a:ext cx="3097680" cy="4341750"/>
            <a:chOff x="0" y="0"/>
            <a:chExt cx="4130240" cy="578900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567520"/>
              <a:ext cx="4130240" cy="4127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9"/>
                </a:lnSpc>
              </a:pPr>
              <a:r>
                <a:rPr lang="en-US" sz="2249">
                  <a:solidFill>
                    <a:srgbClr val="191919"/>
                  </a:solidFill>
                  <a:latin typeface="Open Sans 1"/>
                </a:rPr>
                <a:t>Öğrencilerin dikkatini ve katılımlarını sağlayacak yöntemlerle başlayarak derse hızlı ve kararlı bir başlangıç yapın.</a:t>
              </a:r>
            </a:p>
            <a:p>
              <a:pPr>
                <a:lnSpc>
                  <a:spcPts val="3149"/>
                </a:lnSpc>
                <a:spcBef>
                  <a:spcPct val="0"/>
                </a:spcBef>
              </a:pPr>
              <a:endParaRPr lang="en-US" sz="2249">
                <a:solidFill>
                  <a:srgbClr val="191919"/>
                </a:solidFill>
                <a:latin typeface="Open Sans 1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130240" cy="957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191919"/>
                  </a:solidFill>
                  <a:latin typeface="Open Sans 1 Bold"/>
                </a:rPr>
                <a:t>HIZLI BIR ŞEKILDE DERSE BAŞLAYIN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260864" y="5600762"/>
            <a:ext cx="2998436" cy="3673730"/>
            <a:chOff x="0" y="0"/>
            <a:chExt cx="3997915" cy="489830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226015"/>
              <a:ext cx="3997915" cy="2514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9"/>
                </a:lnSpc>
              </a:pPr>
              <a:r>
                <a:rPr lang="en-US" sz="2149">
                  <a:solidFill>
                    <a:srgbClr val="191919"/>
                  </a:solidFill>
                  <a:latin typeface="Open Sans 1"/>
                </a:rPr>
                <a:t>Konuyu açıklamaya başlamadan tüm sınıfın dikkatini derse toplayın.</a:t>
              </a:r>
            </a:p>
            <a:p>
              <a:pPr>
                <a:lnSpc>
                  <a:spcPts val="3009"/>
                </a:lnSpc>
                <a:spcBef>
                  <a:spcPct val="0"/>
                </a:spcBef>
              </a:pPr>
              <a:endParaRPr lang="en-US" sz="2149">
                <a:solidFill>
                  <a:srgbClr val="191919"/>
                </a:solidFill>
                <a:latin typeface="Open Sans 1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997915" cy="1353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9"/>
                </a:lnSpc>
                <a:spcBef>
                  <a:spcPct val="0"/>
                </a:spcBef>
              </a:pPr>
              <a:r>
                <a:rPr lang="en-US" sz="1950">
                  <a:solidFill>
                    <a:srgbClr val="191919"/>
                  </a:solidFill>
                  <a:latin typeface="Open Sans 1 Bold"/>
                </a:rPr>
                <a:t>TÜM SINIFIN KATILIMI KONUSUNDA ISRARCI OLUN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9937" y="371837"/>
            <a:ext cx="8639408" cy="4466501"/>
            <a:chOff x="0" y="0"/>
            <a:chExt cx="19270714" cy="9962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70715" cy="9962797"/>
            </a:xfrm>
            <a:custGeom>
              <a:avLst/>
              <a:gdLst/>
              <a:ahLst/>
              <a:cxnLst/>
              <a:rect l="l" t="t" r="r" b="b"/>
              <a:pathLst>
                <a:path w="19270715" h="9962797">
                  <a:moveTo>
                    <a:pt x="0" y="0"/>
                  </a:moveTo>
                  <a:lnTo>
                    <a:pt x="0" y="9962797"/>
                  </a:lnTo>
                  <a:lnTo>
                    <a:pt x="19270715" y="9962797"/>
                  </a:lnTo>
                  <a:lnTo>
                    <a:pt x="19270715" y="0"/>
                  </a:lnTo>
                  <a:lnTo>
                    <a:pt x="0" y="0"/>
                  </a:lnTo>
                  <a:close/>
                  <a:moveTo>
                    <a:pt x="19209755" y="9901837"/>
                  </a:moveTo>
                  <a:lnTo>
                    <a:pt x="59690" y="9901837"/>
                  </a:lnTo>
                  <a:lnTo>
                    <a:pt x="59690" y="59690"/>
                  </a:lnTo>
                  <a:lnTo>
                    <a:pt x="19209755" y="59690"/>
                  </a:lnTo>
                  <a:lnTo>
                    <a:pt x="19209755" y="9901837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369937" y="371837"/>
            <a:ext cx="8639408" cy="4466501"/>
          </a:xfrm>
          <a:prstGeom prst="rect">
            <a:avLst/>
          </a:prstGeom>
          <a:solidFill>
            <a:srgbClr val="41765A"/>
          </a:solidFill>
        </p:spPr>
      </p:sp>
      <p:sp>
        <p:nvSpPr>
          <p:cNvPr id="5" name="TextBox 5"/>
          <p:cNvSpPr txBox="1"/>
          <p:nvPr/>
        </p:nvSpPr>
        <p:spPr>
          <a:xfrm>
            <a:off x="1151816" y="1999627"/>
            <a:ext cx="7075649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Open Sans 1"/>
              </a:rPr>
              <a:t>TEMEL KURALLAR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57865" y="5600762"/>
            <a:ext cx="3209192" cy="4628135"/>
            <a:chOff x="0" y="0"/>
            <a:chExt cx="4278923" cy="6170847"/>
          </a:xfrm>
        </p:grpSpPr>
        <p:sp>
          <p:nvSpPr>
            <p:cNvPr id="7" name="TextBox 7"/>
            <p:cNvSpPr txBox="1"/>
            <p:nvPr/>
          </p:nvSpPr>
          <p:spPr>
            <a:xfrm>
              <a:off x="0" y="1539580"/>
              <a:ext cx="4278923" cy="4669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</a:pPr>
              <a:r>
                <a:rPr lang="en-US" sz="1999">
                  <a:solidFill>
                    <a:srgbClr val="191919"/>
                  </a:solidFill>
                  <a:latin typeface="Open Sans 1"/>
                </a:rPr>
                <a:t>Ses, öğretmenin sınıfla olan etkileşiminde en önemli öğedir. Sesini etkili kullanan bir öğretmenin öğrencinin dikkatini toplamada, sesini etkili kullanamayan bir öğretmene nazaran daha avantajlıdır.</a:t>
              </a:r>
            </a:p>
            <a:p>
              <a:pPr>
                <a:lnSpc>
                  <a:spcPts val="2799"/>
                </a:lnSpc>
                <a:spcBef>
                  <a:spcPct val="0"/>
                </a:spcBef>
              </a:pPr>
              <a:endParaRPr lang="en-US" sz="1999">
                <a:solidFill>
                  <a:srgbClr val="191919"/>
                </a:solidFill>
                <a:latin typeface="Open Sans 1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78923" cy="80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191919"/>
                  </a:solidFill>
                  <a:latin typeface="Open Sans 1 Bold"/>
                </a:rPr>
                <a:t>SESINIZI ETKILI BIR BIÇIMDE KULLANIN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54657" y="5600762"/>
            <a:ext cx="3124326" cy="4428745"/>
            <a:chOff x="0" y="0"/>
            <a:chExt cx="4165768" cy="590499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820250"/>
              <a:ext cx="4165768" cy="4130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2599">
                  <a:solidFill>
                    <a:srgbClr val="191919"/>
                  </a:solidFill>
                  <a:latin typeface="Open Sans 1"/>
                </a:rPr>
                <a:t>Beklenmeyen bir durumda nasıl davranılacağı bilinirse sorunlar kolayca halledilebilir.</a:t>
              </a:r>
            </a:p>
            <a:p>
              <a:pPr>
                <a:lnSpc>
                  <a:spcPts val="2939"/>
                </a:lnSpc>
                <a:spcBef>
                  <a:spcPct val="0"/>
                </a:spcBef>
              </a:pPr>
              <a:endParaRPr lang="en-US" sz="2599">
                <a:solidFill>
                  <a:srgbClr val="191919"/>
                </a:solidFill>
                <a:latin typeface="Open Sans 1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165768" cy="1125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09"/>
                </a:lnSpc>
                <a:spcBef>
                  <a:spcPct val="0"/>
                </a:spcBef>
              </a:pPr>
              <a:r>
                <a:rPr lang="en-US" sz="1649">
                  <a:solidFill>
                    <a:srgbClr val="191919"/>
                  </a:solidFill>
                  <a:latin typeface="Open Sans 1 Bold"/>
                </a:rPr>
                <a:t>KARIŞIKLIKLARLA UĞRAŞABILMEK IÇIN AÇIK STRATEJILERINIZ OLSUN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22340" y="5600762"/>
            <a:ext cx="3097680" cy="4868165"/>
            <a:chOff x="0" y="0"/>
            <a:chExt cx="4130240" cy="649088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67520"/>
              <a:ext cx="4130240" cy="4829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9"/>
                </a:lnSpc>
              </a:pPr>
              <a:r>
                <a:rPr lang="en-US" sz="2049">
                  <a:solidFill>
                    <a:srgbClr val="191919"/>
                  </a:solidFill>
                  <a:latin typeface="Open Sans 1"/>
                </a:rPr>
                <a:t>Öğrenci performansları hakkında karşılaştırma yapmak sınıfta bölünmelere neden olabilir. Düşük performanslı öğrencilerin tamamen kaybedilmesine yol açabilir.</a:t>
              </a:r>
            </a:p>
            <a:p>
              <a:pPr>
                <a:lnSpc>
                  <a:spcPts val="3149"/>
                </a:lnSpc>
                <a:spcBef>
                  <a:spcPct val="0"/>
                </a:spcBef>
              </a:pPr>
              <a:endParaRPr lang="en-US" sz="2049">
                <a:solidFill>
                  <a:srgbClr val="191919"/>
                </a:solidFill>
                <a:latin typeface="Open Sans 1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130240" cy="957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191919"/>
                  </a:solidFill>
                  <a:latin typeface="Open Sans 1 Bold"/>
                </a:rPr>
                <a:t>KARŞILAŞTIRMA YAPMAKTAN KAÇININ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60864" y="5600762"/>
            <a:ext cx="2998436" cy="2949830"/>
            <a:chOff x="0" y="0"/>
            <a:chExt cx="3997915" cy="393310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768815"/>
              <a:ext cx="3997915" cy="2006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9"/>
                </a:lnSpc>
              </a:pPr>
              <a:r>
                <a:rPr lang="en-US" sz="2149">
                  <a:solidFill>
                    <a:srgbClr val="191919"/>
                  </a:solidFill>
                  <a:latin typeface="Open Sans 1"/>
                </a:rPr>
                <a:t>Verilen sözlerin tutulmaması sınıfta güveni zedeleyebilir.</a:t>
              </a:r>
            </a:p>
            <a:p>
              <a:pPr>
                <a:lnSpc>
                  <a:spcPts val="3009"/>
                </a:lnSpc>
                <a:spcBef>
                  <a:spcPct val="0"/>
                </a:spcBef>
              </a:pPr>
              <a:endParaRPr lang="en-US" sz="2149">
                <a:solidFill>
                  <a:srgbClr val="191919"/>
                </a:solidFill>
                <a:latin typeface="Open Sans 1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997915" cy="895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9"/>
                </a:lnSpc>
                <a:spcBef>
                  <a:spcPct val="0"/>
                </a:spcBef>
              </a:pPr>
              <a:r>
                <a:rPr lang="en-US" sz="1950">
                  <a:solidFill>
                    <a:srgbClr val="191919"/>
                  </a:solidFill>
                  <a:latin typeface="Open Sans 1 Bold"/>
                </a:rPr>
                <a:t>VERDIĞINIZ SÖZLERI TUTMAYA DIKKAT EDIN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9937" y="371837"/>
            <a:ext cx="8639408" cy="4466501"/>
            <a:chOff x="0" y="0"/>
            <a:chExt cx="19270714" cy="9962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70715" cy="9962797"/>
            </a:xfrm>
            <a:custGeom>
              <a:avLst/>
              <a:gdLst/>
              <a:ahLst/>
              <a:cxnLst/>
              <a:rect l="l" t="t" r="r" b="b"/>
              <a:pathLst>
                <a:path w="19270715" h="9962797">
                  <a:moveTo>
                    <a:pt x="0" y="0"/>
                  </a:moveTo>
                  <a:lnTo>
                    <a:pt x="0" y="9962797"/>
                  </a:lnTo>
                  <a:lnTo>
                    <a:pt x="19270715" y="9962797"/>
                  </a:lnTo>
                  <a:lnTo>
                    <a:pt x="19270715" y="0"/>
                  </a:lnTo>
                  <a:lnTo>
                    <a:pt x="0" y="0"/>
                  </a:lnTo>
                  <a:close/>
                  <a:moveTo>
                    <a:pt x="19209755" y="9901837"/>
                  </a:moveTo>
                  <a:lnTo>
                    <a:pt x="59690" y="9901837"/>
                  </a:lnTo>
                  <a:lnTo>
                    <a:pt x="59690" y="59690"/>
                  </a:lnTo>
                  <a:lnTo>
                    <a:pt x="19209755" y="59690"/>
                  </a:lnTo>
                  <a:lnTo>
                    <a:pt x="19209755" y="9901837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369937" y="371837"/>
            <a:ext cx="8639408" cy="4466501"/>
          </a:xfrm>
          <a:prstGeom prst="rect">
            <a:avLst/>
          </a:prstGeom>
          <a:solidFill>
            <a:srgbClr val="41765A"/>
          </a:solidFill>
        </p:spPr>
      </p:sp>
      <p:sp>
        <p:nvSpPr>
          <p:cNvPr id="5" name="TextBox 5"/>
          <p:cNvSpPr txBox="1"/>
          <p:nvPr/>
        </p:nvSpPr>
        <p:spPr>
          <a:xfrm>
            <a:off x="1151816" y="1999627"/>
            <a:ext cx="7075649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Open Sans 1"/>
              </a:rPr>
              <a:t>TEMEL KURALLAR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024443" y="5385296"/>
            <a:ext cx="4128002" cy="3711831"/>
            <a:chOff x="0" y="0"/>
            <a:chExt cx="5504002" cy="4949107"/>
          </a:xfrm>
        </p:grpSpPr>
        <p:sp>
          <p:nvSpPr>
            <p:cNvPr id="7" name="TextBox 7"/>
            <p:cNvSpPr txBox="1"/>
            <p:nvPr/>
          </p:nvSpPr>
          <p:spPr>
            <a:xfrm>
              <a:off x="0" y="1624882"/>
              <a:ext cx="5504002" cy="3362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91919"/>
                  </a:solidFill>
                  <a:latin typeface="Open Sans 1"/>
                </a:rPr>
                <a:t>Oturma düzeni, araç ve gereçlerin uygun bir biçimde yerleştirilmesi iyi bir organizasyon için gereklidir.</a:t>
              </a:r>
            </a:p>
            <a:p>
              <a:pPr>
                <a:lnSpc>
                  <a:spcPts val="2799"/>
                </a:lnSpc>
                <a:spcBef>
                  <a:spcPct val="0"/>
                </a:spcBef>
              </a:pPr>
              <a:endParaRPr lang="en-US" sz="2499">
                <a:solidFill>
                  <a:srgbClr val="191919"/>
                </a:solidFill>
                <a:latin typeface="Open Sans 1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504002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191919"/>
                  </a:solidFill>
                  <a:latin typeface="Open Sans 1 Bold"/>
                </a:rPr>
                <a:t>SINIFI AMACINA UYGUN BIR BIÇIMDE ORGANIZE EDIN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292075" y="5385296"/>
            <a:ext cx="3808557" cy="3677323"/>
            <a:chOff x="0" y="0"/>
            <a:chExt cx="5078076" cy="490309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052696"/>
              <a:ext cx="5078076" cy="2891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28"/>
                </a:lnSpc>
              </a:pPr>
              <a:r>
                <a:rPr lang="en-US" sz="2163">
                  <a:solidFill>
                    <a:srgbClr val="191919"/>
                  </a:solidFill>
                  <a:latin typeface="Open Sans 1"/>
                </a:rPr>
                <a:t>Öğrencinin ders içi ve ders dışından kaynaklanan problemleri ile ilgilenmek öğrencinin derse katılımını artırabilir.</a:t>
              </a:r>
            </a:p>
            <a:p>
              <a:pPr>
                <a:lnSpc>
                  <a:spcPts val="2397"/>
                </a:lnSpc>
                <a:spcBef>
                  <a:spcPct val="0"/>
                </a:spcBef>
              </a:pPr>
              <a:endParaRPr lang="en-US" sz="2163">
                <a:solidFill>
                  <a:srgbClr val="191919"/>
                </a:solidFill>
                <a:latin typeface="Open Sans 1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5078076" cy="1426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6"/>
                </a:lnSpc>
                <a:spcBef>
                  <a:spcPct val="0"/>
                </a:spcBef>
              </a:pPr>
              <a:r>
                <a:rPr lang="en-US" sz="2047">
                  <a:solidFill>
                    <a:srgbClr val="191919"/>
                  </a:solidFill>
                  <a:latin typeface="Open Sans 1 Bold"/>
                </a:rPr>
                <a:t>KARIŞIKLIKLARLA UĞRAŞABILMEK IÇIN AÇIK STRATEJILERINIZ OLSUN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823928"/>
            <a:ext cx="10598030" cy="71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2"/>
              </a:lnSpc>
            </a:pPr>
            <a:r>
              <a:rPr lang="en-US" sz="4425">
                <a:solidFill>
                  <a:srgbClr val="2F5B44"/>
                </a:solidFill>
                <a:latin typeface="Open Sans 1 Bold"/>
              </a:rPr>
              <a:t>AÇIK VE ETKİLİ İLETİŞİM İÇİN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3640532"/>
            <a:ext cx="4965461" cy="5617768"/>
          </a:xfrm>
          <a:prstGeom prst="rect">
            <a:avLst/>
          </a:prstGeom>
          <a:solidFill>
            <a:srgbClr val="EBEBEB"/>
          </a:solidFill>
        </p:spPr>
      </p:sp>
      <p:grpSp>
        <p:nvGrpSpPr>
          <p:cNvPr id="4" name="Group 4"/>
          <p:cNvGrpSpPr/>
          <p:nvPr/>
        </p:nvGrpSpPr>
        <p:grpSpPr>
          <a:xfrm>
            <a:off x="5041176" y="8252280"/>
            <a:ext cx="952985" cy="1006020"/>
            <a:chOff x="0" y="0"/>
            <a:chExt cx="1270646" cy="1341359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270646" cy="1341359"/>
            </a:xfrm>
            <a:prstGeom prst="rect">
              <a:avLst/>
            </a:prstGeom>
            <a:solidFill>
              <a:srgbClr val="2F5B44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438618" y="651630"/>
              <a:ext cx="393411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7" name="AutoShape 7"/>
          <p:cNvSpPr/>
          <p:nvPr/>
        </p:nvSpPr>
        <p:spPr>
          <a:xfrm>
            <a:off x="6661270" y="3640532"/>
            <a:ext cx="4965461" cy="5617768"/>
          </a:xfrm>
          <a:prstGeom prst="rect">
            <a:avLst/>
          </a:prstGeom>
          <a:solidFill>
            <a:srgbClr val="EBEBEB"/>
          </a:solidFill>
        </p:spPr>
      </p:sp>
      <p:grpSp>
        <p:nvGrpSpPr>
          <p:cNvPr id="8" name="Group 8"/>
          <p:cNvGrpSpPr/>
          <p:nvPr/>
        </p:nvGrpSpPr>
        <p:grpSpPr>
          <a:xfrm>
            <a:off x="10673746" y="8252280"/>
            <a:ext cx="952985" cy="1006020"/>
            <a:chOff x="0" y="0"/>
            <a:chExt cx="1270646" cy="1341359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270646" cy="1341359"/>
            </a:xfrm>
            <a:prstGeom prst="rect">
              <a:avLst/>
            </a:prstGeom>
            <a:solidFill>
              <a:srgbClr val="2F5B44"/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438618" y="651630"/>
              <a:ext cx="393411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11" name="AutoShape 11"/>
          <p:cNvSpPr/>
          <p:nvPr/>
        </p:nvSpPr>
        <p:spPr>
          <a:xfrm>
            <a:off x="12293839" y="3640532"/>
            <a:ext cx="4965461" cy="561776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2" name="AutoShape 12"/>
          <p:cNvSpPr/>
          <p:nvPr/>
        </p:nvSpPr>
        <p:spPr>
          <a:xfrm>
            <a:off x="16306315" y="8252280"/>
            <a:ext cx="952985" cy="1006020"/>
          </a:xfrm>
          <a:prstGeom prst="rect">
            <a:avLst/>
          </a:prstGeom>
          <a:solidFill>
            <a:srgbClr val="2F5B44"/>
          </a:solidFill>
        </p:spPr>
      </p:sp>
      <p:sp>
        <p:nvSpPr>
          <p:cNvPr id="13" name="AutoShape 13"/>
          <p:cNvSpPr/>
          <p:nvPr/>
        </p:nvSpPr>
        <p:spPr>
          <a:xfrm>
            <a:off x="16782808" y="8741003"/>
            <a:ext cx="29505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4" name="Group 14"/>
          <p:cNvGrpSpPr/>
          <p:nvPr/>
        </p:nvGrpSpPr>
        <p:grpSpPr>
          <a:xfrm>
            <a:off x="1389667" y="4331563"/>
            <a:ext cx="4128002" cy="4235706"/>
            <a:chOff x="0" y="0"/>
            <a:chExt cx="5504002" cy="564760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154982"/>
              <a:ext cx="5504002" cy="453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91919"/>
                  </a:solidFill>
                  <a:latin typeface="Open Sans 1"/>
                </a:rPr>
                <a:t>Problemi açık bir biçimde ortaya koyması, açık bir beden dili kullanması, problemin çözümüne ilişkin uygun davranışı açıklamasını kapsamaktadır. </a:t>
              </a:r>
            </a:p>
            <a:p>
              <a:pPr>
                <a:lnSpc>
                  <a:spcPts val="2799"/>
                </a:lnSpc>
                <a:spcBef>
                  <a:spcPct val="0"/>
                </a:spcBef>
              </a:pPr>
              <a:endParaRPr lang="en-US" sz="2499">
                <a:solidFill>
                  <a:srgbClr val="191919"/>
                </a:solidFill>
                <a:latin typeface="Open Sans 1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504002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191919"/>
                  </a:solidFill>
                  <a:latin typeface="Open Sans 1 Bold"/>
                </a:rPr>
                <a:t>OTORITESIZ YAPI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79999" y="4331563"/>
            <a:ext cx="4128002" cy="3416556"/>
            <a:chOff x="0" y="0"/>
            <a:chExt cx="5504002" cy="455540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154982"/>
              <a:ext cx="5504002" cy="3438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191919"/>
                  </a:solidFill>
                  <a:latin typeface="Open Sans 1"/>
                </a:rPr>
                <a:t>Öğrencilere onların bakış açılarıyla olaylara bakabildiğini göstermeyi kapsamaktadır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504002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191919"/>
                  </a:solidFill>
                  <a:latin typeface="Open Sans 1 Bold"/>
                </a:rPr>
                <a:t>EMPATİK SORUMLULUK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712569" y="4331563"/>
            <a:ext cx="4128002" cy="4584321"/>
            <a:chOff x="0" y="0"/>
            <a:chExt cx="5504002" cy="611242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164507"/>
              <a:ext cx="5504002" cy="4986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191919"/>
                  </a:solidFill>
                  <a:latin typeface="Open Sans 1"/>
                </a:rPr>
                <a:t>Problem çözme süreci çatışmayı yok etmeyi kapsamaktadır. Öğretmen ve öğrenci arasında gelişen çatışmalar rollerin, gereksinimlerin, ilgilerin, bireysel amaçların farklılıklarından kaynaklanmaktadır.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504002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191919"/>
                  </a:solidFill>
                  <a:latin typeface="Open Sans 1 Bold"/>
                </a:rPr>
                <a:t>PROBLEM ÇÖZÜCÜLÜK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984917"/>
          </a:xfrm>
          <a:prstGeom prst="rect">
            <a:avLst/>
          </a:prstGeom>
          <a:solidFill>
            <a:srgbClr val="2F5B44"/>
          </a:solidFill>
        </p:spPr>
      </p:sp>
      <p:grpSp>
        <p:nvGrpSpPr>
          <p:cNvPr id="3" name="Group 3"/>
          <p:cNvGrpSpPr/>
          <p:nvPr/>
        </p:nvGrpSpPr>
        <p:grpSpPr>
          <a:xfrm>
            <a:off x="1264048" y="3458299"/>
            <a:ext cx="7644603" cy="5038001"/>
            <a:chOff x="0" y="0"/>
            <a:chExt cx="17051744" cy="112375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51744" cy="11237562"/>
            </a:xfrm>
            <a:custGeom>
              <a:avLst/>
              <a:gdLst/>
              <a:ahLst/>
              <a:cxnLst/>
              <a:rect l="l" t="t" r="r" b="b"/>
              <a:pathLst>
                <a:path w="17051744" h="11237562">
                  <a:moveTo>
                    <a:pt x="0" y="0"/>
                  </a:moveTo>
                  <a:lnTo>
                    <a:pt x="0" y="11237562"/>
                  </a:lnTo>
                  <a:lnTo>
                    <a:pt x="17051744" y="1123756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176602"/>
                  </a:moveTo>
                  <a:lnTo>
                    <a:pt x="59690" y="1117660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176602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936380" y="3768768"/>
            <a:ext cx="5621099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Bir öğretim liderinin en önemli görevi, öğrenciler için uygun bir öğrenme çevresinin oluşturulmasıdır.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79348" y="3458299"/>
            <a:ext cx="7644603" cy="5038001"/>
            <a:chOff x="0" y="0"/>
            <a:chExt cx="17051744" cy="112375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51744" cy="11237562"/>
            </a:xfrm>
            <a:custGeom>
              <a:avLst/>
              <a:gdLst/>
              <a:ahLst/>
              <a:cxnLst/>
              <a:rect l="l" t="t" r="r" b="b"/>
              <a:pathLst>
                <a:path w="17051744" h="11237562">
                  <a:moveTo>
                    <a:pt x="0" y="0"/>
                  </a:moveTo>
                  <a:lnTo>
                    <a:pt x="0" y="11237562"/>
                  </a:lnTo>
                  <a:lnTo>
                    <a:pt x="17051744" y="1123756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176602"/>
                  </a:moveTo>
                  <a:lnTo>
                    <a:pt x="59690" y="1117660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176602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64048" y="171712"/>
            <a:ext cx="6965761" cy="1922780"/>
            <a:chOff x="0" y="0"/>
            <a:chExt cx="9287682" cy="2563707"/>
          </a:xfrm>
        </p:grpSpPr>
        <p:sp>
          <p:nvSpPr>
            <p:cNvPr id="9" name="TextBox 9"/>
            <p:cNvSpPr txBox="1"/>
            <p:nvPr/>
          </p:nvSpPr>
          <p:spPr>
            <a:xfrm>
              <a:off x="0" y="-19050"/>
              <a:ext cx="9287682" cy="417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67"/>
                </a:lnSpc>
              </a:pPr>
              <a:r>
                <a:rPr lang="en-US" sz="1975" spc="-59">
                  <a:solidFill>
                    <a:srgbClr val="FFFFFF"/>
                  </a:solidFill>
                  <a:latin typeface="Open Sans 2 Bold"/>
                </a:rPr>
                <a:t>SINIF YÖNETİMİNDE ÖĞRETMENİN ROLÜ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21360"/>
              <a:ext cx="9287682" cy="1849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Open Sans 1"/>
                </a:rPr>
                <a:t>Öğretmenin eğitimsel/öğretimsel liderliği; öğrencilerin başarılarını artırıcı, istendik davranışları göstermesine yönelik gerekli önlemleri alması anlamına gelmektedir.</a:t>
              </a:r>
            </a:p>
            <a:p>
              <a:pPr>
                <a:lnSpc>
                  <a:spcPts val="2799"/>
                </a:lnSpc>
                <a:spcBef>
                  <a:spcPct val="0"/>
                </a:spcBef>
              </a:pPr>
              <a:endParaRPr lang="en-US" sz="1999">
                <a:solidFill>
                  <a:srgbClr val="FFFFFF"/>
                </a:solidFill>
                <a:latin typeface="Open Sans 1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36380" y="5274556"/>
            <a:ext cx="5621099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Öğretim çevresini oluşturma ve yapılandırma rolü, öğretim liderliğinin temelini oluşturmaktadır.</a:t>
            </a:r>
          </a:p>
          <a:p>
            <a:pPr>
              <a:lnSpc>
                <a:spcPts val="3219"/>
              </a:lnSpc>
            </a:pPr>
            <a:endParaRPr lang="en-US" sz="2299">
              <a:solidFill>
                <a:srgbClr val="191919"/>
              </a:solidFill>
              <a:latin typeface="Open Sans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36380" y="6816336"/>
            <a:ext cx="5621099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Sınıfın akademik amaçlarının gerçekleştirilebilmesi için gerekli kaynakları sağlaması, </a:t>
            </a:r>
          </a:p>
          <a:p>
            <a:pPr>
              <a:lnSpc>
                <a:spcPts val="3219"/>
              </a:lnSpc>
            </a:pPr>
            <a:endParaRPr lang="en-US" sz="2299">
              <a:solidFill>
                <a:srgbClr val="191919"/>
              </a:solidFill>
              <a:latin typeface="Open Sans 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15104" y="3768768"/>
            <a:ext cx="5621099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Öğrenci başarısını yükseltmeyi temel amaç olarak belirlemesi,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15104" y="5274556"/>
            <a:ext cx="5621099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Öğrenci merkezli öğretim yöntemleri ve yaklaşımlarını savunması,</a:t>
            </a:r>
          </a:p>
          <a:p>
            <a:pPr>
              <a:lnSpc>
                <a:spcPts val="3219"/>
              </a:lnSpc>
            </a:pPr>
            <a:endParaRPr lang="en-US" sz="2299">
              <a:solidFill>
                <a:srgbClr val="191919"/>
              </a:solidFill>
              <a:latin typeface="Open Sans 1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115104" y="6616311"/>
            <a:ext cx="5621099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Öğretim uygulamalarının geliştirilip yönlendirilmesi için öğretim ve program konuları hakkında bilgi ve beceriye sahip olması,</a:t>
            </a:r>
          </a:p>
          <a:p>
            <a:pPr>
              <a:lnSpc>
                <a:spcPts val="3219"/>
              </a:lnSpc>
            </a:pPr>
            <a:endParaRPr lang="en-US" sz="2299">
              <a:solidFill>
                <a:srgbClr val="191919"/>
              </a:solidFill>
              <a:latin typeface="Open Sans 1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984917"/>
          </a:xfrm>
          <a:prstGeom prst="rect">
            <a:avLst/>
          </a:prstGeom>
          <a:solidFill>
            <a:srgbClr val="2F5B44"/>
          </a:solidFill>
        </p:spPr>
      </p:sp>
      <p:grpSp>
        <p:nvGrpSpPr>
          <p:cNvPr id="3" name="Group 3"/>
          <p:cNvGrpSpPr/>
          <p:nvPr/>
        </p:nvGrpSpPr>
        <p:grpSpPr>
          <a:xfrm>
            <a:off x="1264048" y="3458299"/>
            <a:ext cx="7644603" cy="5038001"/>
            <a:chOff x="0" y="0"/>
            <a:chExt cx="17051744" cy="112375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51744" cy="11237562"/>
            </a:xfrm>
            <a:custGeom>
              <a:avLst/>
              <a:gdLst/>
              <a:ahLst/>
              <a:cxnLst/>
              <a:rect l="l" t="t" r="r" b="b"/>
              <a:pathLst>
                <a:path w="17051744" h="11237562">
                  <a:moveTo>
                    <a:pt x="0" y="0"/>
                  </a:moveTo>
                  <a:lnTo>
                    <a:pt x="0" y="11237562"/>
                  </a:lnTo>
                  <a:lnTo>
                    <a:pt x="17051744" y="1123756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176602"/>
                  </a:moveTo>
                  <a:lnTo>
                    <a:pt x="59690" y="1117660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176602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936380" y="3768768"/>
            <a:ext cx="5621099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Öğrenci başarısına yönelik sınıfta işbirlikçi bir çalışma ortamı sağlanması ve takım çalışmasını gerçekleştirmesi,</a:t>
            </a:r>
          </a:p>
          <a:p>
            <a:pPr>
              <a:lnSpc>
                <a:spcPts val="3219"/>
              </a:lnSpc>
            </a:pPr>
            <a:endParaRPr lang="en-US" sz="2299">
              <a:solidFill>
                <a:srgbClr val="191919"/>
              </a:solidFill>
              <a:latin typeface="Open Sans 1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9379348" y="3458299"/>
            <a:ext cx="7644603" cy="5038001"/>
            <a:chOff x="0" y="0"/>
            <a:chExt cx="17051744" cy="112375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51744" cy="11237562"/>
            </a:xfrm>
            <a:custGeom>
              <a:avLst/>
              <a:gdLst/>
              <a:ahLst/>
              <a:cxnLst/>
              <a:rect l="l" t="t" r="r" b="b"/>
              <a:pathLst>
                <a:path w="17051744" h="11237562">
                  <a:moveTo>
                    <a:pt x="0" y="0"/>
                  </a:moveTo>
                  <a:lnTo>
                    <a:pt x="0" y="11237562"/>
                  </a:lnTo>
                  <a:lnTo>
                    <a:pt x="17051744" y="1123756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176602"/>
                  </a:moveTo>
                  <a:lnTo>
                    <a:pt x="59690" y="1117660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176602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264048" y="308525"/>
            <a:ext cx="6965761" cy="43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77"/>
              </a:lnSpc>
            </a:pPr>
            <a:r>
              <a:rPr lang="en-US" sz="2674" spc="-80">
                <a:solidFill>
                  <a:srgbClr val="FFFFFF"/>
                </a:solidFill>
                <a:latin typeface="Open Sans 2 Bold"/>
              </a:rPr>
              <a:t>SINIF YÖNETİMİNDE ÖĞRETMENİN ROLÜ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6380" y="5710599"/>
            <a:ext cx="5621099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Sınıf toplumu duygusu ve bilincini öğrencilere aşılaması, </a:t>
            </a:r>
          </a:p>
          <a:p>
            <a:pPr>
              <a:lnSpc>
                <a:spcPts val="3219"/>
              </a:lnSpc>
            </a:pPr>
            <a:endParaRPr lang="en-US" sz="2299">
              <a:solidFill>
                <a:srgbClr val="191919"/>
              </a:solidFill>
              <a:latin typeface="Open Sans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36380" y="6717104"/>
            <a:ext cx="5621099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Dış dünya ile bağlantıyı sağlayan lider olması, yeni araştırmaları ve fikirleri okula getirmesi ve öğrencileriyle paylaşması, </a:t>
            </a:r>
          </a:p>
          <a:p>
            <a:pPr>
              <a:lnSpc>
                <a:spcPts val="3219"/>
              </a:lnSpc>
            </a:pPr>
            <a:endParaRPr lang="en-US" sz="2299">
              <a:solidFill>
                <a:srgbClr val="191919"/>
              </a:solidFill>
              <a:latin typeface="Open Sans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115104" y="3554095"/>
            <a:ext cx="5621099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Öğrencilerin sınıfta karar alma sürecine katılımına izin verilmesi ve yapılan hataları öğretmence anlayışla karşılanması,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15104" y="5575373"/>
            <a:ext cx="5621099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Öğretmenin sınıfta iyi bir takım lideri ve yetki aktarıcısı olması, </a:t>
            </a:r>
          </a:p>
          <a:p>
            <a:pPr>
              <a:lnSpc>
                <a:spcPts val="3219"/>
              </a:lnSpc>
            </a:pPr>
            <a:endParaRPr lang="en-US" sz="2299">
              <a:solidFill>
                <a:srgbClr val="191919"/>
              </a:solidFill>
              <a:latin typeface="Open Sans 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15104" y="6644640"/>
            <a:ext cx="5621099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191919"/>
                </a:solidFill>
                <a:latin typeface="Open Sans 1"/>
              </a:rPr>
              <a:t>Sınıf yönetiminin başarıyla uygulanabilmesi için öğretmenlerin takımla karar alma süreci yaklaşımını kullanması, </a:t>
            </a:r>
          </a:p>
          <a:p>
            <a:pPr>
              <a:lnSpc>
                <a:spcPts val="3219"/>
              </a:lnSpc>
            </a:pPr>
            <a:endParaRPr lang="en-US" sz="2299">
              <a:solidFill>
                <a:srgbClr val="191919"/>
              </a:solidFill>
              <a:latin typeface="Open Sans 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Özel</PresentationFormat>
  <Paragraphs>112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3" baseType="lpstr">
      <vt:lpstr>Arial</vt:lpstr>
      <vt:lpstr>Open Sans Light Bold</vt:lpstr>
      <vt:lpstr>Open Sans 1</vt:lpstr>
      <vt:lpstr>Open Sans 1 Bold</vt:lpstr>
      <vt:lpstr>Open Sans Light</vt:lpstr>
      <vt:lpstr>Arimo Bold</vt:lpstr>
      <vt:lpstr>Hussar Bold Bold</vt:lpstr>
      <vt:lpstr>Calibri</vt:lpstr>
      <vt:lpstr>Open Sans 2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ALTINDAĞ REHBERLİK VE ARAŞTIRMA MERKEZİ</dc:title>
  <dc:creator>HP</dc:creator>
  <cp:lastModifiedBy>HP</cp:lastModifiedBy>
  <cp:revision>3</cp:revision>
  <dcterms:created xsi:type="dcterms:W3CDTF">2006-08-16T00:00:00Z</dcterms:created>
  <dcterms:modified xsi:type="dcterms:W3CDTF">2022-01-05T09:59:53Z</dcterms:modified>
  <dc:identifier>DAEz_jG7BQM</dc:identifier>
</cp:coreProperties>
</file>