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61" r:id="rId4"/>
    <p:sldId id="292" r:id="rId5"/>
    <p:sldId id="293" r:id="rId6"/>
    <p:sldId id="307" r:id="rId7"/>
    <p:sldId id="273" r:id="rId8"/>
    <p:sldId id="257" r:id="rId9"/>
    <p:sldId id="302" r:id="rId10"/>
    <p:sldId id="308" r:id="rId11"/>
    <p:sldId id="266" r:id="rId12"/>
    <p:sldId id="267" r:id="rId13"/>
    <p:sldId id="269" r:id="rId14"/>
    <p:sldId id="274" r:id="rId15"/>
    <p:sldId id="276" r:id="rId16"/>
    <p:sldId id="278" r:id="rId17"/>
    <p:sldId id="280" r:id="rId18"/>
    <p:sldId id="282" r:id="rId19"/>
    <p:sldId id="285" r:id="rId20"/>
    <p:sldId id="309" r:id="rId21"/>
    <p:sldId id="286" r:id="rId22"/>
    <p:sldId id="287" r:id="rId23"/>
    <p:sldId id="289" r:id="rId24"/>
    <p:sldId id="310" r:id="rId25"/>
    <p:sldId id="268"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615F1A8C-A20C-4AC6-9018-9698AC1812E9}" type="datetimeFigureOut">
              <a:rPr lang="tr-TR" smtClean="0"/>
              <a:t>17.03.2021</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10144168-94A1-4C04-A9CF-60641DDE8644}" type="slidenum">
              <a:rPr lang="tr-TR" smtClean="0"/>
              <a:t>‹#›</a:t>
            </a:fld>
            <a:endParaRPr lang="tr-TR"/>
          </a:p>
        </p:txBody>
      </p:sp>
    </p:spTree>
    <p:extLst>
      <p:ext uri="{BB962C8B-B14F-4D97-AF65-F5344CB8AC3E}">
        <p14:creationId xmlns:p14="http://schemas.microsoft.com/office/powerpoint/2010/main" val="20161272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5F1A8C-A20C-4AC6-9018-9698AC1812E9}" type="datetimeFigureOut">
              <a:rPr lang="tr-TR" smtClean="0"/>
              <a:t>17.03.2021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335815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5F1A8C-A20C-4AC6-9018-9698AC1812E9}" type="datetimeFigureOut">
              <a:rPr lang="tr-TR" smtClean="0"/>
              <a:t>17.03.2021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228326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5F1A8C-A20C-4AC6-9018-9698AC1812E9}" type="datetimeFigureOut">
              <a:rPr lang="tr-TR" smtClean="0"/>
              <a:t>17.03.2021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3432833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15F1A8C-A20C-4AC6-9018-9698AC1812E9}" type="datetimeFigureOut">
              <a:rPr lang="tr-TR" smtClean="0"/>
              <a:t>17.03.2021</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23669204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5F1A8C-A20C-4AC6-9018-9698AC1812E9}" type="datetimeFigureOut">
              <a:rPr lang="tr-TR" smtClean="0"/>
              <a:t>17.03.2021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123051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5F1A8C-A20C-4AC6-9018-9698AC1812E9}" type="datetimeFigureOut">
              <a:rPr lang="tr-TR" smtClean="0"/>
              <a:t>17.03.2021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134516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15F1A8C-A20C-4AC6-9018-9698AC1812E9}" type="datetimeFigureOut">
              <a:rPr lang="tr-TR" smtClean="0"/>
              <a:t>17.03.2021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372992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F1A8C-A20C-4AC6-9018-9698AC1812E9}" type="datetimeFigureOut">
              <a:rPr lang="tr-TR" smtClean="0"/>
              <a:t>17.03.2021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0144168-94A1-4C04-A9CF-60641DDE8644}" type="slidenum">
              <a:rPr lang="tr-TR" smtClean="0"/>
              <a:t>‹#›</a:t>
            </a:fld>
            <a:endParaRPr lang="tr-TR"/>
          </a:p>
        </p:txBody>
      </p:sp>
    </p:spTree>
    <p:extLst>
      <p:ext uri="{BB962C8B-B14F-4D97-AF65-F5344CB8AC3E}">
        <p14:creationId xmlns:p14="http://schemas.microsoft.com/office/powerpoint/2010/main" val="363078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615F1A8C-A20C-4AC6-9018-9698AC1812E9}" type="datetimeFigureOut">
              <a:rPr lang="tr-TR" smtClean="0"/>
              <a:t>17.03.2021</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10144168-94A1-4C04-A9CF-60641DDE8644}"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25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15F1A8C-A20C-4AC6-9018-9698AC1812E9}" type="datetimeFigureOut">
              <a:rPr lang="tr-TR" smtClean="0"/>
              <a:t>17.03.2021</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10144168-94A1-4C04-A9CF-60641DDE8644}"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180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laid">
          <a:fgClr>
            <a:schemeClr val="accent2">
              <a:lumMod val="75000"/>
            </a:schemeClr>
          </a:fgClr>
          <a:bgClr>
            <a:schemeClr val="accent1">
              <a:lumMod val="75000"/>
            </a:schemeClr>
          </a:bgClr>
        </a:patt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15F1A8C-A20C-4AC6-9018-9698AC1812E9}" type="datetimeFigureOut">
              <a:rPr lang="tr-TR" smtClean="0"/>
              <a:t>17.03.2021</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10144168-94A1-4C04-A9CF-60641DDE8644}" type="slidenum">
              <a:rPr lang="tr-TR" smtClean="0"/>
              <a:t>‹#›</a:t>
            </a:fld>
            <a:endParaRPr lang="tr-TR"/>
          </a:p>
        </p:txBody>
      </p:sp>
    </p:spTree>
    <p:extLst>
      <p:ext uri="{BB962C8B-B14F-4D97-AF65-F5344CB8AC3E}">
        <p14:creationId xmlns:p14="http://schemas.microsoft.com/office/powerpoint/2010/main" val="246603942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ttp/www.psikolojikdanisma.yildiz.edu.tr/" TargetMode="External"/><Relationship Id="rId2" Type="http://schemas.openxmlformats.org/officeDocument/2006/relationships/hyperlink" Target="http://www2.mersin.edu.tr/meui/psikolojik-danisma-ve-rehberlik-birimi/onlinepsikolojik-danism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67770" y="2928389"/>
            <a:ext cx="9068586" cy="2590800"/>
          </a:xfrm>
        </p:spPr>
        <p:txBody>
          <a:bodyPr/>
          <a:lstStyle/>
          <a:p>
            <a:r>
              <a:rPr lang="tr-TR" sz="3200" b="1" dirty="0" smtClean="0">
                <a:solidFill>
                  <a:schemeClr val="bg2">
                    <a:lumMod val="25000"/>
                  </a:schemeClr>
                </a:solidFill>
                <a:latin typeface="Bookman Old Style" panose="02050604050505020204" pitchFamily="18" charset="0"/>
              </a:rPr>
              <a:t>Çevrim </a:t>
            </a:r>
            <a:r>
              <a:rPr lang="tr-TR" sz="3200" b="1" smtClean="0">
                <a:solidFill>
                  <a:schemeClr val="bg2">
                    <a:lumMod val="25000"/>
                  </a:schemeClr>
                </a:solidFill>
                <a:latin typeface="Bookman Old Style" panose="02050604050505020204" pitchFamily="18" charset="0"/>
              </a:rPr>
              <a:t>içi </a:t>
            </a:r>
            <a:br>
              <a:rPr lang="tr-TR" sz="3200" b="1" smtClean="0">
                <a:solidFill>
                  <a:schemeClr val="bg2">
                    <a:lumMod val="25000"/>
                  </a:schemeClr>
                </a:solidFill>
                <a:latin typeface="Bookman Old Style" panose="02050604050505020204" pitchFamily="18" charset="0"/>
              </a:rPr>
            </a:br>
            <a:r>
              <a:rPr lang="tr-TR" sz="3200" b="1" smtClean="0">
                <a:solidFill>
                  <a:schemeClr val="bg2">
                    <a:lumMod val="25000"/>
                  </a:schemeClr>
                </a:solidFill>
                <a:latin typeface="Bookman Old Style" panose="02050604050505020204" pitchFamily="18" charset="0"/>
              </a:rPr>
              <a:t>Rehberlik </a:t>
            </a:r>
            <a:r>
              <a:rPr lang="tr-TR" sz="3200" b="1" dirty="0">
                <a:solidFill>
                  <a:schemeClr val="bg2">
                    <a:lumMod val="25000"/>
                  </a:schemeClr>
                </a:solidFill>
                <a:latin typeface="Bookman Old Style" panose="02050604050505020204" pitchFamily="18" charset="0"/>
              </a:rPr>
              <a:t>ve Psikolojik Danışma </a:t>
            </a:r>
            <a:r>
              <a:rPr lang="tr-TR" sz="3200" b="1">
                <a:solidFill>
                  <a:schemeClr val="bg2">
                    <a:lumMod val="25000"/>
                  </a:schemeClr>
                </a:solidFill>
                <a:latin typeface="Bookman Old Style" panose="02050604050505020204" pitchFamily="18" charset="0"/>
              </a:rPr>
              <a:t>Hizmetleri </a:t>
            </a:r>
            <a:endParaRPr lang="tr-TR" sz="3200" b="1" dirty="0">
              <a:solidFill>
                <a:schemeClr val="bg2">
                  <a:lumMod val="25000"/>
                </a:schemeClr>
              </a:solidFill>
              <a:latin typeface="Bookman Old Style" panose="02050604050505020204" pitchFamily="18" charset="0"/>
            </a:endParaRPr>
          </a:p>
        </p:txBody>
      </p:sp>
      <p:sp>
        <p:nvSpPr>
          <p:cNvPr id="3" name="Alt Başlık 2"/>
          <p:cNvSpPr>
            <a:spLocks noGrp="1"/>
          </p:cNvSpPr>
          <p:nvPr>
            <p:ph type="subTitle" idx="1"/>
          </p:nvPr>
        </p:nvSpPr>
        <p:spPr>
          <a:xfrm>
            <a:off x="1562100" y="4958533"/>
            <a:ext cx="9070848" cy="457201"/>
          </a:xfrm>
        </p:spPr>
        <p:txBody>
          <a:bodyPr/>
          <a:lstStyle/>
          <a:p>
            <a:r>
              <a:rPr lang="tr-TR" b="1" dirty="0" smtClean="0">
                <a:solidFill>
                  <a:schemeClr val="bg2">
                    <a:lumMod val="25000"/>
                  </a:schemeClr>
                </a:solidFill>
                <a:latin typeface="Bookman Old Style" panose="02050604050505020204" pitchFamily="18" charset="0"/>
              </a:rPr>
              <a:t>MART 2021 </a:t>
            </a:r>
            <a:endParaRPr lang="tr-TR" b="1" dirty="0">
              <a:solidFill>
                <a:schemeClr val="bg2">
                  <a:lumMod val="25000"/>
                </a:schemeClr>
              </a:solidFill>
              <a:latin typeface="Bookman Old Style" panose="02050604050505020204" pitchFamily="18" charset="0"/>
            </a:endParaRPr>
          </a:p>
        </p:txBody>
      </p:sp>
      <p:pic>
        <p:nvPicPr>
          <p:cNvPr id="4" name="İçerik Yer Tutucusu 3"/>
          <p:cNvPicPr>
            <a:picLocks noChangeAspect="1"/>
          </p:cNvPicPr>
          <p:nvPr/>
        </p:nvPicPr>
        <p:blipFill>
          <a:blip r:embed="rId2"/>
          <a:stretch>
            <a:fillRect/>
          </a:stretch>
        </p:blipFill>
        <p:spPr>
          <a:xfrm>
            <a:off x="5142076" y="1281717"/>
            <a:ext cx="1920575" cy="1446949"/>
          </a:xfrm>
          <a:prstGeom prst="rect">
            <a:avLst/>
          </a:prstGeom>
        </p:spPr>
      </p:pic>
    </p:spTree>
    <p:extLst>
      <p:ext uri="{BB962C8B-B14F-4D97-AF65-F5344CB8AC3E}">
        <p14:creationId xmlns:p14="http://schemas.microsoft.com/office/powerpoint/2010/main" val="916598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1006" y="111371"/>
            <a:ext cx="10058400" cy="1371600"/>
          </a:xfrm>
        </p:spPr>
        <p:txBody>
          <a:bodyPr>
            <a:normAutofit/>
          </a:bodyPr>
          <a:lstStyle/>
          <a:p>
            <a:pPr algn="ctr"/>
            <a:r>
              <a:rPr lang="tr-TR" sz="3600" b="1" dirty="0">
                <a:latin typeface="Bookman Old Style" panose="02050604050505020204" pitchFamily="18" charset="0"/>
              </a:rPr>
              <a:t>Çevrim içi Psikolojik Danışmada Avantajlar, Riskler ve Dezavantajlar </a:t>
            </a:r>
          </a:p>
        </p:txBody>
      </p:sp>
      <p:sp>
        <p:nvSpPr>
          <p:cNvPr id="3" name="İçerik Yer Tutucusu 2"/>
          <p:cNvSpPr>
            <a:spLocks noGrp="1"/>
          </p:cNvSpPr>
          <p:nvPr>
            <p:ph idx="1"/>
          </p:nvPr>
        </p:nvSpPr>
        <p:spPr>
          <a:xfrm>
            <a:off x="971006" y="1371600"/>
            <a:ext cx="10058400" cy="4994366"/>
          </a:xfrm>
        </p:spPr>
        <p:txBody>
          <a:bodyPr>
            <a:normAutofit fontScale="55000" lnSpcReduction="20000"/>
          </a:bodyPr>
          <a:lstStyle/>
          <a:p>
            <a:pPr marL="0" indent="0" algn="just">
              <a:buNone/>
            </a:pPr>
            <a:r>
              <a:rPr lang="tr-TR" sz="3200" b="1" dirty="0" smtClean="0">
                <a:latin typeface="Bookman Old Style" panose="02050604050505020204" pitchFamily="18" charset="0"/>
              </a:rPr>
              <a:t>AVANTAJLAR </a:t>
            </a:r>
          </a:p>
          <a:p>
            <a:pPr marL="0" indent="0" algn="just">
              <a:buNone/>
            </a:pPr>
            <a:r>
              <a:rPr lang="tr-TR" sz="2200" b="1" dirty="0" smtClean="0">
                <a:latin typeface="Bookman Old Style" panose="02050604050505020204" pitchFamily="18" charset="0"/>
              </a:rPr>
              <a:t>1-Ulaşılabilirlik</a:t>
            </a:r>
          </a:p>
          <a:p>
            <a:pPr marL="0" indent="0" algn="just">
              <a:buNone/>
            </a:pPr>
            <a:r>
              <a:rPr lang="tr-TR" sz="2200" dirty="0" smtClean="0">
                <a:latin typeface="Bookman Old Style" panose="02050604050505020204" pitchFamily="18" charset="0"/>
              </a:rPr>
              <a:t>Coğrafi- ve sağlık nedenli etmenlere bağlı sınırlılıklarını ortadan kaldırmakla birlikte aynı zamanda fiziksel, sosyal ya da duygusal olarak kendince izole olmuş danışanların bu yardım hizmetlerinden faydalanabilmesi için önemli bir olanak ve alternatif yöntem sunmaktadır (</a:t>
            </a:r>
            <a:r>
              <a:rPr lang="tr-TR" sz="2200" dirty="0" err="1" smtClean="0">
                <a:latin typeface="Bookman Old Style" panose="02050604050505020204" pitchFamily="18" charset="0"/>
              </a:rPr>
              <a:t>Barnett</a:t>
            </a:r>
            <a:r>
              <a:rPr lang="tr-TR" sz="2200" dirty="0" smtClean="0">
                <a:latin typeface="Bookman Old Style" panose="02050604050505020204" pitchFamily="18" charset="0"/>
              </a:rPr>
              <a:t>, 2005; Harris &amp; </a:t>
            </a:r>
            <a:r>
              <a:rPr lang="tr-TR" sz="2200" dirty="0" err="1" smtClean="0">
                <a:latin typeface="Bookman Old Style" panose="02050604050505020204" pitchFamily="18" charset="0"/>
              </a:rPr>
              <a:t>Birnbaum</a:t>
            </a:r>
            <a:r>
              <a:rPr lang="tr-TR" sz="2200" dirty="0" smtClean="0">
                <a:latin typeface="Bookman Old Style" panose="02050604050505020204" pitchFamily="18" charset="0"/>
              </a:rPr>
              <a:t>, 2015; </a:t>
            </a:r>
            <a:r>
              <a:rPr lang="tr-TR" sz="2200" dirty="0" err="1" smtClean="0">
                <a:latin typeface="Bookman Old Style" panose="02050604050505020204" pitchFamily="18" charset="0"/>
              </a:rPr>
              <a:t>Mallen</a:t>
            </a:r>
            <a:r>
              <a:rPr lang="tr-TR" sz="2200" dirty="0" smtClean="0">
                <a:latin typeface="Bookman Old Style" panose="02050604050505020204" pitchFamily="18" charset="0"/>
              </a:rPr>
              <a:t> et al., 2005) Bununla birlikte bireylerin ihtiyacı olan bu psikolojik hizmetlere ulaşmasındaki negatif tutumlar da en aza indirilebilmektedir.</a:t>
            </a:r>
          </a:p>
          <a:p>
            <a:pPr marL="0" indent="0">
              <a:buNone/>
            </a:pPr>
            <a:r>
              <a:rPr lang="tr-TR" sz="2200" dirty="0" smtClean="0">
                <a:latin typeface="Bookman Old Style" panose="02050604050505020204" pitchFamily="18" charset="0"/>
              </a:rPr>
              <a:t>Danışanın okula/rehberlik servisine gelmesini beklemektense, elektronik yollarla danışana ulaşıp bilgi almayı kolaylaştırmaktadır. </a:t>
            </a:r>
          </a:p>
          <a:p>
            <a:pPr marL="0" indent="0" algn="just">
              <a:buNone/>
            </a:pPr>
            <a:r>
              <a:rPr lang="tr-TR" sz="2200" b="1" dirty="0" smtClean="0">
                <a:latin typeface="Bookman Old Style" panose="02050604050505020204" pitchFamily="18" charset="0"/>
              </a:rPr>
              <a:t>2. Kişisel Alanın Korunması ve Açık Paylaşım </a:t>
            </a:r>
          </a:p>
          <a:p>
            <a:pPr marL="0" indent="0" algn="just">
              <a:buNone/>
            </a:pPr>
            <a:r>
              <a:rPr lang="tr-TR" sz="2200" dirty="0" smtClean="0">
                <a:latin typeface="Bookman Old Style" panose="02050604050505020204" pitchFamily="18" charset="0"/>
              </a:rPr>
              <a:t>Çevrim içi yoluyla sunulan psikolojik danışmanın önemli bir diğer avantajı ise kişisel alanın korunması ve açık paylaşımın yapılabilmesidir. </a:t>
            </a:r>
          </a:p>
          <a:p>
            <a:pPr marL="0" indent="0" algn="just">
              <a:buNone/>
            </a:pPr>
            <a:r>
              <a:rPr lang="tr-TR" sz="2200" dirty="0" smtClean="0">
                <a:latin typeface="Bookman Old Style" panose="02050604050505020204" pitchFamily="18" charset="0"/>
              </a:rPr>
              <a:t>Psikolojik yardım alırken, danışanlar kendilerini ortaya koyup ve ifade edebilmekte, daha fazla açık iletişim kullanabilmektedirler (Harris &amp; </a:t>
            </a:r>
            <a:r>
              <a:rPr lang="tr-TR" sz="2200" dirty="0" err="1" smtClean="0">
                <a:latin typeface="Bookman Old Style" panose="02050604050505020204" pitchFamily="18" charset="0"/>
              </a:rPr>
              <a:t>Birnbaum</a:t>
            </a:r>
            <a:r>
              <a:rPr lang="tr-TR" sz="2200" dirty="0" smtClean="0">
                <a:latin typeface="Bookman Old Style" panose="02050604050505020204" pitchFamily="18" charset="0"/>
              </a:rPr>
              <a:t>, 2015; Richard &amp; </a:t>
            </a:r>
            <a:r>
              <a:rPr lang="tr-TR" sz="2200" dirty="0" err="1" smtClean="0">
                <a:latin typeface="Bookman Old Style" panose="02050604050505020204" pitchFamily="18" charset="0"/>
              </a:rPr>
              <a:t>Vigano</a:t>
            </a:r>
            <a:r>
              <a:rPr lang="tr-TR" sz="2200" dirty="0" smtClean="0">
                <a:latin typeface="Bookman Old Style" panose="02050604050505020204" pitchFamily="18" charset="0"/>
              </a:rPr>
              <a:t>, 2013). </a:t>
            </a:r>
          </a:p>
          <a:p>
            <a:pPr marL="0" indent="0" algn="just">
              <a:buNone/>
            </a:pPr>
            <a:r>
              <a:rPr lang="tr-TR" sz="2200" dirty="0" smtClean="0">
                <a:latin typeface="Bookman Old Style" panose="02050604050505020204" pitchFamily="18" charset="0"/>
              </a:rPr>
              <a:t>Ayrıca, toplumun negatif etiketinden korkan, psikolojik yardım alıyor diye damgalanmaktan korkan danışanlar için, çevrim içi yardım yöntemi bir nevi </a:t>
            </a:r>
            <a:r>
              <a:rPr lang="tr-TR" sz="2200" dirty="0" err="1" smtClean="0">
                <a:latin typeface="Bookman Old Style" panose="02050604050505020204" pitchFamily="18" charset="0"/>
              </a:rPr>
              <a:t>anksiyete</a:t>
            </a:r>
            <a:r>
              <a:rPr lang="tr-TR" sz="2200" dirty="0" smtClean="0">
                <a:latin typeface="Bookman Old Style" panose="02050604050505020204" pitchFamily="18" charset="0"/>
              </a:rPr>
              <a:t> düşürücü görevi görmektedir</a:t>
            </a:r>
          </a:p>
          <a:p>
            <a:pPr marL="0" indent="0" algn="just">
              <a:buNone/>
            </a:pPr>
            <a:r>
              <a:rPr lang="tr-TR" sz="2200" b="1" dirty="0" smtClean="0">
                <a:latin typeface="Bookman Old Style" panose="02050604050505020204" pitchFamily="18" charset="0"/>
              </a:rPr>
              <a:t>3</a:t>
            </a:r>
            <a:r>
              <a:rPr lang="tr-TR" sz="2200" b="1" dirty="0">
                <a:latin typeface="Bookman Old Style" panose="02050604050505020204" pitchFamily="18" charset="0"/>
              </a:rPr>
              <a:t>. Eş Zamanlı Olmayan İletişim</a:t>
            </a:r>
          </a:p>
          <a:p>
            <a:pPr marL="0" indent="0" algn="just">
              <a:buNone/>
            </a:pPr>
            <a:r>
              <a:rPr lang="tr-TR" sz="2200" dirty="0">
                <a:latin typeface="Bookman Old Style" panose="02050604050505020204" pitchFamily="18" charset="0"/>
              </a:rPr>
              <a:t>Çevrim içi psikolojik danışma hizmetlerinde kullanılan eş zamanlı olmayan iletişimin biçimi de danışanlara bazı avantajlar kazandırmıştır. Richard ve </a:t>
            </a:r>
            <a:r>
              <a:rPr lang="tr-TR" sz="2200" dirty="0" err="1">
                <a:latin typeface="Bookman Old Style" panose="02050604050505020204" pitchFamily="18" charset="0"/>
              </a:rPr>
              <a:t>Vigano</a:t>
            </a:r>
            <a:r>
              <a:rPr lang="tr-TR" sz="2200" dirty="0">
                <a:latin typeface="Bookman Old Style" panose="02050604050505020204" pitchFamily="18" charset="0"/>
              </a:rPr>
              <a:t> (2013)’a göre çevrim içi psikolojik hizmetlerde kullanılan eş zamanlı olmayan iletişim biçimi danışanlara yaşadıkları düşünce ve duyguların üzerinde odaklanma, düşünme ve kendini keşfetme olanağını daha fazla sağlayabilmektedir. Buna ek olarak, çevrim içi sunulan psikolojik hizmetler boyunca danışanların farkındalık ve kendini ifade etme becerilerinde olumlu yönde gelişebildiğini belirtmişlerdir. </a:t>
            </a:r>
          </a:p>
          <a:p>
            <a:pPr marL="0" indent="0" algn="just">
              <a:buNone/>
            </a:pPr>
            <a:r>
              <a:rPr lang="tr-TR" sz="2200" dirty="0">
                <a:latin typeface="Bookman Old Style" panose="02050604050505020204" pitchFamily="18" charset="0"/>
              </a:rPr>
              <a:t> </a:t>
            </a:r>
            <a:r>
              <a:rPr lang="tr-TR" sz="2200" b="1" i="1" dirty="0">
                <a:latin typeface="Bookman Old Style" panose="02050604050505020204" pitchFamily="18" charset="0"/>
              </a:rPr>
              <a:t>Eş Zamanlı Olmayan İletişim: Bireylerin aynı yer ve zamanda bir arada olmasını gerektirmeyen iletişim türüdür. </a:t>
            </a:r>
          </a:p>
          <a:p>
            <a:pPr marL="0" indent="0" algn="just">
              <a:buNone/>
            </a:pPr>
            <a:endParaRPr lang="tr-TR" dirty="0" smtClean="0">
              <a:latin typeface="Bookman Old Style" panose="02050604050505020204" pitchFamily="18" charset="0"/>
            </a:endParaRPr>
          </a:p>
          <a:p>
            <a:pPr marL="0" indent="0" algn="just">
              <a:buNone/>
            </a:pP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2305957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189749"/>
            <a:ext cx="10058400" cy="1371600"/>
          </a:xfrm>
        </p:spPr>
        <p:txBody>
          <a:bodyPr>
            <a:normAutofit/>
          </a:bodyPr>
          <a:lstStyle/>
          <a:p>
            <a:r>
              <a:rPr lang="tr-TR" sz="2400" b="1" dirty="0" smtClean="0"/>
              <a:t> </a:t>
            </a:r>
            <a:r>
              <a:rPr lang="tr-TR" sz="2400" b="1" dirty="0" smtClean="0">
                <a:latin typeface="Bookman Old Style" panose="02050604050505020204" pitchFamily="18" charset="0"/>
              </a:rPr>
              <a:t>RİSKLER VE DEZAVANTAJLAR</a:t>
            </a:r>
            <a:endParaRPr lang="tr-TR" sz="2400" b="1" dirty="0">
              <a:latin typeface="Bookman Old Style" panose="02050604050505020204" pitchFamily="18" charset="0"/>
            </a:endParaRPr>
          </a:p>
        </p:txBody>
      </p:sp>
      <p:sp>
        <p:nvSpPr>
          <p:cNvPr id="3" name="İçerik Yer Tutucusu 2"/>
          <p:cNvSpPr>
            <a:spLocks noGrp="1"/>
          </p:cNvSpPr>
          <p:nvPr>
            <p:ph idx="1"/>
          </p:nvPr>
        </p:nvSpPr>
        <p:spPr>
          <a:xfrm>
            <a:off x="1066800" y="1323703"/>
            <a:ext cx="10058400" cy="4946467"/>
          </a:xfrm>
        </p:spPr>
        <p:txBody>
          <a:bodyPr>
            <a:noAutofit/>
          </a:bodyPr>
          <a:lstStyle/>
          <a:p>
            <a:pPr marL="0" indent="0" algn="just">
              <a:buNone/>
            </a:pPr>
            <a:r>
              <a:rPr lang="tr-TR" sz="1400" dirty="0">
                <a:latin typeface="Bookman Old Style" panose="02050604050505020204" pitchFamily="18" charset="0"/>
              </a:rPr>
              <a:t>Her ne kadar çevrim içi sunulan psikolojik hizmetlerinin avantajları olsa da, uygulama esnasında ve sürecinde bu yardımlar birtakım sorun ve riskler de taşımaktadır. Bu riskler ve </a:t>
            </a:r>
            <a:r>
              <a:rPr lang="tr-TR" sz="1400" dirty="0" smtClean="0">
                <a:latin typeface="Bookman Old Style" panose="02050604050505020204" pitchFamily="18" charset="0"/>
              </a:rPr>
              <a:t>dezavantajlar </a:t>
            </a:r>
            <a:r>
              <a:rPr lang="tr-TR" sz="1400" dirty="0">
                <a:latin typeface="Bookman Old Style" panose="02050604050505020204" pitchFamily="18" charset="0"/>
              </a:rPr>
              <a:t>şu başlıklar altında ortaya </a:t>
            </a:r>
            <a:r>
              <a:rPr lang="tr-TR" sz="1400" dirty="0" smtClean="0">
                <a:latin typeface="Bookman Old Style" panose="02050604050505020204" pitchFamily="18" charset="0"/>
              </a:rPr>
              <a:t>konulmuştur</a:t>
            </a:r>
            <a:r>
              <a:rPr lang="tr-TR" sz="1400" dirty="0">
                <a:latin typeface="Bookman Old Style" panose="02050604050505020204" pitchFamily="18" charset="0"/>
              </a:rPr>
              <a:t>.</a:t>
            </a:r>
            <a:endParaRPr lang="tr-TR" sz="1400" dirty="0" smtClean="0">
              <a:latin typeface="Bookman Old Style" panose="02050604050505020204" pitchFamily="18" charset="0"/>
            </a:endParaRPr>
          </a:p>
          <a:p>
            <a:pPr marL="0" indent="0" algn="just">
              <a:buNone/>
            </a:pPr>
            <a:r>
              <a:rPr lang="tr-TR" sz="1400" dirty="0" err="1" smtClean="0">
                <a:latin typeface="Bookman Old Style" panose="02050604050505020204" pitchFamily="18" charset="0"/>
              </a:rPr>
              <a:t>Erişememezlik</a:t>
            </a:r>
            <a:r>
              <a:rPr lang="tr-TR" sz="1400" dirty="0">
                <a:latin typeface="Bookman Old Style" panose="02050604050505020204" pitchFamily="18" charset="0"/>
              </a:rPr>
              <a:t>, kişisel sınırlılık ve alan problemi, acil durumlarda iletişim sorunsalı, sözel olmayan davranışların anlaşılamaması ve yorumlanamaması ve </a:t>
            </a:r>
            <a:r>
              <a:rPr lang="tr-TR" sz="1400" dirty="0" smtClean="0">
                <a:latin typeface="Bookman Old Style" panose="02050604050505020204" pitchFamily="18" charset="0"/>
              </a:rPr>
              <a:t>teknolojik sorunlar (</a:t>
            </a:r>
            <a:r>
              <a:rPr lang="tr-TR" sz="1400" dirty="0" err="1">
                <a:latin typeface="Bookman Old Style" panose="02050604050505020204" pitchFamily="18" charset="0"/>
              </a:rPr>
              <a:t>Elleven</a:t>
            </a:r>
            <a:r>
              <a:rPr lang="tr-TR" sz="1400" dirty="0">
                <a:latin typeface="Bookman Old Style" panose="02050604050505020204" pitchFamily="18" charset="0"/>
              </a:rPr>
              <a:t> &amp; </a:t>
            </a:r>
            <a:r>
              <a:rPr lang="tr-TR" sz="1400" dirty="0" err="1">
                <a:latin typeface="Bookman Old Style" panose="02050604050505020204" pitchFamily="18" charset="0"/>
              </a:rPr>
              <a:t>Allen</a:t>
            </a:r>
            <a:r>
              <a:rPr lang="tr-TR" sz="1400" dirty="0">
                <a:latin typeface="Bookman Old Style" panose="02050604050505020204" pitchFamily="18" charset="0"/>
              </a:rPr>
              <a:t>, 2004; </a:t>
            </a:r>
            <a:r>
              <a:rPr lang="tr-TR" sz="1400" dirty="0" err="1">
                <a:latin typeface="Bookman Old Style" panose="02050604050505020204" pitchFamily="18" charset="0"/>
              </a:rPr>
              <a:t>Finn</a:t>
            </a:r>
            <a:r>
              <a:rPr lang="tr-TR" sz="1400" dirty="0">
                <a:latin typeface="Bookman Old Style" panose="02050604050505020204" pitchFamily="18" charset="0"/>
              </a:rPr>
              <a:t> &amp; Barak, 2010; Harris &amp; </a:t>
            </a:r>
            <a:r>
              <a:rPr lang="tr-TR" sz="1400" dirty="0" err="1">
                <a:latin typeface="Bookman Old Style" panose="02050604050505020204" pitchFamily="18" charset="0"/>
              </a:rPr>
              <a:t>Birnbaum</a:t>
            </a:r>
            <a:r>
              <a:rPr lang="tr-TR" sz="1400" dirty="0">
                <a:latin typeface="Bookman Old Style" panose="02050604050505020204" pitchFamily="18" charset="0"/>
              </a:rPr>
              <a:t>, 2015; </a:t>
            </a:r>
            <a:r>
              <a:rPr lang="tr-TR" sz="1400" dirty="0" err="1">
                <a:latin typeface="Bookman Old Style" panose="02050604050505020204" pitchFamily="18" charset="0"/>
              </a:rPr>
              <a:t>Haberstrogh</a:t>
            </a:r>
            <a:r>
              <a:rPr lang="tr-TR" sz="1400" dirty="0">
                <a:latin typeface="Bookman Old Style" panose="02050604050505020204" pitchFamily="18" charset="0"/>
              </a:rPr>
              <a:t> et al. 2007; </a:t>
            </a:r>
            <a:r>
              <a:rPr lang="tr-TR" sz="1400" dirty="0" err="1">
                <a:latin typeface="Bookman Old Style" panose="02050604050505020204" pitchFamily="18" charset="0"/>
              </a:rPr>
              <a:t>Rawson</a:t>
            </a:r>
            <a:r>
              <a:rPr lang="tr-TR" sz="1400" dirty="0">
                <a:latin typeface="Bookman Old Style" panose="02050604050505020204" pitchFamily="18" charset="0"/>
              </a:rPr>
              <a:t> &amp; </a:t>
            </a:r>
            <a:r>
              <a:rPr lang="tr-TR" sz="1400" dirty="0" err="1">
                <a:latin typeface="Bookman Old Style" panose="02050604050505020204" pitchFamily="18" charset="0"/>
              </a:rPr>
              <a:t>Maidment</a:t>
            </a:r>
            <a:r>
              <a:rPr lang="tr-TR" sz="1400" dirty="0">
                <a:latin typeface="Bookman Old Style" panose="02050604050505020204" pitchFamily="18" charset="0"/>
              </a:rPr>
              <a:t>, 2011; </a:t>
            </a:r>
            <a:r>
              <a:rPr lang="tr-TR" sz="1400" dirty="0" err="1">
                <a:latin typeface="Bookman Old Style" panose="02050604050505020204" pitchFamily="18" charset="0"/>
              </a:rPr>
              <a:t>Richards</a:t>
            </a:r>
            <a:r>
              <a:rPr lang="tr-TR" sz="1400" dirty="0">
                <a:latin typeface="Bookman Old Style" panose="02050604050505020204" pitchFamily="18" charset="0"/>
              </a:rPr>
              <a:t> &amp; </a:t>
            </a:r>
            <a:r>
              <a:rPr lang="tr-TR" sz="1400" dirty="0" err="1">
                <a:latin typeface="Bookman Old Style" panose="02050604050505020204" pitchFamily="18" charset="0"/>
              </a:rPr>
              <a:t>Vigano</a:t>
            </a:r>
            <a:r>
              <a:rPr lang="tr-TR" sz="1400" dirty="0">
                <a:latin typeface="Bookman Old Style" panose="02050604050505020204" pitchFamily="18" charset="0"/>
              </a:rPr>
              <a:t>, 2013; </a:t>
            </a:r>
            <a:r>
              <a:rPr lang="tr-TR" sz="1400" dirty="0" err="1">
                <a:latin typeface="Bookman Old Style" panose="02050604050505020204" pitchFamily="18" charset="0"/>
              </a:rPr>
              <a:t>Riemer-Reiss</a:t>
            </a:r>
            <a:r>
              <a:rPr lang="tr-TR" sz="1400" dirty="0">
                <a:latin typeface="Bookman Old Style" panose="02050604050505020204" pitchFamily="18" charset="0"/>
              </a:rPr>
              <a:t>, 2000</a:t>
            </a:r>
            <a:r>
              <a:rPr lang="tr-TR" sz="1400" dirty="0" smtClean="0">
                <a:latin typeface="Bookman Old Style" panose="02050604050505020204" pitchFamily="18" charset="0"/>
              </a:rPr>
              <a:t>)</a:t>
            </a:r>
          </a:p>
          <a:p>
            <a:pPr marL="0" indent="0" algn="just">
              <a:buNone/>
            </a:pPr>
            <a:endParaRPr lang="tr-TR" sz="1400" dirty="0" smtClean="0">
              <a:latin typeface="Bookman Old Style" panose="02050604050505020204" pitchFamily="18" charset="0"/>
            </a:endParaRPr>
          </a:p>
          <a:p>
            <a:pPr marL="228600" indent="-228600" algn="just">
              <a:buAutoNum type="arabicPeriod"/>
            </a:pPr>
            <a:r>
              <a:rPr lang="tr-TR" sz="1400" b="1" dirty="0" err="1" smtClean="0">
                <a:latin typeface="Bookman Old Style" panose="02050604050505020204" pitchFamily="18" charset="0"/>
              </a:rPr>
              <a:t>Erişememezlik</a:t>
            </a:r>
            <a:r>
              <a:rPr lang="tr-TR" sz="1400" b="1" dirty="0" smtClean="0">
                <a:latin typeface="Bookman Old Style" panose="02050604050505020204" pitchFamily="18" charset="0"/>
              </a:rPr>
              <a:t>  ve Teknolojik Sorunlar</a:t>
            </a:r>
          </a:p>
          <a:p>
            <a:pPr marL="0" indent="0" algn="just">
              <a:buNone/>
            </a:pPr>
            <a:r>
              <a:rPr lang="tr-TR" sz="1400" dirty="0">
                <a:latin typeface="Bookman Old Style" panose="02050604050505020204" pitchFamily="18" charset="0"/>
              </a:rPr>
              <a:t>İnternetin geçici olarak kesilmesi, sesin ya da görüntünün gecikmeli gelmesi sürecin akışını değiştirebilir ve seansın </a:t>
            </a:r>
            <a:r>
              <a:rPr lang="tr-TR" sz="1400" dirty="0" err="1">
                <a:latin typeface="Bookman Old Style" panose="02050604050505020204" pitchFamily="18" charset="0"/>
              </a:rPr>
              <a:t>etkiliLİk</a:t>
            </a:r>
            <a:r>
              <a:rPr lang="tr-TR" sz="1400" dirty="0">
                <a:latin typeface="Bookman Old Style" panose="02050604050505020204" pitchFamily="18" charset="0"/>
              </a:rPr>
              <a:t> seviyesini düşürebilir. </a:t>
            </a:r>
            <a:r>
              <a:rPr lang="tr-TR" sz="1400" dirty="0" err="1">
                <a:latin typeface="Bookman Old Style" panose="02050604050505020204" pitchFamily="18" charset="0"/>
              </a:rPr>
              <a:t>Riemer-Reiss</a:t>
            </a:r>
            <a:r>
              <a:rPr lang="tr-TR" sz="1400" dirty="0">
                <a:latin typeface="Bookman Old Style" panose="02050604050505020204" pitchFamily="18" charset="0"/>
              </a:rPr>
              <a:t> (2000), bu durumda, psikolojik danışmanların farklı bir teknolojik araç veya yöntem kullanarak hizmet sundukları danışanlarına ulaşmaları gerektiğini tavsiye etmektedir. Burada bahsedilen teknoloji kaynaklı sorunlara dayalı olarak, psikolojik danışmanlarla onların hizmet verdiği danışanları </a:t>
            </a:r>
            <a:r>
              <a:rPr lang="tr-TR" sz="1400" dirty="0" err="1">
                <a:latin typeface="Bookman Old Style" panose="02050604050505020204" pitchFamily="18" charset="0"/>
              </a:rPr>
              <a:t>arasındakı</a:t>
            </a:r>
            <a:r>
              <a:rPr lang="tr-TR" sz="1400" dirty="0">
                <a:latin typeface="Bookman Old Style" panose="02050604050505020204" pitchFamily="18" charset="0"/>
              </a:rPr>
              <a:t> </a:t>
            </a:r>
            <a:r>
              <a:rPr lang="tr-TR" sz="1400" dirty="0" err="1">
                <a:latin typeface="Bookman Old Style" panose="02050604050505020204" pitchFamily="18" charset="0"/>
              </a:rPr>
              <a:t>terepötik</a:t>
            </a:r>
            <a:r>
              <a:rPr lang="tr-TR" sz="1400" dirty="0">
                <a:latin typeface="Bookman Old Style" panose="02050604050505020204" pitchFamily="18" charset="0"/>
              </a:rPr>
              <a:t> ilişki ve iletişim de olumsuz bir şekilde etkilenebilmektedir (</a:t>
            </a:r>
            <a:r>
              <a:rPr lang="tr-TR" sz="1400" dirty="0" err="1">
                <a:latin typeface="Bookman Old Style" panose="02050604050505020204" pitchFamily="18" charset="0"/>
              </a:rPr>
              <a:t>Haberstrogh</a:t>
            </a:r>
            <a:r>
              <a:rPr lang="tr-TR" sz="1400" dirty="0">
                <a:latin typeface="Bookman Old Style" panose="02050604050505020204" pitchFamily="18" charset="0"/>
              </a:rPr>
              <a:t> et al. 2007; Harris &amp; </a:t>
            </a:r>
            <a:r>
              <a:rPr lang="tr-TR" sz="1400" dirty="0" err="1">
                <a:latin typeface="Bookman Old Style" panose="02050604050505020204" pitchFamily="18" charset="0"/>
              </a:rPr>
              <a:t>Birnbaum</a:t>
            </a:r>
            <a:r>
              <a:rPr lang="tr-TR" sz="1400" dirty="0">
                <a:latin typeface="Bookman Old Style" panose="02050604050505020204" pitchFamily="18" charset="0"/>
              </a:rPr>
              <a:t>, 2015</a:t>
            </a:r>
            <a:r>
              <a:rPr lang="tr-TR" sz="1400" dirty="0" smtClean="0">
                <a:latin typeface="Bookman Old Style" panose="02050604050505020204" pitchFamily="18" charset="0"/>
              </a:rPr>
              <a:t>)</a:t>
            </a:r>
            <a:endParaRPr lang="tr-TR" sz="1400" b="1" dirty="0" smtClean="0">
              <a:latin typeface="Bookman Old Style" panose="02050604050505020204" pitchFamily="18" charset="0"/>
            </a:endParaRPr>
          </a:p>
          <a:p>
            <a:pPr marL="0" indent="0" algn="just">
              <a:buNone/>
            </a:pPr>
            <a:r>
              <a:rPr lang="tr-TR" sz="1400" b="1" dirty="0" smtClean="0">
                <a:latin typeface="Bookman Old Style" panose="02050604050505020204" pitchFamily="18" charset="0"/>
              </a:rPr>
              <a:t> </a:t>
            </a:r>
            <a:r>
              <a:rPr lang="tr-TR" sz="1400" dirty="0" err="1">
                <a:latin typeface="Bookman Old Style" panose="02050604050505020204" pitchFamily="18" charset="0"/>
              </a:rPr>
              <a:t>Elleven</a:t>
            </a:r>
            <a:r>
              <a:rPr lang="tr-TR" sz="1400" dirty="0">
                <a:latin typeface="Bookman Old Style" panose="02050604050505020204" pitchFamily="18" charset="0"/>
              </a:rPr>
              <a:t> ve </a:t>
            </a:r>
            <a:r>
              <a:rPr lang="tr-TR" sz="1400" dirty="0" err="1">
                <a:latin typeface="Bookman Old Style" panose="02050604050505020204" pitchFamily="18" charset="0"/>
              </a:rPr>
              <a:t>Allen</a:t>
            </a:r>
            <a:r>
              <a:rPr lang="tr-TR" sz="1400" dirty="0">
                <a:latin typeface="Bookman Old Style" panose="02050604050505020204" pitchFamily="18" charset="0"/>
              </a:rPr>
              <a:t> (2004)’a göre alternatif bir yöntem olarak, her ne kadar çevrim içi sunulan psikolojik yardım hizmetleri danışanların bu servislere ulaşılabilirliğini daha fazla artırsa da, danışanlar ve psikolojik danışmaların bu hizmetler boyunca teknolojiye bağlı bazı sorunlarla karşılaşabilme riskleri de bulunabilmektedir. </a:t>
            </a:r>
            <a:r>
              <a:rPr lang="tr-TR" sz="1400" dirty="0" err="1">
                <a:latin typeface="Bookman Old Style" panose="02050604050505020204" pitchFamily="18" charset="0"/>
              </a:rPr>
              <a:t>Elleven</a:t>
            </a:r>
            <a:r>
              <a:rPr lang="tr-TR" sz="1400" dirty="0">
                <a:latin typeface="Bookman Old Style" panose="02050604050505020204" pitchFamily="18" charset="0"/>
              </a:rPr>
              <a:t> ve </a:t>
            </a:r>
            <a:r>
              <a:rPr lang="tr-TR" sz="1400" dirty="0" err="1">
                <a:latin typeface="Bookman Old Style" panose="02050604050505020204" pitchFamily="18" charset="0"/>
              </a:rPr>
              <a:t>Allen</a:t>
            </a:r>
            <a:r>
              <a:rPr lang="tr-TR" sz="1400" dirty="0">
                <a:latin typeface="Bookman Old Style" panose="02050604050505020204" pitchFamily="18" charset="0"/>
              </a:rPr>
              <a:t>, bu gibi teknolojik problemlerin önüne geçebilmek için psikolojik danışma hizmetleri sunan kişilerin danışanlarına alternatif teknolojik yöntemler sunmaları (örneğin görüntülü konuşmanın internete dayalı problemler </a:t>
            </a:r>
            <a:r>
              <a:rPr lang="tr-TR" sz="1400" dirty="0" smtClean="0">
                <a:latin typeface="Bookman Old Style" panose="02050604050505020204" pitchFamily="18" charset="0"/>
              </a:rPr>
              <a:t>nedeniyle </a:t>
            </a:r>
            <a:r>
              <a:rPr lang="tr-TR" sz="1400" dirty="0">
                <a:latin typeface="Bookman Old Style" panose="02050604050505020204" pitchFamily="18" charset="0"/>
              </a:rPr>
              <a:t>kesildiği durumlarda, telefon yoluyla psikolojik danışmayı kesintiye uğratmadan devam ettirme) gerektiğini belirtmişlerdir</a:t>
            </a:r>
            <a:r>
              <a:rPr lang="tr-TR" sz="1400" dirty="0" smtClean="0">
                <a:latin typeface="Bookman Old Style" panose="02050604050505020204" pitchFamily="18" charset="0"/>
              </a:rPr>
              <a:t>.</a:t>
            </a:r>
          </a:p>
          <a:p>
            <a:pPr marL="0" indent="0" algn="just">
              <a:buNone/>
            </a:pPr>
            <a:r>
              <a:rPr lang="tr-TR" sz="1400" dirty="0" smtClean="0"/>
              <a:t> </a:t>
            </a:r>
            <a:endParaRPr lang="tr-TR" sz="1400" dirty="0"/>
          </a:p>
        </p:txBody>
      </p:sp>
    </p:spTree>
    <p:extLst>
      <p:ext uri="{BB962C8B-B14F-4D97-AF65-F5344CB8AC3E}">
        <p14:creationId xmlns:p14="http://schemas.microsoft.com/office/powerpoint/2010/main" val="3596216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5840" y="1127759"/>
            <a:ext cx="10058400" cy="4776651"/>
          </a:xfrm>
        </p:spPr>
        <p:txBody>
          <a:bodyPr>
            <a:normAutofit fontScale="85000" lnSpcReduction="10000"/>
          </a:bodyPr>
          <a:lstStyle/>
          <a:p>
            <a:pPr marL="0" indent="0" algn="just">
              <a:buNone/>
            </a:pPr>
            <a:r>
              <a:rPr lang="tr-TR" b="1" dirty="0" smtClean="0">
                <a:latin typeface="Bookman Old Style" panose="02050604050505020204" pitchFamily="18" charset="0"/>
              </a:rPr>
              <a:t>2. Kişisel </a:t>
            </a:r>
            <a:r>
              <a:rPr lang="tr-TR" b="1" dirty="0">
                <a:latin typeface="Bookman Old Style" panose="02050604050505020204" pitchFamily="18" charset="0"/>
              </a:rPr>
              <a:t>sınırlılık ve alan problemi </a:t>
            </a:r>
            <a:endParaRPr lang="tr-TR" b="1"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Ergen ve büyük yaş grupları </a:t>
            </a:r>
            <a:r>
              <a:rPr lang="tr-TR" dirty="0">
                <a:latin typeface="Bookman Old Style" panose="02050604050505020204" pitchFamily="18" charset="0"/>
              </a:rPr>
              <a:t>ile çalışırken etiksel belirsizlik durumu, bazen - yasal sorunların da oluşumuna </a:t>
            </a:r>
            <a:r>
              <a:rPr lang="tr-TR" dirty="0" smtClean="0">
                <a:latin typeface="Bookman Old Style" panose="02050604050505020204" pitchFamily="18" charset="0"/>
              </a:rPr>
              <a:t>ne yazık ki zemin hazırladığından danışman tarafından bu durum göz önünde bulundurulmalıdır. </a:t>
            </a:r>
          </a:p>
          <a:p>
            <a:pPr marL="0" indent="0" algn="just">
              <a:buNone/>
            </a:pPr>
            <a:r>
              <a:rPr lang="tr-TR" b="1" dirty="0">
                <a:latin typeface="Bookman Old Style" panose="02050604050505020204" pitchFamily="18" charset="0"/>
              </a:rPr>
              <a:t>3. A</a:t>
            </a:r>
            <a:r>
              <a:rPr lang="tr-TR" b="1" dirty="0" smtClean="0">
                <a:latin typeface="Bookman Old Style" panose="02050604050505020204" pitchFamily="18" charset="0"/>
              </a:rPr>
              <a:t>cil </a:t>
            </a:r>
            <a:r>
              <a:rPr lang="tr-TR" b="1" dirty="0">
                <a:latin typeface="Bookman Old Style" panose="02050604050505020204" pitchFamily="18" charset="0"/>
              </a:rPr>
              <a:t>durumlarda iletişim </a:t>
            </a:r>
            <a:r>
              <a:rPr lang="tr-TR" b="1" dirty="0" smtClean="0">
                <a:latin typeface="Bookman Old Style" panose="02050604050505020204" pitchFamily="18" charset="0"/>
              </a:rPr>
              <a:t>sorunsalı</a:t>
            </a:r>
            <a:endParaRPr lang="tr-TR" dirty="0" smtClean="0">
              <a:latin typeface="Bookman Old Style" panose="02050604050505020204" pitchFamily="18" charset="0"/>
            </a:endParaRPr>
          </a:p>
          <a:p>
            <a:pPr marL="0" indent="0" algn="just">
              <a:buNone/>
            </a:pPr>
            <a:r>
              <a:rPr lang="tr-TR" dirty="0">
                <a:latin typeface="Bookman Old Style" panose="02050604050505020204" pitchFamily="18" charset="0"/>
              </a:rPr>
              <a:t>Ç</a:t>
            </a:r>
            <a:r>
              <a:rPr lang="tr-TR" dirty="0" smtClean="0">
                <a:latin typeface="Bookman Old Style" panose="02050604050505020204" pitchFamily="18" charset="0"/>
              </a:rPr>
              <a:t>evrim </a:t>
            </a:r>
            <a:r>
              <a:rPr lang="tr-TR" dirty="0">
                <a:latin typeface="Bookman Old Style" panose="02050604050505020204" pitchFamily="18" charset="0"/>
              </a:rPr>
              <a:t>içi yoluyla sunulan psikolojik hizmetlerde danışana </a:t>
            </a:r>
            <a:r>
              <a:rPr lang="tr-TR" dirty="0" err="1">
                <a:latin typeface="Bookman Old Style" panose="02050604050505020204" pitchFamily="18" charset="0"/>
              </a:rPr>
              <a:t>sağlanılması</a:t>
            </a:r>
            <a:r>
              <a:rPr lang="tr-TR" dirty="0">
                <a:latin typeface="Bookman Old Style" panose="02050604050505020204" pitchFamily="18" charset="0"/>
              </a:rPr>
              <a:t> gerekli olan acil müdahale imkanı bazen sınırlı hatta imkansız olabilmektedir.</a:t>
            </a:r>
          </a:p>
          <a:p>
            <a:pPr marL="0" indent="0" algn="just">
              <a:buNone/>
            </a:pPr>
            <a:r>
              <a:rPr lang="tr-TR" dirty="0" smtClean="0">
                <a:latin typeface="Bookman Old Style" panose="02050604050505020204" pitchFamily="18" charset="0"/>
              </a:rPr>
              <a:t>Kendisine </a:t>
            </a:r>
            <a:r>
              <a:rPr lang="tr-TR" dirty="0">
                <a:latin typeface="Bookman Old Style" panose="02050604050505020204" pitchFamily="18" charset="0"/>
              </a:rPr>
              <a:t>veyahut başkasına zarar verme potansiyeli olan intihar ya da şiddet kullanmaya eğilimli olan danışanlarla çalışırken daha da önemli ve ciddi bir sorun haline dönüşebilmektedir. Bu türdeki vakalarla çalışırken çevrim içi sunulan psikolojik yardım hizmetlerinin etki ve fayda gücü zayıf olduğu için potansiyel olarak kendisine ve başkasına zarar verebilecek vakalarda yüz yüze psikolojik danışma hizmetleri kaçınılmaz olmaktadır (Harris &amp; </a:t>
            </a:r>
            <a:r>
              <a:rPr lang="tr-TR" dirty="0" err="1">
                <a:latin typeface="Bookman Old Style" panose="02050604050505020204" pitchFamily="18" charset="0"/>
              </a:rPr>
              <a:t>Birnbaum</a:t>
            </a:r>
            <a:r>
              <a:rPr lang="tr-TR" dirty="0">
                <a:latin typeface="Bookman Old Style" panose="02050604050505020204" pitchFamily="18" charset="0"/>
              </a:rPr>
              <a:t>, 2015) </a:t>
            </a:r>
            <a:endParaRPr lang="tr-TR" dirty="0" smtClean="0">
              <a:latin typeface="Bookman Old Style" panose="02050604050505020204" pitchFamily="18" charset="0"/>
            </a:endParaRPr>
          </a:p>
          <a:p>
            <a:pPr marL="0" indent="0" algn="just">
              <a:buNone/>
            </a:pPr>
            <a:r>
              <a:rPr lang="tr-TR" b="1" dirty="0" err="1" smtClean="0">
                <a:latin typeface="Bookman Old Style" panose="02050604050505020204" pitchFamily="18" charset="0"/>
              </a:rPr>
              <a:t>Refere</a:t>
            </a:r>
            <a:r>
              <a:rPr lang="tr-TR" b="1" dirty="0" smtClean="0">
                <a:latin typeface="Bookman Old Style" panose="02050604050505020204" pitchFamily="18" charset="0"/>
              </a:rPr>
              <a:t> </a:t>
            </a:r>
            <a:r>
              <a:rPr lang="tr-TR" b="1" dirty="0">
                <a:latin typeface="Bookman Old Style" panose="02050604050505020204" pitchFamily="18" charset="0"/>
              </a:rPr>
              <a:t>Etme Sürecinde </a:t>
            </a:r>
            <a:r>
              <a:rPr lang="tr-TR" dirty="0">
                <a:latin typeface="Bookman Old Style" panose="02050604050505020204" pitchFamily="18" charset="0"/>
              </a:rPr>
              <a:t>çevrim içi psikolojik yardım hizmetleri sunulurken, </a:t>
            </a:r>
            <a:r>
              <a:rPr lang="tr-TR" dirty="0" err="1">
                <a:latin typeface="Bookman Old Style" panose="02050604050505020204" pitchFamily="18" charset="0"/>
              </a:rPr>
              <a:t>Jencius</a:t>
            </a:r>
            <a:r>
              <a:rPr lang="tr-TR" dirty="0">
                <a:latin typeface="Bookman Old Style" panose="02050604050505020204" pitchFamily="18" charset="0"/>
              </a:rPr>
              <a:t> ve </a:t>
            </a:r>
            <a:r>
              <a:rPr lang="tr-TR" dirty="0" err="1">
                <a:latin typeface="Bookman Old Style" panose="02050604050505020204" pitchFamily="18" charset="0"/>
              </a:rPr>
              <a:t>Sager</a:t>
            </a:r>
            <a:r>
              <a:rPr lang="tr-TR" dirty="0">
                <a:latin typeface="Bookman Old Style" panose="02050604050505020204" pitchFamily="18" charset="0"/>
              </a:rPr>
              <a:t> (2001) ise psikolojik hizmet sağlayıcılarının mutlaka bir protokol hazırlayarak, danışanların gerekli ve ihtiyaç duyduğu durumlarda, kendilerine en yakın hangi kurum ve kuruluşlardan yardım alabilecekleri </a:t>
            </a:r>
            <a:r>
              <a:rPr lang="tr-TR" dirty="0" err="1">
                <a:latin typeface="Bookman Old Style" panose="02050604050505020204" pitchFamily="18" charset="0"/>
              </a:rPr>
              <a:t>husunda</a:t>
            </a:r>
            <a:r>
              <a:rPr lang="tr-TR" dirty="0">
                <a:latin typeface="Bookman Old Style" panose="02050604050505020204" pitchFamily="18" charset="0"/>
              </a:rPr>
              <a:t> bilgilendirme yapılmasını önermektedir</a:t>
            </a:r>
          </a:p>
          <a:p>
            <a:pPr marL="0" indent="0" algn="just">
              <a:buNone/>
            </a:pPr>
            <a:r>
              <a:rPr lang="tr-TR" dirty="0">
                <a:latin typeface="Bookman Old Style" panose="02050604050505020204" pitchFamily="18" charset="0"/>
              </a:rPr>
              <a:t>Psikolojik danışma ilişkisinin danışana zarar verebileceği bir durumda, bu durum danışanla konuşulmalı, olası olumsuz etkiler anlatılmalı ve gerekirse danışan bir başka uzmana yönlendirilmelidir (NBCC, 2008)</a:t>
            </a:r>
          </a:p>
          <a:p>
            <a:pPr marL="0" indent="0" algn="just">
              <a:buNone/>
            </a:pPr>
            <a:endParaRPr lang="tr-TR" dirty="0" smtClean="0">
              <a:latin typeface="Bookman Old Style" panose="02050604050505020204" pitchFamily="18" charset="0"/>
            </a:endParaRPr>
          </a:p>
          <a:p>
            <a:pPr marL="0" indent="0" algn="just">
              <a:buNone/>
            </a:pPr>
            <a:endParaRPr lang="tr-TR" dirty="0"/>
          </a:p>
        </p:txBody>
      </p:sp>
    </p:spTree>
    <p:extLst>
      <p:ext uri="{BB962C8B-B14F-4D97-AF65-F5344CB8AC3E}">
        <p14:creationId xmlns:p14="http://schemas.microsoft.com/office/powerpoint/2010/main" val="14561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0674" y="1606732"/>
            <a:ext cx="10058400" cy="3931920"/>
          </a:xfrm>
        </p:spPr>
        <p:txBody>
          <a:bodyPr>
            <a:normAutofit/>
          </a:bodyPr>
          <a:lstStyle/>
          <a:p>
            <a:pPr marL="0" indent="0">
              <a:buNone/>
            </a:pPr>
            <a:r>
              <a:rPr lang="tr-TR" b="1" dirty="0" smtClean="0">
                <a:latin typeface="Bookman Old Style" panose="02050604050505020204" pitchFamily="18" charset="0"/>
              </a:rPr>
              <a:t>4. </a:t>
            </a:r>
            <a:r>
              <a:rPr lang="tr-TR" b="1" dirty="0">
                <a:latin typeface="Bookman Old Style" panose="02050604050505020204" pitchFamily="18" charset="0"/>
              </a:rPr>
              <a:t>S</a:t>
            </a:r>
            <a:r>
              <a:rPr lang="tr-TR" b="1" dirty="0" smtClean="0">
                <a:latin typeface="Bookman Old Style" panose="02050604050505020204" pitchFamily="18" charset="0"/>
              </a:rPr>
              <a:t>özel </a:t>
            </a:r>
            <a:r>
              <a:rPr lang="tr-TR" b="1" dirty="0">
                <a:latin typeface="Bookman Old Style" panose="02050604050505020204" pitchFamily="18" charset="0"/>
              </a:rPr>
              <a:t>olmayan davranışların anlaşılamaması ve yorumlanamaması </a:t>
            </a:r>
          </a:p>
          <a:p>
            <a:pPr marL="0" indent="0" algn="just">
              <a:buNone/>
            </a:pPr>
            <a:r>
              <a:rPr lang="tr-TR" dirty="0" smtClean="0">
                <a:latin typeface="Bookman Old Style" panose="02050604050505020204" pitchFamily="18" charset="0"/>
              </a:rPr>
              <a:t>Psikolojik </a:t>
            </a:r>
            <a:r>
              <a:rPr lang="tr-TR" dirty="0">
                <a:latin typeface="Bookman Old Style" panose="02050604050505020204" pitchFamily="18" charset="0"/>
              </a:rPr>
              <a:t>danışmada, psikolojik danışmanlar bazı teknikleri etkili bir şekilde kullanamamaktır. Örneğin, oyun terapisinde kullanılan yöntemlerin birçoğu, danışan başka bir yerdeyken etkili bir şekilde seansın bir parçası haline getirilemeyebilir. Ayrıca, “boş </a:t>
            </a:r>
            <a:r>
              <a:rPr lang="tr-TR" dirty="0" err="1">
                <a:latin typeface="Bookman Old Style" panose="02050604050505020204" pitchFamily="18" charset="0"/>
              </a:rPr>
              <a:t>saldalye</a:t>
            </a:r>
            <a:r>
              <a:rPr lang="tr-TR" dirty="0">
                <a:latin typeface="Bookman Old Style" panose="02050604050505020204" pitchFamily="18" charset="0"/>
              </a:rPr>
              <a:t>” gibi diğer bazı teknikler danışman aynı odada olmadığı için ve danışanın sözel olmayan davranışlarını yeterince gözlenemediği </a:t>
            </a:r>
            <a:r>
              <a:rPr lang="tr-TR" dirty="0" smtClean="0">
                <a:latin typeface="Bookman Old Style" panose="02050604050505020204" pitchFamily="18" charset="0"/>
              </a:rPr>
              <a:t>için, etkili </a:t>
            </a:r>
            <a:r>
              <a:rPr lang="tr-TR" dirty="0">
                <a:latin typeface="Bookman Old Style" panose="02050604050505020204" pitchFamily="18" charset="0"/>
              </a:rPr>
              <a:t>bir şekilde </a:t>
            </a:r>
            <a:r>
              <a:rPr lang="tr-TR" dirty="0" smtClean="0">
                <a:latin typeface="Bookman Old Style" panose="02050604050505020204" pitchFamily="18" charset="0"/>
              </a:rPr>
              <a:t>uygulanamayabilir</a:t>
            </a:r>
          </a:p>
          <a:p>
            <a:pPr marL="0" indent="0" algn="just">
              <a:buNone/>
            </a:pPr>
            <a:r>
              <a:rPr lang="tr-TR" dirty="0" smtClean="0">
                <a:latin typeface="Bookman Old Style" panose="02050604050505020204" pitchFamily="18" charset="0"/>
              </a:rPr>
              <a:t>Yüz </a:t>
            </a:r>
            <a:r>
              <a:rPr lang="tr-TR" dirty="0">
                <a:latin typeface="Bookman Old Style" panose="02050604050505020204" pitchFamily="18" charset="0"/>
              </a:rPr>
              <a:t>yüze sunulan psikolojik danışma sürecinde, psikolojik danışmanların danışanlarıyla </a:t>
            </a:r>
            <a:r>
              <a:rPr lang="tr-TR" dirty="0" err="1" smtClean="0">
                <a:latin typeface="Bookman Old Style" panose="02050604050505020204" pitchFamily="18" charset="0"/>
              </a:rPr>
              <a:t>terapötik</a:t>
            </a:r>
            <a:r>
              <a:rPr lang="tr-TR" dirty="0" smtClean="0">
                <a:latin typeface="Bookman Old Style" panose="02050604050505020204" pitchFamily="18" charset="0"/>
              </a:rPr>
              <a:t> </a:t>
            </a:r>
            <a:r>
              <a:rPr lang="tr-TR" dirty="0">
                <a:latin typeface="Bookman Old Style" panose="02050604050505020204" pitchFamily="18" charset="0"/>
              </a:rPr>
              <a:t>empati kurabilmesi ve danışanlarını anlama ve dinleme becerilerini ortaya koyabilmesi, çevrim içi sunulan psikolojik yardım hizmetlerinde (örneğin telefon ya da mesaj yoluyla görüşme) bu süreci daha da zorlaştırmaktadır </a:t>
            </a:r>
            <a:endParaRPr lang="tr-TR" dirty="0" smtClean="0">
              <a:latin typeface="Bookman Old Style" panose="02050604050505020204" pitchFamily="18" charset="0"/>
            </a:endParaRPr>
          </a:p>
          <a:p>
            <a:pPr marL="0" indent="0" algn="just">
              <a:buNone/>
            </a:pPr>
            <a:r>
              <a:rPr lang="tr-TR" sz="1300" dirty="0" smtClean="0">
                <a:latin typeface="Bookman Old Style" panose="02050604050505020204" pitchFamily="18" charset="0"/>
              </a:rPr>
              <a:t>(</a:t>
            </a:r>
            <a:r>
              <a:rPr lang="tr-TR" sz="1300" dirty="0" err="1">
                <a:latin typeface="Bookman Old Style" panose="02050604050505020204" pitchFamily="18" charset="0"/>
              </a:rPr>
              <a:t>Finn</a:t>
            </a:r>
            <a:r>
              <a:rPr lang="tr-TR" sz="1300" dirty="0">
                <a:latin typeface="Bookman Old Style" panose="02050604050505020204" pitchFamily="18" charset="0"/>
              </a:rPr>
              <a:t> &amp; Barak, 2010; Harris &amp; </a:t>
            </a:r>
            <a:r>
              <a:rPr lang="tr-TR" sz="1300" dirty="0" err="1">
                <a:latin typeface="Bookman Old Style" panose="02050604050505020204" pitchFamily="18" charset="0"/>
              </a:rPr>
              <a:t>Birnbaum</a:t>
            </a:r>
            <a:r>
              <a:rPr lang="tr-TR" sz="1300" dirty="0">
                <a:latin typeface="Bookman Old Style" panose="02050604050505020204" pitchFamily="18" charset="0"/>
              </a:rPr>
              <a:t>, 2015; </a:t>
            </a:r>
            <a:r>
              <a:rPr lang="tr-TR" sz="1300" dirty="0" err="1">
                <a:latin typeface="Bookman Old Style" panose="02050604050505020204" pitchFamily="18" charset="0"/>
              </a:rPr>
              <a:t>Rawson</a:t>
            </a:r>
            <a:r>
              <a:rPr lang="tr-TR" sz="1300" dirty="0">
                <a:latin typeface="Bookman Old Style" panose="02050604050505020204" pitchFamily="18" charset="0"/>
              </a:rPr>
              <a:t> &amp; </a:t>
            </a:r>
            <a:r>
              <a:rPr lang="tr-TR" sz="1300" dirty="0" err="1">
                <a:latin typeface="Bookman Old Style" panose="02050604050505020204" pitchFamily="18" charset="0"/>
              </a:rPr>
              <a:t>Maidment</a:t>
            </a:r>
            <a:r>
              <a:rPr lang="tr-TR" sz="1300" dirty="0">
                <a:latin typeface="Bookman Old Style" panose="02050604050505020204" pitchFamily="18" charset="0"/>
              </a:rPr>
              <a:t>, 2011; </a:t>
            </a:r>
            <a:r>
              <a:rPr lang="tr-TR" sz="1300" dirty="0" err="1">
                <a:latin typeface="Bookman Old Style" panose="02050604050505020204" pitchFamily="18" charset="0"/>
              </a:rPr>
              <a:t>Richards</a:t>
            </a:r>
            <a:r>
              <a:rPr lang="tr-TR" sz="1300" dirty="0">
                <a:latin typeface="Bookman Old Style" panose="02050604050505020204" pitchFamily="18" charset="0"/>
              </a:rPr>
              <a:t> &amp; </a:t>
            </a:r>
            <a:r>
              <a:rPr lang="tr-TR" sz="1300" dirty="0" err="1">
                <a:latin typeface="Bookman Old Style" panose="02050604050505020204" pitchFamily="18" charset="0"/>
              </a:rPr>
              <a:t>Vigano</a:t>
            </a:r>
            <a:r>
              <a:rPr lang="tr-TR" sz="1300" dirty="0">
                <a:latin typeface="Bookman Old Style" panose="02050604050505020204" pitchFamily="18" charset="0"/>
              </a:rPr>
              <a:t>, 2013</a:t>
            </a:r>
            <a:r>
              <a:rPr lang="tr-TR" sz="1300" dirty="0" smtClean="0">
                <a:latin typeface="Bookman Old Style" panose="02050604050505020204" pitchFamily="18" charset="0"/>
              </a:rPr>
              <a:t>)</a:t>
            </a:r>
          </a:p>
        </p:txBody>
      </p:sp>
    </p:spTree>
    <p:extLst>
      <p:ext uri="{BB962C8B-B14F-4D97-AF65-F5344CB8AC3E}">
        <p14:creationId xmlns:p14="http://schemas.microsoft.com/office/powerpoint/2010/main" val="3034011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Bookman Old Style" panose="02050604050505020204" pitchFamily="18" charset="0"/>
              </a:rPr>
              <a:t>İLGİLİ ETİK KURALLAR</a:t>
            </a:r>
            <a:endParaRPr lang="tr-TR" sz="3600" b="1" dirty="0">
              <a:latin typeface="Bookman Old Style" panose="02050604050505020204" pitchFamily="18" charset="0"/>
            </a:endParaRPr>
          </a:p>
        </p:txBody>
      </p:sp>
      <p:sp>
        <p:nvSpPr>
          <p:cNvPr id="3" name="İçerik Yer Tutucusu 2"/>
          <p:cNvSpPr>
            <a:spLocks noGrp="1"/>
          </p:cNvSpPr>
          <p:nvPr>
            <p:ph idx="1"/>
          </p:nvPr>
        </p:nvSpPr>
        <p:spPr/>
        <p:txBody>
          <a:bodyPr/>
          <a:lstStyle/>
          <a:p>
            <a:pPr marL="0" indent="0" algn="just">
              <a:buNone/>
            </a:pPr>
            <a:r>
              <a:rPr lang="tr-TR" dirty="0" smtClean="0">
                <a:latin typeface="Bookman Old Style" panose="02050604050505020204" pitchFamily="18" charset="0"/>
              </a:rPr>
              <a:t>Çevrim </a:t>
            </a:r>
            <a:r>
              <a:rPr lang="tr-TR" dirty="0">
                <a:latin typeface="Bookman Old Style" panose="02050604050505020204" pitchFamily="18" charset="0"/>
              </a:rPr>
              <a:t>içi psikolojik danışma yaparken, etikle ilgili son kuralları ve gelişmeleri ayrıca bunun yanında ilgili yasaları bilmemiz önemlidir (</a:t>
            </a:r>
            <a:r>
              <a:rPr lang="tr-TR" dirty="0" err="1">
                <a:latin typeface="Bookman Old Style" panose="02050604050505020204" pitchFamily="18" charset="0"/>
              </a:rPr>
              <a:t>DeAngelis</a:t>
            </a:r>
            <a:r>
              <a:rPr lang="tr-TR" dirty="0">
                <a:latin typeface="Bookman Old Style" panose="02050604050505020204" pitchFamily="18" charset="0"/>
              </a:rPr>
              <a:t>, 2012</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APA </a:t>
            </a:r>
            <a:r>
              <a:rPr lang="tr-TR" dirty="0">
                <a:latin typeface="Bookman Old Style" panose="02050604050505020204" pitchFamily="18" charset="0"/>
              </a:rPr>
              <a:t>etik kuralları ve çevrim içi psikolojik hizmetler konusundaki önerilere baktığımızda, şu iki noktanın çok önemli olduğunu görüyoruz (APA, 2020):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1</a:t>
            </a:r>
            <a:r>
              <a:rPr lang="tr-TR" dirty="0">
                <a:latin typeface="Bookman Old Style" panose="02050604050505020204" pitchFamily="18" charset="0"/>
              </a:rPr>
              <a:t>) Psikolojik hizmet sunanın kullanılan teknolojiyle ilgili bilgisi ve yeterliliği </a:t>
            </a:r>
          </a:p>
          <a:p>
            <a:pPr marL="0" indent="0" algn="just">
              <a:buNone/>
            </a:pPr>
            <a:r>
              <a:rPr lang="tr-TR" dirty="0" smtClean="0">
                <a:latin typeface="Bookman Old Style" panose="02050604050505020204" pitchFamily="18" charset="0"/>
              </a:rPr>
              <a:t>2</a:t>
            </a:r>
            <a:r>
              <a:rPr lang="tr-TR" dirty="0">
                <a:latin typeface="Bookman Old Style" panose="02050604050505020204" pitchFamily="18" charset="0"/>
              </a:rPr>
              <a:t>) danışanın ya da hastanın kullanılan teknoloji yüzünden güvenlik ve gizlilik kaybına karşı artan riskin bilincinde olması ve bu tehlikeyi/olasılığı kavraması</a:t>
            </a:r>
          </a:p>
        </p:txBody>
      </p:sp>
    </p:spTree>
    <p:extLst>
      <p:ext uri="{BB962C8B-B14F-4D97-AF65-F5344CB8AC3E}">
        <p14:creationId xmlns:p14="http://schemas.microsoft.com/office/powerpoint/2010/main" val="2583149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smtClean="0">
                <a:latin typeface="Bookman Old Style" panose="02050604050505020204" pitchFamily="18" charset="0"/>
              </a:rPr>
              <a:t>APA’NIN TÜRKİYE KOŞULLARINA UYAN ETİK KURALLARI VE ÖNERİLERİ</a:t>
            </a:r>
            <a:endParaRPr lang="tr-TR" sz="2800" b="1" dirty="0">
              <a:latin typeface="Bookman Old Style" panose="02050604050505020204" pitchFamily="18"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1) </a:t>
            </a:r>
            <a:r>
              <a:rPr lang="tr-TR" dirty="0">
                <a:latin typeface="Bookman Old Style" panose="02050604050505020204" pitchFamily="18" charset="0"/>
              </a:rPr>
              <a:t>Çevrim içi psikolojik hizmet sunan uzmanlar, bu hizmetlerle ilgili farklı konularda literatürü, alan yazınını takip ederler, hangi uygulamaların hangi problemlerin tedavisinde uygun olup olmadığını bilirler. Bazı araştırmalar (örneğin </a:t>
            </a:r>
            <a:r>
              <a:rPr lang="tr-TR" dirty="0" err="1">
                <a:latin typeface="Bookman Old Style" panose="02050604050505020204" pitchFamily="18" charset="0"/>
              </a:rPr>
              <a:t>Cohen</a:t>
            </a:r>
            <a:r>
              <a:rPr lang="tr-TR" dirty="0">
                <a:latin typeface="Bookman Old Style" panose="02050604050505020204" pitchFamily="18" charset="0"/>
              </a:rPr>
              <a:t> &amp; </a:t>
            </a:r>
            <a:r>
              <a:rPr lang="tr-TR" dirty="0" err="1">
                <a:latin typeface="Bookman Old Style" panose="02050604050505020204" pitchFamily="18" charset="0"/>
              </a:rPr>
              <a:t>Kerr</a:t>
            </a:r>
            <a:r>
              <a:rPr lang="tr-TR" dirty="0">
                <a:latin typeface="Bookman Old Style" panose="02050604050505020204" pitchFamily="18" charset="0"/>
              </a:rPr>
              <a:t>, 1998), çevrim içi psikolojik danışmanın </a:t>
            </a:r>
            <a:r>
              <a:rPr lang="tr-TR" dirty="0" err="1">
                <a:latin typeface="Bookman Old Style" panose="02050604050505020204" pitchFamily="18" charset="0"/>
              </a:rPr>
              <a:t>anksiyete</a:t>
            </a:r>
            <a:r>
              <a:rPr lang="tr-TR" dirty="0">
                <a:latin typeface="Bookman Old Style" panose="02050604050505020204" pitchFamily="18" charset="0"/>
              </a:rPr>
              <a:t> konusunda yüz yüze yapılan danışma kadar etkili olabileceğini ortaya sererken, diğer bazı araştırmacılar (örneğin </a:t>
            </a:r>
            <a:r>
              <a:rPr lang="tr-TR" dirty="0" err="1">
                <a:latin typeface="Bookman Old Style" panose="02050604050505020204" pitchFamily="18" charset="0"/>
              </a:rPr>
              <a:t>Barnett</a:t>
            </a:r>
            <a:r>
              <a:rPr lang="tr-TR" dirty="0">
                <a:latin typeface="Bookman Old Style" panose="02050604050505020204" pitchFamily="18" charset="0"/>
              </a:rPr>
              <a:t>, 2011), yoğun intihar duygusu yaşayan bireyler gibi danışanlar için çevrim içi psikolojik danışmanın uygun olmayabileceğini belirtmektedir.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2</a:t>
            </a:r>
            <a:r>
              <a:rPr lang="tr-TR" dirty="0">
                <a:latin typeface="Bookman Old Style" panose="02050604050505020204" pitchFamily="18" charset="0"/>
              </a:rPr>
              <a:t>) Psikolojik hizmet sunan uzmanlar, kültürel farklılık, sosyoekonomik düzey ya da fiziksel ve bilişsel engellilikler çevrim içi sunulan hizmetleri alma sürecini nasıl etkileyebilir, bunun bilgisine sahiptirler</a:t>
            </a:r>
            <a:r>
              <a:rPr lang="tr-TR" dirty="0" smtClean="0">
                <a:latin typeface="Bookman Old Style" panose="02050604050505020204" pitchFamily="18" charset="0"/>
              </a:rPr>
              <a:t>.</a:t>
            </a:r>
          </a:p>
          <a:p>
            <a:pPr marL="0" indent="0" algn="just">
              <a:buNone/>
            </a:pPr>
            <a:r>
              <a:rPr lang="tr-TR" dirty="0">
                <a:latin typeface="Bookman Old Style" panose="02050604050505020204" pitchFamily="18" charset="0"/>
              </a:rPr>
              <a:t>3) Uzmanlar, hizmet sundukları yerleşim yerindeki krize müdahale merkezleriyle ilgili bilgilere sahiptirler ve bu yerlerle ilgili bilgileri danışanlarına sunarlar. Eğer uzmanın yaşadığı yerleşim yeri (şehir, ilçe, vs.), danışanın yaşadığı yerleşim yerinden farklıysa, uzman, danışanın olduğu yerdeki krize </a:t>
            </a:r>
            <a:r>
              <a:rPr lang="tr-TR" dirty="0" err="1">
                <a:latin typeface="Bookman Old Style" panose="02050604050505020204" pitchFamily="18" charset="0"/>
              </a:rPr>
              <a:t>müdahele</a:t>
            </a:r>
            <a:r>
              <a:rPr lang="tr-TR" dirty="0">
                <a:latin typeface="Bookman Old Style" panose="02050604050505020204" pitchFamily="18" charset="0"/>
              </a:rPr>
              <a:t> merkezi, acil hizmetler gibi kaynaklarla ilgili bilgi edinir ve bunu danışana sunar.</a:t>
            </a:r>
          </a:p>
          <a:p>
            <a:pPr marL="0" indent="0">
              <a:buNone/>
            </a:pPr>
            <a:endParaRPr lang="tr-TR" dirty="0"/>
          </a:p>
        </p:txBody>
      </p:sp>
    </p:spTree>
    <p:extLst>
      <p:ext uri="{BB962C8B-B14F-4D97-AF65-F5344CB8AC3E}">
        <p14:creationId xmlns:p14="http://schemas.microsoft.com/office/powerpoint/2010/main" val="2583689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105989"/>
            <a:ext cx="10058400" cy="4929051"/>
          </a:xfrm>
        </p:spPr>
        <p:txBody>
          <a:bodyPr>
            <a:normAutofit lnSpcReduction="10000"/>
          </a:bodyPr>
          <a:lstStyle/>
          <a:p>
            <a:pPr marL="0" indent="0" algn="just">
              <a:buNone/>
            </a:pPr>
            <a:r>
              <a:rPr lang="tr-TR" dirty="0" smtClean="0">
                <a:latin typeface="Bookman Old Style" panose="02050604050505020204" pitchFamily="18" charset="0"/>
              </a:rPr>
              <a:t>4</a:t>
            </a:r>
            <a:r>
              <a:rPr lang="tr-TR" dirty="0">
                <a:latin typeface="Bookman Old Style" panose="02050604050505020204" pitchFamily="18" charset="0"/>
              </a:rPr>
              <a:t>) Acil bir durum ya da bir kriz durumunda, psikolojik hizmet veren uzmana ulaşma mümkün değilse, danışan ne yapabilir ve hangi kaynaklara başvurabilir, bu bilgi yazılı olarak danışana verilir.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5</a:t>
            </a:r>
            <a:r>
              <a:rPr lang="tr-TR" dirty="0">
                <a:latin typeface="Bookman Old Style" panose="02050604050505020204" pitchFamily="18" charset="0"/>
              </a:rPr>
              <a:t>) Uzmanlar, sağladıkları çevrim içi hizmetleri tam ve açık bir şekilde danışana anlatmak için çaba gösterirler. Danışanla ilgili hangi bilgilerin nereye yazılacağı, bu bilgilerin güvenli bir şekilde nasıl saklanacağı, kaç yıl saklanacağı, bu bilgilerin nasıl imha edileceği konularını, ama aynı zamanda da elektronik ortamdaki güvenle ilgili riskleri danışanla paylaşırlar. Bu açıklamayı ve bilgilendirmeyi de, danışanın dosyasına not ederler</a:t>
            </a:r>
            <a:r>
              <a:rPr lang="tr-TR" dirty="0" smtClean="0">
                <a:latin typeface="Bookman Old Style" panose="02050604050505020204" pitchFamily="18" charset="0"/>
              </a:rPr>
              <a:t>.</a:t>
            </a:r>
          </a:p>
          <a:p>
            <a:pPr marL="0" indent="0">
              <a:buNone/>
            </a:pPr>
            <a:r>
              <a:rPr lang="tr-TR" dirty="0">
                <a:latin typeface="Bookman Old Style" panose="02050604050505020204" pitchFamily="18" charset="0"/>
              </a:rPr>
              <a:t>6) Uzmanlar, bilgisayarlarındaki bilgilerin gizlilik ilkesine göre korunabilmesi için, virüslerle ve güvenlikle ilgili gereken bilgisayar programlarını temin eder ve bilgisayarlarına yüklerler. </a:t>
            </a:r>
          </a:p>
          <a:p>
            <a:pPr marL="0" indent="0">
              <a:buNone/>
            </a:pPr>
            <a:r>
              <a:rPr lang="tr-TR" dirty="0">
                <a:latin typeface="Bookman Old Style" panose="02050604050505020204" pitchFamily="18" charset="0"/>
              </a:rPr>
              <a:t>7) Farklı testlerin uygulanmasına gelince (zekâ, yetenek, kişilik testi vs.), uzmanlar her testin çevrim içi bir ortamda verilemeyeceğini bilir, testlerle ilgili yönergeleri ihlal edecek ya da testin geçerliğini ve güvenirliğini etkileyecek şekilde uygulama yapmazlar. Örneğin envantere dayalı kişilik testini çevrim içi ortamda vermek mümkün olabilir ama her zekâ testini çevrim içi ortamda vermek mümkün olmayabilir.</a:t>
            </a:r>
          </a:p>
          <a:p>
            <a:pPr marL="0" indent="0" algn="just">
              <a:buNone/>
            </a:pPr>
            <a:endParaRPr lang="tr-TR" dirty="0">
              <a:latin typeface="Bookman Old Style" panose="02050604050505020204" pitchFamily="18" charset="0"/>
            </a:endParaRPr>
          </a:p>
        </p:txBody>
      </p:sp>
    </p:spTree>
    <p:extLst>
      <p:ext uri="{BB962C8B-B14F-4D97-AF65-F5344CB8AC3E}">
        <p14:creationId xmlns:p14="http://schemas.microsoft.com/office/powerpoint/2010/main" val="105855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15143" y="503257"/>
            <a:ext cx="10058400" cy="1371600"/>
          </a:xfrm>
        </p:spPr>
        <p:txBody>
          <a:bodyPr>
            <a:normAutofit fontScale="90000"/>
          </a:bodyPr>
          <a:lstStyle/>
          <a:p>
            <a:pPr algn="ctr"/>
            <a:r>
              <a:rPr lang="tr-TR" sz="3200" b="1" dirty="0" smtClean="0">
                <a:latin typeface="Bookman Old Style" panose="02050604050505020204" pitchFamily="18" charset="0"/>
              </a:rPr>
              <a:t>Amerikan Psikolojik Danışma Derneği Çevrim İçi Psikolojik Danışmaya Yönelik Etik Kuralları</a:t>
            </a:r>
            <a:endParaRPr lang="tr-TR" sz="3200" b="1" dirty="0">
              <a:latin typeface="Bookman Old Style" panose="02050604050505020204" pitchFamily="18" charset="0"/>
            </a:endParaRPr>
          </a:p>
        </p:txBody>
      </p:sp>
      <p:sp>
        <p:nvSpPr>
          <p:cNvPr id="3" name="İçerik Yer Tutucusu 2"/>
          <p:cNvSpPr>
            <a:spLocks noGrp="1"/>
          </p:cNvSpPr>
          <p:nvPr>
            <p:ph idx="1"/>
          </p:nvPr>
        </p:nvSpPr>
        <p:spPr/>
        <p:txBody>
          <a:bodyPr>
            <a:normAutofit fontScale="77500" lnSpcReduction="20000"/>
          </a:bodyPr>
          <a:lstStyle/>
          <a:p>
            <a:pPr algn="just"/>
            <a:endParaRPr lang="tr-TR" dirty="0" smtClean="0"/>
          </a:p>
          <a:p>
            <a:pPr marL="0" indent="0" algn="just">
              <a:buNone/>
            </a:pPr>
            <a:r>
              <a:rPr lang="tr-TR" dirty="0" smtClean="0">
                <a:latin typeface="Bookman Old Style" panose="02050604050505020204" pitchFamily="18" charset="0"/>
              </a:rPr>
              <a:t>1</a:t>
            </a:r>
            <a:r>
              <a:rPr lang="tr-TR" dirty="0">
                <a:latin typeface="Bookman Old Style" panose="02050604050505020204" pitchFamily="18" charset="0"/>
              </a:rPr>
              <a:t>) Psikolojik danışman, kullanılacak teknolojik platformla ilgili danışanın yeterince bilgi sahibi olduğundan emin olur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2</a:t>
            </a:r>
            <a:r>
              <a:rPr lang="tr-TR" dirty="0">
                <a:latin typeface="Bookman Old Style" panose="02050604050505020204" pitchFamily="18" charset="0"/>
              </a:rPr>
              <a:t>) Danışmanlar, yüz yüze psikolojik danışmanlığa göre sözel olmayan davranışları yeterince göremedikleri için, psikolojik danışma sürecinin nasıl etkilenebileceğinin farkındadırlar. Ayrıca elektronik ortamda bazı şeylerin nasıl yanlış anlaşılabileceği (görsel ipuçlarının eksikliği, ses tonunun yanlış anlaşılması) konusunda danışanlarını eğitirler</a:t>
            </a:r>
            <a:r>
              <a:rPr lang="tr-TR" dirty="0" smtClean="0">
                <a:latin typeface="Bookman Old Style" panose="02050604050505020204" pitchFamily="18" charset="0"/>
              </a:rPr>
              <a:t>.</a:t>
            </a:r>
          </a:p>
          <a:p>
            <a:pPr marL="0" indent="0" algn="just">
              <a:buNone/>
            </a:pPr>
            <a:r>
              <a:rPr lang="tr-TR" dirty="0">
                <a:latin typeface="Bookman Old Style" panose="02050604050505020204" pitchFamily="18" charset="0"/>
              </a:rPr>
              <a:t>3) Psikolojik danışman, danışanın bulunduğu yerde kendisinin yasal olarak hizmet verme izni var mı yok mu, bu konuda danışanı bilgilendirir. Danışanın ve danışmanın bulunduğu yerlerde farklı kanunlar işliyorsa, danışan kendi hakları konusunda </a:t>
            </a:r>
            <a:r>
              <a:rPr lang="tr-TR" dirty="0" smtClean="0">
                <a:latin typeface="Bookman Old Style" panose="02050604050505020204" pitchFamily="18" charset="0"/>
              </a:rPr>
              <a:t>bilgilendirilir</a:t>
            </a:r>
          </a:p>
          <a:p>
            <a:pPr marL="0" indent="0" algn="just">
              <a:buNone/>
            </a:pPr>
            <a:r>
              <a:rPr lang="tr-TR" dirty="0">
                <a:latin typeface="Bookman Old Style" panose="02050604050505020204" pitchFamily="18" charset="0"/>
              </a:rPr>
              <a:t>4) Psikolojik danışmanlar, gizlilik ilkesi çerçevesinde gereken önlemleri alırlar. Ancak, danışana da, elektronik ortamın gizlilik ilkesini </a:t>
            </a:r>
            <a:r>
              <a:rPr lang="tr-TR" dirty="0" smtClean="0">
                <a:latin typeface="Bookman Old Style" panose="02050604050505020204" pitchFamily="18" charset="0"/>
              </a:rPr>
              <a:t>nasıl </a:t>
            </a:r>
            <a:r>
              <a:rPr lang="tr-TR" dirty="0">
                <a:latin typeface="Bookman Old Style" panose="02050604050505020204" pitchFamily="18" charset="0"/>
              </a:rPr>
              <a:t>negatif bir şekilde etkileyebileceğini de açıklarlar. Bunun yanında da, danışmandan başka vaka notlarını kimin görebileceği (süpervizör ya da kazara aynı merkezde çalışan başka bir danışmanın) danışana belirtilir. Danışmanlar, transfer edilen bilgilerin üçüncü şahıslar tarafından okunmasını engellemek amacıyla şifrelenmesini sağlarlar, kullandıkları elektronik platformu güncellerler. Ayrıca danışanı, danışmayla ilgili elektronik notların ve bilgilerin nasıl ve ne kadar süreliğine koruyacaklarına dair bilgilendirirler. </a:t>
            </a:r>
            <a:endParaRPr lang="tr-TR" dirty="0" smtClean="0">
              <a:latin typeface="Bookman Old Style" panose="02050604050505020204" pitchFamily="18" charset="0"/>
            </a:endParaRPr>
          </a:p>
          <a:p>
            <a:pPr marL="0" indent="0" algn="just">
              <a:buNone/>
            </a:pPr>
            <a:r>
              <a:rPr lang="tr-TR" dirty="0">
                <a:latin typeface="Bookman Old Style" panose="02050604050505020204" pitchFamily="18" charset="0"/>
              </a:rPr>
              <a:t>5) Psikolojik danışmayı çevrim içi ya da yüz-yüze alıp almamaya danışan karar verir.</a:t>
            </a:r>
          </a:p>
          <a:p>
            <a:pPr marL="0" indent="0" algn="just">
              <a:buNone/>
            </a:pPr>
            <a:endParaRPr lang="tr-TR" dirty="0">
              <a:latin typeface="Bookman Old Style" panose="020506040505050202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3938007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358537"/>
            <a:ext cx="10058400" cy="4676503"/>
          </a:xfrm>
        </p:spPr>
        <p:txBody>
          <a:bodyPr>
            <a:normAutofit fontScale="92500" lnSpcReduction="10000"/>
          </a:bodyPr>
          <a:lstStyle/>
          <a:p>
            <a:pPr marL="0" indent="0" algn="just">
              <a:buNone/>
            </a:pPr>
            <a:r>
              <a:rPr lang="tr-TR" dirty="0" smtClean="0">
                <a:latin typeface="Bookman Old Style" panose="02050604050505020204" pitchFamily="18" charset="0"/>
              </a:rPr>
              <a:t>6</a:t>
            </a:r>
            <a:r>
              <a:rPr lang="tr-TR" dirty="0">
                <a:latin typeface="Bookman Old Style" panose="02050604050505020204" pitchFamily="18" charset="0"/>
              </a:rPr>
              <a:t>) Çevrim içi psikolojik danışmada onam formunun içermesi gereken noktalar şunlardır: danışmanın çevrim içi psikolojik danışma ile ilgili eğitimi ve yeterliliği ile ilgili bilgiler; danışmanın nerden ve hangi adresten psikolojik danışma hizmetlerini verdiği; çevrim içi psikolojik danışmanın avantajları ve dezavantajları; kullanılan teknolojiyle ilgili problemler olduğunda seansın nasıl verileceği; danışan danışmanla bağlantıya geçtiğinde ne kadar süre içinde danışana geri dönüleceği; acil durumlarda ve danışmana ulaşılamadığı hallerde, danışanın ne yapabileceği; varsa, danışanın ve danışmanın içinde olduğu saat dilimi ile ilgili farklılık; psikolojik danışmanın çevrim içi olarak sunulmasını etkileyecek kültürel ya da dil farklılıkları; ve sosyal medyayla ilgili kurallar. </a:t>
            </a:r>
            <a:endParaRPr lang="tr-TR" dirty="0" smtClean="0">
              <a:latin typeface="Bookman Old Style" panose="02050604050505020204" pitchFamily="18" charset="0"/>
            </a:endParaRPr>
          </a:p>
          <a:p>
            <a:pPr marL="0" indent="0" algn="just">
              <a:buNone/>
            </a:pPr>
            <a:r>
              <a:rPr lang="tr-TR" dirty="0">
                <a:latin typeface="Bookman Old Style" panose="02050604050505020204" pitchFamily="18" charset="0"/>
              </a:rPr>
              <a:t>7) Danışmanlar, danışanlarının özel hayatına saygı duyar ve sosyal medyadan danışanlarıyla ilgili bilgi edinmeye çalışmazlar. Kendi sosyal medya hesaplarına gelince de, danışmanlar danışanlarıyla ilgili gizli bilgileri paylaşmazlar.</a:t>
            </a:r>
          </a:p>
          <a:p>
            <a:pPr marL="0" indent="0" algn="just">
              <a:buNone/>
            </a:pPr>
            <a:r>
              <a:rPr lang="tr-TR" dirty="0">
                <a:latin typeface="Bookman Old Style" panose="02050604050505020204" pitchFamily="18" charset="0"/>
              </a:rPr>
              <a:t>8) Her seansın başında, danışman danışanın kimliğini doğrular. Örneğin, herhangi bir seansta kamera aracılığı ile değil de, sesli olarak internet üstünden yapılacaksa, danışanın kimliğini doğrulamak için, kod kelimeler (danışanın önceden belirlediği sözel bir şifre), numaralar (T.C. kimlik numarası) vs. kullanılır.</a:t>
            </a:r>
          </a:p>
          <a:p>
            <a:pPr marL="0" indent="0" algn="just">
              <a:buNone/>
            </a:pPr>
            <a:r>
              <a:rPr lang="tr-TR" dirty="0">
                <a:latin typeface="Bookman Old Style" panose="02050604050505020204" pitchFamily="18" charset="0"/>
              </a:rPr>
              <a:t>9) Psikolojik danışmanlar, çevrim içi psikolojik danışmanın etkili </a:t>
            </a:r>
            <a:r>
              <a:rPr lang="tr-TR" dirty="0" smtClean="0">
                <a:latin typeface="Bookman Old Style" panose="02050604050505020204" pitchFamily="18" charset="0"/>
              </a:rPr>
              <a:t>olmadığı durumlarda</a:t>
            </a:r>
            <a:r>
              <a:rPr lang="tr-TR" dirty="0">
                <a:latin typeface="Bookman Old Style" panose="02050604050505020204" pitchFamily="18" charset="0"/>
              </a:rPr>
              <a:t>, yüz-yüze yardım alabilmesi için danışana yardım ederler.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42287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    </a:t>
            </a:r>
            <a:r>
              <a:rPr lang="tr-TR" sz="3200" b="1" dirty="0" smtClean="0">
                <a:latin typeface="Bookman Old Style" panose="02050604050505020204" pitchFamily="18" charset="0"/>
              </a:rPr>
              <a:t>Her </a:t>
            </a:r>
            <a:r>
              <a:rPr lang="tr-TR" sz="3200" b="1" dirty="0">
                <a:latin typeface="Bookman Old Style" panose="02050604050505020204" pitchFamily="18" charset="0"/>
              </a:rPr>
              <a:t>Vaka Notunun Başına Yazılması </a:t>
            </a:r>
            <a:r>
              <a:rPr lang="tr-TR" sz="3200" b="1" dirty="0" smtClean="0">
                <a:latin typeface="Bookman Old Style" panose="02050604050505020204" pitchFamily="18" charset="0"/>
              </a:rPr>
              <a:t>Gerekenler</a:t>
            </a:r>
            <a:endParaRPr lang="tr-TR" sz="3200" b="1" dirty="0">
              <a:latin typeface="Bookman Old Style" panose="020506040505050202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dirty="0" smtClean="0"/>
              <a:t>	</a:t>
            </a:r>
            <a:r>
              <a:rPr lang="tr-TR" dirty="0" smtClean="0">
                <a:latin typeface="Bookman Old Style" panose="02050604050505020204" pitchFamily="18" charset="0"/>
              </a:rPr>
              <a:t>Bütün </a:t>
            </a:r>
            <a:r>
              <a:rPr lang="tr-TR" dirty="0">
                <a:latin typeface="Bookman Old Style" panose="02050604050505020204" pitchFamily="18" charset="0"/>
              </a:rPr>
              <a:t>vaka notlarının başına, seansın neden çevrim içi ortamda yapıldığı, danışanın belirli şeyler hakkında bilgilendirme süreci (onam süreci / onam formu), danışmanın gizlilik ilkesinin yerine getirileceği şekilde sessiz ve güvenli bir ortamda olup olmadığı, danışanın rahatça konuşabileceği bir ortamda olup olmadığı yazılmalıdır.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İlk </a:t>
            </a:r>
            <a:r>
              <a:rPr lang="tr-TR" dirty="0">
                <a:latin typeface="Bookman Old Style" panose="02050604050505020204" pitchFamily="18" charset="0"/>
              </a:rPr>
              <a:t>seans notunun başına, danışanın danışmana ulaşamadığı açık durumlarda ne yapabileceği, ne tür krize müdahale merkezlerine ya da hangi hastanelere gidebileceği konusunda da hangi bilgilerin sunulduğu not edilmelidir. </a:t>
            </a:r>
            <a:r>
              <a:rPr lang="tr-TR" dirty="0" smtClean="0">
                <a:latin typeface="Bookman Old Style" panose="02050604050505020204" pitchFamily="18" charset="0"/>
              </a:rPr>
              <a:t>Pandemi </a:t>
            </a:r>
            <a:r>
              <a:rPr lang="tr-TR" dirty="0">
                <a:latin typeface="Bookman Old Style" panose="02050604050505020204" pitchFamily="18" charset="0"/>
              </a:rPr>
              <a:t>gibi durumlarda, ayrıca da danışanın güvenliği konusu, danışmana ulaşamadığı durumlarda yine özellikle pandemiye yönelik acil durumlar için ne yapıp yapamayacağı, danışanın temel ihtiyaçlarının karşılanıp karşılanmadığı gibi konuların da konuşulduğu belirtilmelidir</a:t>
            </a:r>
            <a:r>
              <a:rPr lang="tr-TR" dirty="0"/>
              <a:t>. </a:t>
            </a:r>
            <a:endParaRPr lang="tr-TR" dirty="0" smtClean="0"/>
          </a:p>
        </p:txBody>
      </p:sp>
    </p:spTree>
    <p:extLst>
      <p:ext uri="{BB962C8B-B14F-4D97-AF65-F5344CB8AC3E}">
        <p14:creationId xmlns:p14="http://schemas.microsoft.com/office/powerpoint/2010/main" val="3417196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8225" y="1445895"/>
            <a:ext cx="10058400" cy="3931920"/>
          </a:xfrm>
        </p:spPr>
        <p:txBody>
          <a:bodyPr>
            <a:normAutofit fontScale="92500" lnSpcReduction="10000"/>
          </a:bodyPr>
          <a:lstStyle/>
          <a:p>
            <a:pPr marL="0" indent="0" algn="just">
              <a:buNone/>
            </a:pPr>
            <a:r>
              <a:rPr lang="tr-TR" dirty="0"/>
              <a:t>	 </a:t>
            </a:r>
            <a:r>
              <a:rPr lang="tr-TR" dirty="0">
                <a:latin typeface="Bookman Old Style" panose="02050604050505020204" pitchFamily="18" charset="0"/>
              </a:rPr>
              <a:t>Gelişmiş pek çok ülkede çevrimiçi psikolojik danışma yaklaşık yirmi senedir belirli standartlara göre uygulanmaktadır. Türkiye’de ise Türk PDR Derneği ve Türk Psikologlar Derneği’nin Etik Yönetmeliklerinde konu ile ilgili belli maddeler dışında oluşturulmuş belli standartlar </a:t>
            </a:r>
            <a:r>
              <a:rPr lang="tr-TR" dirty="0" smtClean="0">
                <a:latin typeface="Bookman Old Style" panose="02050604050505020204" pitchFamily="18" charset="0"/>
              </a:rPr>
              <a:t>bulunmamaktadır</a:t>
            </a:r>
            <a:endParaRPr lang="tr-TR" dirty="0">
              <a:latin typeface="Bookman Old Style" panose="02050604050505020204" pitchFamily="18" charset="0"/>
            </a:endParaRPr>
          </a:p>
          <a:p>
            <a:pPr marL="0" indent="0" algn="just">
              <a:buNone/>
            </a:pPr>
            <a:r>
              <a:rPr lang="tr-TR" dirty="0" smtClean="0">
                <a:latin typeface="Bookman Old Style" panose="02050604050505020204" pitchFamily="18" charset="0"/>
              </a:rPr>
              <a:t>	Bu sunuda yer alan bilgiler ile saha çalışanları olan rehber öğretmen/ </a:t>
            </a:r>
            <a:r>
              <a:rPr lang="tr-TR" dirty="0">
                <a:latin typeface="Bookman Old Style" panose="02050604050505020204" pitchFamily="18" charset="0"/>
              </a:rPr>
              <a:t>psikolojik </a:t>
            </a:r>
            <a:r>
              <a:rPr lang="tr-TR" dirty="0" smtClean="0">
                <a:latin typeface="Bookman Old Style" panose="02050604050505020204" pitchFamily="18" charset="0"/>
              </a:rPr>
              <a:t>danışmanlar için </a:t>
            </a:r>
            <a:r>
              <a:rPr lang="tr-TR" dirty="0">
                <a:latin typeface="Bookman Old Style" panose="02050604050505020204" pitchFamily="18" charset="0"/>
              </a:rPr>
              <a:t>geçerli olabilecek öneriler ilgili alan yazın incelenerek ve alanda çalışan akademisyen ve psikolojik danışmanların görüşleri alınarak </a:t>
            </a:r>
            <a:r>
              <a:rPr lang="tr-TR" dirty="0" smtClean="0">
                <a:latin typeface="Bookman Old Style" panose="02050604050505020204" pitchFamily="18" charset="0"/>
              </a:rPr>
              <a:t>hazırlanan makaleler doğrultusunda çevrim içi psikolojik danışma / bireysel görüşme ile ilgili rehber öğretmen/ psikolojik danışmanlara bilgi sunmak, </a:t>
            </a:r>
          </a:p>
          <a:p>
            <a:pPr marL="0" indent="0" algn="just">
              <a:buNone/>
            </a:pPr>
            <a:r>
              <a:rPr lang="tr-TR" dirty="0" smtClean="0">
                <a:latin typeface="Bookman Old Style" panose="02050604050505020204" pitchFamily="18" charset="0"/>
              </a:rPr>
              <a:t>	çevrim içi psikolojik danışmanın etik kuralları çerçevesinde uyulması gereken noktaları tartışmak,</a:t>
            </a:r>
          </a:p>
          <a:p>
            <a:pPr marL="0" indent="0" algn="just">
              <a:buNone/>
            </a:pPr>
            <a:r>
              <a:rPr lang="tr-TR" dirty="0" smtClean="0">
                <a:latin typeface="Bookman Old Style" panose="02050604050505020204" pitchFamily="18" charset="0"/>
              </a:rPr>
              <a:t>	başarılı yöntemleri tanıtmak, </a:t>
            </a:r>
          </a:p>
          <a:p>
            <a:pPr marL="0" indent="0" algn="just">
              <a:buNone/>
            </a:pPr>
            <a:r>
              <a:rPr lang="tr-TR" dirty="0" smtClean="0">
                <a:latin typeface="Bookman Old Style" panose="02050604050505020204" pitchFamily="18" charset="0"/>
              </a:rPr>
              <a:t>	COVID-19 sürecinde çevrim içi psikolojik destek ve rehberlik hizmetleri ile ilgili olarak gerekli önerilerde bulunmak amaçlanmıştır. </a:t>
            </a:r>
            <a:endParaRPr lang="tr-TR" dirty="0">
              <a:latin typeface="Bookman Old Style" panose="02050604050505020204" pitchFamily="18" charset="0"/>
            </a:endParaRPr>
          </a:p>
        </p:txBody>
      </p:sp>
    </p:spTree>
    <p:extLst>
      <p:ext uri="{BB962C8B-B14F-4D97-AF65-F5344CB8AC3E}">
        <p14:creationId xmlns:p14="http://schemas.microsoft.com/office/powerpoint/2010/main" val="420622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latin typeface="Bookman Old Style" panose="02050604050505020204" pitchFamily="18" charset="0"/>
              </a:rPr>
              <a:t>Amerika’da özel bir psikolojik hizmet merkezinde kullanılan örnek kalıp, aşağıda sunulmuştur: </a:t>
            </a:r>
            <a:br>
              <a:rPr lang="tr-TR" sz="2400" b="1" dirty="0">
                <a:latin typeface="Bookman Old Style" panose="02050604050505020204" pitchFamily="18" charset="0"/>
              </a:rPr>
            </a:br>
            <a:endParaRPr lang="tr-TR" sz="2400" b="1" dirty="0">
              <a:latin typeface="Bookman Old Style" panose="02050604050505020204" pitchFamily="18" charset="0"/>
            </a:endParaRP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latin typeface="Bookman Old Style" panose="02050604050505020204" pitchFamily="18" charset="0"/>
              </a:rPr>
              <a:t>1.“Pandemi</a:t>
            </a:r>
            <a:r>
              <a:rPr lang="tr-TR" dirty="0">
                <a:latin typeface="Bookman Old Style" panose="02050604050505020204" pitchFamily="18" charset="0"/>
              </a:rPr>
              <a:t>, ya da şu nedenden dolayı], bu oturum [kamera/</a:t>
            </a:r>
            <a:r>
              <a:rPr lang="tr-TR" dirty="0" err="1">
                <a:latin typeface="Bookman Old Style" panose="02050604050505020204" pitchFamily="18" charset="0"/>
              </a:rPr>
              <a:t>Zoom</a:t>
            </a:r>
            <a:r>
              <a:rPr lang="tr-TR" dirty="0">
                <a:latin typeface="Bookman Old Style" panose="02050604050505020204" pitchFamily="18" charset="0"/>
              </a:rPr>
              <a:t> </a:t>
            </a:r>
            <a:r>
              <a:rPr lang="tr-TR" dirty="0" err="1">
                <a:latin typeface="Bookman Old Style" panose="02050604050505020204" pitchFamily="18" charset="0"/>
              </a:rPr>
              <a:t>vs</a:t>
            </a:r>
            <a:r>
              <a:rPr lang="tr-TR" dirty="0">
                <a:latin typeface="Bookman Old Style" panose="02050604050505020204" pitchFamily="18" charset="0"/>
              </a:rPr>
              <a:t> ya da telefon] aracılığıyla yapılmıştır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2.Danışan</a:t>
            </a:r>
            <a:r>
              <a:rPr lang="tr-TR" dirty="0">
                <a:latin typeface="Bookman Old Style" panose="02050604050505020204" pitchFamily="18" charset="0"/>
              </a:rPr>
              <a:t>, çevrim içi psikolojik sağlık hizmeti kullanımı konusunda eğitilmiş ve potansiyel sınırlamalardan haberdar edilmiştir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3.Danışan</a:t>
            </a:r>
            <a:r>
              <a:rPr lang="tr-TR" dirty="0">
                <a:latin typeface="Bookman Old Style" panose="02050604050505020204" pitchFamily="18" charset="0"/>
              </a:rPr>
              <a:t>, yapılacak olan çevrim içi seans için sözlü onay vermiştir.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4.Danışan</a:t>
            </a:r>
            <a:r>
              <a:rPr lang="tr-TR" dirty="0">
                <a:latin typeface="Bookman Old Style" panose="02050604050505020204" pitchFamily="18" charset="0"/>
              </a:rPr>
              <a:t>, psikolojik hizmet sunan bireyin yasaların gerektirdiği gibi sessiz ve gizlilik ilkesine uygun olan bir ortamda olduğu konusunda bilgilendirilmiştir.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5.Danışan</a:t>
            </a:r>
            <a:r>
              <a:rPr lang="tr-TR" dirty="0">
                <a:latin typeface="Bookman Old Style" panose="02050604050505020204" pitchFamily="18" charset="0"/>
              </a:rPr>
              <a:t>, başkalarının olmadığı özel bir alanda olduğunu doğrulamıştır.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6.Danışan</a:t>
            </a:r>
            <a:r>
              <a:rPr lang="tr-TR" dirty="0">
                <a:latin typeface="Bookman Old Style" panose="02050604050505020204" pitchFamily="18" charset="0"/>
              </a:rPr>
              <a:t>, oturumun herhangi bir şekilde kaydedilmeyeceğini doğrulamıştır.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7.Psikolojik </a:t>
            </a:r>
            <a:r>
              <a:rPr lang="tr-TR" dirty="0">
                <a:latin typeface="Bookman Old Style" panose="02050604050505020204" pitchFamily="18" charset="0"/>
              </a:rPr>
              <a:t>danışman/terapist, danışana, kendi merkezlerine ulaşamadıkları durumlarda ne yapabilecekleri konusunda bilgi sunmuştur, gerekli acil durumlar için nereyi arayabilecekleri konusunda bilgilendirilmiştir </a:t>
            </a:r>
            <a:r>
              <a:rPr lang="tr-TR" dirty="0" smtClean="0">
                <a:latin typeface="Bookman Old Style" panose="02050604050505020204" pitchFamily="18" charset="0"/>
              </a:rPr>
              <a:t>(Hastaneler </a:t>
            </a:r>
            <a:r>
              <a:rPr lang="tr-TR" dirty="0" err="1" smtClean="0">
                <a:latin typeface="Bookman Old Style" panose="02050604050505020204" pitchFamily="18" charset="0"/>
              </a:rPr>
              <a:t>v.s</a:t>
            </a:r>
            <a:r>
              <a:rPr lang="tr-TR" dirty="0" smtClean="0">
                <a:latin typeface="Bookman Old Style" panose="02050604050505020204" pitchFamily="18" charset="0"/>
              </a:rPr>
              <a:t>.) </a:t>
            </a:r>
          </a:p>
          <a:p>
            <a:pPr marL="0" indent="0" algn="just">
              <a:buNone/>
            </a:pPr>
            <a:r>
              <a:rPr lang="tr-TR" dirty="0" smtClean="0">
                <a:latin typeface="Bookman Old Style" panose="02050604050505020204" pitchFamily="18" charset="0"/>
              </a:rPr>
              <a:t>8.Pandemi </a:t>
            </a:r>
            <a:r>
              <a:rPr lang="tr-TR" dirty="0">
                <a:latin typeface="Bookman Old Style" panose="02050604050505020204" pitchFamily="18" charset="0"/>
              </a:rPr>
              <a:t>koşullarına özgü olarak da], danışan, pandemi ile ilgili stres faktörlerine karşı taranmıştır.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9.Pandemiye </a:t>
            </a:r>
            <a:r>
              <a:rPr lang="tr-TR" dirty="0">
                <a:latin typeface="Bookman Old Style" panose="02050604050505020204" pitchFamily="18" charset="0"/>
              </a:rPr>
              <a:t>karşı güvenlik planı, temel ihtiyaçların karşılanıp karşılanmadığına dair inceleme yapılmıştır.”</a:t>
            </a:r>
          </a:p>
          <a:p>
            <a:endParaRPr lang="tr-TR" dirty="0"/>
          </a:p>
        </p:txBody>
      </p:sp>
    </p:spTree>
    <p:extLst>
      <p:ext uri="{BB962C8B-B14F-4D97-AF65-F5344CB8AC3E}">
        <p14:creationId xmlns:p14="http://schemas.microsoft.com/office/powerpoint/2010/main" val="630975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latin typeface="Bookman Old Style" panose="02050604050505020204" pitchFamily="18" charset="0"/>
              </a:rPr>
              <a:t>Psikolojik Danışma ile İlgili Meslek içi Sunulan Çevrim içi Eğitimler</a:t>
            </a:r>
          </a:p>
        </p:txBody>
      </p:sp>
      <p:sp>
        <p:nvSpPr>
          <p:cNvPr id="3" name="İçerik Yer Tutucusu 2"/>
          <p:cNvSpPr>
            <a:spLocks noGrp="1"/>
          </p:cNvSpPr>
          <p:nvPr>
            <p:ph idx="1"/>
          </p:nvPr>
        </p:nvSpPr>
        <p:spPr/>
        <p:txBody>
          <a:bodyPr/>
          <a:lstStyle/>
          <a:p>
            <a:pPr marL="0" indent="0" algn="just">
              <a:buNone/>
            </a:pPr>
            <a:r>
              <a:rPr lang="tr-TR" dirty="0" smtClean="0"/>
              <a:t>	</a:t>
            </a:r>
            <a:r>
              <a:rPr lang="tr-TR" dirty="0" smtClean="0">
                <a:latin typeface="Bookman Old Style" panose="02050604050505020204" pitchFamily="18" charset="0"/>
              </a:rPr>
              <a:t>COVID-19 </a:t>
            </a:r>
            <a:r>
              <a:rPr lang="tr-TR" dirty="0">
                <a:latin typeface="Bookman Old Style" panose="02050604050505020204" pitchFamily="18" charset="0"/>
              </a:rPr>
              <a:t>pandemisi süresi boyunca Amerika’da birçok profesyonel kurum ve kuruluş (örneğin, ACA, APA, Amerikan Okul Psikolojik Danışmanlığı Birliği-ASCA) profesyonel çevrim içi psikolojik ve sağlık hizmetleri sağlayan üyelerine destek amaçlı eğitimler düzenlemişlerdir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Amerikan </a:t>
            </a:r>
            <a:r>
              <a:rPr lang="tr-TR" dirty="0">
                <a:latin typeface="Bookman Old Style" panose="02050604050505020204" pitchFamily="18" charset="0"/>
              </a:rPr>
              <a:t>Psikologlar Derneği’nin (APA, 2020b) sekiz saat süren bir eğitimi mevcuttur. COVID-19 sürecinde birçok kapanan okul ve psikolojik tedavi merkezleri, çalışanlarının çevrim içi psikolojik hizmet sunabilmeleri için, APA gibi kurumların verdiği eğitim programlarını tamamlamayı zorunlu kılmıştır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Bu </a:t>
            </a:r>
            <a:r>
              <a:rPr lang="tr-TR" dirty="0">
                <a:latin typeface="Bookman Old Style" panose="02050604050505020204" pitchFamily="18" charset="0"/>
              </a:rPr>
              <a:t>eğitimlerdeki </a:t>
            </a:r>
            <a:r>
              <a:rPr lang="tr-TR" dirty="0">
                <a:solidFill>
                  <a:srgbClr val="FF0000"/>
                </a:solidFill>
                <a:latin typeface="Bookman Old Style" panose="02050604050505020204" pitchFamily="18" charset="0"/>
              </a:rPr>
              <a:t>en önemli amaç çevrim içi psikolojik danışma hizmeti sağlayıcıların bilgi ve becerilerini arttırıp, danışanlarına en iyi şekilde hizmeti sunmalarına yardım sağlamaktır</a:t>
            </a:r>
            <a:r>
              <a:rPr lang="tr-TR" dirty="0">
                <a:latin typeface="Bookman Old Style" panose="02050604050505020204" pitchFamily="18" charset="0"/>
              </a:rPr>
              <a:t>. </a:t>
            </a:r>
          </a:p>
        </p:txBody>
      </p:sp>
    </p:spTree>
    <p:extLst>
      <p:ext uri="{BB962C8B-B14F-4D97-AF65-F5344CB8AC3E}">
        <p14:creationId xmlns:p14="http://schemas.microsoft.com/office/powerpoint/2010/main" val="1522532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184366"/>
            <a:ext cx="10058400" cy="4850674"/>
          </a:xfrm>
        </p:spPr>
        <p:txBody>
          <a:bodyPr>
            <a:normAutofit fontScale="92500" lnSpcReduction="20000"/>
          </a:bodyPr>
          <a:lstStyle/>
          <a:p>
            <a:pPr marL="0" indent="0" algn="just">
              <a:buNone/>
            </a:pPr>
            <a:r>
              <a:rPr lang="tr-TR" dirty="0" smtClean="0">
                <a:latin typeface="Bookman Old Style" panose="02050604050505020204" pitchFamily="18" charset="0"/>
              </a:rPr>
              <a:t>ACA </a:t>
            </a:r>
            <a:r>
              <a:rPr lang="tr-TR" dirty="0">
                <a:latin typeface="Bookman Old Style" panose="02050604050505020204" pitchFamily="18" charset="0"/>
              </a:rPr>
              <a:t>da meslek üyelerini verdiği eğitimlerle desteklemiştir. </a:t>
            </a:r>
            <a:r>
              <a:rPr lang="tr-TR" dirty="0" err="1">
                <a:latin typeface="Bookman Old Style" panose="02050604050505020204" pitchFamily="18" charset="0"/>
              </a:rPr>
              <a:t>ACA’nın</a:t>
            </a:r>
            <a:r>
              <a:rPr lang="tr-TR" dirty="0">
                <a:latin typeface="Bookman Old Style" panose="02050604050505020204" pitchFamily="18" charset="0"/>
              </a:rPr>
              <a:t> bu eğitimlerinde, çevrim içi psikolojik danışma hizmetleri sunulurken </a:t>
            </a:r>
            <a:r>
              <a:rPr lang="tr-TR" b="1" dirty="0">
                <a:solidFill>
                  <a:srgbClr val="FF0000"/>
                </a:solidFill>
                <a:latin typeface="Bookman Old Style" panose="02050604050505020204" pitchFamily="18" charset="0"/>
              </a:rPr>
              <a:t>psikolojik danışman olarak çalışanların uygulama esnasında bilmesi gereken önemli hususlar </a:t>
            </a:r>
            <a:r>
              <a:rPr lang="tr-TR" dirty="0">
                <a:latin typeface="Bookman Old Style" panose="02050604050505020204" pitchFamily="18" charset="0"/>
              </a:rPr>
              <a:t>şu şekilde </a:t>
            </a:r>
            <a:r>
              <a:rPr lang="tr-TR" dirty="0" smtClean="0">
                <a:latin typeface="Bookman Old Style" panose="02050604050505020204" pitchFamily="18" charset="0"/>
              </a:rPr>
              <a:t>özetlenmektedir(ACA</a:t>
            </a:r>
            <a:r>
              <a:rPr lang="tr-TR" dirty="0">
                <a:latin typeface="Bookman Old Style" panose="02050604050505020204" pitchFamily="18" charset="0"/>
              </a:rPr>
              <a:t>, 2020</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1) Danışanların </a:t>
            </a:r>
            <a:r>
              <a:rPr lang="tr-TR" dirty="0">
                <a:latin typeface="Bookman Old Style" panose="02050604050505020204" pitchFamily="18" charset="0"/>
              </a:rPr>
              <a:t>gizlilik, güvenlik ve kişisel verilerin saklanmasıyla ilgili önemli hususların neler olduğu,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2</a:t>
            </a:r>
            <a:r>
              <a:rPr lang="tr-TR" dirty="0">
                <a:latin typeface="Bookman Old Style" panose="02050604050505020204" pitchFamily="18" charset="0"/>
              </a:rPr>
              <a:t>) </a:t>
            </a:r>
            <a:r>
              <a:rPr lang="tr-TR" dirty="0" smtClean="0">
                <a:latin typeface="Bookman Old Style" panose="02050604050505020204" pitchFamily="18" charset="0"/>
              </a:rPr>
              <a:t>Kullanılan </a:t>
            </a:r>
            <a:r>
              <a:rPr lang="tr-TR" dirty="0">
                <a:latin typeface="Bookman Old Style" panose="02050604050505020204" pitchFamily="18" charset="0"/>
              </a:rPr>
              <a:t>mesajlaşma ve elektronik haberleşme konusunda bilinmesi gereken faktörler,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3</a:t>
            </a:r>
            <a:r>
              <a:rPr lang="tr-TR" dirty="0">
                <a:latin typeface="Bookman Old Style" panose="02050604050505020204" pitchFamily="18" charset="0"/>
              </a:rPr>
              <a:t>) </a:t>
            </a:r>
            <a:r>
              <a:rPr lang="tr-TR" dirty="0" smtClean="0">
                <a:latin typeface="Bookman Old Style" panose="02050604050505020204" pitchFamily="18" charset="0"/>
              </a:rPr>
              <a:t>Klinik </a:t>
            </a:r>
            <a:r>
              <a:rPr lang="tr-TR" dirty="0">
                <a:latin typeface="Bookman Old Style" panose="02050604050505020204" pitchFamily="18" charset="0"/>
              </a:rPr>
              <a:t>araştırmalarca desteklenmiş, kanıta dayalı çevrim içi psikolojik danışma hizmetleri sunulurken yararlanılabilecek uygulamalar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4)Çevrim </a:t>
            </a:r>
            <a:r>
              <a:rPr lang="tr-TR" dirty="0">
                <a:latin typeface="Bookman Old Style" panose="02050604050505020204" pitchFamily="18" charset="0"/>
              </a:rPr>
              <a:t>içi psikolojik danışma hizmetleriyle geleneksel olarak yüz-yüze gerçekleştirilen psikolojik danışma ve servisleri arasındaki farkların neler olduğu ve bunların danışanlar üzerindeki olası klinik ve </a:t>
            </a:r>
            <a:r>
              <a:rPr lang="tr-TR" dirty="0" err="1" smtClean="0">
                <a:latin typeface="Bookman Old Style" panose="02050604050505020204" pitchFamily="18" charset="0"/>
              </a:rPr>
              <a:t>terapötik</a:t>
            </a:r>
            <a:r>
              <a:rPr lang="tr-TR" dirty="0" smtClean="0">
                <a:latin typeface="Bookman Old Style" panose="02050604050505020204" pitchFamily="18" charset="0"/>
              </a:rPr>
              <a:t> </a:t>
            </a:r>
            <a:r>
              <a:rPr lang="tr-TR" dirty="0">
                <a:latin typeface="Bookman Old Style" panose="02050604050505020204" pitchFamily="18" charset="0"/>
              </a:rPr>
              <a:t>etkileri, </a:t>
            </a:r>
          </a:p>
          <a:p>
            <a:pPr marL="0" indent="0" algn="just">
              <a:buNone/>
            </a:pPr>
            <a:r>
              <a:rPr lang="tr-TR" dirty="0" smtClean="0">
                <a:latin typeface="Bookman Old Style" panose="02050604050505020204" pitchFamily="18" charset="0"/>
              </a:rPr>
              <a:t>5)Hizmetlerden </a:t>
            </a:r>
            <a:r>
              <a:rPr lang="tr-TR" dirty="0">
                <a:latin typeface="Bookman Old Style" panose="02050604050505020204" pitchFamily="18" charset="0"/>
              </a:rPr>
              <a:t>alınan verimliliği ve etkililiği artırmak için psikolojik danışmanların bilmesi gereken teknik ve yöntemler, </a:t>
            </a:r>
          </a:p>
          <a:p>
            <a:pPr marL="0" indent="0" algn="just">
              <a:buNone/>
            </a:pPr>
            <a:r>
              <a:rPr lang="tr-TR" dirty="0" smtClean="0">
                <a:latin typeface="Bookman Old Style" panose="02050604050505020204" pitchFamily="18" charset="0"/>
              </a:rPr>
              <a:t>6)Hizmetlerde </a:t>
            </a:r>
            <a:r>
              <a:rPr lang="tr-TR" dirty="0">
                <a:latin typeface="Bookman Old Style" panose="02050604050505020204" pitchFamily="18" charset="0"/>
              </a:rPr>
              <a:t>sınırlılıklar ve risklerin neler olduğu ve bunlarla baş etme yöntemleri,</a:t>
            </a:r>
          </a:p>
          <a:p>
            <a:pPr marL="0" indent="0" algn="just">
              <a:buNone/>
            </a:pPr>
            <a:r>
              <a:rPr lang="tr-TR" dirty="0" smtClean="0">
                <a:latin typeface="Bookman Old Style" panose="02050604050505020204" pitchFamily="18" charset="0"/>
              </a:rPr>
              <a:t>7)Psikolojik </a:t>
            </a:r>
            <a:r>
              <a:rPr lang="tr-TR" dirty="0">
                <a:latin typeface="Bookman Old Style" panose="02050604050505020204" pitchFamily="18" charset="0"/>
              </a:rPr>
              <a:t>danışmanların karşılaşabilecekleri potansiyel </a:t>
            </a:r>
            <a:r>
              <a:rPr lang="tr-TR" dirty="0" smtClean="0">
                <a:latin typeface="Bookman Old Style" panose="02050604050505020204" pitchFamily="18" charset="0"/>
              </a:rPr>
              <a:t>eğitsel </a:t>
            </a:r>
            <a:r>
              <a:rPr lang="tr-TR" dirty="0">
                <a:latin typeface="Bookman Old Style" panose="02050604050505020204" pitchFamily="18" charset="0"/>
              </a:rPr>
              <a:t>ve yasal sorunların neler olabileceği ve bu sorunlarla başa çıkmada bilinmesi gereken kurallar ve pratik uygulamalar.</a:t>
            </a:r>
          </a:p>
          <a:p>
            <a:pPr marL="0" indent="0" algn="just">
              <a:buNone/>
            </a:pPr>
            <a:endParaRPr lang="tr-TR" dirty="0">
              <a:latin typeface="Bookman Old Style" panose="02050604050505020204" pitchFamily="18" charset="0"/>
            </a:endParaRPr>
          </a:p>
        </p:txBody>
      </p:sp>
    </p:spTree>
    <p:extLst>
      <p:ext uri="{BB962C8B-B14F-4D97-AF65-F5344CB8AC3E}">
        <p14:creationId xmlns:p14="http://schemas.microsoft.com/office/powerpoint/2010/main" val="17183114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5840" y="1101633"/>
            <a:ext cx="10058400" cy="4619897"/>
          </a:xfrm>
        </p:spPr>
        <p:txBody>
          <a:bodyPr>
            <a:normAutofit lnSpcReduction="10000"/>
          </a:bodyPr>
          <a:lstStyle/>
          <a:p>
            <a:pPr marL="0" indent="0" algn="just">
              <a:buNone/>
            </a:pPr>
            <a:r>
              <a:rPr lang="tr-TR" dirty="0" smtClean="0"/>
              <a:t>	</a:t>
            </a:r>
            <a:r>
              <a:rPr lang="tr-TR" dirty="0" smtClean="0">
                <a:latin typeface="Bookman Old Style" panose="02050604050505020204" pitchFamily="18" charset="0"/>
              </a:rPr>
              <a:t>Yapılan </a:t>
            </a:r>
            <a:r>
              <a:rPr lang="tr-TR" dirty="0">
                <a:latin typeface="Bookman Old Style" panose="02050604050505020204" pitchFamily="18" charset="0"/>
              </a:rPr>
              <a:t>bu çalışmalara diğer bir örnek ise, Amerikan Okul Psikolojik Danışmanları Birliği’nin (ASCA, 2020) ilkokul, ortaokul ve lise düzeyinde, pandemi süresince öğrencilerine çevrim içi psikolojik yardım hizmetleri sunan okul psikolojik danışman üyelerine çeşitli hususlarda bilgilerini arttırıcı ve destekleyici eğitimler düzenlemesidir.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Örneğin</a:t>
            </a:r>
            <a:r>
              <a:rPr lang="tr-TR" dirty="0">
                <a:latin typeface="Bookman Old Style" panose="02050604050505020204" pitchFamily="18" charset="0"/>
              </a:rPr>
              <a:t>, bu eğitimlerden bir tanesinin odak noktası çevrim içi okul psikolojik danışma hizmeti sağlayan okul psikolojik danışmalarının karşılaşabilecekleri yasal ve etiksel durumları anlama ve belirlemelerine yardımcı olmak ve bu sorunlarla karşılaştıklarında bilinmesi gereken ilke ve uygulamaları anlamalarına yardımcı olmaktır (ASCA, 2020).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Bunlara </a:t>
            </a:r>
            <a:r>
              <a:rPr lang="tr-TR" dirty="0">
                <a:latin typeface="Bookman Old Style" panose="02050604050505020204" pitchFamily="18" charset="0"/>
              </a:rPr>
              <a:t>ek olarak, ASCA (2020), COVID-19 pandemisi nedeniyle, öğrenci ve ailelerine çevrim içi okul psikolojik hizmetleri vermek isteyen okul psikolojik danışmanlarına bu hizmet ve yardım servislerini sağlarken bilmeleri gereken hususlar konusunda sıkça sorulan sorular başlığı adı altında bir </a:t>
            </a:r>
            <a:r>
              <a:rPr lang="tr-TR" dirty="0">
                <a:solidFill>
                  <a:srgbClr val="FF0000"/>
                </a:solidFill>
                <a:latin typeface="Bookman Old Style" panose="02050604050505020204" pitchFamily="18" charset="0"/>
              </a:rPr>
              <a:t>yönetmelik yayınlamıştır</a:t>
            </a:r>
            <a:r>
              <a:rPr lang="tr-TR" dirty="0">
                <a:latin typeface="Bookman Old Style" panose="02050604050505020204" pitchFamily="18" charset="0"/>
              </a:rPr>
              <a:t>. Yine bu yönetmelikte, okul psikolojik danışmanların çevrim içi okul psikolojik danışma hizmetlerini sağlarken bilmeleri gerekli ilke, kural ve uygulamaları anlamalarına yardımcı olacak soru ve hususlara pratik öneriler ve tavsiyelerde bulunulmuştur. </a:t>
            </a:r>
          </a:p>
        </p:txBody>
      </p:sp>
    </p:spTree>
    <p:extLst>
      <p:ext uri="{BB962C8B-B14F-4D97-AF65-F5344CB8AC3E}">
        <p14:creationId xmlns:p14="http://schemas.microsoft.com/office/powerpoint/2010/main" val="2522492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193074"/>
            <a:ext cx="10058400" cy="4841966"/>
          </a:xfrm>
        </p:spPr>
        <p:txBody>
          <a:bodyPr>
            <a:normAutofit/>
          </a:bodyPr>
          <a:lstStyle/>
          <a:p>
            <a:pPr marL="0" indent="0" algn="ctr">
              <a:buNone/>
            </a:pPr>
            <a:r>
              <a:rPr lang="tr-TR" sz="2800" b="1" dirty="0" smtClean="0">
                <a:latin typeface="Bookman Old Style" panose="02050604050505020204" pitchFamily="18" charset="0"/>
              </a:rPr>
              <a:t>Okul Danışmanlarının Daha Etkili Hizmetler Sunmaları Konusunda Alan Yazından Çeşitli Öneriler</a:t>
            </a:r>
          </a:p>
          <a:p>
            <a:pPr marL="0" indent="0" algn="just">
              <a:buNone/>
            </a:pPr>
            <a:r>
              <a:rPr lang="tr-TR" dirty="0" smtClean="0">
                <a:latin typeface="Bookman Old Style" panose="02050604050505020204" pitchFamily="18" charset="0"/>
              </a:rPr>
              <a:t>Okul </a:t>
            </a:r>
            <a:r>
              <a:rPr lang="tr-TR" dirty="0">
                <a:latin typeface="Bookman Old Style" panose="02050604050505020204" pitchFamily="18" charset="0"/>
              </a:rPr>
              <a:t>web sitelerine bağlı rehberlik sayfaları okul danışmanlarının rol ve işlevlerine ilişkin toplumsal farkındalığı arttırmak açısından faydalıdır. </a:t>
            </a:r>
            <a:r>
              <a:rPr lang="tr-TR" dirty="0" smtClean="0">
                <a:latin typeface="Bookman Old Style" panose="02050604050505020204" pitchFamily="18" charset="0"/>
              </a:rPr>
              <a:t>Danışmanlar </a:t>
            </a:r>
            <a:r>
              <a:rPr lang="tr-TR" dirty="0">
                <a:latin typeface="Bookman Old Style" panose="02050604050505020204" pitchFamily="18" charset="0"/>
              </a:rPr>
              <a:t>okul web sitelerinde rehberlik hizmetleri web sayfası oluşturarak okul rehberlik servisine ait misyon ve ilkeleri, aileler ve öğrencilere yönelik rehberlik aktivitelerine ait bilgileri </a:t>
            </a:r>
            <a:r>
              <a:rPr lang="tr-TR" dirty="0" smtClean="0">
                <a:latin typeface="Bookman Old Style" panose="02050604050505020204" pitchFamily="18" charset="0"/>
              </a:rPr>
              <a:t>paylaşabilirler.</a:t>
            </a:r>
          </a:p>
          <a:p>
            <a:pPr marL="0" indent="0" algn="just">
              <a:buNone/>
            </a:pPr>
            <a:r>
              <a:rPr lang="tr-TR" dirty="0" smtClean="0">
                <a:latin typeface="Bookman Old Style" panose="02050604050505020204" pitchFamily="18" charset="0"/>
              </a:rPr>
              <a:t>Bununla </a:t>
            </a:r>
            <a:r>
              <a:rPr lang="tr-TR" dirty="0">
                <a:latin typeface="Bookman Old Style" panose="02050604050505020204" pitchFamily="18" charset="0"/>
              </a:rPr>
              <a:t>birlikte rehberlik programı kapsamında gerçekleştirilmesi planlanan özel aktiviteleri işaret eden bir rehberlik takvimi de bu sayfada yer alabilir.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Kariyer </a:t>
            </a:r>
            <a:r>
              <a:rPr lang="tr-TR" dirty="0">
                <a:latin typeface="Bookman Old Style" panose="02050604050505020204" pitchFamily="18" charset="0"/>
              </a:rPr>
              <a:t>günleri duyuruları, velilere yönelik bilgilendirici köşeler ve destek grupları </a:t>
            </a:r>
            <a:r>
              <a:rPr lang="tr-TR" dirty="0" smtClean="0">
                <a:latin typeface="Bookman Old Style" panose="02050604050505020204" pitchFamily="18" charset="0"/>
              </a:rPr>
              <a:t>oluşturulabilir. Velilerin </a:t>
            </a:r>
            <a:r>
              <a:rPr lang="tr-TR" dirty="0">
                <a:latin typeface="Bookman Old Style" panose="02050604050505020204" pitchFamily="18" charset="0"/>
              </a:rPr>
              <a:t>imkanları göz önünde bulundurularak velilere yönelik uzaktan rehberlik anlayışının </a:t>
            </a:r>
            <a:r>
              <a:rPr lang="tr-TR" dirty="0" smtClean="0">
                <a:latin typeface="Bookman Old Style" panose="02050604050505020204" pitchFamily="18" charset="0"/>
              </a:rPr>
              <a:t>yaygınlaştırılması da oldukça </a:t>
            </a:r>
            <a:r>
              <a:rPr lang="tr-TR" dirty="0">
                <a:latin typeface="Bookman Old Style" panose="02050604050505020204" pitchFamily="18" charset="0"/>
              </a:rPr>
              <a:t>işlevsel olabilir. </a:t>
            </a:r>
          </a:p>
        </p:txBody>
      </p:sp>
    </p:spTree>
    <p:extLst>
      <p:ext uri="{BB962C8B-B14F-4D97-AF65-F5344CB8AC3E}">
        <p14:creationId xmlns:p14="http://schemas.microsoft.com/office/powerpoint/2010/main" val="2199047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Bookman Old Style" panose="02050604050505020204" pitchFamily="18" charset="0"/>
              </a:rPr>
              <a:t>Kaynakça </a:t>
            </a:r>
            <a:endParaRPr lang="tr-TR" dirty="0">
              <a:latin typeface="Bookman Old Style" panose="02050604050505020204" pitchFamily="18" charset="0"/>
            </a:endParaRPr>
          </a:p>
        </p:txBody>
      </p:sp>
      <p:sp>
        <p:nvSpPr>
          <p:cNvPr id="3" name="İçerik Yer Tutucusu 2"/>
          <p:cNvSpPr>
            <a:spLocks noGrp="1"/>
          </p:cNvSpPr>
          <p:nvPr>
            <p:ph idx="1"/>
          </p:nvPr>
        </p:nvSpPr>
        <p:spPr>
          <a:xfrm>
            <a:off x="583474" y="1894114"/>
            <a:ext cx="10502537" cy="3931920"/>
          </a:xfrm>
        </p:spPr>
        <p:txBody>
          <a:bodyPr>
            <a:normAutofit/>
          </a:bodyPr>
          <a:lstStyle/>
          <a:p>
            <a:pPr marL="0" indent="0" algn="just">
              <a:buNone/>
            </a:pPr>
            <a:r>
              <a:rPr lang="tr-TR" sz="1400" dirty="0" smtClean="0">
                <a:latin typeface="Bookman Old Style" panose="02050604050505020204" pitchFamily="18" charset="0"/>
              </a:rPr>
              <a:t>1.Okul </a:t>
            </a:r>
            <a:r>
              <a:rPr lang="tr-TR" sz="1400" dirty="0">
                <a:latin typeface="Bookman Old Style" panose="02050604050505020204" pitchFamily="18" charset="0"/>
              </a:rPr>
              <a:t>Psikolojik Danışmanlığı Dergisi – Yıl 2020, Cilt 3, Sayı 1, Sayfa </a:t>
            </a:r>
            <a:r>
              <a:rPr lang="tr-TR" sz="1400" dirty="0" smtClean="0">
                <a:latin typeface="Bookman Old Style" panose="02050604050505020204" pitchFamily="18" charset="0"/>
              </a:rPr>
              <a:t>59-83</a:t>
            </a:r>
          </a:p>
          <a:p>
            <a:pPr marL="0" indent="0" algn="just">
              <a:buNone/>
            </a:pPr>
            <a:r>
              <a:rPr lang="tr-TR" sz="1400" dirty="0" smtClean="0">
                <a:latin typeface="Bookman Old Style" panose="02050604050505020204" pitchFamily="18" charset="0"/>
              </a:rPr>
              <a:t>   Çevrim </a:t>
            </a:r>
            <a:r>
              <a:rPr lang="tr-TR" sz="1400" dirty="0">
                <a:latin typeface="Bookman Old Style" panose="02050604050505020204" pitchFamily="18" charset="0"/>
              </a:rPr>
              <a:t>içi Psikolojik Danışma: Etik Kuralları, COVID-19 Süreci, Öneriler </a:t>
            </a:r>
            <a:r>
              <a:rPr lang="tr-TR" sz="1400" dirty="0" smtClean="0">
                <a:latin typeface="Bookman Old Style" panose="02050604050505020204" pitchFamily="18" charset="0"/>
              </a:rPr>
              <a:t> (Makale) </a:t>
            </a:r>
            <a:r>
              <a:rPr lang="tr-TR" sz="1400" dirty="0" err="1" smtClean="0">
                <a:latin typeface="Bookman Old Style" panose="02050604050505020204" pitchFamily="18" charset="0"/>
              </a:rPr>
              <a:t>Senel</a:t>
            </a:r>
            <a:r>
              <a:rPr lang="tr-TR" sz="1400" dirty="0" smtClean="0">
                <a:latin typeface="Bookman Old Style" panose="02050604050505020204" pitchFamily="18" charset="0"/>
              </a:rPr>
              <a:t> </a:t>
            </a:r>
            <a:r>
              <a:rPr lang="tr-TR" sz="1400" dirty="0" err="1">
                <a:latin typeface="Bookman Old Style" panose="02050604050505020204" pitchFamily="18" charset="0"/>
              </a:rPr>
              <a:t>Poyrazli</a:t>
            </a:r>
            <a:r>
              <a:rPr lang="tr-TR" sz="1400" dirty="0">
                <a:latin typeface="Bookman Old Style" panose="02050604050505020204" pitchFamily="18" charset="0"/>
              </a:rPr>
              <a:t> , Ahmet </a:t>
            </a:r>
            <a:r>
              <a:rPr lang="tr-TR" sz="1400" dirty="0" smtClean="0">
                <a:latin typeface="Bookman Old Style" panose="02050604050505020204" pitchFamily="18" charset="0"/>
              </a:rPr>
              <a:t>Can</a:t>
            </a:r>
          </a:p>
          <a:p>
            <a:pPr marL="0" indent="0" algn="just">
              <a:buNone/>
            </a:pPr>
            <a:r>
              <a:rPr lang="tr-TR" sz="1400" dirty="0" smtClean="0">
                <a:latin typeface="Bookman Old Style" panose="02050604050505020204" pitchFamily="18" charset="0"/>
              </a:rPr>
              <a:t>2.Çevrimiçi </a:t>
            </a:r>
            <a:r>
              <a:rPr lang="tr-TR" sz="1400" dirty="0">
                <a:latin typeface="Bookman Old Style" panose="02050604050505020204" pitchFamily="18" charset="0"/>
              </a:rPr>
              <a:t>Psikolojik Danışmada Etik ve Standartlar: Bir Model </a:t>
            </a:r>
            <a:r>
              <a:rPr lang="tr-TR" sz="1400" dirty="0" smtClean="0">
                <a:latin typeface="Bookman Old Style" panose="02050604050505020204" pitchFamily="18" charset="0"/>
              </a:rPr>
              <a:t>Önerisi Şerife </a:t>
            </a:r>
            <a:r>
              <a:rPr lang="tr-TR" sz="1400" dirty="0">
                <a:latin typeface="Bookman Old Style" panose="02050604050505020204" pitchFamily="18" charset="0"/>
              </a:rPr>
              <a:t>Gonca </a:t>
            </a:r>
            <a:r>
              <a:rPr lang="tr-TR" sz="1400" dirty="0" smtClean="0">
                <a:latin typeface="Bookman Old Style" panose="02050604050505020204" pitchFamily="18" charset="0"/>
              </a:rPr>
              <a:t>Zeren, </a:t>
            </a:r>
            <a:r>
              <a:rPr lang="tr-TR" sz="1400" dirty="0">
                <a:latin typeface="Bookman Old Style" panose="02050604050505020204" pitchFamily="18" charset="0"/>
              </a:rPr>
              <a:t>Emel </a:t>
            </a:r>
            <a:r>
              <a:rPr lang="tr-TR" sz="1400" dirty="0" smtClean="0">
                <a:latin typeface="Bookman Old Style" panose="02050604050505020204" pitchFamily="18" charset="0"/>
              </a:rPr>
              <a:t>Bulut</a:t>
            </a:r>
          </a:p>
          <a:p>
            <a:pPr marL="0" indent="0" algn="just">
              <a:buNone/>
            </a:pPr>
            <a:r>
              <a:rPr lang="tr-TR" sz="1400" dirty="0" smtClean="0">
                <a:latin typeface="Bookman Old Style" panose="02050604050505020204" pitchFamily="18" charset="0"/>
              </a:rPr>
              <a:t>3.Rehber </a:t>
            </a:r>
            <a:r>
              <a:rPr lang="tr-TR" sz="1400" dirty="0">
                <a:latin typeface="Bookman Old Style" panose="02050604050505020204" pitchFamily="18" charset="0"/>
              </a:rPr>
              <a:t>Öğretmenlerin (Okul Psikolojik Danışmanlarının) Rehberlik Ve Psikolojik Danışma Hizmetlerinde Bilgisayar Ve </a:t>
            </a:r>
            <a:r>
              <a:rPr lang="tr-TR" sz="1400" dirty="0" smtClean="0">
                <a:latin typeface="Bookman Old Style" panose="02050604050505020204" pitchFamily="18" charset="0"/>
              </a:rPr>
              <a:t>   </a:t>
            </a:r>
          </a:p>
          <a:p>
            <a:pPr marL="0" indent="0" algn="just">
              <a:buNone/>
            </a:pPr>
            <a:r>
              <a:rPr lang="tr-TR" sz="1400" dirty="0">
                <a:latin typeface="Bookman Old Style" panose="02050604050505020204" pitchFamily="18" charset="0"/>
              </a:rPr>
              <a:t> </a:t>
            </a:r>
            <a:r>
              <a:rPr lang="tr-TR" sz="1400" dirty="0" smtClean="0">
                <a:latin typeface="Bookman Old Style" panose="02050604050505020204" pitchFamily="18" charset="0"/>
              </a:rPr>
              <a:t>  İnterneti </a:t>
            </a:r>
            <a:r>
              <a:rPr lang="tr-TR" sz="1400" dirty="0">
                <a:latin typeface="Bookman Old Style" panose="02050604050505020204" pitchFamily="18" charset="0"/>
              </a:rPr>
              <a:t>Kullanma Durumları  </a:t>
            </a:r>
            <a:r>
              <a:rPr lang="tr-TR" sz="1400" dirty="0" smtClean="0">
                <a:latin typeface="Bookman Old Style" panose="02050604050505020204" pitchFamily="18" charset="0"/>
              </a:rPr>
              <a:t>Bircan </a:t>
            </a:r>
            <a:r>
              <a:rPr lang="tr-TR" sz="1400" dirty="0">
                <a:latin typeface="Bookman Old Style" panose="02050604050505020204" pitchFamily="18" charset="0"/>
              </a:rPr>
              <a:t>ERGÜN BAŞAK Anadolu Üniversitesi Eğitim Fakültesi </a:t>
            </a:r>
            <a:r>
              <a:rPr lang="tr-TR" sz="1400" dirty="0" smtClean="0">
                <a:latin typeface="Bookman Old Style" panose="02050604050505020204" pitchFamily="18" charset="0"/>
              </a:rPr>
              <a:t>Ömer </a:t>
            </a:r>
            <a:r>
              <a:rPr lang="tr-TR" sz="1400" dirty="0">
                <a:latin typeface="Bookman Old Style" panose="02050604050505020204" pitchFamily="18" charset="0"/>
              </a:rPr>
              <a:t>UYSAL Anadolu </a:t>
            </a:r>
            <a:r>
              <a:rPr lang="tr-TR" sz="1400" dirty="0" smtClean="0">
                <a:latin typeface="Bookman Old Style" panose="02050604050505020204" pitchFamily="18" charset="0"/>
              </a:rPr>
              <a:t>   </a:t>
            </a:r>
          </a:p>
          <a:p>
            <a:pPr marL="0" indent="0" algn="just">
              <a:buNone/>
            </a:pPr>
            <a:r>
              <a:rPr lang="tr-TR" sz="1400" dirty="0">
                <a:latin typeface="Bookman Old Style" panose="02050604050505020204" pitchFamily="18" charset="0"/>
              </a:rPr>
              <a:t> </a:t>
            </a:r>
            <a:r>
              <a:rPr lang="tr-TR" sz="1400" dirty="0" smtClean="0">
                <a:latin typeface="Bookman Old Style" panose="02050604050505020204" pitchFamily="18" charset="0"/>
              </a:rPr>
              <a:t>  Üniversitesi </a:t>
            </a:r>
            <a:r>
              <a:rPr lang="tr-TR" sz="1400" dirty="0">
                <a:latin typeface="Bookman Old Style" panose="02050604050505020204" pitchFamily="18" charset="0"/>
              </a:rPr>
              <a:t>Eğitim Fakültesi </a:t>
            </a:r>
            <a:r>
              <a:rPr lang="tr-TR" sz="1400" dirty="0" smtClean="0">
                <a:latin typeface="Bookman Old Style" panose="02050604050505020204" pitchFamily="18" charset="0"/>
              </a:rPr>
              <a:t> </a:t>
            </a:r>
            <a:r>
              <a:rPr lang="tr-TR" sz="1400" dirty="0" err="1">
                <a:latin typeface="Bookman Old Style" panose="02050604050505020204" pitchFamily="18" charset="0"/>
              </a:rPr>
              <a:t>Nurdoğan</a:t>
            </a:r>
            <a:r>
              <a:rPr lang="tr-TR" sz="1400" dirty="0">
                <a:latin typeface="Bookman Old Style" panose="02050604050505020204" pitchFamily="18" charset="0"/>
              </a:rPr>
              <a:t> AŞICI Anadolu Üniversitesi Eğitim </a:t>
            </a:r>
            <a:r>
              <a:rPr lang="tr-TR" sz="1400" dirty="0" smtClean="0">
                <a:latin typeface="Bookman Old Style" panose="02050604050505020204" pitchFamily="18" charset="0"/>
              </a:rPr>
              <a:t>Fakültesi</a:t>
            </a:r>
          </a:p>
          <a:p>
            <a:pPr marL="0" indent="0" algn="just">
              <a:buNone/>
            </a:pPr>
            <a:r>
              <a:rPr lang="tr-TR" sz="1400" dirty="0" smtClean="0">
                <a:latin typeface="Bookman Old Style" panose="02050604050505020204" pitchFamily="18" charset="0"/>
              </a:rPr>
              <a:t>4. </a:t>
            </a:r>
            <a:r>
              <a:rPr lang="tr-TR" sz="1400" dirty="0">
                <a:latin typeface="Bookman Old Style" panose="02050604050505020204" pitchFamily="18" charset="0"/>
              </a:rPr>
              <a:t>Gaziantep Üniversitesi / Sosyal Bilimler Enstitüsü / Eğitim Bilimleri Anabilim </a:t>
            </a:r>
            <a:r>
              <a:rPr lang="tr-TR" sz="1400" dirty="0" smtClean="0">
                <a:latin typeface="Bookman Old Style" panose="02050604050505020204" pitchFamily="18" charset="0"/>
              </a:rPr>
              <a:t>Dalı Liselerde </a:t>
            </a:r>
            <a:r>
              <a:rPr lang="tr-TR" sz="1400" dirty="0">
                <a:latin typeface="Bookman Old Style" panose="02050604050505020204" pitchFamily="18" charset="0"/>
              </a:rPr>
              <a:t>internet üzerinden rehberlik ve </a:t>
            </a:r>
            <a:endParaRPr lang="tr-TR" sz="1400" dirty="0" smtClean="0">
              <a:latin typeface="Bookman Old Style" panose="02050604050505020204" pitchFamily="18" charset="0"/>
            </a:endParaRPr>
          </a:p>
          <a:p>
            <a:pPr marL="0" indent="0" algn="just">
              <a:buNone/>
            </a:pPr>
            <a:r>
              <a:rPr lang="tr-TR" sz="1400" dirty="0">
                <a:latin typeface="Bookman Old Style" panose="02050604050505020204" pitchFamily="18" charset="0"/>
              </a:rPr>
              <a:t> </a:t>
            </a:r>
            <a:r>
              <a:rPr lang="tr-TR" sz="1400" dirty="0" smtClean="0">
                <a:latin typeface="Bookman Old Style" panose="02050604050505020204" pitchFamily="18" charset="0"/>
              </a:rPr>
              <a:t>  psikolojik </a:t>
            </a:r>
            <a:r>
              <a:rPr lang="tr-TR" sz="1400" dirty="0">
                <a:latin typeface="Bookman Old Style" panose="02050604050505020204" pitchFamily="18" charset="0"/>
              </a:rPr>
              <a:t>danışmanlık hizmetlerinin yürütülmesine ilişkin öğrenci, veli ve rehber öğretmen görüşlerinin incelenmesi </a:t>
            </a:r>
            <a:r>
              <a:rPr lang="tr-TR" sz="1400" dirty="0" smtClean="0">
                <a:latin typeface="Bookman Old Style" panose="02050604050505020204" pitchFamily="18" charset="0"/>
              </a:rPr>
              <a:t>  </a:t>
            </a:r>
          </a:p>
          <a:p>
            <a:pPr marL="0" indent="0" algn="just">
              <a:buNone/>
            </a:pPr>
            <a:r>
              <a:rPr lang="tr-TR" sz="1400" dirty="0">
                <a:latin typeface="Bookman Old Style" panose="02050604050505020204" pitchFamily="18" charset="0"/>
              </a:rPr>
              <a:t> </a:t>
            </a:r>
            <a:r>
              <a:rPr lang="tr-TR" sz="1400" dirty="0" smtClean="0">
                <a:latin typeface="Bookman Old Style" panose="02050604050505020204" pitchFamily="18" charset="0"/>
              </a:rPr>
              <a:t> (</a:t>
            </a:r>
            <a:r>
              <a:rPr lang="tr-TR" sz="1400" dirty="0">
                <a:latin typeface="Bookman Old Style" panose="02050604050505020204" pitchFamily="18" charset="0"/>
              </a:rPr>
              <a:t>Gaziantep ili </a:t>
            </a:r>
            <a:r>
              <a:rPr lang="tr-TR" sz="1400" dirty="0" err="1" smtClean="0">
                <a:latin typeface="Bookman Old Style" panose="02050604050505020204" pitchFamily="18" charset="0"/>
              </a:rPr>
              <a:t>örneğİ</a:t>
            </a:r>
            <a:r>
              <a:rPr lang="tr-TR" sz="1400" dirty="0" smtClean="0">
                <a:latin typeface="Bookman Old Style" panose="02050604050505020204" pitchFamily="18" charset="0"/>
              </a:rPr>
              <a:t>) Hamamcı Zeynep, Savaş Ahmet Cezmi</a:t>
            </a:r>
          </a:p>
          <a:p>
            <a:pPr marL="0" indent="0">
              <a:buNone/>
            </a:pPr>
            <a:endParaRPr lang="tr-TR" sz="1200" dirty="0"/>
          </a:p>
        </p:txBody>
      </p:sp>
    </p:spTree>
    <p:extLst>
      <p:ext uri="{BB962C8B-B14F-4D97-AF65-F5344CB8AC3E}">
        <p14:creationId xmlns:p14="http://schemas.microsoft.com/office/powerpoint/2010/main" val="1748954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Bookman Old Style" panose="02050604050505020204" pitchFamily="18" charset="0"/>
              </a:rPr>
              <a:t>Çevrim İçi PDR Hizmeti Nedir?</a:t>
            </a:r>
            <a:endParaRPr lang="tr-TR" b="1" dirty="0">
              <a:latin typeface="Bookman Old Style" panose="02050604050505020204" pitchFamily="18" charset="0"/>
            </a:endParaRPr>
          </a:p>
        </p:txBody>
      </p:sp>
      <p:sp>
        <p:nvSpPr>
          <p:cNvPr id="3" name="İçerik Yer Tutucusu 2"/>
          <p:cNvSpPr>
            <a:spLocks noGrp="1"/>
          </p:cNvSpPr>
          <p:nvPr>
            <p:ph idx="1"/>
          </p:nvPr>
        </p:nvSpPr>
        <p:spPr/>
        <p:txBody>
          <a:bodyPr/>
          <a:lstStyle/>
          <a:p>
            <a:pPr marL="0" indent="0" algn="just">
              <a:buNone/>
            </a:pPr>
            <a:r>
              <a:rPr lang="tr-TR" dirty="0" smtClean="0"/>
              <a:t>	</a:t>
            </a:r>
            <a:r>
              <a:rPr lang="tr-TR" dirty="0" smtClean="0">
                <a:latin typeface="Bookman Old Style" panose="02050604050505020204" pitchFamily="18" charset="0"/>
              </a:rPr>
              <a:t>Teknolojiyi kullanarak, uzaktan psikolojik sağlık hizmeti verme süreci ve ayrıca da güvenli bir platform kullanarak, kamerayla yapılan oturumlar, telefon bağlantısı ya da mesajlaşma aracılığıyla psikolojik yardım verme ve alma şeklidir (</a:t>
            </a:r>
            <a:r>
              <a:rPr lang="tr-TR" dirty="0" err="1" smtClean="0">
                <a:latin typeface="Bookman Old Style" panose="02050604050505020204" pitchFamily="18" charset="0"/>
              </a:rPr>
              <a:t>Mallen</a:t>
            </a:r>
            <a:r>
              <a:rPr lang="tr-TR" dirty="0" smtClean="0">
                <a:latin typeface="Bookman Old Style" panose="02050604050505020204" pitchFamily="18" charset="0"/>
              </a:rPr>
              <a:t> &amp; </a:t>
            </a:r>
            <a:r>
              <a:rPr lang="tr-TR" dirty="0" err="1" smtClean="0">
                <a:latin typeface="Bookman Old Style" panose="02050604050505020204" pitchFamily="18" charset="0"/>
              </a:rPr>
              <a:t>Vogel</a:t>
            </a:r>
            <a:r>
              <a:rPr lang="tr-TR" dirty="0" smtClean="0">
                <a:latin typeface="Bookman Old Style" panose="02050604050505020204" pitchFamily="18" charset="0"/>
              </a:rPr>
              <a:t>, 2005; </a:t>
            </a:r>
            <a:r>
              <a:rPr lang="tr-TR" dirty="0" err="1" smtClean="0">
                <a:latin typeface="Bookman Old Style" panose="02050604050505020204" pitchFamily="18" charset="0"/>
              </a:rPr>
              <a:t>Pomerantz</a:t>
            </a:r>
            <a:r>
              <a:rPr lang="tr-TR" dirty="0" smtClean="0">
                <a:latin typeface="Bookman Old Style" panose="02050604050505020204" pitchFamily="18" charset="0"/>
              </a:rPr>
              <a:t>, 2002)</a:t>
            </a:r>
          </a:p>
          <a:p>
            <a:pPr marL="0" indent="0" algn="just">
              <a:buNone/>
            </a:pPr>
            <a:r>
              <a:rPr lang="tr-TR" dirty="0">
                <a:latin typeface="Bookman Old Style" panose="02050604050505020204" pitchFamily="18" charset="0"/>
              </a:rPr>
              <a:t>	Alan yazıya baktığımızda, yoğun olarak kullanılan kavramların arasında </a:t>
            </a:r>
            <a:r>
              <a:rPr lang="tr-TR" dirty="0" smtClean="0">
                <a:latin typeface="Bookman Old Style" panose="02050604050505020204" pitchFamily="18" charset="0"/>
              </a:rPr>
              <a:t>tele-sağlık(</a:t>
            </a:r>
            <a:r>
              <a:rPr lang="tr-TR" dirty="0" err="1" smtClean="0">
                <a:latin typeface="Bookman Old Style" panose="02050604050505020204" pitchFamily="18" charset="0"/>
              </a:rPr>
              <a:t>telehealth</a:t>
            </a:r>
            <a:r>
              <a:rPr lang="tr-TR" dirty="0">
                <a:latin typeface="Bookman Old Style" panose="02050604050505020204" pitchFamily="18" charset="0"/>
              </a:rPr>
              <a:t>), </a:t>
            </a:r>
            <a:r>
              <a:rPr lang="tr-TR" dirty="0" smtClean="0">
                <a:latin typeface="Bookman Old Style" panose="02050604050505020204" pitchFamily="18" charset="0"/>
              </a:rPr>
              <a:t>tele-psikoloji(</a:t>
            </a:r>
            <a:r>
              <a:rPr lang="tr-TR" dirty="0" err="1" smtClean="0">
                <a:latin typeface="Bookman Old Style" panose="02050604050505020204" pitchFamily="18" charset="0"/>
              </a:rPr>
              <a:t>telepsychology</a:t>
            </a:r>
            <a:r>
              <a:rPr lang="tr-TR" dirty="0">
                <a:latin typeface="Bookman Old Style" panose="02050604050505020204" pitchFamily="18" charset="0"/>
              </a:rPr>
              <a:t>), tele-psikolojik danışma(</a:t>
            </a:r>
            <a:r>
              <a:rPr lang="tr-TR" dirty="0" err="1">
                <a:latin typeface="Bookman Old Style" panose="02050604050505020204" pitchFamily="18" charset="0"/>
              </a:rPr>
              <a:t>telecounseling</a:t>
            </a:r>
            <a:r>
              <a:rPr lang="tr-TR" dirty="0">
                <a:latin typeface="Bookman Old Style" panose="02050604050505020204" pitchFamily="18" charset="0"/>
              </a:rPr>
              <a:t>), tele-terapi (</a:t>
            </a:r>
            <a:r>
              <a:rPr lang="tr-TR" dirty="0" err="1">
                <a:latin typeface="Bookman Old Style" panose="02050604050505020204" pitchFamily="18" charset="0"/>
              </a:rPr>
              <a:t>teletherapy</a:t>
            </a:r>
            <a:r>
              <a:rPr lang="tr-TR" dirty="0">
                <a:latin typeface="Bookman Old Style" panose="02050604050505020204" pitchFamily="18" charset="0"/>
              </a:rPr>
              <a:t>), e-psikolojik danışma (e-</a:t>
            </a:r>
            <a:r>
              <a:rPr lang="tr-TR" dirty="0" err="1">
                <a:latin typeface="Bookman Old Style" panose="02050604050505020204" pitchFamily="18" charset="0"/>
              </a:rPr>
              <a:t>counseling</a:t>
            </a:r>
            <a:r>
              <a:rPr lang="tr-TR" dirty="0">
                <a:latin typeface="Bookman Old Style" panose="02050604050505020204" pitchFamily="18" charset="0"/>
              </a:rPr>
              <a:t>),uzaktan psikolojik danışma (</a:t>
            </a:r>
            <a:r>
              <a:rPr lang="tr-TR" dirty="0" err="1">
                <a:latin typeface="Bookman Old Style" panose="02050604050505020204" pitchFamily="18" charset="0"/>
              </a:rPr>
              <a:t>distance-counseling</a:t>
            </a:r>
            <a:r>
              <a:rPr lang="tr-TR" dirty="0">
                <a:latin typeface="Bookman Old Style" panose="02050604050505020204" pitchFamily="18" charset="0"/>
              </a:rPr>
              <a:t>), çevrim içi ya da çevrimiçi psikolojik danışma (online </a:t>
            </a:r>
            <a:r>
              <a:rPr lang="tr-TR" dirty="0" err="1">
                <a:latin typeface="Bookman Old Style" panose="02050604050505020204" pitchFamily="18" charset="0"/>
              </a:rPr>
              <a:t>counseling</a:t>
            </a:r>
            <a:r>
              <a:rPr lang="tr-TR" dirty="0">
                <a:latin typeface="Bookman Old Style" panose="02050604050505020204" pitchFamily="18" charset="0"/>
              </a:rPr>
              <a:t>) bulunmaktadır. </a:t>
            </a:r>
          </a:p>
          <a:p>
            <a:pPr marL="0" indent="0" algn="just">
              <a:buNone/>
            </a:pPr>
            <a:endParaRPr lang="tr-TR" dirty="0"/>
          </a:p>
        </p:txBody>
      </p:sp>
    </p:spTree>
    <p:extLst>
      <p:ext uri="{BB962C8B-B14F-4D97-AF65-F5344CB8AC3E}">
        <p14:creationId xmlns:p14="http://schemas.microsoft.com/office/powerpoint/2010/main" val="1061028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t>Çevrimiçi Psikolojik Danışmanın Tarihçesi</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Psikolojik </a:t>
            </a:r>
            <a:r>
              <a:rPr lang="tr-TR" dirty="0"/>
              <a:t>yardım alanında geleneksel yöntemler dışında farklı bir tedavi biçimini kullanan ilk yenilikçi isim Sigmund Freud’dur. Freud 1955 yılında Küçük </a:t>
            </a:r>
            <a:r>
              <a:rPr lang="tr-TR" dirty="0" err="1"/>
              <a:t>Hans</a:t>
            </a:r>
            <a:r>
              <a:rPr lang="tr-TR" dirty="0"/>
              <a:t> vakasında yazılı iletişimi seçmiş, mektuplar yolu ile terapi uygulamıştır (</a:t>
            </a:r>
            <a:r>
              <a:rPr lang="tr-TR" dirty="0" err="1"/>
              <a:t>Skinner</a:t>
            </a:r>
            <a:r>
              <a:rPr lang="tr-TR" dirty="0"/>
              <a:t> ve </a:t>
            </a:r>
            <a:r>
              <a:rPr lang="tr-TR" dirty="0" err="1"/>
              <a:t>Zack</a:t>
            </a:r>
            <a:r>
              <a:rPr lang="tr-TR" dirty="0"/>
              <a:t>, 2004). </a:t>
            </a:r>
            <a:endParaRPr lang="tr-TR" dirty="0" smtClean="0"/>
          </a:p>
          <a:p>
            <a:pPr marL="0" indent="0" algn="just">
              <a:buNone/>
            </a:pPr>
            <a:r>
              <a:rPr lang="tr-TR" dirty="0"/>
              <a:t>	</a:t>
            </a:r>
            <a:r>
              <a:rPr lang="tr-TR" dirty="0" smtClean="0"/>
              <a:t>Telefonun </a:t>
            </a:r>
            <a:r>
              <a:rPr lang="tr-TR" dirty="0"/>
              <a:t>yaygın kullanımı ile yüz yüze psikolojik danışma dışında bir başka yardım biçimi daha ortaya çıkmıştır. Bunların ilk örneklerinden biri 1968 yılında Massachusetts Hastanesi’nde telefonla psikiyatri hizmetleri verilmeye başlanmasıdır (Brown, 1998). </a:t>
            </a:r>
            <a:endParaRPr lang="tr-TR" dirty="0" smtClean="0"/>
          </a:p>
          <a:p>
            <a:pPr marL="0" indent="0" algn="just">
              <a:buNone/>
            </a:pPr>
            <a:r>
              <a:rPr lang="tr-TR" dirty="0"/>
              <a:t>	</a:t>
            </a:r>
            <a:r>
              <a:rPr lang="tr-TR" dirty="0" smtClean="0"/>
              <a:t>Bilgisayar </a:t>
            </a:r>
            <a:r>
              <a:rPr lang="tr-TR" dirty="0"/>
              <a:t>teknolojisinin </a:t>
            </a:r>
            <a:r>
              <a:rPr lang="tr-TR" dirty="0" smtClean="0"/>
              <a:t>hayata </a:t>
            </a:r>
            <a:r>
              <a:rPr lang="tr-TR" dirty="0"/>
              <a:t>girmesi ile yine 1960’lı yılların sonlarında ilk çevrimiçi terapist robot olan ELIZA hizmete sunulmuştur. Birey merkezli psikolojik danışma becerilerine sahip olacak biçimde yazılımı gerçekleştirilen ELIZA, anlık mesajlara cevap verebilmektedir ve bugün halen (http://www.manifestation.com/neurotoys/eliza.php3 adresi ile) kullanılabilir durumdadır. “Ezra Amca’ya Sorun (Ask </a:t>
            </a:r>
            <a:r>
              <a:rPr lang="tr-TR" dirty="0" err="1"/>
              <a:t>Uncle</a:t>
            </a:r>
            <a:r>
              <a:rPr lang="tr-TR" dirty="0"/>
              <a:t> Ezra)” ise tavsiye verme niteliği taşıyan, bilinen en eski ücretsiz web hizmetlerinden bir diğeridir. Cornell Üniversitesi’nde 1986 yılında başlatılmış olup, halen öğrenciler tarafından kullanılan bu site (https://askezra.cornell.edu), daha çok aday öğrencilerin kabulü ile ilgili süreçler, burs destekleri gibi konularda rehberlik hizmeti vermektedir.</a:t>
            </a:r>
          </a:p>
        </p:txBody>
      </p:sp>
    </p:spTree>
    <p:extLst>
      <p:ext uri="{BB962C8B-B14F-4D97-AF65-F5344CB8AC3E}">
        <p14:creationId xmlns:p14="http://schemas.microsoft.com/office/powerpoint/2010/main" val="2836041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smtClean="0"/>
              <a:t>	</a:t>
            </a:r>
            <a:r>
              <a:rPr lang="tr-TR" dirty="0" smtClean="0">
                <a:latin typeface="Bookman Old Style" panose="02050604050505020204" pitchFamily="18" charset="0"/>
              </a:rPr>
              <a:t>İnternet </a:t>
            </a:r>
            <a:r>
              <a:rPr lang="tr-TR" dirty="0">
                <a:latin typeface="Bookman Old Style" panose="02050604050505020204" pitchFamily="18" charset="0"/>
              </a:rPr>
              <a:t>üzerinden anlık mesajlaşma yoluyla çevrimiçi psikolojik danışma yardımı veren ilk örneklerden biri “</a:t>
            </a:r>
            <a:r>
              <a:rPr lang="tr-TR" dirty="0" err="1">
                <a:latin typeface="Bookman Old Style" panose="02050604050505020204" pitchFamily="18" charset="0"/>
              </a:rPr>
              <a:t>Metanoia</a:t>
            </a:r>
            <a:r>
              <a:rPr lang="tr-TR" dirty="0">
                <a:latin typeface="Bookman Old Style" panose="02050604050505020204" pitchFamily="18" charset="0"/>
              </a:rPr>
              <a:t>” adlı web sitesidir (</a:t>
            </a:r>
            <a:r>
              <a:rPr lang="tr-TR" dirty="0" err="1">
                <a:latin typeface="Bookman Old Style" panose="02050604050505020204" pitchFamily="18" charset="0"/>
              </a:rPr>
              <a:t>Alleman</a:t>
            </a:r>
            <a:r>
              <a:rPr lang="tr-TR" dirty="0">
                <a:latin typeface="Bookman Old Style" panose="02050604050505020204" pitchFamily="18" charset="0"/>
              </a:rPr>
              <a:t>, 2002</a:t>
            </a:r>
            <a:r>
              <a:rPr lang="tr-TR" dirty="0" smtClean="0">
                <a:latin typeface="Bookman Old Style" panose="02050604050505020204" pitchFamily="18" charset="0"/>
              </a:rPr>
              <a:t>). </a:t>
            </a:r>
            <a:r>
              <a:rPr lang="tr-TR" dirty="0">
                <a:latin typeface="Bookman Old Style" panose="02050604050505020204" pitchFamily="18" charset="0"/>
              </a:rPr>
              <a:t>Bu site halen bireylere çevrimiçi psikolojik yardım vermeye devam etmektedir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a:t>
            </a:r>
            <a:r>
              <a:rPr lang="tr-TR" dirty="0">
                <a:latin typeface="Bookman Old Style" panose="02050604050505020204" pitchFamily="18" charset="0"/>
              </a:rPr>
              <a:t>İnternet’in giderek yaygınlaşması ile </a:t>
            </a:r>
            <a:r>
              <a:rPr lang="tr-TR" dirty="0" smtClean="0">
                <a:latin typeface="Bookman Old Style" panose="02050604050505020204" pitchFamily="18" charset="0"/>
              </a:rPr>
              <a:t>üniversitelerin </a:t>
            </a:r>
            <a:r>
              <a:rPr lang="tr-TR" dirty="0">
                <a:latin typeface="Bookman Old Style" panose="02050604050505020204" pitchFamily="18" charset="0"/>
              </a:rPr>
              <a:t>psikolojik danışma merkezleri de çevrimiçi psikolojik danışma hizmeti vermeye başlamıştır. </a:t>
            </a:r>
            <a:r>
              <a:rPr lang="tr-TR" dirty="0" err="1">
                <a:latin typeface="Bookman Old Style" panose="02050604050505020204" pitchFamily="18" charset="0"/>
              </a:rPr>
              <a:t>Swinburne</a:t>
            </a:r>
            <a:r>
              <a:rPr lang="tr-TR" dirty="0">
                <a:latin typeface="Bookman Old Style" panose="02050604050505020204" pitchFamily="18" charset="0"/>
              </a:rPr>
              <a:t> Üniversitesi bünyesinde 2008 yılında açılan ve </a:t>
            </a:r>
            <a:r>
              <a:rPr lang="tr-TR" dirty="0" smtClean="0">
                <a:latin typeface="Bookman Old Style" panose="02050604050505020204" pitchFamily="18" charset="0"/>
              </a:rPr>
              <a:t>Sağlık </a:t>
            </a:r>
            <a:r>
              <a:rPr lang="tr-TR" dirty="0">
                <a:latin typeface="Bookman Old Style" panose="02050604050505020204" pitchFamily="18" charset="0"/>
              </a:rPr>
              <a:t>Bakanlığı tarafından desteklenen Ulusal E-Terapi Merkezi, Sydney Üniversitesi Danışma Merkezi </a:t>
            </a:r>
            <a:r>
              <a:rPr lang="tr-TR" dirty="0" smtClean="0">
                <a:latin typeface="Bookman Old Style" panose="02050604050505020204" pitchFamily="18" charset="0"/>
              </a:rPr>
              <a:t>,Washington </a:t>
            </a:r>
            <a:r>
              <a:rPr lang="tr-TR" dirty="0">
                <a:latin typeface="Bookman Old Style" panose="02050604050505020204" pitchFamily="18" charset="0"/>
              </a:rPr>
              <a:t>Üniversitesi’nde acil durumlar için kurulmuş kriz kliniği </a:t>
            </a:r>
            <a:r>
              <a:rPr lang="tr-TR" dirty="0" smtClean="0">
                <a:latin typeface="Bookman Old Style" panose="02050604050505020204" pitchFamily="18" charset="0"/>
              </a:rPr>
              <a:t>,</a:t>
            </a:r>
            <a:r>
              <a:rPr lang="tr-TR" dirty="0" err="1" smtClean="0">
                <a:latin typeface="Bookman Old Style" panose="02050604050505020204" pitchFamily="18" charset="0"/>
              </a:rPr>
              <a:t>Syracuse</a:t>
            </a:r>
            <a:r>
              <a:rPr lang="tr-TR" dirty="0" smtClean="0">
                <a:latin typeface="Bookman Old Style" panose="02050604050505020204" pitchFamily="18" charset="0"/>
              </a:rPr>
              <a:t> </a:t>
            </a:r>
            <a:r>
              <a:rPr lang="tr-TR" dirty="0">
                <a:latin typeface="Bookman Old Style" panose="02050604050505020204" pitchFamily="18" charset="0"/>
              </a:rPr>
              <a:t>Üniversitesi’nin 24 saat hizmet veren kriz </a:t>
            </a:r>
            <a:r>
              <a:rPr lang="tr-TR" dirty="0" err="1" smtClean="0">
                <a:latin typeface="Bookman Old Style" panose="02050604050505020204" pitchFamily="18" charset="0"/>
              </a:rPr>
              <a:t>hattı,Macquarie</a:t>
            </a:r>
            <a:r>
              <a:rPr lang="tr-TR" dirty="0" smtClean="0">
                <a:latin typeface="Bookman Old Style" panose="02050604050505020204" pitchFamily="18" charset="0"/>
              </a:rPr>
              <a:t> </a:t>
            </a:r>
            <a:r>
              <a:rPr lang="tr-TR" dirty="0">
                <a:latin typeface="Bookman Old Style" panose="02050604050505020204" pitchFamily="18" charset="0"/>
              </a:rPr>
              <a:t>Üniversitesi’nin telefon üzerinden yaptığı kaygı ve depresyon tedavi programı </a:t>
            </a:r>
            <a:r>
              <a:rPr lang="tr-TR" dirty="0" smtClean="0">
                <a:latin typeface="Bookman Old Style" panose="02050604050505020204" pitchFamily="18" charset="0"/>
              </a:rPr>
              <a:t>örnek </a:t>
            </a:r>
            <a:r>
              <a:rPr lang="tr-TR" dirty="0">
                <a:latin typeface="Bookman Old Style" panose="02050604050505020204" pitchFamily="18" charset="0"/>
              </a:rPr>
              <a:t>oluşturabilecek merkezlerdir. </a:t>
            </a:r>
            <a:endParaRPr lang="tr-TR" dirty="0" smtClean="0">
              <a:latin typeface="Bookman Old Style" panose="02050604050505020204" pitchFamily="18" charset="0"/>
            </a:endParaRPr>
          </a:p>
          <a:p>
            <a:pPr marL="0" indent="0" algn="just">
              <a:buNone/>
            </a:pPr>
            <a:r>
              <a:rPr lang="tr-TR" dirty="0">
                <a:latin typeface="Bookman Old Style" panose="02050604050505020204" pitchFamily="18" charset="0"/>
              </a:rPr>
              <a:t>	</a:t>
            </a:r>
          </a:p>
        </p:txBody>
      </p:sp>
    </p:spTree>
    <p:extLst>
      <p:ext uri="{BB962C8B-B14F-4D97-AF65-F5344CB8AC3E}">
        <p14:creationId xmlns:p14="http://schemas.microsoft.com/office/powerpoint/2010/main" val="2781228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0594" y="1184366"/>
            <a:ext cx="11033760" cy="4850674"/>
          </a:xfrm>
        </p:spPr>
        <p:txBody>
          <a:bodyPr>
            <a:normAutofit/>
          </a:bodyPr>
          <a:lstStyle/>
          <a:p>
            <a:pPr marL="0" indent="0" algn="just">
              <a:buNone/>
            </a:pPr>
            <a:r>
              <a:rPr lang="tr-TR" dirty="0" smtClean="0"/>
              <a:t>	</a:t>
            </a:r>
            <a:r>
              <a:rPr lang="tr-TR" dirty="0" smtClean="0">
                <a:latin typeface="Bookman Old Style" panose="02050604050505020204" pitchFamily="18" charset="0"/>
              </a:rPr>
              <a:t>Türkiye’de </a:t>
            </a:r>
            <a:r>
              <a:rPr lang="tr-TR" dirty="0">
                <a:latin typeface="Bookman Old Style" panose="02050604050505020204" pitchFamily="18" charset="0"/>
              </a:rPr>
              <a:t>çevrimiçi psikolojik danışmanın standartlarının neler olması gerektiğine ilişkin sınırlı sayıda çalışma olmasına rağmen, çok sayıda kurum ve kuruluş web üzerinden bu yardımı vermektedir. Google arama motoruna “çevrimiçi psikolojik danışma” anahtar sözcükleri yazıldığında yaklaşık iki milyon sonuçla karşılaşılmaktadır. Dolayısıyla uygulamada giderek yaygınlaşan çevrimiçi psikolojik yardım konusunda standartların belirlenmesinin önemli bir ihtiyaç olduğu </a:t>
            </a:r>
            <a:r>
              <a:rPr lang="tr-TR" dirty="0" smtClean="0">
                <a:latin typeface="Bookman Old Style" panose="02050604050505020204" pitchFamily="18" charset="0"/>
              </a:rPr>
              <a:t>görülmektedir</a:t>
            </a:r>
          </a:p>
          <a:p>
            <a:pPr marL="0" indent="0">
              <a:buNone/>
            </a:pPr>
            <a:r>
              <a:rPr lang="tr-TR" sz="1600" dirty="0" smtClean="0">
                <a:latin typeface="Bookman Old Style" panose="02050604050505020204" pitchFamily="18" charset="0"/>
              </a:rPr>
              <a:t>	Ülkemizde çevrimiçi </a:t>
            </a:r>
            <a:r>
              <a:rPr lang="tr-TR" sz="1600" dirty="0">
                <a:latin typeface="Bookman Old Style" panose="02050604050505020204" pitchFamily="18" charset="0"/>
              </a:rPr>
              <a:t>psikolojik danışma ve rehberlik hizmeti veren ilk üniversite Mersin Üniversitesi olmuştur (</a:t>
            </a:r>
            <a:r>
              <a:rPr lang="tr-TR" sz="1600" dirty="0">
                <a:latin typeface="Bookman Old Style" panose="02050604050505020204" pitchFamily="18" charset="0"/>
                <a:hlinkClick r:id="rId2"/>
              </a:rPr>
              <a:t>http://www2.mersin.edu.tr/</a:t>
            </a:r>
            <a:r>
              <a:rPr lang="tr-TR" sz="1600" dirty="0" err="1">
                <a:latin typeface="Bookman Old Style" panose="02050604050505020204" pitchFamily="18" charset="0"/>
                <a:hlinkClick r:id="rId2"/>
              </a:rPr>
              <a:t>meui</a:t>
            </a:r>
            <a:r>
              <a:rPr lang="tr-TR" sz="1600" dirty="0">
                <a:latin typeface="Bookman Old Style" panose="02050604050505020204" pitchFamily="18" charset="0"/>
                <a:hlinkClick r:id="rId2"/>
              </a:rPr>
              <a:t>/psikolojik-</a:t>
            </a:r>
            <a:r>
              <a:rPr lang="tr-TR" sz="1600" dirty="0" err="1">
                <a:latin typeface="Bookman Old Style" panose="02050604050505020204" pitchFamily="18" charset="0"/>
                <a:hlinkClick r:id="rId2"/>
              </a:rPr>
              <a:t>danisma</a:t>
            </a:r>
            <a:r>
              <a:rPr lang="tr-TR" sz="1600" dirty="0">
                <a:latin typeface="Bookman Old Style" panose="02050604050505020204" pitchFamily="18" charset="0"/>
                <a:hlinkClick r:id="rId2"/>
              </a:rPr>
              <a:t>-ve-rehberlik-birimi/</a:t>
            </a:r>
            <a:r>
              <a:rPr lang="tr-TR" sz="1600" dirty="0" err="1">
                <a:latin typeface="Bookman Old Style" panose="02050604050505020204" pitchFamily="18" charset="0"/>
                <a:hlinkClick r:id="rId2"/>
              </a:rPr>
              <a:t>onlinepsikolojik-danisma</a:t>
            </a:r>
            <a:r>
              <a:rPr lang="tr-TR" sz="1600" dirty="0">
                <a:latin typeface="Bookman Old Style" panose="02050604050505020204" pitchFamily="18" charset="0"/>
              </a:rPr>
              <a:t>), bunu Yıldız Teknik </a:t>
            </a:r>
            <a:r>
              <a:rPr lang="tr-TR" sz="1600" dirty="0" smtClean="0">
                <a:latin typeface="Bookman Old Style" panose="02050604050505020204" pitchFamily="18" charset="0"/>
              </a:rPr>
              <a:t>Üniversitesi izlemiştir</a:t>
            </a:r>
            <a:r>
              <a:rPr lang="tr-TR" sz="1600" dirty="0">
                <a:latin typeface="Bookman Old Style" panose="02050604050505020204" pitchFamily="18" charset="0"/>
              </a:rPr>
              <a:t>.(</a:t>
            </a:r>
            <a:r>
              <a:rPr lang="tr-TR" sz="1600" dirty="0">
                <a:latin typeface="Bookman Old Style" panose="02050604050505020204" pitchFamily="18" charset="0"/>
                <a:hlinkClick r:id="rId3"/>
              </a:rPr>
              <a:t>http://http://www.psikolojikdanisma.yildiz.edu.tr/</a:t>
            </a:r>
            <a:r>
              <a:rPr lang="tr-TR" sz="1600" dirty="0">
                <a:latin typeface="Bookman Old Style" panose="02050604050505020204" pitchFamily="18" charset="0"/>
              </a:rPr>
              <a:t>)</a:t>
            </a:r>
          </a:p>
          <a:p>
            <a:pPr marL="0" indent="0">
              <a:buNone/>
            </a:pPr>
            <a:r>
              <a:rPr lang="tr-TR" dirty="0" smtClean="0">
                <a:latin typeface="Bookman Old Style" panose="02050604050505020204" pitchFamily="18" charset="0"/>
              </a:rPr>
              <a:t> 	Araştırma </a:t>
            </a:r>
            <a:r>
              <a:rPr lang="tr-TR" dirty="0">
                <a:latin typeface="Bookman Old Style" panose="02050604050505020204" pitchFamily="18" charset="0"/>
              </a:rPr>
              <a:t>sonucunda </a:t>
            </a:r>
            <a:r>
              <a:rPr lang="tr-TR" dirty="0" smtClean="0">
                <a:latin typeface="Bookman Old Style" panose="02050604050505020204" pitchFamily="18" charset="0"/>
              </a:rPr>
              <a:t>İnternet </a:t>
            </a:r>
            <a:r>
              <a:rPr lang="tr-TR" dirty="0">
                <a:latin typeface="Bookman Old Style" panose="02050604050505020204" pitchFamily="18" charset="0"/>
              </a:rPr>
              <a:t>üzerinden rehberlik ve psikolojik </a:t>
            </a:r>
            <a:r>
              <a:rPr lang="tr-TR" dirty="0" smtClean="0">
                <a:latin typeface="Bookman Old Style" panose="02050604050505020204" pitchFamily="18" charset="0"/>
              </a:rPr>
              <a:t>danışmanlık hizmeti </a:t>
            </a:r>
            <a:r>
              <a:rPr lang="tr-TR" dirty="0">
                <a:latin typeface="Bookman Old Style" panose="02050604050505020204" pitchFamily="18" charset="0"/>
              </a:rPr>
              <a:t>almaya ilişkin rehber öğretmen, veli ve öğrencilerin olumlu bir bakışı </a:t>
            </a:r>
            <a:r>
              <a:rPr lang="tr-TR" dirty="0" smtClean="0">
                <a:latin typeface="Bookman Old Style" panose="02050604050505020204" pitchFamily="18" charset="0"/>
              </a:rPr>
              <a:t>olduğu belirlenmiştir</a:t>
            </a:r>
            <a:r>
              <a:rPr lang="tr-TR" dirty="0">
                <a:latin typeface="Bookman Old Style" panose="02050604050505020204" pitchFamily="18" charset="0"/>
              </a:rPr>
              <a:t>. Elde edilen bulgulara göre velilerin </a:t>
            </a:r>
            <a:r>
              <a:rPr lang="tr-TR" dirty="0" smtClean="0">
                <a:latin typeface="Bookman Old Style" panose="02050604050505020204" pitchFamily="18" charset="0"/>
              </a:rPr>
              <a:t>İnternet </a:t>
            </a:r>
            <a:r>
              <a:rPr lang="tr-TR" dirty="0">
                <a:latin typeface="Bookman Old Style" panose="02050604050505020204" pitchFamily="18" charset="0"/>
              </a:rPr>
              <a:t>üzerinden rehberlik ve </a:t>
            </a:r>
            <a:r>
              <a:rPr lang="tr-TR" dirty="0" smtClean="0">
                <a:latin typeface="Bookman Old Style" panose="02050604050505020204" pitchFamily="18" charset="0"/>
              </a:rPr>
              <a:t>psikolojik danışmanlık </a:t>
            </a:r>
            <a:r>
              <a:rPr lang="tr-TR" dirty="0">
                <a:latin typeface="Bookman Old Style" panose="02050604050505020204" pitchFamily="18" charset="0"/>
              </a:rPr>
              <a:t>hizmeti almaya ilişkin görüşü, öğrencilere göre daha olumludur. </a:t>
            </a:r>
          </a:p>
          <a:p>
            <a:endParaRPr lang="tr-TR" dirty="0">
              <a:latin typeface="Bookman Old Style" panose="02050604050505020204" pitchFamily="18" charset="0"/>
            </a:endParaRPr>
          </a:p>
          <a:p>
            <a:endParaRPr lang="tr-TR" dirty="0"/>
          </a:p>
        </p:txBody>
      </p:sp>
    </p:spTree>
    <p:extLst>
      <p:ext uri="{BB962C8B-B14F-4D97-AF65-F5344CB8AC3E}">
        <p14:creationId xmlns:p14="http://schemas.microsoft.com/office/powerpoint/2010/main" val="4165444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latin typeface="Bookman Old Style" panose="02050604050505020204" pitchFamily="18" charset="0"/>
              </a:rPr>
              <a:t>Çevrim İçi PDR Hizmetleri </a:t>
            </a: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	</a:t>
            </a:r>
            <a:r>
              <a:rPr lang="tr-TR" dirty="0" smtClean="0">
                <a:latin typeface="Bookman Old Style" panose="02050604050505020204" pitchFamily="18" charset="0"/>
              </a:rPr>
              <a:t>Hızla </a:t>
            </a:r>
            <a:r>
              <a:rPr lang="tr-TR" dirty="0">
                <a:latin typeface="Bookman Old Style" panose="02050604050505020204" pitchFamily="18" charset="0"/>
              </a:rPr>
              <a:t>gelişen internet ve bilgisayar teknolojileri okullarda çalışan rehber öğretmenlerin </a:t>
            </a:r>
            <a:r>
              <a:rPr lang="tr-TR" dirty="0" smtClean="0">
                <a:latin typeface="Bookman Old Style" panose="02050604050505020204" pitchFamily="18" charset="0"/>
              </a:rPr>
              <a:t>/psikolojik danışmanların  </a:t>
            </a:r>
            <a:r>
              <a:rPr lang="tr-TR" dirty="0">
                <a:latin typeface="Bookman Old Style" panose="02050604050505020204" pitchFamily="18" charset="0"/>
              </a:rPr>
              <a:t>kapsamlı rehberlik hizmetlerini en etkili biçimde yürütebilmeleri için bir fırsat yaratmaktadır (</a:t>
            </a:r>
            <a:r>
              <a:rPr lang="tr-TR" dirty="0" err="1">
                <a:latin typeface="Bookman Old Style" panose="02050604050505020204" pitchFamily="18" charset="0"/>
              </a:rPr>
              <a:t>Casey</a:t>
            </a:r>
            <a:r>
              <a:rPr lang="tr-TR" dirty="0">
                <a:latin typeface="Bookman Old Style" panose="02050604050505020204" pitchFamily="18" charset="0"/>
              </a:rPr>
              <a:t>, 1995).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Bilgiye </a:t>
            </a:r>
            <a:r>
              <a:rPr lang="tr-TR" dirty="0">
                <a:latin typeface="Bookman Old Style" panose="02050604050505020204" pitchFamily="18" charset="0"/>
              </a:rPr>
              <a:t>ulaşma ve bilgiyi yayma, uzaktan eğitim, mesleki rehberlik, öğrenci ve ailelerin sorunlarına öneriler, video konferanslar aracılığı ile rehberlik, online duyurular, elektronik posta ile haberleşme, uzaktan destek sistemleri ve </a:t>
            </a:r>
            <a:r>
              <a:rPr lang="tr-TR" dirty="0" err="1">
                <a:latin typeface="Bookman Old Style" panose="02050604050505020204" pitchFamily="18" charset="0"/>
              </a:rPr>
              <a:t>süpervizyon</a:t>
            </a:r>
            <a:r>
              <a:rPr lang="tr-TR" dirty="0">
                <a:latin typeface="Bookman Old Style" panose="02050604050505020204" pitchFamily="18" charset="0"/>
              </a:rPr>
              <a:t> alma gibi olanaklar yaratması bakımından bilgisayar teknolojileri psikolojik danışma ve rehberlik alanını önemli ölçüde etkilemektedir (</a:t>
            </a:r>
            <a:r>
              <a:rPr lang="tr-TR" dirty="0" err="1">
                <a:latin typeface="Bookman Old Style" panose="02050604050505020204" pitchFamily="18" charset="0"/>
              </a:rPr>
              <a:t>Horn</a:t>
            </a:r>
            <a:r>
              <a:rPr lang="tr-TR" dirty="0">
                <a:latin typeface="Bookman Old Style" panose="02050604050505020204" pitchFamily="18" charset="0"/>
              </a:rPr>
              <a:t> ve </a:t>
            </a:r>
            <a:r>
              <a:rPr lang="tr-TR" dirty="0" err="1">
                <a:latin typeface="Bookman Old Style" panose="02050604050505020204" pitchFamily="18" charset="0"/>
              </a:rPr>
              <a:t>Myrick</a:t>
            </a:r>
            <a:r>
              <a:rPr lang="tr-TR" dirty="0">
                <a:latin typeface="Bookman Old Style" panose="02050604050505020204" pitchFamily="18" charset="0"/>
              </a:rPr>
              <a:t>, 2001).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Anket </a:t>
            </a:r>
            <a:r>
              <a:rPr lang="tr-TR" dirty="0">
                <a:latin typeface="Bookman Old Style" panose="02050604050505020204" pitchFamily="18" charset="0"/>
              </a:rPr>
              <a:t>ve formları web ortamında öğrenciye ulaştırmak, öğrencinin her an her yerden ihtiyaç duyulan materyali kolaylıkla doldurabilmesi veya sonuçlara her an ulaşabilme imkanı doğurması bakımından internet bir kolaylık sağlamaktadır (Savaş, 2006). Bu bilgileri destekleyen başka araştırmacılara göre de psikolojik danışma ve rehberlik alanının çağın gereklerine uygun, nitelikli bir meslek alanı haline </a:t>
            </a:r>
            <a:r>
              <a:rPr lang="tr-TR" dirty="0" smtClean="0">
                <a:latin typeface="Bookman Old Style" panose="02050604050505020204" pitchFamily="18" charset="0"/>
              </a:rPr>
              <a:t>getirilmesi </a:t>
            </a:r>
            <a:r>
              <a:rPr lang="tr-TR" dirty="0">
                <a:latin typeface="Bookman Old Style" panose="02050604050505020204" pitchFamily="18" charset="0"/>
              </a:rPr>
              <a:t>için bilgisayar ve internet teknolojisinin rehberlik alanı ile entegrasyonu gerekli görünmektedir (Stone ve Turba,1991; </a:t>
            </a:r>
            <a:r>
              <a:rPr lang="tr-TR" dirty="0" err="1">
                <a:latin typeface="Bookman Old Style" panose="02050604050505020204" pitchFamily="18" charset="0"/>
              </a:rPr>
              <a:t>Carey</a:t>
            </a:r>
            <a:r>
              <a:rPr lang="tr-TR" dirty="0">
                <a:latin typeface="Bookman Old Style" panose="02050604050505020204" pitchFamily="18" charset="0"/>
              </a:rPr>
              <a:t> ve </a:t>
            </a:r>
            <a:r>
              <a:rPr lang="tr-TR" dirty="0" err="1">
                <a:latin typeface="Bookman Old Style" panose="02050604050505020204" pitchFamily="18" charset="0"/>
              </a:rPr>
              <a:t>Dimitt</a:t>
            </a:r>
            <a:r>
              <a:rPr lang="tr-TR" dirty="0">
                <a:latin typeface="Bookman Old Style" panose="02050604050505020204" pitchFamily="18" charset="0"/>
              </a:rPr>
              <a:t>, 2004; </a:t>
            </a:r>
            <a:r>
              <a:rPr lang="tr-TR" dirty="0" err="1">
                <a:latin typeface="Bookman Old Style" panose="02050604050505020204" pitchFamily="18" charset="0"/>
              </a:rPr>
              <a:t>Edwards</a:t>
            </a:r>
            <a:r>
              <a:rPr lang="tr-TR" dirty="0">
                <a:latin typeface="Bookman Old Style" panose="02050604050505020204" pitchFamily="18" charset="0"/>
              </a:rPr>
              <a:t>, </a:t>
            </a:r>
            <a:r>
              <a:rPr lang="tr-TR" dirty="0" err="1">
                <a:latin typeface="Bookman Old Style" panose="02050604050505020204" pitchFamily="18" charset="0"/>
              </a:rPr>
              <a:t>Portman</a:t>
            </a:r>
            <a:r>
              <a:rPr lang="tr-TR" dirty="0">
                <a:latin typeface="Bookman Old Style" panose="02050604050505020204" pitchFamily="18" charset="0"/>
              </a:rPr>
              <a:t> ve </a:t>
            </a:r>
            <a:r>
              <a:rPr lang="tr-TR" dirty="0" err="1">
                <a:latin typeface="Bookman Old Style" panose="02050604050505020204" pitchFamily="18" charset="0"/>
              </a:rPr>
              <a:t>Bethea</a:t>
            </a:r>
            <a:r>
              <a:rPr lang="tr-TR" dirty="0">
                <a:latin typeface="Bookman Old Style" panose="02050604050505020204" pitchFamily="18" charset="0"/>
              </a:rPr>
              <a:t> 2002</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Türkiye’de , </a:t>
            </a:r>
            <a:r>
              <a:rPr lang="tr-TR" dirty="0">
                <a:latin typeface="Bookman Old Style" panose="02050604050505020204" pitchFamily="18" charset="0"/>
              </a:rPr>
              <a:t>Milli Eğitim Bakanı Prof. Dr. Ziya Selçuk, COVID-19 döneminde, yoğun talebe karşılık, altı hafta içinde 12.500.000 </a:t>
            </a:r>
            <a:r>
              <a:rPr lang="tr-TR" dirty="0" err="1">
                <a:latin typeface="Bookman Old Style" panose="02050604050505020204" pitchFamily="18" charset="0"/>
              </a:rPr>
              <a:t>ögrenci</a:t>
            </a:r>
            <a:r>
              <a:rPr lang="tr-TR" dirty="0">
                <a:latin typeface="Bookman Old Style" panose="02050604050505020204" pitchFamily="18" charset="0"/>
              </a:rPr>
              <a:t> ve veliye okulda ve rehberlik araştırma merkezlerinde çalışan psikolojik danışmanlar aracılığıyla rehberlik ve psikolojik danışma hizmetlerinin </a:t>
            </a:r>
            <a:r>
              <a:rPr lang="tr-TR" dirty="0" err="1">
                <a:latin typeface="Bookman Old Style" panose="02050604050505020204" pitchFamily="18" charset="0"/>
              </a:rPr>
              <a:t>verildigini</a:t>
            </a:r>
            <a:r>
              <a:rPr lang="tr-TR" dirty="0">
                <a:latin typeface="Bookman Old Style" panose="02050604050505020204" pitchFamily="18" charset="0"/>
              </a:rPr>
              <a:t> </a:t>
            </a:r>
            <a:r>
              <a:rPr lang="tr-TR" dirty="0" err="1">
                <a:latin typeface="Bookman Old Style" panose="02050604050505020204" pitchFamily="18" charset="0"/>
              </a:rPr>
              <a:t>belirtmistir</a:t>
            </a:r>
            <a:r>
              <a:rPr lang="tr-TR" dirty="0">
                <a:latin typeface="Bookman Old Style" panose="02050604050505020204" pitchFamily="18" charset="0"/>
              </a:rPr>
              <a:t> (Milli </a:t>
            </a:r>
            <a:r>
              <a:rPr lang="tr-TR" dirty="0" err="1">
                <a:latin typeface="Bookman Old Style" panose="02050604050505020204" pitchFamily="18" charset="0"/>
              </a:rPr>
              <a:t>Egitim</a:t>
            </a:r>
            <a:r>
              <a:rPr lang="tr-TR" dirty="0">
                <a:latin typeface="Bookman Old Style" panose="02050604050505020204" pitchFamily="18" charset="0"/>
              </a:rPr>
              <a:t> </a:t>
            </a:r>
            <a:r>
              <a:rPr lang="tr-TR" dirty="0" err="1">
                <a:latin typeface="Bookman Old Style" panose="02050604050505020204" pitchFamily="18" charset="0"/>
              </a:rPr>
              <a:t>Bakanligi</a:t>
            </a:r>
            <a:r>
              <a:rPr lang="tr-TR" dirty="0">
                <a:latin typeface="Bookman Old Style" panose="02050604050505020204" pitchFamily="18" charset="0"/>
              </a:rPr>
              <a:t>, 2020). Bu psikolojik </a:t>
            </a:r>
            <a:r>
              <a:rPr lang="tr-TR" dirty="0" err="1">
                <a:latin typeface="Bookman Old Style" panose="02050604050505020204" pitchFamily="18" charset="0"/>
              </a:rPr>
              <a:t>danişmanların</a:t>
            </a:r>
            <a:r>
              <a:rPr lang="tr-TR" dirty="0">
                <a:latin typeface="Bookman Old Style" panose="02050604050505020204" pitchFamily="18" charset="0"/>
              </a:rPr>
              <a:t> sunduğu hizmetler çoğunlukla sağlıklı yaşam, </a:t>
            </a:r>
            <a:r>
              <a:rPr lang="tr-TR" dirty="0" err="1">
                <a:latin typeface="Bookman Old Style" panose="02050604050505020204" pitchFamily="18" charset="0"/>
              </a:rPr>
              <a:t>psikososyal</a:t>
            </a:r>
            <a:r>
              <a:rPr lang="tr-TR" dirty="0">
                <a:latin typeface="Bookman Old Style" panose="02050604050505020204" pitchFamily="18" charset="0"/>
              </a:rPr>
              <a:t> destek, uyum ve akademik konularını içermiştir</a:t>
            </a:r>
            <a:r>
              <a:rPr lang="tr-TR" dirty="0" smtClean="0">
                <a:latin typeface="Bookman Old Style" panose="02050604050505020204" pitchFamily="18" charset="0"/>
              </a:rPr>
              <a:t>.</a:t>
            </a:r>
          </a:p>
          <a:p>
            <a:endParaRPr lang="tr-TR" dirty="0"/>
          </a:p>
        </p:txBody>
      </p:sp>
    </p:spTree>
    <p:extLst>
      <p:ext uri="{BB962C8B-B14F-4D97-AF65-F5344CB8AC3E}">
        <p14:creationId xmlns:p14="http://schemas.microsoft.com/office/powerpoint/2010/main" val="198663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4548" y="1415143"/>
            <a:ext cx="10058400" cy="3931920"/>
          </a:xfrm>
        </p:spPr>
        <p:txBody>
          <a:bodyPr>
            <a:normAutofit fontScale="77500" lnSpcReduction="20000"/>
          </a:bodyPr>
          <a:lstStyle/>
          <a:p>
            <a:pPr marL="0" indent="0" algn="just">
              <a:buNone/>
            </a:pPr>
            <a:r>
              <a:rPr lang="tr-TR" dirty="0" smtClean="0"/>
              <a:t>	</a:t>
            </a:r>
            <a:r>
              <a:rPr lang="tr-TR" dirty="0" smtClean="0">
                <a:latin typeface="Bookman Old Style" panose="02050604050505020204" pitchFamily="18" charset="0"/>
              </a:rPr>
              <a:t>Çevrim içi psikolojik danışma ile ilgili olarak Amerikan Psikologlar Derneği’nin (APA, 2020b) sekiz saat süren bir eğitimi mevcuttur. COVID-19 sürecinde birçok kapanan okul ve psikolojik tedavi merkezleri, çalışanlarının çevrim içi psikolojik hizmet sunabilmeleri için, APA gibi kurumların verdiği eğitim programlarını tamamlamayı zorunlu kılmıştır. </a:t>
            </a:r>
          </a:p>
          <a:p>
            <a:pPr marL="0" indent="0" algn="just">
              <a:buNone/>
            </a:pPr>
            <a:r>
              <a:rPr lang="tr-TR" dirty="0" smtClean="0">
                <a:latin typeface="Bookman Old Style" panose="02050604050505020204" pitchFamily="18" charset="0"/>
              </a:rPr>
              <a:t>	COVID-19 pandemisi nedeniyle, öğrenci ve ailelerine çevrim içi okul psikolojik hizmetleri vermek isteyen okul psikolojik danışmanlarına bu hizmet ve yardım servislerini sağlarken bilmeleri gereken hususlar</a:t>
            </a:r>
          </a:p>
          <a:p>
            <a:pPr marL="0" indent="0" algn="just">
              <a:buNone/>
            </a:pPr>
            <a:r>
              <a:rPr lang="tr-TR" dirty="0">
                <a:latin typeface="Bookman Old Style" panose="02050604050505020204" pitchFamily="18" charset="0"/>
              </a:rPr>
              <a:t>	</a:t>
            </a:r>
            <a:r>
              <a:rPr lang="tr-TR" dirty="0" smtClean="0">
                <a:latin typeface="Bookman Old Style" panose="02050604050505020204" pitchFamily="18" charset="0"/>
              </a:rPr>
              <a:t>Çevrim içi sunulan akademik, kariyer, kişisel ve sosyal amaçlı okul rehberlik ve danışmanlık hizmetleri sunulurken okul psikolojik danışmanların karşılaşabilecekleri etik ve yasal hususlar</a:t>
            </a:r>
          </a:p>
          <a:p>
            <a:pPr marL="0" indent="0" algn="just">
              <a:buNone/>
            </a:pPr>
            <a:r>
              <a:rPr lang="tr-TR" dirty="0" smtClean="0">
                <a:latin typeface="Bookman Old Style" panose="02050604050505020204" pitchFamily="18" charset="0"/>
              </a:rPr>
              <a:t>	 Öğrencilere akademik, kişisel-sosyal ve kariyer amaçlı çevrim içi okul psikolojik danışma ve rehberlik hizmetleri sunulurken okul psikolojik danışmanların bilmesi ve izlemesi gereken başlıca ilke ve kurallar </a:t>
            </a:r>
          </a:p>
          <a:p>
            <a:pPr marL="0" indent="0" algn="just">
              <a:buNone/>
            </a:pPr>
            <a:r>
              <a:rPr lang="tr-TR" dirty="0" smtClean="0">
                <a:latin typeface="Bookman Old Style" panose="02050604050505020204" pitchFamily="18" charset="0"/>
              </a:rPr>
              <a:t>	 Okul psikolojik danışmanlarının öğrenci ve/veya aileleriyle yapacakları çevrim içi görüşmelerin doküman ve kayıt altına alınmasında bilmeleri gerekli kurallar ve potansiyel riskler</a:t>
            </a:r>
            <a:endParaRPr lang="tr-TR" dirty="0">
              <a:latin typeface="Bookman Old Style" panose="02050604050505020204" pitchFamily="18" charset="0"/>
            </a:endParaRPr>
          </a:p>
          <a:p>
            <a:pPr marL="0" indent="0" algn="just">
              <a:buNone/>
            </a:pPr>
            <a:r>
              <a:rPr lang="tr-TR" dirty="0" smtClean="0">
                <a:latin typeface="Bookman Old Style" panose="02050604050505020204" pitchFamily="18" charset="0"/>
              </a:rPr>
              <a:t>	Öğrencilere sağlanacak çevrim içi bireysel ve grupla psikolojik danışma ve rehberlik hizmetlerinde okul psikolojik danışmanlarının sahip olması gereken bilgi ve beceriler</a:t>
            </a:r>
          </a:p>
          <a:p>
            <a:pPr marL="0" indent="0" algn="just">
              <a:buNone/>
            </a:pPr>
            <a:r>
              <a:rPr lang="tr-TR" dirty="0" smtClean="0">
                <a:latin typeface="Bookman Old Style" panose="02050604050505020204" pitchFamily="18" charset="0"/>
              </a:rPr>
              <a:t>	Okul psikolojik danışmanların öğrencilerine sağlayacağı çevrim içi yardım süresince kullanabilecekleri alternatif teknolojik araç ve uygulama </a:t>
            </a:r>
            <a:r>
              <a:rPr lang="tr-TR" dirty="0">
                <a:latin typeface="Bookman Old Style" panose="02050604050505020204" pitchFamily="18" charset="0"/>
              </a:rPr>
              <a:t>programları … (Okul Psikolojik Danışmanlığı Dergisi – Yıl 2020, Cilt 3, Sayı 1, )</a:t>
            </a:r>
            <a:endParaRPr lang="tr-TR" dirty="0" smtClean="0">
              <a:latin typeface="Bookman Old Style" panose="02050604050505020204" pitchFamily="18" charset="0"/>
            </a:endParaRPr>
          </a:p>
          <a:p>
            <a:endParaRPr lang="tr-TR" dirty="0"/>
          </a:p>
        </p:txBody>
      </p:sp>
    </p:spTree>
    <p:extLst>
      <p:ext uri="{BB962C8B-B14F-4D97-AF65-F5344CB8AC3E}">
        <p14:creationId xmlns:p14="http://schemas.microsoft.com/office/powerpoint/2010/main" val="1277020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799" y="642594"/>
            <a:ext cx="10448925" cy="1371600"/>
          </a:xfrm>
        </p:spPr>
        <p:txBody>
          <a:bodyPr>
            <a:normAutofit fontScale="90000"/>
          </a:bodyPr>
          <a:lstStyle/>
          <a:p>
            <a:pPr algn="ctr"/>
            <a:r>
              <a:rPr lang="tr-TR" sz="3100" b="1" dirty="0" smtClean="0">
                <a:latin typeface="Bookman Old Style" panose="02050604050505020204" pitchFamily="18" charset="0"/>
              </a:rPr>
              <a:t>Rehber </a:t>
            </a:r>
            <a:r>
              <a:rPr lang="tr-TR" sz="3100" b="1" dirty="0">
                <a:latin typeface="Bookman Old Style" panose="02050604050505020204" pitchFamily="18" charset="0"/>
              </a:rPr>
              <a:t>Öğretmen/Psikolojik Danışmanlarının </a:t>
            </a:r>
            <a:r>
              <a:rPr lang="tr-TR" sz="3100" b="1" dirty="0" smtClean="0">
                <a:latin typeface="Bookman Old Style" panose="02050604050505020204" pitchFamily="18" charset="0"/>
              </a:rPr>
              <a:t/>
            </a:r>
            <a:br>
              <a:rPr lang="tr-TR" sz="3100" b="1" dirty="0" smtClean="0">
                <a:latin typeface="Bookman Old Style" panose="02050604050505020204" pitchFamily="18" charset="0"/>
              </a:rPr>
            </a:br>
            <a:r>
              <a:rPr lang="tr-TR" sz="3100" b="1" dirty="0" smtClean="0">
                <a:latin typeface="Bookman Old Style" panose="02050604050505020204" pitchFamily="18" charset="0"/>
              </a:rPr>
              <a:t>PDR </a:t>
            </a:r>
            <a:r>
              <a:rPr lang="tr-TR" sz="3100" b="1" dirty="0">
                <a:latin typeface="Bookman Old Style" panose="02050604050505020204" pitchFamily="18" charset="0"/>
              </a:rPr>
              <a:t>Hizmetlerinde Bilgisayar Ve İnterneti </a:t>
            </a:r>
            <a:r>
              <a:rPr lang="tr-TR" sz="3100" b="1" dirty="0" smtClean="0">
                <a:latin typeface="Bookman Old Style" panose="02050604050505020204" pitchFamily="18" charset="0"/>
              </a:rPr>
              <a:t>Kullanımı</a:t>
            </a:r>
            <a:r>
              <a:rPr lang="tr-TR" dirty="0"/>
              <a:t/>
            </a:r>
            <a:br>
              <a:rPr lang="tr-TR" dirty="0"/>
            </a:br>
            <a:endParaRPr lang="tr-TR" dirty="0"/>
          </a:p>
        </p:txBody>
      </p:sp>
      <p:sp>
        <p:nvSpPr>
          <p:cNvPr id="3" name="İçerik Yer Tutucusu 2"/>
          <p:cNvSpPr>
            <a:spLocks noGrp="1"/>
          </p:cNvSpPr>
          <p:nvPr>
            <p:ph idx="1"/>
          </p:nvPr>
        </p:nvSpPr>
        <p:spPr>
          <a:xfrm>
            <a:off x="1066800" y="1855470"/>
            <a:ext cx="10058400" cy="3931920"/>
          </a:xfrm>
        </p:spPr>
        <p:txBody>
          <a:bodyPr>
            <a:normAutofit fontScale="85000" lnSpcReduction="10000"/>
          </a:bodyPr>
          <a:lstStyle/>
          <a:p>
            <a:pPr marL="0" indent="0" algn="just">
              <a:buNone/>
            </a:pPr>
            <a:r>
              <a:rPr lang="tr-TR" dirty="0"/>
              <a:t>	</a:t>
            </a:r>
            <a:r>
              <a:rPr lang="tr-TR" dirty="0" smtClean="0">
                <a:latin typeface="Bookman Old Style" panose="02050604050505020204" pitchFamily="18" charset="0"/>
              </a:rPr>
              <a:t>Psikolojik </a:t>
            </a:r>
            <a:r>
              <a:rPr lang="tr-TR" dirty="0">
                <a:latin typeface="Bookman Old Style" panose="02050604050505020204" pitchFamily="18" charset="0"/>
              </a:rPr>
              <a:t>danışma ve rehberlik hizmetleri öğrenci kişilik hizmetlerinin bir parçasıdır. Bu </a:t>
            </a:r>
            <a:r>
              <a:rPr lang="tr-TR" dirty="0" smtClean="0">
                <a:latin typeface="Bookman Old Style" panose="02050604050505020204" pitchFamily="18" charset="0"/>
              </a:rPr>
              <a:t>nedenle rehber </a:t>
            </a:r>
            <a:r>
              <a:rPr lang="tr-TR" dirty="0">
                <a:latin typeface="Bookman Old Style" panose="02050604050505020204" pitchFamily="18" charset="0"/>
              </a:rPr>
              <a:t>öğretmenlerin görevlerinin merkezinde öğrenciye yönelik hizmetler yer almaktadır</a:t>
            </a:r>
            <a:r>
              <a:rPr lang="tr-TR" dirty="0" smtClean="0">
                <a:latin typeface="Bookman Old Style" panose="02050604050505020204" pitchFamily="18" charset="0"/>
              </a:rPr>
              <a:t>.</a:t>
            </a:r>
          </a:p>
          <a:p>
            <a:pPr marL="0" indent="0" algn="just">
              <a:buNone/>
            </a:pPr>
            <a:r>
              <a:rPr lang="tr-TR" dirty="0" smtClean="0">
                <a:latin typeface="Bookman Old Style" panose="02050604050505020204" pitchFamily="18" charset="0"/>
              </a:rPr>
              <a:t>	Okullarda rehber öğretmen/psikolojik danışman  </a:t>
            </a:r>
            <a:r>
              <a:rPr lang="tr-TR" dirty="0">
                <a:latin typeface="Bookman Old Style" panose="02050604050505020204" pitchFamily="18" charset="0"/>
              </a:rPr>
              <a:t>başına düşen öğrenci sayısının fazla olduğu göz önüne alındığında geleneksel yüz </a:t>
            </a:r>
            <a:r>
              <a:rPr lang="tr-TR" dirty="0" smtClean="0">
                <a:latin typeface="Bookman Old Style" panose="02050604050505020204" pitchFamily="18" charset="0"/>
              </a:rPr>
              <a:t>yüze ilişki </a:t>
            </a:r>
            <a:r>
              <a:rPr lang="tr-TR" dirty="0">
                <a:latin typeface="Bookman Old Style" panose="02050604050505020204" pitchFamily="18" charset="0"/>
              </a:rPr>
              <a:t>kurmanın yerine bilgi verme ve müşavirlik hizmetlerinde bilgisayarı kullanmak, sohbet </a:t>
            </a:r>
            <a:r>
              <a:rPr lang="tr-TR" dirty="0" smtClean="0">
                <a:latin typeface="Bookman Old Style" panose="02050604050505020204" pitchFamily="18" charset="0"/>
              </a:rPr>
              <a:t>odalarında danışanlar </a:t>
            </a:r>
            <a:r>
              <a:rPr lang="tr-TR" dirty="0">
                <a:latin typeface="Bookman Old Style" panose="02050604050505020204" pitchFamily="18" charset="0"/>
              </a:rPr>
              <a:t>ile doğrudan ve online iletişim kurmak, değişik danışma kuramları temelli </a:t>
            </a:r>
            <a:r>
              <a:rPr lang="tr-TR" dirty="0" err="1">
                <a:latin typeface="Bookman Old Style" panose="02050604050505020204" pitchFamily="18" charset="0"/>
              </a:rPr>
              <a:t>terapötik</a:t>
            </a:r>
            <a:r>
              <a:rPr lang="tr-TR" dirty="0">
                <a:latin typeface="Bookman Old Style" panose="02050604050505020204" pitchFamily="18" charset="0"/>
              </a:rPr>
              <a:t> </a:t>
            </a:r>
            <a:r>
              <a:rPr lang="tr-TR" dirty="0" smtClean="0">
                <a:latin typeface="Bookman Old Style" panose="02050604050505020204" pitchFamily="18" charset="0"/>
              </a:rPr>
              <a:t>yazılımlar ve </a:t>
            </a:r>
            <a:r>
              <a:rPr lang="tr-TR" dirty="0">
                <a:latin typeface="Bookman Old Style" panose="02050604050505020204" pitchFamily="18" charset="0"/>
              </a:rPr>
              <a:t>online psikolojik danışma hizmetlerini içeren çok değişik formlarda psikolojik danışma </a:t>
            </a:r>
            <a:r>
              <a:rPr lang="tr-TR" dirty="0" smtClean="0">
                <a:latin typeface="Bookman Old Style" panose="02050604050505020204" pitchFamily="18" charset="0"/>
              </a:rPr>
              <a:t>hizmetleri yürütmek </a:t>
            </a:r>
            <a:r>
              <a:rPr lang="tr-TR" dirty="0">
                <a:latin typeface="Bookman Old Style" panose="02050604050505020204" pitchFamily="18" charset="0"/>
              </a:rPr>
              <a:t>(</a:t>
            </a:r>
            <a:r>
              <a:rPr lang="tr-TR" dirty="0" err="1">
                <a:latin typeface="Bookman Old Style" panose="02050604050505020204" pitchFamily="18" charset="0"/>
              </a:rPr>
              <a:t>Wilczenski</a:t>
            </a:r>
            <a:r>
              <a:rPr lang="tr-TR" dirty="0">
                <a:latin typeface="Bookman Old Style" panose="02050604050505020204" pitchFamily="18" charset="0"/>
              </a:rPr>
              <a:t> ve </a:t>
            </a:r>
            <a:r>
              <a:rPr lang="tr-TR" dirty="0" err="1">
                <a:latin typeface="Bookman Old Style" panose="02050604050505020204" pitchFamily="18" charset="0"/>
              </a:rPr>
              <a:t>Coomey</a:t>
            </a:r>
            <a:r>
              <a:rPr lang="tr-TR" dirty="0">
                <a:latin typeface="Bookman Old Style" panose="02050604050505020204" pitchFamily="18" charset="0"/>
              </a:rPr>
              <a:t>, 2006) okul danışmanları için mevcut mesai süresinde daha </a:t>
            </a:r>
            <a:r>
              <a:rPr lang="tr-TR" dirty="0" smtClean="0">
                <a:latin typeface="Bookman Old Style" panose="02050604050505020204" pitchFamily="18" charset="0"/>
              </a:rPr>
              <a:t>fazla danışana </a:t>
            </a:r>
            <a:r>
              <a:rPr lang="tr-TR" dirty="0">
                <a:latin typeface="Bookman Old Style" panose="02050604050505020204" pitchFamily="18" charset="0"/>
              </a:rPr>
              <a:t>ulaşma fırsatı yaratmaktadır. Bu nedenle özellikle de öğrenci sayısı fazla olan okullarda bilgisayar ve interneti rehberlik ve psikolojik danışma hizmetlerinde daha sık kullanılacağı düşünülmektedir. </a:t>
            </a:r>
            <a:endParaRPr lang="tr-TR" dirty="0" smtClean="0">
              <a:latin typeface="Bookman Old Style" panose="02050604050505020204" pitchFamily="18" charset="0"/>
            </a:endParaRPr>
          </a:p>
          <a:p>
            <a:pPr marL="0" indent="0" algn="just">
              <a:buNone/>
            </a:pPr>
            <a:r>
              <a:rPr lang="tr-TR" dirty="0" smtClean="0">
                <a:latin typeface="Bookman Old Style" panose="02050604050505020204" pitchFamily="18" charset="0"/>
              </a:rPr>
              <a:t>	Geleneksel yöntemlere karşı daha etkili bir yenilik olarak (Ateş, Altunay ve </a:t>
            </a:r>
            <a:r>
              <a:rPr lang="tr-TR" dirty="0" err="1" smtClean="0">
                <a:latin typeface="Bookman Old Style" panose="02050604050505020204" pitchFamily="18" charset="0"/>
              </a:rPr>
              <a:t>Altun</a:t>
            </a:r>
            <a:r>
              <a:rPr lang="tr-TR" dirty="0" smtClean="0">
                <a:latin typeface="Bookman Old Style" panose="02050604050505020204" pitchFamily="18" charset="0"/>
              </a:rPr>
              <a:t>, 2006), pek çok farklı disiplinlerin de ilgisini çeken bilgisayar tabanlı teknolojinin rehberlik ve psikolojik danışma alanında kullanımını modern hizmet anlayışının da bir gereği olarak görülmektedir</a:t>
            </a:r>
          </a:p>
          <a:p>
            <a:pPr marL="0" indent="0" algn="just">
              <a:buNone/>
            </a:pPr>
            <a:r>
              <a:rPr lang="tr-TR" dirty="0" smtClean="0">
                <a:latin typeface="Bookman Old Style" panose="02050604050505020204" pitchFamily="18" charset="0"/>
              </a:rPr>
              <a:t>	Araştırma bulguları bize okul </a:t>
            </a:r>
            <a:r>
              <a:rPr lang="tr-TR" dirty="0">
                <a:latin typeface="Bookman Old Style" panose="02050604050505020204" pitchFamily="18" charset="0"/>
              </a:rPr>
              <a:t>psikolojik danışmanlarının internet ve bilgisayar teknolojilerini stratejik bir biçimde kullanma becerisi geliştirerek öğrenci, veli ve okulun çevresindeki sosyal yapıya daha etkili bir biçimde ulaşabileceklerine dikkat çekilmektedir (</a:t>
            </a:r>
            <a:r>
              <a:rPr lang="tr-TR" dirty="0" err="1">
                <a:latin typeface="Bookman Old Style" panose="02050604050505020204" pitchFamily="18" charset="0"/>
              </a:rPr>
              <a:t>Casey</a:t>
            </a:r>
            <a:r>
              <a:rPr lang="tr-TR" dirty="0">
                <a:latin typeface="Bookman Old Style" panose="02050604050505020204" pitchFamily="18" charset="0"/>
              </a:rPr>
              <a:t>, 1995). </a:t>
            </a:r>
            <a:endParaRPr lang="tr-TR" dirty="0" smtClean="0">
              <a:latin typeface="Bookman Old Style" panose="02050604050505020204" pitchFamily="18" charset="0"/>
            </a:endParaRPr>
          </a:p>
        </p:txBody>
      </p:sp>
    </p:spTree>
    <p:extLst>
      <p:ext uri="{BB962C8B-B14F-4D97-AF65-F5344CB8AC3E}">
        <p14:creationId xmlns:p14="http://schemas.microsoft.com/office/powerpoint/2010/main" val="2904175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Sabun</Template>
  <TotalTime>831</TotalTime>
  <Words>2376</Words>
  <Application>Microsoft Office PowerPoint</Application>
  <PresentationFormat>Geniş ekran</PresentationFormat>
  <Paragraphs>137</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Bookman Old Style</vt:lpstr>
      <vt:lpstr>Century Gothic</vt:lpstr>
      <vt:lpstr>Garamond</vt:lpstr>
      <vt:lpstr>Sabun</vt:lpstr>
      <vt:lpstr>Çevrim içi  Rehberlik ve Psikolojik Danışma Hizmetleri </vt:lpstr>
      <vt:lpstr>PowerPoint Sunusu</vt:lpstr>
      <vt:lpstr>Çevrim İçi PDR Hizmeti Nedir?</vt:lpstr>
      <vt:lpstr>Çevrimiçi Psikolojik Danışmanın Tarihçesi</vt:lpstr>
      <vt:lpstr>PowerPoint Sunusu</vt:lpstr>
      <vt:lpstr>PowerPoint Sunusu</vt:lpstr>
      <vt:lpstr>Çevrim İçi PDR Hizmetleri </vt:lpstr>
      <vt:lpstr>PowerPoint Sunusu</vt:lpstr>
      <vt:lpstr>Rehber Öğretmen/Psikolojik Danışmanlarının  PDR Hizmetlerinde Bilgisayar Ve İnterneti Kullanımı </vt:lpstr>
      <vt:lpstr>Çevrim içi Psikolojik Danışmada Avantajlar, Riskler ve Dezavantajlar </vt:lpstr>
      <vt:lpstr> RİSKLER VE DEZAVANTAJLAR</vt:lpstr>
      <vt:lpstr>PowerPoint Sunusu</vt:lpstr>
      <vt:lpstr>PowerPoint Sunusu</vt:lpstr>
      <vt:lpstr>İLGİLİ ETİK KURALLAR</vt:lpstr>
      <vt:lpstr>APA’NIN TÜRKİYE KOŞULLARINA UYAN ETİK KURALLARI VE ÖNERİLERİ</vt:lpstr>
      <vt:lpstr>PowerPoint Sunusu</vt:lpstr>
      <vt:lpstr>Amerikan Psikolojik Danışma Derneği Çevrim İçi Psikolojik Danışmaya Yönelik Etik Kuralları</vt:lpstr>
      <vt:lpstr>PowerPoint Sunusu</vt:lpstr>
      <vt:lpstr>    Her Vaka Notunun Başına Yazılması Gerekenler</vt:lpstr>
      <vt:lpstr>Amerika’da özel bir psikolojik hizmet merkezinde kullanılan örnek kalıp, aşağıda sunulmuştur:  </vt:lpstr>
      <vt:lpstr>Psikolojik Danışma ile İlgili Meslek içi Sunulan Çevrim içi Eğitimler</vt:lpstr>
      <vt:lpstr>PowerPoint Sunusu</vt:lpstr>
      <vt:lpstr>PowerPoint Sunusu</vt:lpstr>
      <vt:lpstr>PowerPoint Sunusu</vt:lpstr>
      <vt:lpstr>Kaynakça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139</cp:revision>
  <dcterms:created xsi:type="dcterms:W3CDTF">2021-03-03T12:02:29Z</dcterms:created>
  <dcterms:modified xsi:type="dcterms:W3CDTF">2021-03-17T06:32:55Z</dcterms:modified>
</cp:coreProperties>
</file>