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1" r:id="rId7"/>
    <p:sldId id="260" r:id="rId8"/>
    <p:sldId id="259"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7F82B67-5B27-4AEF-9F21-4C25EA1F8E3B}" type="datetimeFigureOut">
              <a:rPr lang="tr-TR" smtClean="0"/>
              <a:pPr/>
              <a:t>9.02.2021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8754EE9-2953-432C-BFDD-FA1291C592A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82B67-5B27-4AEF-9F21-4C25EA1F8E3B}" type="datetimeFigureOut">
              <a:rPr lang="tr-TR" smtClean="0"/>
              <a:pPr/>
              <a:t>9.02.2021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54EE9-2953-432C-BFDD-FA1291C592A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714488"/>
            <a:ext cx="7772400" cy="1470025"/>
          </a:xfrm>
        </p:spPr>
        <p:txBody>
          <a:bodyPr/>
          <a:lstStyle/>
          <a:p>
            <a:r>
              <a:rPr lang="tr-TR" b="1" dirty="0" smtClean="0">
                <a:solidFill>
                  <a:schemeClr val="accent2">
                    <a:lumMod val="75000"/>
                  </a:schemeClr>
                </a:solidFill>
              </a:rPr>
              <a:t>UZAKTAN EĞİTİM SÜRECİNDE MOTİVASYONU SAĞLAMA</a:t>
            </a:r>
            <a:endParaRPr lang="tr-TR" b="1" dirty="0">
              <a:solidFill>
                <a:schemeClr val="accent2">
                  <a:lumMod val="75000"/>
                </a:schemeClr>
              </a:solidFill>
            </a:endParaRPr>
          </a:p>
        </p:txBody>
      </p:sp>
      <p:pic>
        <p:nvPicPr>
          <p:cNvPr id="4" name="3 Resim" descr="motivasyon.jpg"/>
          <p:cNvPicPr>
            <a:picLocks noChangeAspect="1"/>
          </p:cNvPicPr>
          <p:nvPr/>
        </p:nvPicPr>
        <p:blipFill>
          <a:blip r:embed="rId2"/>
          <a:stretch>
            <a:fillRect/>
          </a:stretch>
        </p:blipFill>
        <p:spPr>
          <a:xfrm>
            <a:off x="1000100" y="3429000"/>
            <a:ext cx="7072362" cy="2095504"/>
          </a:xfrm>
          <a:prstGeom prst="rect">
            <a:avLst/>
          </a:prstGeom>
          <a:ln>
            <a:solidFill>
              <a:schemeClr val="accent5">
                <a:lumMod val="60000"/>
                <a:lumOff val="40000"/>
              </a:schemeClr>
            </a:solidFill>
          </a:ln>
          <a:effectLst>
            <a:outerShdw blurRad="292100" dist="139700" dir="2700000" algn="tl" rotWithShape="0">
              <a:srgbClr val="333333">
                <a:alpha val="65000"/>
              </a:srgbClr>
            </a:outerShdw>
          </a:effectLst>
        </p:spPr>
      </p:pic>
      <p:pic>
        <p:nvPicPr>
          <p:cNvPr id="5" name="4 Resim" descr="photo_2021-01-22_13-16-48.jpg"/>
          <p:cNvPicPr>
            <a:picLocks noChangeAspect="1"/>
          </p:cNvPicPr>
          <p:nvPr/>
        </p:nvPicPr>
        <p:blipFill>
          <a:blip r:embed="rId3" cstate="print"/>
          <a:stretch>
            <a:fillRect/>
          </a:stretch>
        </p:blipFill>
        <p:spPr>
          <a:xfrm>
            <a:off x="3714744" y="0"/>
            <a:ext cx="1571612" cy="1571612"/>
          </a:xfrm>
          <a:prstGeom prst="rect">
            <a:avLst/>
          </a:prstGeom>
        </p:spPr>
      </p:pic>
      <p:sp>
        <p:nvSpPr>
          <p:cNvPr id="6" name="5 Metin kutusu"/>
          <p:cNvSpPr txBox="1"/>
          <p:nvPr/>
        </p:nvSpPr>
        <p:spPr>
          <a:xfrm>
            <a:off x="2000232" y="5857892"/>
            <a:ext cx="4429156" cy="369332"/>
          </a:xfrm>
          <a:prstGeom prst="rect">
            <a:avLst/>
          </a:prstGeom>
          <a:noFill/>
        </p:spPr>
        <p:txBody>
          <a:bodyPr wrap="square" rtlCol="0">
            <a:spAutoFit/>
          </a:bodyPr>
          <a:lstStyle/>
          <a:p>
            <a:pPr algn="ctr"/>
            <a:r>
              <a:rPr lang="tr-TR" b="1" dirty="0" smtClean="0">
                <a:solidFill>
                  <a:srgbClr val="002060"/>
                </a:solidFill>
              </a:rPr>
              <a:t>ŞUBAT-2021</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fontScale="90000"/>
          </a:bodyPr>
          <a:lstStyle/>
          <a:p>
            <a:r>
              <a:rPr lang="tr-TR" b="1" dirty="0" smtClean="0"/>
              <a:t/>
            </a:r>
            <a:br>
              <a:rPr lang="tr-TR" b="1" dirty="0" smtClean="0"/>
            </a:br>
            <a:r>
              <a:rPr lang="tr-TR" b="1" dirty="0" smtClean="0">
                <a:solidFill>
                  <a:schemeClr val="accent2">
                    <a:lumMod val="75000"/>
                  </a:schemeClr>
                </a:solidFill>
              </a:rPr>
              <a:t>UZAKTAN EĞİTİM MOTİVASYONUNU ETKİLEYEN FAKTÖRLER</a:t>
            </a:r>
            <a:r>
              <a:rPr lang="tr-TR" dirty="0" smtClean="0"/>
              <a:t/>
            </a:r>
            <a:br>
              <a:rPr lang="tr-TR" dirty="0" smtClean="0"/>
            </a:br>
            <a:endParaRPr lang="tr-TR" dirty="0"/>
          </a:p>
        </p:txBody>
      </p:sp>
      <p:sp>
        <p:nvSpPr>
          <p:cNvPr id="3" name="2 İçerik Yer Tutucusu"/>
          <p:cNvSpPr>
            <a:spLocks noGrp="1"/>
          </p:cNvSpPr>
          <p:nvPr>
            <p:ph idx="1"/>
          </p:nvPr>
        </p:nvSpPr>
        <p:spPr>
          <a:xfrm>
            <a:off x="642910" y="5286388"/>
            <a:ext cx="8072462" cy="135732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tr-TR" sz="2000" b="1" dirty="0" smtClean="0">
                <a:solidFill>
                  <a:schemeClr val="tx1"/>
                </a:solidFill>
              </a:rPr>
              <a:t>3) İlerleme, gelişme ve uzaktan eğitim</a:t>
            </a:r>
          </a:p>
          <a:p>
            <a:pPr>
              <a:buNone/>
            </a:pPr>
            <a:r>
              <a:rPr lang="tr-TR" sz="2000" b="1" dirty="0" smtClean="0">
                <a:solidFill>
                  <a:srgbClr val="002060"/>
                </a:solidFill>
              </a:rPr>
              <a:t>Bir öğrenci belirlenen bir hedefe doğru ilerlediğini hissettiğinde motive olur. Örneğin görev ve ödev tamamlamaları, projelerin bitirilmesi ve bir yapılacaklar listesi oluşturulması öğrenciyi oldukça motive edecektir</a:t>
            </a:r>
            <a:r>
              <a:rPr lang="tr-TR" sz="2000" b="1" dirty="0" smtClean="0">
                <a:solidFill>
                  <a:schemeClr val="tx1"/>
                </a:solidFill>
              </a:rPr>
              <a:t>.</a:t>
            </a:r>
          </a:p>
          <a:p>
            <a:endParaRPr lang="tr-TR" dirty="0"/>
          </a:p>
        </p:txBody>
      </p:sp>
      <p:sp>
        <p:nvSpPr>
          <p:cNvPr id="4" name="3 Metin kutusu"/>
          <p:cNvSpPr txBox="1"/>
          <p:nvPr/>
        </p:nvSpPr>
        <p:spPr>
          <a:xfrm>
            <a:off x="2428796" y="1357298"/>
            <a:ext cx="6286608" cy="193899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buNone/>
            </a:pPr>
            <a:r>
              <a:rPr lang="tr-TR" sz="2000" b="1" dirty="0" smtClean="0">
                <a:solidFill>
                  <a:schemeClr val="tx1"/>
                </a:solidFill>
              </a:rPr>
              <a:t>1) Öz-düzen:</a:t>
            </a:r>
          </a:p>
          <a:p>
            <a:pPr>
              <a:buNone/>
            </a:pPr>
            <a:r>
              <a:rPr lang="tr-TR" sz="2000" b="1" dirty="0" smtClean="0">
                <a:solidFill>
                  <a:srgbClr val="002060"/>
                </a:solidFill>
              </a:rPr>
              <a:t>Öz-düzenleme, yaşamlarımızı kontrol edebilme yeteneğini ifade eder, kendi kendini düzenlemek ve disipline sokmak anlamına gelir. Bu öz-düzenleme, davranış veya stratejiler izleyerek kendi belirlediğiniz hedeflere ulaşmanızda size yardımcı olur.</a:t>
            </a:r>
          </a:p>
        </p:txBody>
      </p:sp>
      <p:sp>
        <p:nvSpPr>
          <p:cNvPr id="5" name="2 İçerik Yer Tutucusu"/>
          <p:cNvSpPr txBox="1">
            <a:spLocks/>
          </p:cNvSpPr>
          <p:nvPr/>
        </p:nvSpPr>
        <p:spPr>
          <a:xfrm>
            <a:off x="142844" y="3429000"/>
            <a:ext cx="7143832" cy="17144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2) Farkındalık</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b="1" i="0" u="none" strike="noStrike" kern="1200" cap="none" spc="0" normalizeH="0" baseline="0" noProof="0" dirty="0" smtClean="0">
                <a:ln>
                  <a:noFill/>
                </a:ln>
                <a:solidFill>
                  <a:srgbClr val="002060"/>
                </a:solidFill>
                <a:effectLst/>
                <a:uLnTx/>
                <a:uFillTx/>
                <a:latin typeface="+mn-lt"/>
                <a:ea typeface="+mn-ea"/>
                <a:cs typeface="+mn-cs"/>
              </a:rPr>
              <a:t>Farkındalık, öğrenicinin kendini tanıması ve yetenekleri ile alakalıdır. Öğrenciler, ilgi alanları ve yeteneklerinin olduğu derslere karşı ilgi duyar ve daha başarılı olurlar. Bu neden ile ders nitelikleri ve yapabilirlik, içsel motivasyonu olumsuz ya da olumlu olarak etkiler.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Resim" descr="unnamed.png"/>
          <p:cNvPicPr>
            <a:picLocks noChangeAspect="1"/>
          </p:cNvPicPr>
          <p:nvPr/>
        </p:nvPicPr>
        <p:blipFill>
          <a:blip r:embed="rId2"/>
          <a:stretch>
            <a:fillRect/>
          </a:stretch>
        </p:blipFill>
        <p:spPr>
          <a:xfrm>
            <a:off x="0" y="1000108"/>
            <a:ext cx="2000264" cy="20002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sing-technology-education-business_29937-5010.jpg"/>
          <p:cNvPicPr>
            <a:picLocks noChangeAspect="1"/>
          </p:cNvPicPr>
          <p:nvPr/>
        </p:nvPicPr>
        <p:blipFill>
          <a:blip r:embed="rId2"/>
          <a:stretch>
            <a:fillRect/>
          </a:stretch>
        </p:blipFill>
        <p:spPr>
          <a:xfrm>
            <a:off x="285720" y="1500174"/>
            <a:ext cx="2500362" cy="2286016"/>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2" name="1 Başlık"/>
          <p:cNvSpPr>
            <a:spLocks noGrp="1"/>
          </p:cNvSpPr>
          <p:nvPr>
            <p:ph type="title"/>
          </p:nvPr>
        </p:nvSpPr>
        <p:spPr/>
        <p:txBody>
          <a:bodyPr>
            <a:normAutofit fontScale="90000"/>
          </a:bodyPr>
          <a:lstStyle/>
          <a:p>
            <a:r>
              <a:rPr lang="tr-TR" b="1" dirty="0" smtClean="0">
                <a:solidFill>
                  <a:schemeClr val="accent2">
                    <a:lumMod val="75000"/>
                  </a:schemeClr>
                </a:solidFill>
              </a:rPr>
              <a:t>UZAKTAN EĞİTİM SÜRECİNDE MOTİVASYONU ARTTIRMA YOLLARI</a:t>
            </a:r>
            <a:endParaRPr lang="tr-TR" dirty="0"/>
          </a:p>
        </p:txBody>
      </p:sp>
      <p:sp>
        <p:nvSpPr>
          <p:cNvPr id="3" name="2 İçerik Yer Tutucusu"/>
          <p:cNvSpPr>
            <a:spLocks noGrp="1"/>
          </p:cNvSpPr>
          <p:nvPr>
            <p:ph idx="1"/>
          </p:nvPr>
        </p:nvSpPr>
        <p:spPr>
          <a:xfrm>
            <a:off x="2786050" y="1500175"/>
            <a:ext cx="5857916" cy="2286015"/>
          </a:xfrm>
          <a:ln w="28575">
            <a:solidFill>
              <a:srgbClr val="002060"/>
            </a:solidFill>
          </a:ln>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tr-TR" b="1" dirty="0" smtClean="0"/>
              <a:t>Çalışma ortamınızı düzenleyin.</a:t>
            </a:r>
          </a:p>
          <a:p>
            <a:pPr>
              <a:buNone/>
            </a:pPr>
            <a:endParaRPr lang="tr-TR" dirty="0" smtClean="0"/>
          </a:p>
          <a:p>
            <a:r>
              <a:rPr lang="tr-TR" b="1" dirty="0" smtClean="0"/>
              <a:t>Ekran karşısında geçirdiği zamanı düzenleyin.</a:t>
            </a:r>
          </a:p>
          <a:p>
            <a:pPr>
              <a:buNone/>
            </a:pPr>
            <a:endParaRPr lang="tr-TR" dirty="0" smtClean="0"/>
          </a:p>
          <a:p>
            <a:r>
              <a:rPr lang="tr-TR" b="1" dirty="0" smtClean="0"/>
              <a:t>Öğrenme biçiminizi belirleyin.</a:t>
            </a:r>
          </a:p>
          <a:p>
            <a:pPr>
              <a:buNone/>
            </a:pPr>
            <a:endParaRPr lang="tr-TR" dirty="0" smtClean="0"/>
          </a:p>
          <a:p>
            <a:r>
              <a:rPr lang="tr-TR" b="1" dirty="0" smtClean="0"/>
              <a:t>Günlük tutun.</a:t>
            </a:r>
            <a:endParaRPr lang="tr-TR" dirty="0" smtClean="0"/>
          </a:p>
          <a:p>
            <a:pPr>
              <a:buNone/>
            </a:pPr>
            <a:endParaRPr lang="tr-TR" dirty="0" smtClean="0"/>
          </a:p>
          <a:p>
            <a:endParaRPr lang="tr-TR" dirty="0" smtClean="0"/>
          </a:p>
          <a:p>
            <a:endParaRPr lang="tr-TR" dirty="0"/>
          </a:p>
        </p:txBody>
      </p:sp>
      <p:pic>
        <p:nvPicPr>
          <p:cNvPr id="5" name="4 Resim" descr="RemoteLearningForSPED_Blog_1200x800.jpg"/>
          <p:cNvPicPr>
            <a:picLocks noChangeAspect="1"/>
          </p:cNvPicPr>
          <p:nvPr/>
        </p:nvPicPr>
        <p:blipFill>
          <a:blip r:embed="rId3" cstate="print"/>
          <a:stretch>
            <a:fillRect/>
          </a:stretch>
        </p:blipFill>
        <p:spPr>
          <a:xfrm>
            <a:off x="5643570" y="4429132"/>
            <a:ext cx="2964645"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Metin kutusu"/>
          <p:cNvSpPr txBox="1"/>
          <p:nvPr/>
        </p:nvSpPr>
        <p:spPr>
          <a:xfrm>
            <a:off x="428596" y="4429132"/>
            <a:ext cx="5214974" cy="1938992"/>
          </a:xfrm>
          <a:prstGeom prst="rect">
            <a:avLst/>
          </a:prstGeom>
          <a:ln w="28575">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Arial" pitchFamily="34" charset="0"/>
              <a:buChar char="•"/>
            </a:pPr>
            <a:r>
              <a:rPr lang="tr-TR" sz="2000" b="1" dirty="0" smtClean="0"/>
              <a:t>Bu dönemi tatil olarak algılamayın.</a:t>
            </a:r>
          </a:p>
          <a:p>
            <a:endParaRPr lang="tr-TR" sz="2000" dirty="0" smtClean="0"/>
          </a:p>
          <a:p>
            <a:pPr>
              <a:buFont typeface="Arial" pitchFamily="34" charset="0"/>
              <a:buChar char="•"/>
            </a:pPr>
            <a:r>
              <a:rPr lang="tr-TR" sz="2000" b="1" dirty="0" smtClean="0"/>
              <a:t>Egzersiz yapın ve sağlıklı beslenmeye dikkat edin.</a:t>
            </a:r>
          </a:p>
          <a:p>
            <a:endParaRPr lang="tr-TR" sz="2000" dirty="0" smtClean="0"/>
          </a:p>
          <a:p>
            <a:pPr>
              <a:buFont typeface="Arial" pitchFamily="34" charset="0"/>
              <a:buChar char="•"/>
            </a:pPr>
            <a:r>
              <a:rPr lang="tr-TR" sz="2000" b="1" dirty="0" smtClean="0"/>
              <a:t>Arkadaşlarınızla iletişim kurun.</a:t>
            </a:r>
            <a:endParaRPr lang="tr-T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785794"/>
            <a:ext cx="8229600" cy="1543072"/>
          </a:xfrm>
        </p:spPr>
        <p:txBody>
          <a:bodyPr>
            <a:normAutofit/>
          </a:bodyPr>
          <a:lstStyle/>
          <a:p>
            <a:pPr algn="ctr">
              <a:buNone/>
            </a:pPr>
            <a:r>
              <a:rPr lang="tr-TR" sz="4800" b="1" dirty="0" smtClean="0">
                <a:solidFill>
                  <a:schemeClr val="accent2">
                    <a:lumMod val="75000"/>
                  </a:schemeClr>
                </a:solidFill>
              </a:rPr>
              <a:t>AİLELERE ÖNERİLER</a:t>
            </a:r>
            <a:endParaRPr lang="tr-TR" sz="4800" b="1" dirty="0">
              <a:solidFill>
                <a:schemeClr val="accent2">
                  <a:lumMod val="75000"/>
                </a:schemeClr>
              </a:solidFill>
            </a:endParaRPr>
          </a:p>
        </p:txBody>
      </p:sp>
      <p:pic>
        <p:nvPicPr>
          <p:cNvPr id="4" name="3 Resim" descr="cartoon-happy-family-watching-a-laptop-vector-23875841.jpg"/>
          <p:cNvPicPr>
            <a:picLocks noChangeAspect="1"/>
          </p:cNvPicPr>
          <p:nvPr/>
        </p:nvPicPr>
        <p:blipFill>
          <a:blip r:embed="rId2"/>
          <a:srcRect b="8333"/>
          <a:stretch>
            <a:fillRect/>
          </a:stretch>
        </p:blipFill>
        <p:spPr>
          <a:xfrm>
            <a:off x="928662" y="2285992"/>
            <a:ext cx="6913306" cy="3786214"/>
          </a:xfrm>
          <a:prstGeom prst="rect">
            <a:avLst/>
          </a:prstGeom>
          <a:ln>
            <a:solidFill>
              <a:schemeClr val="accent2">
                <a:lumMod val="60000"/>
                <a:lumOff val="4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boy-mother-sitting-with-laptop_38747-452.jpg"/>
          <p:cNvPicPr>
            <a:picLocks noChangeAspect="1"/>
          </p:cNvPicPr>
          <p:nvPr/>
        </p:nvPicPr>
        <p:blipFill>
          <a:blip r:embed="rId2"/>
          <a:stretch>
            <a:fillRect/>
          </a:stretch>
        </p:blipFill>
        <p:spPr>
          <a:xfrm>
            <a:off x="0" y="0"/>
            <a:ext cx="3286116" cy="6858000"/>
          </a:xfrm>
          <a:prstGeom prst="rect">
            <a:avLst/>
          </a:prstGeom>
        </p:spPr>
      </p:pic>
      <p:sp>
        <p:nvSpPr>
          <p:cNvPr id="3" name="2 İçerik Yer Tutucusu"/>
          <p:cNvSpPr>
            <a:spLocks noGrp="1"/>
          </p:cNvSpPr>
          <p:nvPr>
            <p:ph idx="1"/>
          </p:nvPr>
        </p:nvSpPr>
        <p:spPr>
          <a:xfrm>
            <a:off x="3171812" y="0"/>
            <a:ext cx="5972188" cy="6858000"/>
          </a:xfrm>
          <a:ln w="38100"/>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tr-TR" b="1" dirty="0" smtClean="0"/>
              <a:t>Derslere ayrılan zamanlar günlük rutinin içine yerleştirilmelidir. Örneğin kahvaltıdan sonra, saat 09:00’da uzaktan eğitim başlaması ve ekran karşısında çalışma masasında çocuğun yer alması.</a:t>
            </a:r>
          </a:p>
          <a:p>
            <a:pPr>
              <a:buNone/>
            </a:pPr>
            <a:endParaRPr lang="tr-TR" b="1" dirty="0" smtClean="0"/>
          </a:p>
          <a:p>
            <a:r>
              <a:rPr lang="tr-TR" b="1" dirty="0" smtClean="0"/>
              <a:t>Ders esnasında çocuğun dikkatini dağıtacak şeyler etraftan uzaklaştırılmalıdır.</a:t>
            </a:r>
          </a:p>
          <a:p>
            <a:endParaRPr lang="tr-TR" b="1" dirty="0" smtClean="0"/>
          </a:p>
          <a:p>
            <a:r>
              <a:rPr lang="tr-TR" b="1" dirty="0" smtClean="0"/>
              <a:t>Evin uygun bir köşesi çocuğa yaşam alanı olarak ayrılmalıdır.</a:t>
            </a:r>
          </a:p>
          <a:p>
            <a:endParaRPr lang="tr-TR" b="1" dirty="0" smtClean="0"/>
          </a:p>
          <a:p>
            <a:r>
              <a:rPr lang="tr-TR" b="1" dirty="0" smtClean="0"/>
              <a:t>Uzaktan eğitim sistemini ebeveynler de incelemeli ve konu hakkında bilgi sahibi olmalıdır.</a:t>
            </a:r>
          </a:p>
          <a:p>
            <a:endParaRPr lang="tr-TR" b="1" dirty="0" smtClean="0"/>
          </a:p>
          <a:p>
            <a:r>
              <a:rPr lang="tr-TR" b="1" dirty="0" smtClean="0"/>
              <a:t>Uzaktan eğitim kaynaklarının yetersiz kaldığı noktalarda aradığı cevapları bulabilmesi için bilgi kaynaklarına erişimine yardım edilmelidir.</a:t>
            </a:r>
          </a:p>
          <a:p>
            <a:endParaRPr lang="tr-TR" b="1" dirty="0" smtClean="0"/>
          </a:p>
          <a:p>
            <a:r>
              <a:rPr lang="tr-TR" b="1" dirty="0" smtClean="0"/>
              <a:t>Oyuna da zaman kalacak şekilde planlama yapılmalıdır.</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2">
                    <a:lumMod val="75000"/>
                  </a:schemeClr>
                </a:solidFill>
              </a:rPr>
              <a:t>ÖĞRETMENLERE ÖNERİLER</a:t>
            </a:r>
            <a:endParaRPr lang="tr-TR" b="1" dirty="0">
              <a:solidFill>
                <a:schemeClr val="accent2">
                  <a:lumMod val="75000"/>
                </a:schemeClr>
              </a:solidFill>
            </a:endParaRPr>
          </a:p>
        </p:txBody>
      </p:sp>
      <p:pic>
        <p:nvPicPr>
          <p:cNvPr id="4" name="3 İçerik Yer Tutucusu" descr="google-meet-feature.png"/>
          <p:cNvPicPr>
            <a:picLocks noGrp="1" noChangeAspect="1"/>
          </p:cNvPicPr>
          <p:nvPr>
            <p:ph idx="1"/>
          </p:nvPr>
        </p:nvPicPr>
        <p:blipFill>
          <a:blip r:embed="rId2"/>
          <a:stretch>
            <a:fillRect/>
          </a:stretch>
        </p:blipFill>
        <p:spPr>
          <a:xfrm>
            <a:off x="357158" y="1720056"/>
            <a:ext cx="8429684" cy="478077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2">
                    <a:lumMod val="75000"/>
                  </a:schemeClr>
                </a:solidFill>
              </a:rPr>
              <a:t>AİDİYET DUYGUSU YARATMAK İÇİN</a:t>
            </a:r>
            <a:r>
              <a:rPr lang="tr-TR" dirty="0" smtClean="0"/>
              <a:t/>
            </a:r>
            <a:br>
              <a:rPr lang="tr-TR" dirty="0" smtClean="0"/>
            </a:br>
            <a:endParaRPr lang="tr-TR" dirty="0"/>
          </a:p>
        </p:txBody>
      </p:sp>
      <p:sp>
        <p:nvSpPr>
          <p:cNvPr id="3" name="2 İçerik Yer Tutucusu"/>
          <p:cNvSpPr>
            <a:spLocks noGrp="1"/>
          </p:cNvSpPr>
          <p:nvPr>
            <p:ph idx="1"/>
          </p:nvPr>
        </p:nvSpPr>
        <p:spPr>
          <a:xfrm>
            <a:off x="214282" y="928670"/>
            <a:ext cx="8643998" cy="4983179"/>
          </a:xfrm>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tr-TR" b="1" dirty="0" smtClean="0"/>
              <a:t>Öğrencilere anlaşıldıklarını hissettirin: </a:t>
            </a:r>
            <a:r>
              <a:rPr lang="tr-TR" dirty="0" smtClean="0"/>
              <a:t>Örneğin, online derslerinize başlarken herkesin konuştuğu ve her öğrencinin adının başkası tarafından söylendiğini bir rutin oluşturabilirsiniz. Çevrimiçi sınıflarınızda “çember sohbetleri” yapabilir ve öğrencilerinizi “kendi bakış açılarından” konuşmaya teşvik edebilirsiniz. Sınıf kurallarını ve normlarını öğrencilerinizle birlikte belirleyebilir ve bunları eğitim sisteminizdeki ana sayfada yayınlayabilirsiniz. Bu listeyi periyodik olarak ziyaret edip güncelleyebilirsiniz.</a:t>
            </a:r>
          </a:p>
          <a:p>
            <a:pPr>
              <a:buNone/>
            </a:pPr>
            <a:r>
              <a:rPr lang="tr-TR" dirty="0" smtClean="0"/>
              <a:t> </a:t>
            </a:r>
          </a:p>
          <a:p>
            <a:r>
              <a:rPr lang="tr-TR" b="1" dirty="0" smtClean="0"/>
              <a:t>Bağ kurmanın önündeki engelleri azaltın: </a:t>
            </a:r>
            <a:r>
              <a:rPr lang="tr-TR" dirty="0" smtClean="0"/>
              <a:t>Örneğin, dönüşümlü olarak her çocukla birebir telefon ve video görüşmeleri ayarlayabilir veya onlara mesaj ya da arama yoluyla size doğrudan ulaşma olanağı sunabilirsiniz.</a:t>
            </a:r>
          </a:p>
          <a:p>
            <a:endParaRPr lang="tr-TR" dirty="0" smtClean="0"/>
          </a:p>
          <a:p>
            <a:r>
              <a:rPr lang="tr-TR" b="1" dirty="0" smtClean="0"/>
              <a:t>Sosyal zamanın akademik zaman kadar önemli olduğunu kendinize hatırlatın: </a:t>
            </a:r>
            <a:r>
              <a:rPr lang="tr-TR" dirty="0" smtClean="0"/>
              <a:t>Örneğin, kısa bir “zihin esnemesi” molası deneyebilir; ders başlamadan önce öğrencilere sohbet süresi teklif edebilir ya da sosyal etkileşimde bulunmak için küçük gruplar oluşturabilirsiniz. Bu, boşa harcanan ders zamanı değildir; öğrencilerin motive olmalarına ve uzun vadede katılım göstermelerine yardımcı olacak bir yatırımdır.</a:t>
            </a:r>
          </a:p>
          <a:p>
            <a:endParaRPr lang="tr-TR" dirty="0"/>
          </a:p>
        </p:txBody>
      </p:sp>
      <p:pic>
        <p:nvPicPr>
          <p:cNvPr id="6" name="5 Resim" descr="211-2116849_online-education-vector-png.png"/>
          <p:cNvPicPr>
            <a:picLocks noChangeAspect="1"/>
          </p:cNvPicPr>
          <p:nvPr/>
        </p:nvPicPr>
        <p:blipFill>
          <a:blip r:embed="rId2" cstate="print"/>
          <a:stretch>
            <a:fillRect/>
          </a:stretch>
        </p:blipFill>
        <p:spPr>
          <a:xfrm>
            <a:off x="7072330" y="5500702"/>
            <a:ext cx="2071670" cy="1357298"/>
          </a:xfrm>
          <a:prstGeom prst="rect">
            <a:avLst/>
          </a:prstGeom>
          <a:ln>
            <a:solidFill>
              <a:schemeClr val="accent6">
                <a:lumMod val="75000"/>
              </a:schemeClr>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582594"/>
          </a:xfrm>
        </p:spPr>
        <p:txBody>
          <a:bodyPr>
            <a:normAutofit fontScale="90000"/>
          </a:bodyPr>
          <a:lstStyle/>
          <a:p>
            <a:r>
              <a:rPr lang="tr-TR" b="1" dirty="0" smtClean="0">
                <a:solidFill>
                  <a:schemeClr val="accent2">
                    <a:lumMod val="75000"/>
                  </a:schemeClr>
                </a:solidFill>
              </a:rPr>
              <a:t>AMAÇ VE İLGİYE YÖNELİK ÇALIŞMAK</a:t>
            </a:r>
            <a:r>
              <a:rPr lang="tr-TR" dirty="0" smtClean="0"/>
              <a:t/>
            </a:r>
            <a:br>
              <a:rPr lang="tr-TR" dirty="0" smtClean="0"/>
            </a:br>
            <a:endParaRPr lang="tr-TR" dirty="0"/>
          </a:p>
        </p:txBody>
      </p:sp>
      <p:sp>
        <p:nvSpPr>
          <p:cNvPr id="3" name="2 İçerik Yer Tutucusu"/>
          <p:cNvSpPr>
            <a:spLocks noGrp="1"/>
          </p:cNvSpPr>
          <p:nvPr>
            <p:ph idx="1"/>
          </p:nvPr>
        </p:nvSpPr>
        <p:spPr>
          <a:xfrm>
            <a:off x="285720" y="928671"/>
            <a:ext cx="8429684" cy="3786214"/>
          </a:xfrm>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r>
              <a:rPr lang="tr-TR" sz="2000" b="1" dirty="0" smtClean="0"/>
              <a:t>Amacı açıkça belirtmeye çalışın</a:t>
            </a:r>
          </a:p>
          <a:p>
            <a:pPr>
              <a:buNone/>
            </a:pPr>
            <a:endParaRPr lang="tr-TR" sz="2000" b="1" dirty="0" smtClean="0"/>
          </a:p>
          <a:p>
            <a:r>
              <a:rPr lang="tr-TR" sz="2000" b="1" dirty="0" smtClean="0"/>
              <a:t>Öğrencilerin ilgi alanlarını öğrenmek ve kullanmak için online anketlerden yararlanın</a:t>
            </a:r>
          </a:p>
          <a:p>
            <a:pPr>
              <a:buNone/>
            </a:pPr>
            <a:endParaRPr lang="tr-TR" sz="2000" b="1" dirty="0" smtClean="0"/>
          </a:p>
          <a:p>
            <a:r>
              <a:rPr lang="tr-TR" sz="2000" b="1" dirty="0" smtClean="0"/>
              <a:t>Gerçek hayatla bağlantılar kurun</a:t>
            </a:r>
          </a:p>
          <a:p>
            <a:pPr>
              <a:buNone/>
            </a:pPr>
            <a:r>
              <a:rPr lang="tr-TR" sz="2000" b="1" dirty="0" smtClean="0"/>
              <a:t> </a:t>
            </a:r>
          </a:p>
          <a:p>
            <a:r>
              <a:rPr lang="tr-TR" sz="2000" b="1" dirty="0" smtClean="0"/>
              <a:t>Öğrencilere seçme hakkı verin</a:t>
            </a:r>
          </a:p>
          <a:p>
            <a:endParaRPr lang="tr-TR" dirty="0"/>
          </a:p>
        </p:txBody>
      </p:sp>
      <p:pic>
        <p:nvPicPr>
          <p:cNvPr id="21506" name="Picture 2" descr="ONLİNE EDUCATİON  clipart ile ilgili görsel sonucu"/>
          <p:cNvPicPr>
            <a:picLocks noChangeAspect="1" noChangeArrowheads="1"/>
          </p:cNvPicPr>
          <p:nvPr/>
        </p:nvPicPr>
        <p:blipFill>
          <a:blip r:embed="rId2"/>
          <a:srcRect/>
          <a:stretch>
            <a:fillRect/>
          </a:stretch>
        </p:blipFill>
        <p:spPr bwMode="auto">
          <a:xfrm>
            <a:off x="4786314" y="3214686"/>
            <a:ext cx="4077716" cy="335756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fontScale="90000"/>
          </a:bodyPr>
          <a:lstStyle/>
          <a:p>
            <a:r>
              <a:rPr lang="tr-TR" b="1" dirty="0" smtClean="0">
                <a:solidFill>
                  <a:schemeClr val="accent2">
                    <a:lumMod val="75000"/>
                  </a:schemeClr>
                </a:solidFill>
              </a:rPr>
              <a:t/>
            </a:r>
            <a:br>
              <a:rPr lang="tr-TR" b="1" dirty="0" smtClean="0">
                <a:solidFill>
                  <a:schemeClr val="accent2">
                    <a:lumMod val="75000"/>
                  </a:schemeClr>
                </a:solidFill>
              </a:rPr>
            </a:br>
            <a:r>
              <a:rPr lang="tr-TR" b="1" dirty="0" smtClean="0">
                <a:solidFill>
                  <a:schemeClr val="accent2">
                    <a:lumMod val="75000"/>
                  </a:schemeClr>
                </a:solidFill>
              </a:rPr>
              <a:t/>
            </a:r>
            <a:br>
              <a:rPr lang="tr-TR" b="1" dirty="0" smtClean="0">
                <a:solidFill>
                  <a:schemeClr val="accent2">
                    <a:lumMod val="75000"/>
                  </a:schemeClr>
                </a:solidFill>
              </a:rPr>
            </a:br>
            <a:r>
              <a:rPr lang="tr-TR" b="1" dirty="0" smtClean="0">
                <a:solidFill>
                  <a:schemeClr val="accent2">
                    <a:lumMod val="75000"/>
                  </a:schemeClr>
                </a:solidFill>
              </a:rPr>
              <a:t>SIKI ÇALIŞMA, BAŞARISIZLIK VE GELİŞİM ZİHNİYETİ</a:t>
            </a:r>
            <a:r>
              <a:rPr lang="tr-TR" dirty="0" smtClean="0"/>
              <a:t/>
            </a:r>
            <a:br>
              <a:rPr lang="tr-TR" dirty="0" smtClean="0"/>
            </a:br>
            <a:endParaRPr lang="tr-TR" dirty="0"/>
          </a:p>
        </p:txBody>
      </p:sp>
      <p:sp>
        <p:nvSpPr>
          <p:cNvPr id="3" name="2 İçerik Yer Tutucusu"/>
          <p:cNvSpPr>
            <a:spLocks noGrp="1"/>
          </p:cNvSpPr>
          <p:nvPr>
            <p:ph idx="1"/>
          </p:nvPr>
        </p:nvSpPr>
        <p:spPr>
          <a:xfrm>
            <a:off x="457200" y="1600201"/>
            <a:ext cx="7829576" cy="4329130"/>
          </a:xfrm>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tr-TR" sz="2400" b="1" dirty="0" smtClean="0"/>
              <a:t>Öğrenmenin nasıl gerçekleştiğini açıklayın.</a:t>
            </a:r>
          </a:p>
          <a:p>
            <a:pPr>
              <a:buNone/>
            </a:pPr>
            <a:endParaRPr lang="tr-TR" sz="2400" b="1" dirty="0" smtClean="0"/>
          </a:p>
          <a:p>
            <a:r>
              <a:rPr lang="tr-TR" sz="2400" b="1" dirty="0" smtClean="0"/>
              <a:t>Onlarla etkili çalışma stratejileri paylaşın.</a:t>
            </a:r>
          </a:p>
          <a:p>
            <a:pPr>
              <a:buNone/>
            </a:pPr>
            <a:endParaRPr lang="tr-TR" sz="2400" b="1" dirty="0" smtClean="0"/>
          </a:p>
          <a:p>
            <a:r>
              <a:rPr lang="tr-TR" sz="2400" b="1" dirty="0" smtClean="0"/>
              <a:t>Zor durumlarda öğrencilerinize yardım edin.</a:t>
            </a:r>
          </a:p>
          <a:p>
            <a:pPr>
              <a:buNone/>
            </a:pPr>
            <a:endParaRPr lang="tr-TR" sz="2400" b="1" dirty="0" smtClean="0"/>
          </a:p>
          <a:p>
            <a:r>
              <a:rPr lang="tr-TR" sz="2400" b="1" dirty="0" smtClean="0"/>
              <a:t>Düşük riskli bir ortam oluşturmak için teknolojiden yararlanın.</a:t>
            </a:r>
          </a:p>
          <a:p>
            <a:pPr>
              <a:buNone/>
            </a:pPr>
            <a:endParaRPr lang="tr-TR" sz="2400" b="1" dirty="0" smtClean="0"/>
          </a:p>
          <a:p>
            <a:r>
              <a:rPr lang="tr-TR" sz="2400" b="1" dirty="0" smtClean="0"/>
              <a:t>Notlandırma sisteminizi ve yapınızı değiştirin.</a:t>
            </a:r>
          </a:p>
          <a:p>
            <a:pPr>
              <a:buNone/>
            </a:pPr>
            <a:r>
              <a:rPr lang="tr-TR" sz="2400" b="1" dirty="0" smtClean="0"/>
              <a:t> </a:t>
            </a:r>
          </a:p>
          <a:p>
            <a:r>
              <a:rPr lang="tr-TR" sz="2400" b="1" dirty="0" smtClean="0"/>
              <a:t>Öğretim yöntemlerinizi sürekli güncellemeye hazır olun.</a:t>
            </a:r>
          </a:p>
          <a:p>
            <a:pPr>
              <a:buNone/>
            </a:pPr>
            <a:endParaRPr lang="tr-TR" sz="2400" b="1" dirty="0" smtClean="0"/>
          </a:p>
          <a:p>
            <a:r>
              <a:rPr lang="tr-TR" sz="2400" b="1" dirty="0" smtClean="0"/>
              <a:t>Dijital bir yeterlilik kaydı oluşturun.</a:t>
            </a:r>
          </a:p>
          <a:p>
            <a:endParaRPr lang="tr-TR" dirty="0"/>
          </a:p>
        </p:txBody>
      </p:sp>
      <p:pic>
        <p:nvPicPr>
          <p:cNvPr id="4" name="3 Resim" descr="e-learning-online-education-concept-illustration-teacher-computer-monitor-kids-studying-home-via-internet-vector-cartoon-189912478.jpg"/>
          <p:cNvPicPr>
            <a:picLocks noChangeAspect="1"/>
          </p:cNvPicPr>
          <p:nvPr/>
        </p:nvPicPr>
        <p:blipFill>
          <a:blip r:embed="rId2"/>
          <a:srcRect l="3125" t="5266" r="4687" b="11656"/>
          <a:stretch>
            <a:fillRect/>
          </a:stretch>
        </p:blipFill>
        <p:spPr>
          <a:xfrm>
            <a:off x="5857884" y="1643050"/>
            <a:ext cx="3112499" cy="171451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4732341"/>
            <a:ext cx="8215370" cy="2125659"/>
          </a:xfrm>
        </p:spPr>
        <p:txBody>
          <a:bodyPr>
            <a:normAutofit/>
          </a:bodyPr>
          <a:lstStyle/>
          <a:p>
            <a:pPr>
              <a:buNone/>
            </a:pPr>
            <a:r>
              <a:rPr lang="tr-TR" b="1" dirty="0" smtClean="0">
                <a:solidFill>
                  <a:srgbClr val="00B0F0"/>
                </a:solidFill>
                <a:latin typeface="Bahnschrift Light Condensed" pitchFamily="34" charset="0"/>
              </a:rPr>
              <a:t>Başarılı olmak için çaba gösterirsen </a:t>
            </a:r>
            <a:r>
              <a:rPr lang="tr-TR" b="1" dirty="0" smtClean="0">
                <a:solidFill>
                  <a:srgbClr val="00B0F0"/>
                </a:solidFill>
                <a:latin typeface="Bahnschrift Light Condensed" pitchFamily="34" charset="0"/>
              </a:rPr>
              <a:t>şans seninledir</a:t>
            </a:r>
            <a:r>
              <a:rPr lang="tr-TR" b="1" dirty="0" smtClean="0">
                <a:solidFill>
                  <a:srgbClr val="00B0F0"/>
                </a:solidFill>
                <a:latin typeface="Bahnschrift Light Condensed" pitchFamily="34" charset="0"/>
              </a:rPr>
              <a:t>. Tembeller için şans diye bir şey yoktur. </a:t>
            </a:r>
            <a:endParaRPr lang="tr-TR" b="1" dirty="0" smtClean="0">
              <a:solidFill>
                <a:srgbClr val="00B0F0"/>
              </a:solidFill>
              <a:latin typeface="Bahnschrift Light Condensed" pitchFamily="34" charset="0"/>
            </a:endParaRPr>
          </a:p>
          <a:p>
            <a:pPr>
              <a:buNone/>
            </a:pPr>
            <a:r>
              <a:rPr lang="tr-TR" dirty="0" smtClean="0">
                <a:solidFill>
                  <a:srgbClr val="00B0F0"/>
                </a:solidFill>
              </a:rPr>
              <a:t>							</a:t>
            </a:r>
            <a:r>
              <a:rPr lang="tr-TR" b="1" dirty="0" smtClean="0">
                <a:solidFill>
                  <a:srgbClr val="00B0F0"/>
                </a:solidFill>
                <a:latin typeface="Bahnschrift Light Condensed" pitchFamily="34" charset="0"/>
              </a:rPr>
              <a:t>Montesquieu</a:t>
            </a:r>
            <a:endParaRPr lang="tr-TR" b="1" dirty="0">
              <a:solidFill>
                <a:srgbClr val="00B0F0"/>
              </a:solidFill>
              <a:latin typeface="Bahnschrift Light Condensed" pitchFamily="34" charset="0"/>
            </a:endParaRPr>
          </a:p>
        </p:txBody>
      </p:sp>
      <p:pic>
        <p:nvPicPr>
          <p:cNvPr id="4" name="3 Resim" descr="yavru-caretta-carettalarin-denize-yolculugu-basladi-314176-5_3afe20b3283eae144205.jpg"/>
          <p:cNvPicPr>
            <a:picLocks noChangeAspect="1"/>
          </p:cNvPicPr>
          <p:nvPr/>
        </p:nvPicPr>
        <p:blipFill>
          <a:blip r:embed="rId2"/>
          <a:stretch>
            <a:fillRect/>
          </a:stretch>
        </p:blipFill>
        <p:spPr>
          <a:xfrm>
            <a:off x="428596" y="214290"/>
            <a:ext cx="8167688" cy="4219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otivasyon kitapları ile ilgili görsel sonucu"/>
          <p:cNvPicPr>
            <a:picLocks noChangeAspect="1" noChangeArrowheads="1"/>
          </p:cNvPicPr>
          <p:nvPr/>
        </p:nvPicPr>
        <p:blipFill>
          <a:blip r:embed="rId2"/>
          <a:srcRect/>
          <a:stretch>
            <a:fillRect/>
          </a:stretch>
        </p:blipFill>
        <p:spPr bwMode="auto">
          <a:xfrm>
            <a:off x="6500826" y="1000108"/>
            <a:ext cx="2389601"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üşenme erteleme vazgeçme ile ilgili görsel sonucu"/>
          <p:cNvPicPr>
            <a:picLocks noChangeAspect="1" noChangeArrowheads="1"/>
          </p:cNvPicPr>
          <p:nvPr/>
        </p:nvPicPr>
        <p:blipFill>
          <a:blip r:embed="rId3"/>
          <a:srcRect/>
          <a:stretch>
            <a:fillRect/>
          </a:stretch>
        </p:blipFill>
        <p:spPr bwMode="auto">
          <a:xfrm>
            <a:off x="5072066" y="3357562"/>
            <a:ext cx="2142653" cy="3143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motivasyon kitapları ile ilgili görsel sonucu"/>
          <p:cNvPicPr>
            <a:picLocks noChangeAspect="1" noChangeArrowheads="1"/>
          </p:cNvPicPr>
          <p:nvPr/>
        </p:nvPicPr>
        <p:blipFill>
          <a:blip r:embed="rId4"/>
          <a:srcRect/>
          <a:stretch>
            <a:fillRect/>
          </a:stretch>
        </p:blipFill>
        <p:spPr bwMode="auto">
          <a:xfrm>
            <a:off x="3428992" y="1142984"/>
            <a:ext cx="2036367" cy="2952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Alışkanlıkların Gücü - Charles Duhigg"/>
          <p:cNvPicPr>
            <a:picLocks noChangeAspect="1" noChangeArrowheads="1"/>
          </p:cNvPicPr>
          <p:nvPr/>
        </p:nvPicPr>
        <p:blipFill>
          <a:blip r:embed="rId5"/>
          <a:srcRect/>
          <a:stretch>
            <a:fillRect/>
          </a:stretch>
        </p:blipFill>
        <p:spPr bwMode="auto">
          <a:xfrm>
            <a:off x="1785918" y="3571876"/>
            <a:ext cx="1973049"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Başlık"/>
          <p:cNvSpPr>
            <a:spLocks noGrp="1"/>
          </p:cNvSpPr>
          <p:nvPr>
            <p:ph type="title"/>
          </p:nvPr>
        </p:nvSpPr>
        <p:spPr>
          <a:xfrm>
            <a:off x="428596" y="0"/>
            <a:ext cx="8229600" cy="1143000"/>
          </a:xfrm>
        </p:spPr>
        <p:txBody>
          <a:bodyPr/>
          <a:lstStyle/>
          <a:p>
            <a:r>
              <a:rPr lang="tr-TR" b="1" dirty="0" smtClean="0">
                <a:solidFill>
                  <a:schemeClr val="accent2">
                    <a:lumMod val="75000"/>
                  </a:schemeClr>
                </a:solidFill>
              </a:rPr>
              <a:t>KİTAP ÖNERİLERİ</a:t>
            </a:r>
            <a:endParaRPr lang="tr-TR" b="1" dirty="0">
              <a:solidFill>
                <a:schemeClr val="accent2">
                  <a:lumMod val="75000"/>
                </a:schemeClr>
              </a:solidFill>
            </a:endParaRPr>
          </a:p>
        </p:txBody>
      </p:sp>
      <p:pic>
        <p:nvPicPr>
          <p:cNvPr id="4" name="3 İçerik Yer Tutucusu" descr="463603.jpg"/>
          <p:cNvPicPr>
            <a:picLocks noGrp="1" noChangeAspect="1"/>
          </p:cNvPicPr>
          <p:nvPr>
            <p:ph idx="1"/>
          </p:nvPr>
        </p:nvPicPr>
        <p:blipFill>
          <a:blip r:embed="rId6"/>
          <a:stretch>
            <a:fillRect/>
          </a:stretch>
        </p:blipFill>
        <p:spPr>
          <a:xfrm>
            <a:off x="357158" y="1142984"/>
            <a:ext cx="1879839" cy="2931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Resim" descr="ortakseminer_motivasyon (1).png"/>
          <p:cNvPicPr>
            <a:picLocks noChangeAspect="1"/>
          </p:cNvPicPr>
          <p:nvPr/>
        </p:nvPicPr>
        <p:blipFill>
          <a:blip r:embed="rId2"/>
          <a:stretch>
            <a:fillRect/>
          </a:stretch>
        </p:blipFill>
        <p:spPr>
          <a:xfrm flipH="1">
            <a:off x="6715138" y="2571743"/>
            <a:ext cx="1928827" cy="2044515"/>
          </a:xfrm>
          <a:prstGeom prst="rect">
            <a:avLst/>
          </a:prstGeom>
        </p:spPr>
      </p:pic>
      <p:sp>
        <p:nvSpPr>
          <p:cNvPr id="2" name="1 Başlık"/>
          <p:cNvSpPr>
            <a:spLocks noGrp="1"/>
          </p:cNvSpPr>
          <p:nvPr>
            <p:ph type="title"/>
          </p:nvPr>
        </p:nvSpPr>
        <p:spPr>
          <a:xfrm>
            <a:off x="914400" y="2857496"/>
            <a:ext cx="8229600" cy="1143000"/>
          </a:xfrm>
        </p:spPr>
        <p:txBody>
          <a:bodyPr>
            <a:normAutofit fontScale="90000"/>
          </a:bodyPr>
          <a:lstStyle/>
          <a:p>
            <a:r>
              <a:rPr lang="tr-TR" dirty="0" smtClean="0"/>
              <a:t>MOTİVASYON </a:t>
            </a:r>
            <a:br>
              <a:rPr lang="tr-TR" dirty="0" smtClean="0"/>
            </a:br>
            <a:endParaRPr lang="tr-TR" dirty="0"/>
          </a:p>
        </p:txBody>
      </p:sp>
      <p:sp>
        <p:nvSpPr>
          <p:cNvPr id="3" name="2 İçerik Yer Tutucusu"/>
          <p:cNvSpPr>
            <a:spLocks noGrp="1"/>
          </p:cNvSpPr>
          <p:nvPr>
            <p:ph idx="1"/>
          </p:nvPr>
        </p:nvSpPr>
        <p:spPr>
          <a:xfrm>
            <a:off x="914400" y="2786059"/>
            <a:ext cx="8229600" cy="571504"/>
          </a:xfrm>
        </p:spPr>
        <p:txBody>
          <a:bodyPr>
            <a:normAutofit lnSpcReduction="10000"/>
          </a:bodyPr>
          <a:lstStyle/>
          <a:p>
            <a:pPr>
              <a:buNone/>
            </a:pPr>
            <a:endParaRPr lang="tr-TR" b="1" dirty="0">
              <a:solidFill>
                <a:schemeClr val="accent2">
                  <a:lumMod val="75000"/>
                </a:schemeClr>
              </a:solidFill>
            </a:endParaRPr>
          </a:p>
          <a:p>
            <a:pPr>
              <a:buNone/>
            </a:pPr>
            <a:endParaRPr lang="tr-TR" dirty="0" smtClean="0"/>
          </a:p>
          <a:p>
            <a:pPr>
              <a:buNone/>
            </a:pPr>
            <a:endParaRPr lang="tr-TR" b="1" dirty="0" smtClean="0">
              <a:solidFill>
                <a:srgbClr val="002060"/>
              </a:solidFill>
            </a:endParaRPr>
          </a:p>
          <a:p>
            <a:pPr>
              <a:buNone/>
            </a:pPr>
            <a:endParaRPr lang="tr-TR" dirty="0" smtClean="0"/>
          </a:p>
          <a:p>
            <a:pPr>
              <a:buNone/>
            </a:pPr>
            <a:endParaRPr lang="tr-TR" dirty="0"/>
          </a:p>
        </p:txBody>
      </p:sp>
      <p:sp>
        <p:nvSpPr>
          <p:cNvPr id="4" name="3 Oval Belirtme Çizgisi"/>
          <p:cNvSpPr/>
          <p:nvPr/>
        </p:nvSpPr>
        <p:spPr>
          <a:xfrm>
            <a:off x="785786" y="4286256"/>
            <a:ext cx="3714808" cy="2071702"/>
          </a:xfrm>
          <a:prstGeom prst="wedgeEllipseCallout">
            <a:avLst>
              <a:gd name="adj1" fmla="val 39806"/>
              <a:gd name="adj2" fmla="val -9164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
        <p:nvSpPr>
          <p:cNvPr id="5" name="4 Metin kutusu"/>
          <p:cNvSpPr txBox="1"/>
          <p:nvPr/>
        </p:nvSpPr>
        <p:spPr>
          <a:xfrm>
            <a:off x="1285852" y="4786322"/>
            <a:ext cx="2786082" cy="1015663"/>
          </a:xfrm>
          <a:prstGeom prst="rect">
            <a:avLst/>
          </a:prstGeom>
          <a:noFill/>
        </p:spPr>
        <p:txBody>
          <a:bodyPr wrap="square" rtlCol="0">
            <a:spAutoFit/>
          </a:bodyPr>
          <a:lstStyle/>
          <a:p>
            <a:pPr>
              <a:buNone/>
            </a:pPr>
            <a:r>
              <a:rPr lang="tr-TR" sz="2000" b="1" dirty="0" smtClean="0"/>
              <a:t>İnsanı ihtiyaçlarını karşılamak için harekete geçiren itici güç</a:t>
            </a:r>
          </a:p>
        </p:txBody>
      </p:sp>
      <p:sp>
        <p:nvSpPr>
          <p:cNvPr id="6" name="5 Oval Belirtme Çizgisi"/>
          <p:cNvSpPr/>
          <p:nvPr/>
        </p:nvSpPr>
        <p:spPr>
          <a:xfrm>
            <a:off x="0" y="214290"/>
            <a:ext cx="3857620" cy="1928826"/>
          </a:xfrm>
          <a:prstGeom prst="wedgeEllipseCallout">
            <a:avLst>
              <a:gd name="adj1" fmla="val 13550"/>
              <a:gd name="adj2" fmla="val 7064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7" name="6 Metin kutusu"/>
          <p:cNvSpPr txBox="1"/>
          <p:nvPr/>
        </p:nvSpPr>
        <p:spPr>
          <a:xfrm>
            <a:off x="142844" y="785794"/>
            <a:ext cx="3714776" cy="707886"/>
          </a:xfrm>
          <a:prstGeom prst="rect">
            <a:avLst/>
          </a:prstGeom>
          <a:noFill/>
        </p:spPr>
        <p:txBody>
          <a:bodyPr wrap="square" rtlCol="0">
            <a:spAutoFit/>
          </a:bodyPr>
          <a:lstStyle/>
          <a:p>
            <a:pPr>
              <a:buNone/>
            </a:pPr>
            <a:r>
              <a:rPr lang="tr-TR" sz="2000" b="1" dirty="0" smtClean="0"/>
              <a:t>İnsanı belirli bir amaç için harekete geçiren, istek, arzu, güç</a:t>
            </a:r>
          </a:p>
        </p:txBody>
      </p:sp>
      <p:sp>
        <p:nvSpPr>
          <p:cNvPr id="8" name="7 Oval Belirtme Çizgisi"/>
          <p:cNvSpPr/>
          <p:nvPr/>
        </p:nvSpPr>
        <p:spPr>
          <a:xfrm>
            <a:off x="5857884" y="4857760"/>
            <a:ext cx="3000396" cy="1643074"/>
          </a:xfrm>
          <a:prstGeom prst="wedgeEllipseCallout">
            <a:avLst>
              <a:gd name="adj1" fmla="val -58967"/>
              <a:gd name="adj2" fmla="val -7738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000" b="1" dirty="0" smtClean="0">
                <a:solidFill>
                  <a:schemeClr val="tx1"/>
                </a:solidFill>
              </a:rPr>
              <a:t>Güdülenme</a:t>
            </a:r>
          </a:p>
          <a:p>
            <a:pPr algn="ctr"/>
            <a:endParaRPr lang="tr-TR" dirty="0"/>
          </a:p>
        </p:txBody>
      </p:sp>
      <p:sp>
        <p:nvSpPr>
          <p:cNvPr id="13" name="12 Oval Belirtme Çizgisi"/>
          <p:cNvSpPr/>
          <p:nvPr/>
        </p:nvSpPr>
        <p:spPr>
          <a:xfrm>
            <a:off x="4572000" y="285728"/>
            <a:ext cx="3857620" cy="1928826"/>
          </a:xfrm>
          <a:prstGeom prst="wedgeEllipseCallout">
            <a:avLst>
              <a:gd name="adj1" fmla="val -31669"/>
              <a:gd name="adj2" fmla="val 7794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14" name="13 Metin kutusu"/>
          <p:cNvSpPr txBox="1"/>
          <p:nvPr/>
        </p:nvSpPr>
        <p:spPr>
          <a:xfrm>
            <a:off x="5072066" y="785794"/>
            <a:ext cx="2928958" cy="1015663"/>
          </a:xfrm>
          <a:prstGeom prst="rect">
            <a:avLst/>
          </a:prstGeom>
          <a:noFill/>
        </p:spPr>
        <p:txBody>
          <a:bodyPr wrap="square" rtlCol="0">
            <a:spAutoFit/>
          </a:bodyPr>
          <a:lstStyle/>
          <a:p>
            <a:r>
              <a:rPr lang="tr-TR" sz="2000" b="1" dirty="0" smtClean="0"/>
              <a:t>İnanmak, kararlı olmak, başarabilmek için hareket etmek ve bunu istemek </a:t>
            </a:r>
            <a:endParaRPr lang="tr-TR"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yat güzeldir ile ilgili görsel sonucu"/>
          <p:cNvPicPr>
            <a:picLocks noChangeAspect="1" noChangeArrowheads="1"/>
          </p:cNvPicPr>
          <p:nvPr/>
        </p:nvPicPr>
        <p:blipFill>
          <a:blip r:embed="rId2"/>
          <a:srcRect l="9000" t="7500" r="20499" b="8500"/>
          <a:stretch>
            <a:fillRect/>
          </a:stretch>
        </p:blipFill>
        <p:spPr bwMode="auto">
          <a:xfrm>
            <a:off x="3456208" y="1285860"/>
            <a:ext cx="1973047" cy="2857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Resim" descr="Forrest_Gump_poster.jpg"/>
          <p:cNvPicPr>
            <a:picLocks noChangeAspect="1"/>
          </p:cNvPicPr>
          <p:nvPr/>
        </p:nvPicPr>
        <p:blipFill>
          <a:blip r:embed="rId3"/>
          <a:stretch>
            <a:fillRect/>
          </a:stretch>
        </p:blipFill>
        <p:spPr>
          <a:xfrm>
            <a:off x="214282" y="3571876"/>
            <a:ext cx="1785950" cy="2876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descr="MV5BNTkyOGVjMGEtNmQzZi00NzFlLTlhOWQtODYyMDc2ZGJmYzFhXkEyXkFqcGdeQXVyNjU0OTQ0OTY@._V1_.jpg"/>
          <p:cNvPicPr>
            <a:picLocks noChangeAspect="1"/>
          </p:cNvPicPr>
          <p:nvPr/>
        </p:nvPicPr>
        <p:blipFill>
          <a:blip r:embed="rId4" cstate="print"/>
          <a:srcRect b="7843"/>
          <a:stretch>
            <a:fillRect/>
          </a:stretch>
        </p:blipFill>
        <p:spPr>
          <a:xfrm>
            <a:off x="6215074" y="1142984"/>
            <a:ext cx="1794702"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Başlık"/>
          <p:cNvSpPr>
            <a:spLocks noGrp="1"/>
          </p:cNvSpPr>
          <p:nvPr>
            <p:ph type="title"/>
          </p:nvPr>
        </p:nvSpPr>
        <p:spPr>
          <a:xfrm>
            <a:off x="357158" y="0"/>
            <a:ext cx="8229600" cy="1143000"/>
          </a:xfrm>
        </p:spPr>
        <p:txBody>
          <a:bodyPr/>
          <a:lstStyle/>
          <a:p>
            <a:r>
              <a:rPr lang="tr-TR" b="1" dirty="0" smtClean="0">
                <a:solidFill>
                  <a:schemeClr val="accent2">
                    <a:lumMod val="75000"/>
                  </a:schemeClr>
                </a:solidFill>
              </a:rPr>
              <a:t>FİLM ÖNERİLERİ</a:t>
            </a:r>
            <a:endParaRPr lang="tr-TR" dirty="0"/>
          </a:p>
        </p:txBody>
      </p:sp>
      <p:pic>
        <p:nvPicPr>
          <p:cNvPr id="31748" name="Picture 4" descr="dangal ile ilgili görsel sonucu"/>
          <p:cNvPicPr>
            <a:picLocks noChangeAspect="1" noChangeArrowheads="1"/>
          </p:cNvPicPr>
          <p:nvPr/>
        </p:nvPicPr>
        <p:blipFill>
          <a:blip r:embed="rId5" cstate="print"/>
          <a:srcRect l="7660" r="9014"/>
          <a:stretch>
            <a:fillRect/>
          </a:stretch>
        </p:blipFill>
        <p:spPr bwMode="auto">
          <a:xfrm>
            <a:off x="642910" y="1285860"/>
            <a:ext cx="2000264" cy="2647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3 İçerik Yer Tutucusu" descr="8834106163250.jpg"/>
          <p:cNvPicPr>
            <a:picLocks noGrp="1" noChangeAspect="1"/>
          </p:cNvPicPr>
          <p:nvPr>
            <p:ph idx="1"/>
          </p:nvPr>
        </p:nvPicPr>
        <p:blipFill>
          <a:blip r:embed="rId6"/>
          <a:srcRect l="14000" r="14000"/>
          <a:stretch>
            <a:fillRect/>
          </a:stretch>
        </p:blipFill>
        <p:spPr>
          <a:xfrm>
            <a:off x="3643306" y="3786190"/>
            <a:ext cx="1928826" cy="2813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750" name="Picture 6" descr="umudunu asla kaybetme film ile ilgili görsel sonucu"/>
          <p:cNvPicPr>
            <a:picLocks noChangeAspect="1" noChangeArrowheads="1"/>
          </p:cNvPicPr>
          <p:nvPr/>
        </p:nvPicPr>
        <p:blipFill>
          <a:blip r:embed="rId7" cstate="print"/>
          <a:srcRect/>
          <a:stretch>
            <a:fillRect/>
          </a:stretch>
        </p:blipFill>
        <p:spPr bwMode="auto">
          <a:xfrm>
            <a:off x="6786578" y="3714752"/>
            <a:ext cx="2036001" cy="2714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ownload.jfif"/>
          <p:cNvPicPr>
            <a:picLocks noGrp="1" noChangeAspect="1"/>
          </p:cNvPicPr>
          <p:nvPr>
            <p:ph idx="1"/>
          </p:nvPr>
        </p:nvPicPr>
        <p:blipFill>
          <a:blip r:embed="rId2"/>
          <a:stretch>
            <a:fillRect/>
          </a:stretch>
        </p:blipFill>
        <p:spPr>
          <a:xfrm>
            <a:off x="0" y="0"/>
            <a:ext cx="9143999" cy="685799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udent clipart ile ilgili görsel sonucu"/>
          <p:cNvPicPr>
            <a:picLocks noChangeAspect="1" noChangeArrowheads="1"/>
          </p:cNvPicPr>
          <p:nvPr/>
        </p:nvPicPr>
        <p:blipFill>
          <a:blip r:embed="rId2"/>
          <a:srcRect b="11288"/>
          <a:stretch>
            <a:fillRect/>
          </a:stretch>
        </p:blipFill>
        <p:spPr bwMode="auto">
          <a:xfrm>
            <a:off x="357158" y="1643050"/>
            <a:ext cx="8358246" cy="4714908"/>
          </a:xfrm>
          <a:prstGeom prst="rect">
            <a:avLst/>
          </a:prstGeom>
          <a:noFill/>
        </p:spPr>
      </p:pic>
      <p:sp>
        <p:nvSpPr>
          <p:cNvPr id="2" name="1 Başlık"/>
          <p:cNvSpPr>
            <a:spLocks noGrp="1"/>
          </p:cNvSpPr>
          <p:nvPr>
            <p:ph type="title"/>
          </p:nvPr>
        </p:nvSpPr>
        <p:spPr/>
        <p:txBody>
          <a:bodyPr/>
          <a:lstStyle/>
          <a:p>
            <a:r>
              <a:rPr lang="tr-TR" b="1" dirty="0" smtClean="0">
                <a:solidFill>
                  <a:schemeClr val="accent2">
                    <a:lumMod val="75000"/>
                  </a:schemeClr>
                </a:solidFill>
              </a:rPr>
              <a:t>MOTİVASYONUN KAYNAKLARI</a:t>
            </a:r>
            <a:endParaRPr lang="tr-TR" b="1" dirty="0">
              <a:solidFill>
                <a:schemeClr val="accent2">
                  <a:lumMod val="75000"/>
                </a:schemeClr>
              </a:solidFill>
            </a:endParaRPr>
          </a:p>
        </p:txBody>
      </p:sp>
      <p:sp>
        <p:nvSpPr>
          <p:cNvPr id="8" name="7 Metin kutusu"/>
          <p:cNvSpPr txBox="1"/>
          <p:nvPr/>
        </p:nvSpPr>
        <p:spPr>
          <a:xfrm>
            <a:off x="785786" y="3071810"/>
            <a:ext cx="2214578" cy="369332"/>
          </a:xfrm>
          <a:prstGeom prst="rect">
            <a:avLst/>
          </a:prstGeom>
          <a:noFill/>
        </p:spPr>
        <p:txBody>
          <a:bodyPr wrap="square" rtlCol="0">
            <a:spAutoFit/>
          </a:bodyPr>
          <a:lstStyle/>
          <a:p>
            <a:r>
              <a:rPr lang="tr-TR" b="1" dirty="0" smtClean="0">
                <a:ln>
                  <a:solidFill>
                    <a:schemeClr val="accent2">
                      <a:lumMod val="75000"/>
                    </a:schemeClr>
                  </a:solidFill>
                </a:ln>
              </a:rPr>
              <a:t>   İÇ MOTİVASYON</a:t>
            </a:r>
            <a:endParaRPr lang="tr-TR" b="1" dirty="0">
              <a:ln>
                <a:solidFill>
                  <a:schemeClr val="accent2">
                    <a:lumMod val="75000"/>
                  </a:schemeClr>
                </a:solidFill>
              </a:ln>
            </a:endParaRPr>
          </a:p>
        </p:txBody>
      </p:sp>
      <p:sp>
        <p:nvSpPr>
          <p:cNvPr id="9" name="8 Metin kutusu"/>
          <p:cNvSpPr txBox="1"/>
          <p:nvPr/>
        </p:nvSpPr>
        <p:spPr>
          <a:xfrm>
            <a:off x="5715008" y="2714620"/>
            <a:ext cx="2214578" cy="369332"/>
          </a:xfrm>
          <a:prstGeom prst="rect">
            <a:avLst/>
          </a:prstGeom>
          <a:noFill/>
        </p:spPr>
        <p:txBody>
          <a:bodyPr wrap="square" rtlCol="0">
            <a:spAutoFit/>
          </a:bodyPr>
          <a:lstStyle/>
          <a:p>
            <a:r>
              <a:rPr lang="tr-TR" dirty="0" smtClean="0"/>
              <a:t>  </a:t>
            </a:r>
            <a:r>
              <a:rPr lang="tr-TR" b="1" dirty="0" smtClean="0">
                <a:ln>
                  <a:solidFill>
                    <a:schemeClr val="accent2">
                      <a:lumMod val="75000"/>
                    </a:schemeClr>
                  </a:solidFill>
                </a:ln>
              </a:rPr>
              <a:t>DIŞ MOTİVASYON</a:t>
            </a:r>
            <a:endParaRPr lang="tr-TR" b="1" dirty="0">
              <a:ln>
                <a:solidFill>
                  <a:schemeClr val="accent2">
                    <a:lumMod val="75000"/>
                  </a:schemeClr>
                </a:solidFill>
              </a:l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71-2716049_boy-euclidean-vector-thought-illustration-boy-thinking-png.png"/>
          <p:cNvPicPr>
            <a:picLocks noGrp="1" noChangeAspect="1"/>
          </p:cNvPicPr>
          <p:nvPr>
            <p:ph idx="1"/>
          </p:nvPr>
        </p:nvPicPr>
        <p:blipFill>
          <a:blip r:embed="rId2"/>
          <a:stretch>
            <a:fillRect/>
          </a:stretch>
        </p:blipFill>
        <p:spPr>
          <a:xfrm>
            <a:off x="0" y="0"/>
            <a:ext cx="9144000" cy="6858000"/>
          </a:xfrm>
        </p:spPr>
      </p:pic>
      <p:sp>
        <p:nvSpPr>
          <p:cNvPr id="5" name="4 Metin kutusu"/>
          <p:cNvSpPr txBox="1"/>
          <p:nvPr/>
        </p:nvSpPr>
        <p:spPr>
          <a:xfrm>
            <a:off x="1643042" y="571480"/>
            <a:ext cx="6429420" cy="1569660"/>
          </a:xfrm>
          <a:prstGeom prst="rect">
            <a:avLst/>
          </a:prstGeom>
          <a:noFill/>
        </p:spPr>
        <p:txBody>
          <a:bodyPr wrap="square" rtlCol="0">
            <a:spAutoFit/>
          </a:bodyPr>
          <a:lstStyle/>
          <a:p>
            <a:pPr algn="ctr"/>
            <a:r>
              <a:rPr lang="tr-TR" sz="2400" b="1" dirty="0" smtClean="0">
                <a:solidFill>
                  <a:schemeClr val="accent2">
                    <a:lumMod val="75000"/>
                  </a:schemeClr>
                </a:solidFill>
              </a:rPr>
              <a:t>İÇSEL MOTİVASYON</a:t>
            </a:r>
          </a:p>
          <a:p>
            <a:r>
              <a:rPr lang="tr-TR" sz="2400" b="1" dirty="0" smtClean="0"/>
              <a:t>Kişinin kendi motivasyonudur, değerleri, hedefleri, isteklerini içerir. Kişiyi harekete geçirecek olan da budur. </a:t>
            </a:r>
            <a:endParaRPr lang="tr-T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hinking-clipart-student-7.jpg"/>
          <p:cNvPicPr>
            <a:picLocks noGrp="1" noChangeAspect="1"/>
          </p:cNvPicPr>
          <p:nvPr>
            <p:ph idx="1"/>
          </p:nvPr>
        </p:nvPicPr>
        <p:blipFill>
          <a:blip r:embed="rId2"/>
          <a:stretch>
            <a:fillRect/>
          </a:stretch>
        </p:blipFill>
        <p:spPr>
          <a:xfrm>
            <a:off x="0" y="0"/>
            <a:ext cx="9144000" cy="6858000"/>
          </a:xfrm>
        </p:spPr>
      </p:pic>
      <p:sp>
        <p:nvSpPr>
          <p:cNvPr id="5" name="4 Metin kutusu"/>
          <p:cNvSpPr txBox="1"/>
          <p:nvPr/>
        </p:nvSpPr>
        <p:spPr>
          <a:xfrm>
            <a:off x="4143372" y="500042"/>
            <a:ext cx="4572032" cy="1631216"/>
          </a:xfrm>
          <a:prstGeom prst="rect">
            <a:avLst/>
          </a:prstGeom>
          <a:noFill/>
        </p:spPr>
        <p:txBody>
          <a:bodyPr wrap="square" rtlCol="0">
            <a:spAutoFit/>
          </a:bodyPr>
          <a:lstStyle/>
          <a:p>
            <a:pPr algn="ctr"/>
            <a:r>
              <a:rPr lang="tr-TR" sz="2000" b="1" dirty="0" smtClean="0">
                <a:solidFill>
                  <a:schemeClr val="accent2">
                    <a:lumMod val="75000"/>
                  </a:schemeClr>
                </a:solidFill>
              </a:rPr>
              <a:t>DIŞ MOTİVASYON</a:t>
            </a:r>
          </a:p>
          <a:p>
            <a:r>
              <a:rPr lang="tr-TR" sz="2000" b="1" dirty="0" smtClean="0"/>
              <a:t>Genellikle dışsal ödüllerden kaynaklanır. Hediyeler, notlar, ödüller ve diğerlerinden daha iyisini yapma isteği. Bazen de ceza olabilir.</a:t>
            </a:r>
            <a:endParaRPr lang="tr-TR" sz="2000" b="1" dirty="0"/>
          </a:p>
        </p:txBody>
      </p:sp>
      <p:pic>
        <p:nvPicPr>
          <p:cNvPr id="8" name="Picture 2" descr="medal clipart ile ilgili görsel sonucu"/>
          <p:cNvPicPr>
            <a:picLocks noChangeAspect="1" noChangeArrowheads="1"/>
          </p:cNvPicPr>
          <p:nvPr/>
        </p:nvPicPr>
        <p:blipFill>
          <a:blip r:embed="rId3" cstate="print"/>
          <a:srcRect/>
          <a:stretch>
            <a:fillRect/>
          </a:stretch>
        </p:blipFill>
        <p:spPr bwMode="auto">
          <a:xfrm>
            <a:off x="6429388" y="1785926"/>
            <a:ext cx="1715797" cy="16299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85728"/>
            <a:ext cx="8229600" cy="785818"/>
          </a:xfrm>
        </p:spPr>
        <p:txBody>
          <a:bodyPr>
            <a:normAutofit fontScale="90000"/>
          </a:bodyPr>
          <a:lstStyle/>
          <a:p>
            <a:r>
              <a:rPr lang="tr-TR" b="1" dirty="0" smtClean="0">
                <a:solidFill>
                  <a:schemeClr val="accent2">
                    <a:lumMod val="75000"/>
                  </a:schemeClr>
                </a:solidFill>
              </a:rPr>
              <a:t>MOTİVASYONU ARTTIRAN ETKENLER</a:t>
            </a:r>
            <a:endParaRPr lang="tr-TR" b="1" dirty="0">
              <a:solidFill>
                <a:schemeClr val="accent2">
                  <a:lumMod val="75000"/>
                </a:schemeClr>
              </a:solidFill>
            </a:endParaRPr>
          </a:p>
        </p:txBody>
      </p:sp>
      <p:sp>
        <p:nvSpPr>
          <p:cNvPr id="5" name="4 Metin kutusu"/>
          <p:cNvSpPr txBox="1"/>
          <p:nvPr/>
        </p:nvSpPr>
        <p:spPr>
          <a:xfrm>
            <a:off x="214282" y="1142984"/>
            <a:ext cx="3071834" cy="50783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r>
              <a:rPr lang="tr-TR" b="1" dirty="0" smtClean="0">
                <a:solidFill>
                  <a:schemeClr val="tx1"/>
                </a:solidFill>
              </a:rPr>
              <a:t>Erteleyen ve olumsuzlayan sözler kullanmamak</a:t>
            </a:r>
          </a:p>
          <a:p>
            <a:pPr fontAlgn="base"/>
            <a:endParaRPr lang="tr-TR" dirty="0" smtClean="0">
              <a:solidFill>
                <a:schemeClr val="tx1"/>
              </a:solidFill>
            </a:endParaRPr>
          </a:p>
          <a:p>
            <a:pPr fontAlgn="base"/>
            <a:r>
              <a:rPr lang="tr-TR" b="1" dirty="0" smtClean="0">
                <a:solidFill>
                  <a:schemeClr val="tx1"/>
                </a:solidFill>
              </a:rPr>
              <a:t>Etrafta motive edici şeyler bulundurmak</a:t>
            </a:r>
          </a:p>
          <a:p>
            <a:pPr fontAlgn="base"/>
            <a:endParaRPr lang="tr-TR" dirty="0" smtClean="0">
              <a:solidFill>
                <a:schemeClr val="tx1"/>
              </a:solidFill>
            </a:endParaRPr>
          </a:p>
          <a:p>
            <a:pPr fontAlgn="base"/>
            <a:r>
              <a:rPr lang="tr-TR" b="1" dirty="0" smtClean="0">
                <a:solidFill>
                  <a:schemeClr val="tx1"/>
                </a:solidFill>
              </a:rPr>
              <a:t>Yaşanmış başarı hikayeleri okumak, filmler izlemek</a:t>
            </a:r>
          </a:p>
          <a:p>
            <a:pPr fontAlgn="base"/>
            <a:endParaRPr lang="tr-TR" dirty="0" smtClean="0">
              <a:solidFill>
                <a:schemeClr val="tx1"/>
              </a:solidFill>
            </a:endParaRPr>
          </a:p>
          <a:p>
            <a:pPr fontAlgn="base"/>
            <a:r>
              <a:rPr lang="tr-TR" b="1" dirty="0" smtClean="0">
                <a:solidFill>
                  <a:schemeClr val="tx1"/>
                </a:solidFill>
              </a:rPr>
              <a:t>Zor olduğu düşünüldüğü halde ulaşılan kişisel hedefler üzerinde düşünmek, makul hedefler belirlemek</a:t>
            </a:r>
          </a:p>
          <a:p>
            <a:pPr fontAlgn="base"/>
            <a:endParaRPr lang="tr-TR" dirty="0" smtClean="0">
              <a:solidFill>
                <a:schemeClr val="tx1"/>
              </a:solidFill>
            </a:endParaRPr>
          </a:p>
          <a:p>
            <a:pPr fontAlgn="base"/>
            <a:r>
              <a:rPr lang="tr-TR" b="1" dirty="0" smtClean="0">
                <a:solidFill>
                  <a:schemeClr val="tx1"/>
                </a:solidFill>
              </a:rPr>
              <a:t>Müzik ve spordan güç almak</a:t>
            </a:r>
            <a:endParaRPr lang="tr-TR" dirty="0" smtClean="0">
              <a:solidFill>
                <a:schemeClr val="tx1"/>
              </a:solidFill>
            </a:endParaRPr>
          </a:p>
          <a:p>
            <a:pPr fontAlgn="base"/>
            <a:endParaRPr lang="tr-TR" b="1" dirty="0" smtClean="0">
              <a:solidFill>
                <a:schemeClr val="tx1"/>
              </a:solidFill>
            </a:endParaRPr>
          </a:p>
          <a:p>
            <a:pPr fontAlgn="base"/>
            <a:r>
              <a:rPr lang="tr-TR" b="1" dirty="0" smtClean="0">
                <a:solidFill>
                  <a:schemeClr val="tx1"/>
                </a:solidFill>
              </a:rPr>
              <a:t>Zaman kontrolü yapmak</a:t>
            </a:r>
          </a:p>
          <a:p>
            <a:pPr fontAlgn="base"/>
            <a:endParaRPr lang="tr-TR" dirty="0"/>
          </a:p>
        </p:txBody>
      </p:sp>
      <p:sp>
        <p:nvSpPr>
          <p:cNvPr id="6" name="5 Metin kutusu"/>
          <p:cNvSpPr txBox="1"/>
          <p:nvPr/>
        </p:nvSpPr>
        <p:spPr>
          <a:xfrm>
            <a:off x="5786446" y="1285860"/>
            <a:ext cx="3071834" cy="39703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r>
              <a:rPr lang="tr-TR" b="1" dirty="0" smtClean="0">
                <a:solidFill>
                  <a:schemeClr val="tx1"/>
                </a:solidFill>
              </a:rPr>
              <a:t>Güne iyi düşüncelerle ve gülümseyerek başlamak</a:t>
            </a:r>
          </a:p>
          <a:p>
            <a:pPr fontAlgn="base"/>
            <a:endParaRPr lang="tr-TR" dirty="0" smtClean="0">
              <a:solidFill>
                <a:schemeClr val="tx1"/>
              </a:solidFill>
            </a:endParaRPr>
          </a:p>
          <a:p>
            <a:pPr fontAlgn="base"/>
            <a:r>
              <a:rPr lang="tr-TR" b="1" dirty="0" smtClean="0">
                <a:solidFill>
                  <a:schemeClr val="tx1"/>
                </a:solidFill>
              </a:rPr>
              <a:t>İnsanlarla iletişim halinde olun, onlara yardım etmek</a:t>
            </a:r>
          </a:p>
          <a:p>
            <a:pPr fontAlgn="base"/>
            <a:endParaRPr lang="tr-TR" dirty="0" smtClean="0">
              <a:solidFill>
                <a:schemeClr val="tx1"/>
              </a:solidFill>
            </a:endParaRPr>
          </a:p>
          <a:p>
            <a:pPr fontAlgn="base"/>
            <a:r>
              <a:rPr lang="tr-TR" b="1" dirty="0" smtClean="0">
                <a:solidFill>
                  <a:schemeClr val="tx1"/>
                </a:solidFill>
              </a:rPr>
              <a:t>Beslenmeye ve uykuya dikkat etmek</a:t>
            </a:r>
          </a:p>
          <a:p>
            <a:pPr fontAlgn="base"/>
            <a:endParaRPr lang="tr-TR" dirty="0" smtClean="0">
              <a:solidFill>
                <a:schemeClr val="tx1"/>
              </a:solidFill>
            </a:endParaRPr>
          </a:p>
          <a:p>
            <a:pPr fontAlgn="base"/>
            <a:r>
              <a:rPr lang="tr-TR" b="1" dirty="0" smtClean="0">
                <a:solidFill>
                  <a:schemeClr val="tx1"/>
                </a:solidFill>
              </a:rPr>
              <a:t>Kendini geliştirmek</a:t>
            </a:r>
          </a:p>
          <a:p>
            <a:pPr fontAlgn="base"/>
            <a:endParaRPr lang="tr-TR" dirty="0" smtClean="0">
              <a:solidFill>
                <a:schemeClr val="tx1"/>
              </a:solidFill>
            </a:endParaRPr>
          </a:p>
          <a:p>
            <a:pPr fontAlgn="base"/>
            <a:r>
              <a:rPr lang="tr-TR" b="1" dirty="0" smtClean="0">
                <a:solidFill>
                  <a:schemeClr val="tx1"/>
                </a:solidFill>
              </a:rPr>
              <a:t>Kendine sıkıntıların geçici olduğu yolunda telkin yapmak</a:t>
            </a:r>
            <a:endParaRPr lang="tr-TR" dirty="0" smtClean="0">
              <a:solidFill>
                <a:schemeClr val="tx1"/>
              </a:solidFill>
            </a:endParaRPr>
          </a:p>
          <a:p>
            <a:pPr fontAlgn="base"/>
            <a:endParaRPr lang="tr-TR" dirty="0"/>
          </a:p>
        </p:txBody>
      </p:sp>
      <p:pic>
        <p:nvPicPr>
          <p:cNvPr id="7" name="6 Resim" descr="691bd42e3067dc2e035388004c280263.jpg"/>
          <p:cNvPicPr>
            <a:picLocks noChangeAspect="1"/>
          </p:cNvPicPr>
          <p:nvPr/>
        </p:nvPicPr>
        <p:blipFill>
          <a:blip r:embed="rId2"/>
          <a:stretch>
            <a:fillRect/>
          </a:stretch>
        </p:blipFill>
        <p:spPr>
          <a:xfrm>
            <a:off x="3714744" y="3571876"/>
            <a:ext cx="1938157" cy="32861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MOTİVASYONU AZALTAN ETKENLER</a:t>
            </a:r>
            <a:endParaRPr lang="tr-TR" dirty="0"/>
          </a:p>
        </p:txBody>
      </p:sp>
      <p:sp>
        <p:nvSpPr>
          <p:cNvPr id="5" name="4 Metin kutusu"/>
          <p:cNvSpPr txBox="1"/>
          <p:nvPr/>
        </p:nvSpPr>
        <p:spPr>
          <a:xfrm>
            <a:off x="357158" y="1214422"/>
            <a:ext cx="2714644" cy="34778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tr-TR" sz="2000" b="1" dirty="0" smtClean="0">
                <a:solidFill>
                  <a:srgbClr val="002060"/>
                </a:solidFill>
              </a:rPr>
              <a:t>Kararsızlık</a:t>
            </a:r>
          </a:p>
          <a:p>
            <a:pPr fontAlgn="t"/>
            <a:endParaRPr lang="tr-TR" sz="2000" b="1" dirty="0" smtClean="0">
              <a:solidFill>
                <a:srgbClr val="002060"/>
              </a:solidFill>
            </a:endParaRPr>
          </a:p>
          <a:p>
            <a:pPr fontAlgn="t"/>
            <a:r>
              <a:rPr lang="tr-TR" sz="2000" b="1" dirty="0" smtClean="0">
                <a:solidFill>
                  <a:srgbClr val="002060"/>
                </a:solidFill>
              </a:rPr>
              <a:t>Bakış Açısı</a:t>
            </a:r>
          </a:p>
          <a:p>
            <a:pPr fontAlgn="t"/>
            <a:endParaRPr lang="tr-TR" sz="2000" b="1" dirty="0" smtClean="0">
              <a:solidFill>
                <a:srgbClr val="002060"/>
              </a:solidFill>
            </a:endParaRPr>
          </a:p>
          <a:p>
            <a:pPr fontAlgn="t"/>
            <a:r>
              <a:rPr lang="tr-TR" sz="2000" b="1" dirty="0" smtClean="0">
                <a:solidFill>
                  <a:srgbClr val="002060"/>
                </a:solidFill>
              </a:rPr>
              <a:t>Ümitsizliğe Düşmek</a:t>
            </a:r>
          </a:p>
          <a:p>
            <a:pPr fontAlgn="t"/>
            <a:endParaRPr lang="tr-TR" sz="2000" b="1" dirty="0" smtClean="0">
              <a:solidFill>
                <a:srgbClr val="002060"/>
              </a:solidFill>
            </a:endParaRPr>
          </a:p>
          <a:p>
            <a:pPr fontAlgn="t"/>
            <a:r>
              <a:rPr lang="tr-TR" sz="2000" b="1" dirty="0" smtClean="0">
                <a:solidFill>
                  <a:srgbClr val="002060"/>
                </a:solidFill>
              </a:rPr>
              <a:t>Dersi Sevmemek</a:t>
            </a:r>
          </a:p>
          <a:p>
            <a:pPr fontAlgn="t"/>
            <a:endParaRPr lang="tr-TR" sz="2000" b="1" dirty="0" smtClean="0">
              <a:solidFill>
                <a:srgbClr val="002060"/>
              </a:solidFill>
            </a:endParaRPr>
          </a:p>
          <a:p>
            <a:pPr fontAlgn="t"/>
            <a:r>
              <a:rPr lang="tr-TR" sz="2000" b="1" dirty="0" smtClean="0">
                <a:solidFill>
                  <a:srgbClr val="002060"/>
                </a:solidFill>
              </a:rPr>
              <a:t>Hedefin Olmaması</a:t>
            </a:r>
          </a:p>
          <a:p>
            <a:pPr fontAlgn="t"/>
            <a:endParaRPr lang="tr-TR" sz="2000" b="1" dirty="0" smtClean="0">
              <a:solidFill>
                <a:srgbClr val="002060"/>
              </a:solidFill>
            </a:endParaRPr>
          </a:p>
          <a:p>
            <a:pPr fontAlgn="t"/>
            <a:r>
              <a:rPr lang="tr-TR" sz="2000" b="1" dirty="0" smtClean="0">
                <a:solidFill>
                  <a:srgbClr val="002060"/>
                </a:solidFill>
              </a:rPr>
              <a:t>Öğrenilmiş Çaresizlik</a:t>
            </a:r>
          </a:p>
        </p:txBody>
      </p:sp>
      <p:sp>
        <p:nvSpPr>
          <p:cNvPr id="7" name="6 Metin kutusu"/>
          <p:cNvSpPr txBox="1"/>
          <p:nvPr/>
        </p:nvSpPr>
        <p:spPr>
          <a:xfrm>
            <a:off x="4357686" y="3000372"/>
            <a:ext cx="2928958" cy="34778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tr-TR" sz="2000" b="1" dirty="0" smtClean="0">
                <a:solidFill>
                  <a:srgbClr val="002060"/>
                </a:solidFill>
              </a:rPr>
              <a:t>Başarısızlık Korkusu</a:t>
            </a:r>
          </a:p>
          <a:p>
            <a:pPr fontAlgn="t"/>
            <a:endParaRPr lang="tr-TR" sz="2000" b="1" dirty="0" smtClean="0">
              <a:solidFill>
                <a:srgbClr val="002060"/>
              </a:solidFill>
            </a:endParaRPr>
          </a:p>
          <a:p>
            <a:pPr fontAlgn="t"/>
            <a:r>
              <a:rPr lang="tr-TR" sz="2000" b="1" dirty="0" smtClean="0">
                <a:solidFill>
                  <a:srgbClr val="002060"/>
                </a:solidFill>
              </a:rPr>
              <a:t>Kıyaslama</a:t>
            </a:r>
          </a:p>
          <a:p>
            <a:pPr fontAlgn="t"/>
            <a:endParaRPr lang="tr-TR" sz="2000" b="1" dirty="0" smtClean="0">
              <a:solidFill>
                <a:srgbClr val="002060"/>
              </a:solidFill>
            </a:endParaRPr>
          </a:p>
          <a:p>
            <a:pPr fontAlgn="t"/>
            <a:r>
              <a:rPr lang="tr-TR" sz="2000" b="1" dirty="0" smtClean="0">
                <a:solidFill>
                  <a:srgbClr val="002060"/>
                </a:solidFill>
              </a:rPr>
              <a:t>Plansızlık</a:t>
            </a:r>
          </a:p>
          <a:p>
            <a:pPr fontAlgn="t"/>
            <a:endParaRPr lang="tr-TR" sz="2000" b="1" dirty="0" smtClean="0">
              <a:solidFill>
                <a:srgbClr val="002060"/>
              </a:solidFill>
            </a:endParaRPr>
          </a:p>
          <a:p>
            <a:pPr fontAlgn="t"/>
            <a:r>
              <a:rPr lang="tr-TR" sz="2000" b="1" dirty="0" smtClean="0">
                <a:solidFill>
                  <a:srgbClr val="002060"/>
                </a:solidFill>
              </a:rPr>
              <a:t>Özgüven Eksikliği</a:t>
            </a:r>
          </a:p>
          <a:p>
            <a:pPr fontAlgn="t"/>
            <a:endParaRPr lang="tr-TR" sz="2000" b="1" dirty="0" smtClean="0">
              <a:solidFill>
                <a:srgbClr val="002060"/>
              </a:solidFill>
            </a:endParaRPr>
          </a:p>
          <a:p>
            <a:pPr fontAlgn="t"/>
            <a:r>
              <a:rPr lang="tr-TR" sz="2000" b="1" dirty="0" smtClean="0">
                <a:solidFill>
                  <a:srgbClr val="002060"/>
                </a:solidFill>
              </a:rPr>
              <a:t>Mazeretçilik</a:t>
            </a:r>
          </a:p>
          <a:p>
            <a:pPr fontAlgn="t"/>
            <a:endParaRPr lang="tr-TR" sz="2000" b="1" dirty="0" smtClean="0">
              <a:solidFill>
                <a:srgbClr val="002060"/>
              </a:solidFill>
            </a:endParaRPr>
          </a:p>
          <a:p>
            <a:pPr fontAlgn="t"/>
            <a:r>
              <a:rPr lang="tr-TR" sz="2000" b="1" dirty="0" smtClean="0">
                <a:solidFill>
                  <a:srgbClr val="002060"/>
                </a:solidFill>
              </a:rPr>
              <a:t>Koşullara Bağlı Kalmak</a:t>
            </a:r>
            <a:endParaRPr lang="tr-TR" sz="2000" b="1" dirty="0">
              <a:solidFill>
                <a:srgbClr val="002060"/>
              </a:solidFill>
            </a:endParaRPr>
          </a:p>
        </p:txBody>
      </p:sp>
      <p:pic>
        <p:nvPicPr>
          <p:cNvPr id="8" name="7 Resim" descr="bored-schoolboy-vector-33284156.jpg"/>
          <p:cNvPicPr>
            <a:picLocks noChangeAspect="1"/>
          </p:cNvPicPr>
          <p:nvPr/>
        </p:nvPicPr>
        <p:blipFill>
          <a:blip r:embed="rId2" cstate="print"/>
          <a:srcRect b="10416"/>
          <a:stretch>
            <a:fillRect/>
          </a:stretch>
        </p:blipFill>
        <p:spPr>
          <a:xfrm>
            <a:off x="7000892" y="1428736"/>
            <a:ext cx="1500198" cy="1451446"/>
          </a:xfrm>
          <a:prstGeom prst="rect">
            <a:avLst/>
          </a:prstGeom>
        </p:spPr>
      </p:pic>
      <p:pic>
        <p:nvPicPr>
          <p:cNvPr id="9" name="8 Resim" descr="little-girl-bored-studying-homework-vector-27297689.jpg"/>
          <p:cNvPicPr>
            <a:picLocks noChangeAspect="1"/>
          </p:cNvPicPr>
          <p:nvPr/>
        </p:nvPicPr>
        <p:blipFill>
          <a:blip r:embed="rId3" cstate="print"/>
          <a:srcRect b="14583"/>
          <a:stretch>
            <a:fillRect/>
          </a:stretch>
        </p:blipFill>
        <p:spPr>
          <a:xfrm>
            <a:off x="357158" y="4786322"/>
            <a:ext cx="1757850" cy="17859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142540931-online-education-distance-study-at-school-student-is-sitting-at-home-and-learning-using-computer-e-l.jpg"/>
          <p:cNvPicPr>
            <a:picLocks noChangeAspect="1"/>
          </p:cNvPicPr>
          <p:nvPr/>
        </p:nvPicPr>
        <p:blipFill>
          <a:blip r:embed="rId2"/>
          <a:srcRect t="7291" r="3125" b="11458"/>
          <a:stretch>
            <a:fillRect/>
          </a:stretch>
        </p:blipFill>
        <p:spPr>
          <a:xfrm>
            <a:off x="5429224" y="3500438"/>
            <a:ext cx="3714776" cy="2643206"/>
          </a:xfrm>
          <a:prstGeom prst="rect">
            <a:avLst/>
          </a:prstGeom>
          <a:ln>
            <a:noFill/>
          </a:ln>
          <a:effectLst>
            <a:softEdge rad="112500"/>
          </a:effectLst>
        </p:spPr>
      </p:pic>
      <p:sp>
        <p:nvSpPr>
          <p:cNvPr id="2" name="1 Başlık"/>
          <p:cNvSpPr>
            <a:spLocks noGrp="1"/>
          </p:cNvSpPr>
          <p:nvPr>
            <p:ph type="title"/>
          </p:nvPr>
        </p:nvSpPr>
        <p:spPr/>
        <p:txBody>
          <a:bodyPr>
            <a:normAutofit fontScale="90000"/>
          </a:bodyPr>
          <a:lstStyle/>
          <a:p>
            <a:r>
              <a:rPr lang="tr-TR" b="1" dirty="0" smtClean="0">
                <a:solidFill>
                  <a:schemeClr val="accent2">
                    <a:lumMod val="75000"/>
                  </a:schemeClr>
                </a:solidFill>
              </a:rPr>
              <a:t>UZAKTAN EĞİTİM VE MOTİVASYON</a:t>
            </a:r>
            <a:endParaRPr lang="tr-TR" b="1" dirty="0">
              <a:solidFill>
                <a:schemeClr val="accent2">
                  <a:lumMod val="75000"/>
                </a:schemeClr>
              </a:solidFill>
            </a:endParaRPr>
          </a:p>
        </p:txBody>
      </p:sp>
      <p:sp>
        <p:nvSpPr>
          <p:cNvPr id="3" name="2 İçerik Yer Tutucusu"/>
          <p:cNvSpPr>
            <a:spLocks noGrp="1"/>
          </p:cNvSpPr>
          <p:nvPr>
            <p:ph idx="1"/>
          </p:nvPr>
        </p:nvSpPr>
        <p:spPr>
          <a:xfrm>
            <a:off x="457200" y="1600200"/>
            <a:ext cx="5757874" cy="4525963"/>
          </a:xfr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buNone/>
            </a:pPr>
            <a:r>
              <a:rPr lang="tr-TR" dirty="0" smtClean="0"/>
              <a:t>			</a:t>
            </a:r>
            <a:r>
              <a:rPr lang="tr-TR" b="1" dirty="0" smtClean="0"/>
              <a:t>Uzaktan eğitim, birçok açıdan öğrencilerin kendilerini motive etmesi gereken bir sistem oluşturur. </a:t>
            </a:r>
          </a:p>
          <a:p>
            <a:pPr>
              <a:buNone/>
            </a:pPr>
            <a:endParaRPr lang="tr-TR" b="1" dirty="0" smtClean="0"/>
          </a:p>
          <a:p>
            <a:pPr>
              <a:buNone/>
            </a:pPr>
            <a:r>
              <a:rPr lang="tr-TR" b="1" dirty="0" smtClean="0"/>
              <a:t>			Akranlardan ve öğretmenlerden daha kısıtlı yardım ve destek alarak engelleri aşmaya çalışmak, fiziksel olarak bir topluluktan uzak durmak ya da gerçek hayat ilişkilerinin eksikliğini yaşamak öğrenciyi uzaktan eğitim sürecinde yalnız hissettirebilir.</a:t>
            </a:r>
          </a:p>
          <a:p>
            <a:pPr fontAlgn="base"/>
            <a:endParaRPr lang="tr-T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43154610-distance-study-at-school-students-study-from-their-home-online-education-boys-and-girls-sit-home-and.jpg"/>
          <p:cNvPicPr>
            <a:picLocks noChangeAspect="1"/>
          </p:cNvPicPr>
          <p:nvPr/>
        </p:nvPicPr>
        <p:blipFill>
          <a:blip r:embed="rId2"/>
          <a:stretch>
            <a:fillRect/>
          </a:stretch>
        </p:blipFill>
        <p:spPr>
          <a:xfrm>
            <a:off x="0" y="0"/>
            <a:ext cx="3714745" cy="6858000"/>
          </a:xfrm>
          <a:prstGeom prst="rect">
            <a:avLst/>
          </a:prstGeom>
        </p:spPr>
      </p:pic>
      <p:sp>
        <p:nvSpPr>
          <p:cNvPr id="3" name="2 İçerik Yer Tutucusu"/>
          <p:cNvSpPr>
            <a:spLocks noGrp="1"/>
          </p:cNvSpPr>
          <p:nvPr>
            <p:ph idx="1"/>
          </p:nvPr>
        </p:nvSpPr>
        <p:spPr>
          <a:xfrm>
            <a:off x="3929058" y="785794"/>
            <a:ext cx="4972056" cy="5072098"/>
          </a:xfr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tr-TR" b="1" dirty="0" smtClean="0"/>
              <a:t>Öğrencinin kendini motive etmesi ve kendi çalışmalarını ilerletmesi gereken uzaktan eğitimde motivasyonu etkileyen faktörleri anlamak oldukça önemlidir. </a:t>
            </a:r>
          </a:p>
          <a:p>
            <a:pPr>
              <a:buNone/>
            </a:pPr>
            <a:r>
              <a:rPr lang="tr-TR" b="1" dirty="0" smtClean="0"/>
              <a:t>Motivasyon, uzaktan eğitim için kritik bir faktör olarak tanımlanmıştır.</a:t>
            </a: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608</Words>
  <Application>Microsoft Office PowerPoint</Application>
  <PresentationFormat>Ekran Gösterisi (4:3)</PresentationFormat>
  <Paragraphs>133</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UZAKTAN EĞİTİM SÜRECİNDE MOTİVASYONU SAĞLAMA</vt:lpstr>
      <vt:lpstr>MOTİVASYON  </vt:lpstr>
      <vt:lpstr>MOTİVASYONUN KAYNAKLARI</vt:lpstr>
      <vt:lpstr>Slayt 4</vt:lpstr>
      <vt:lpstr>Slayt 5</vt:lpstr>
      <vt:lpstr>MOTİVASYONU ARTTIRAN ETKENLER</vt:lpstr>
      <vt:lpstr>MOTİVASYONU AZALTAN ETKENLER</vt:lpstr>
      <vt:lpstr>UZAKTAN EĞİTİM VE MOTİVASYON</vt:lpstr>
      <vt:lpstr>Slayt 9</vt:lpstr>
      <vt:lpstr> UZAKTAN EĞİTİM MOTİVASYONUNU ETKİLEYEN FAKTÖRLER </vt:lpstr>
      <vt:lpstr>UZAKTAN EĞİTİM SÜRECİNDE MOTİVASYONU ARTTIRMA YOLLARI</vt:lpstr>
      <vt:lpstr>Slayt 12</vt:lpstr>
      <vt:lpstr>Slayt 13</vt:lpstr>
      <vt:lpstr>ÖĞRETMENLERE ÖNERİLER</vt:lpstr>
      <vt:lpstr>AİDİYET DUYGUSU YARATMAK İÇİN </vt:lpstr>
      <vt:lpstr>AMAÇ VE İLGİYE YÖNELİK ÇALIŞMAK </vt:lpstr>
      <vt:lpstr>  SIKI ÇALIŞMA, BAŞARISIZLIK VE GELİŞİM ZİHNİYETİ </vt:lpstr>
      <vt:lpstr>Slayt 18</vt:lpstr>
      <vt:lpstr>KİTAP ÖNERİLERİ</vt:lpstr>
      <vt:lpstr>FİLM ÖNERİLERİ</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altindagram</dc:creator>
  <cp:lastModifiedBy>altindagram</cp:lastModifiedBy>
  <cp:revision>44</cp:revision>
  <dcterms:created xsi:type="dcterms:W3CDTF">2021-02-05T13:48:37Z</dcterms:created>
  <dcterms:modified xsi:type="dcterms:W3CDTF">2021-02-09T12:59:03Z</dcterms:modified>
</cp:coreProperties>
</file>