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02" r:id="rId3"/>
    <p:sldId id="256" r:id="rId4"/>
    <p:sldId id="270" r:id="rId5"/>
    <p:sldId id="271" r:id="rId6"/>
    <p:sldId id="272" r:id="rId7"/>
    <p:sldId id="292" r:id="rId8"/>
    <p:sldId id="317" r:id="rId9"/>
    <p:sldId id="296" r:id="rId10"/>
    <p:sldId id="293" r:id="rId11"/>
    <p:sldId id="279" r:id="rId12"/>
    <p:sldId id="265" r:id="rId13"/>
    <p:sldId id="282" r:id="rId14"/>
    <p:sldId id="308" r:id="rId15"/>
    <p:sldId id="309" r:id="rId16"/>
    <p:sldId id="276" r:id="rId17"/>
    <p:sldId id="315" r:id="rId18"/>
    <p:sldId id="306" r:id="rId19"/>
    <p:sldId id="297" r:id="rId20"/>
    <p:sldId id="307" r:id="rId21"/>
    <p:sldId id="261" r:id="rId22"/>
    <p:sldId id="313" r:id="rId23"/>
    <p:sldId id="259" r:id="rId24"/>
    <p:sldId id="258" r:id="rId25"/>
    <p:sldId id="300" r:id="rId26"/>
    <p:sldId id="290" r:id="rId27"/>
    <p:sldId id="269" r:id="rId28"/>
    <p:sldId id="280" r:id="rId29"/>
    <p:sldId id="314" r:id="rId30"/>
    <p:sldId id="318" r:id="rId31"/>
    <p:sldId id="268" r:id="rId32"/>
    <p:sldId id="316" r:id="rId33"/>
    <p:sldId id="264" r:id="rId34"/>
    <p:sldId id="311" r:id="rId35"/>
    <p:sldId id="312" r:id="rId36"/>
    <p:sldId id="275" r:id="rId37"/>
    <p:sldId id="277" r:id="rId38"/>
    <p:sldId id="319"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CA6"/>
    <a:srgbClr val="FF9933"/>
    <a:srgbClr val="45DBEB"/>
    <a:srgbClr val="AA7D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p:scale>
          <a:sx n="118" d="100"/>
          <a:sy n="118" d="100"/>
        </p:scale>
        <p:origin x="-42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27DB3-ABD9-4312-9760-AB150437614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tr-TR"/>
        </a:p>
      </dgm:t>
    </dgm:pt>
    <dgm:pt modelId="{AC72F4F0-CB2F-4E8B-BC1C-5AF73E94882C}">
      <dgm:prSet phldrT="[Metin]"/>
      <dgm:spPr>
        <a:solidFill>
          <a:srgbClr val="FF0000"/>
        </a:solidFill>
      </dgm:spPr>
      <dgm:t>
        <a:bodyPr/>
        <a:lstStyle/>
        <a:p>
          <a:r>
            <a:rPr lang="tr-TR" dirty="0" smtClean="0"/>
            <a:t>SINAV PUANI İLE  ALAN/NİTELİKLİ LİSELER </a:t>
          </a:r>
          <a:endParaRPr lang="tr-TR" dirty="0"/>
        </a:p>
      </dgm:t>
    </dgm:pt>
    <dgm:pt modelId="{C3C1E827-403B-4580-A978-FC242A904B52}" type="parTrans" cxnId="{8E7BCA28-1A86-48F3-BFDC-88B22633CE91}">
      <dgm:prSet/>
      <dgm:spPr/>
      <dgm:t>
        <a:bodyPr/>
        <a:lstStyle/>
        <a:p>
          <a:endParaRPr lang="tr-TR"/>
        </a:p>
      </dgm:t>
    </dgm:pt>
    <dgm:pt modelId="{95B4B632-EC9F-4256-A3A8-B26683AF41CC}" type="sibTrans" cxnId="{8E7BCA28-1A86-48F3-BFDC-88B22633CE91}">
      <dgm:prSet/>
      <dgm:spPr/>
      <dgm:t>
        <a:bodyPr/>
        <a:lstStyle/>
        <a:p>
          <a:endParaRPr lang="tr-TR"/>
        </a:p>
      </dgm:t>
    </dgm:pt>
    <dgm:pt modelId="{6ABE5988-4FFB-4C8C-B93D-AC61B0412CF7}">
      <dgm:prSet phldrT="[Metin]"/>
      <dgm:spPr>
        <a:solidFill>
          <a:srgbClr val="FFC000">
            <a:alpha val="90000"/>
          </a:srgbClr>
        </a:solidFill>
      </dgm:spPr>
      <dgm:t>
        <a:bodyPr/>
        <a:lstStyle/>
        <a:p>
          <a:r>
            <a:rPr lang="tr-TR" dirty="0" smtClean="0"/>
            <a:t>Merkezi Sınavla yerleştirme yapılır. </a:t>
          </a:r>
          <a:endParaRPr lang="tr-TR" dirty="0"/>
        </a:p>
      </dgm:t>
    </dgm:pt>
    <dgm:pt modelId="{7C0EAA84-3264-4C52-8B19-180BF5FAA377}" type="parTrans" cxnId="{21F1EB22-174E-497E-8C88-99C1D6D25388}">
      <dgm:prSet/>
      <dgm:spPr/>
      <dgm:t>
        <a:bodyPr/>
        <a:lstStyle/>
        <a:p>
          <a:endParaRPr lang="tr-TR"/>
        </a:p>
      </dgm:t>
    </dgm:pt>
    <dgm:pt modelId="{BB1BD211-DDB2-4F83-A444-01A7C1356F1F}" type="sibTrans" cxnId="{21F1EB22-174E-497E-8C88-99C1D6D25388}">
      <dgm:prSet/>
      <dgm:spPr/>
      <dgm:t>
        <a:bodyPr/>
        <a:lstStyle/>
        <a:p>
          <a:endParaRPr lang="tr-TR"/>
        </a:p>
      </dgm:t>
    </dgm:pt>
    <dgm:pt modelId="{AE4EBC92-8E8A-42AA-97E0-3A407CAF6C2C}">
      <dgm:prSet phldrT="[Metin]"/>
      <dgm:spPr>
        <a:solidFill>
          <a:srgbClr val="FFC000">
            <a:alpha val="90000"/>
          </a:srgbClr>
        </a:solidFill>
      </dgm:spPr>
      <dgm:t>
        <a:bodyPr/>
        <a:lstStyle/>
        <a:p>
          <a:r>
            <a:rPr lang="tr-TR" dirty="0" smtClean="0"/>
            <a:t>Merkezi Sınav puanına ve yerleştirmede esas kriterlere  bakılır. </a:t>
          </a:r>
          <a:endParaRPr lang="tr-TR" dirty="0"/>
        </a:p>
      </dgm:t>
    </dgm:pt>
    <dgm:pt modelId="{A22C7E07-E782-41F9-96F8-984E43337FC6}" type="parTrans" cxnId="{CDCE997A-6617-4A49-8F23-C9E318CF6C6C}">
      <dgm:prSet/>
      <dgm:spPr/>
      <dgm:t>
        <a:bodyPr/>
        <a:lstStyle/>
        <a:p>
          <a:endParaRPr lang="tr-TR"/>
        </a:p>
      </dgm:t>
    </dgm:pt>
    <dgm:pt modelId="{064A24BD-A685-487C-BB85-8DF9330636DB}" type="sibTrans" cxnId="{CDCE997A-6617-4A49-8F23-C9E318CF6C6C}">
      <dgm:prSet/>
      <dgm:spPr/>
      <dgm:t>
        <a:bodyPr/>
        <a:lstStyle/>
        <a:p>
          <a:endParaRPr lang="tr-TR"/>
        </a:p>
      </dgm:t>
    </dgm:pt>
    <dgm:pt modelId="{49417AC7-06D1-4376-A1DC-1E0D8D6DA4ED}">
      <dgm:prSet phldrT="[Metin]"/>
      <dgm:spPr>
        <a:solidFill>
          <a:srgbClr val="00B0F0"/>
        </a:solidFill>
      </dgm:spPr>
      <dgm:t>
        <a:bodyPr/>
        <a:lstStyle/>
        <a:p>
          <a:r>
            <a:rPr lang="tr-TR" dirty="0" smtClean="0"/>
            <a:t>ADRESE BAĞLI OLARAK EĞİTİM BÖLGESİ İLE ÖĞRENCİ ALAN DİĞER LİSELER </a:t>
          </a:r>
          <a:endParaRPr lang="tr-TR" dirty="0"/>
        </a:p>
      </dgm:t>
    </dgm:pt>
    <dgm:pt modelId="{4B2B1B17-1833-473B-9643-3D156BF7BBEA}" type="parTrans" cxnId="{78395E1D-5843-4690-8280-FF795F865A26}">
      <dgm:prSet/>
      <dgm:spPr/>
      <dgm:t>
        <a:bodyPr/>
        <a:lstStyle/>
        <a:p>
          <a:endParaRPr lang="tr-TR"/>
        </a:p>
      </dgm:t>
    </dgm:pt>
    <dgm:pt modelId="{7FFA3810-37F8-4555-8D96-459C3A02AA83}" type="sibTrans" cxnId="{78395E1D-5843-4690-8280-FF795F865A26}">
      <dgm:prSet/>
      <dgm:spPr/>
      <dgm:t>
        <a:bodyPr/>
        <a:lstStyle/>
        <a:p>
          <a:endParaRPr lang="tr-TR"/>
        </a:p>
      </dgm:t>
    </dgm:pt>
    <dgm:pt modelId="{E36491EE-B59F-476E-8292-4B3EBDBBF6DC}">
      <dgm:prSet phldrT="[Metin]"/>
      <dgm:spPr>
        <a:solidFill>
          <a:srgbClr val="92D050">
            <a:alpha val="90000"/>
          </a:srgbClr>
        </a:solidFill>
      </dgm:spPr>
      <dgm:t>
        <a:bodyPr/>
        <a:lstStyle/>
        <a:p>
          <a:r>
            <a:rPr lang="tr-TR" dirty="0" smtClean="0"/>
            <a:t>Adrese Dayalı Yerleştirme  yapılır. </a:t>
          </a:r>
          <a:endParaRPr lang="tr-TR" dirty="0"/>
        </a:p>
      </dgm:t>
    </dgm:pt>
    <dgm:pt modelId="{6EBACF49-E3C2-4004-AEC3-B74F00D643B3}" type="parTrans" cxnId="{452C208D-F8BB-4517-8F5D-D23D368DAED6}">
      <dgm:prSet/>
      <dgm:spPr/>
      <dgm:t>
        <a:bodyPr/>
        <a:lstStyle/>
        <a:p>
          <a:endParaRPr lang="tr-TR"/>
        </a:p>
      </dgm:t>
    </dgm:pt>
    <dgm:pt modelId="{BCAE9524-0CB4-400C-B6A1-3E3692A5E05D}" type="sibTrans" cxnId="{452C208D-F8BB-4517-8F5D-D23D368DAED6}">
      <dgm:prSet/>
      <dgm:spPr/>
      <dgm:t>
        <a:bodyPr/>
        <a:lstStyle/>
        <a:p>
          <a:endParaRPr lang="tr-TR"/>
        </a:p>
      </dgm:t>
    </dgm:pt>
    <dgm:pt modelId="{EC531356-64A3-4E95-BA1A-BFF0FD683B7C}">
      <dgm:prSet phldrT="[Metin]"/>
      <dgm:spPr>
        <a:solidFill>
          <a:srgbClr val="92D050">
            <a:alpha val="90000"/>
          </a:srgbClr>
        </a:solidFill>
      </dgm:spPr>
      <dgm:t>
        <a:bodyPr/>
        <a:lstStyle/>
        <a:p>
          <a:r>
            <a:rPr lang="tr-TR" dirty="0" smtClean="0"/>
            <a:t>Öğrencinin ikamet adresine bakılır. </a:t>
          </a:r>
          <a:endParaRPr lang="tr-TR" dirty="0"/>
        </a:p>
      </dgm:t>
    </dgm:pt>
    <dgm:pt modelId="{ED4F49BB-7C88-4956-B94A-B42C815D7F23}" type="parTrans" cxnId="{BC18F358-D068-46C7-A6B0-61DDEB5C9007}">
      <dgm:prSet/>
      <dgm:spPr/>
      <dgm:t>
        <a:bodyPr/>
        <a:lstStyle/>
        <a:p>
          <a:endParaRPr lang="tr-TR"/>
        </a:p>
      </dgm:t>
    </dgm:pt>
    <dgm:pt modelId="{33BD8095-9D64-4F75-ABB4-535AA90C85D9}" type="sibTrans" cxnId="{BC18F358-D068-46C7-A6B0-61DDEB5C9007}">
      <dgm:prSet/>
      <dgm:spPr/>
      <dgm:t>
        <a:bodyPr/>
        <a:lstStyle/>
        <a:p>
          <a:endParaRPr lang="tr-TR"/>
        </a:p>
      </dgm:t>
    </dgm:pt>
    <dgm:pt modelId="{8E0B85C0-F786-4106-8FEF-DFA0809929F0}">
      <dgm:prSet/>
      <dgm:spPr>
        <a:solidFill>
          <a:srgbClr val="FFC000">
            <a:alpha val="90000"/>
          </a:srgbClr>
        </a:solidFill>
      </dgm:spPr>
      <dgm:t>
        <a:bodyPr/>
        <a:lstStyle/>
        <a:p>
          <a:endParaRPr lang="tr-TR" dirty="0"/>
        </a:p>
      </dgm:t>
    </dgm:pt>
    <dgm:pt modelId="{3764082D-72BC-464F-B663-1A1551E34409}" type="parTrans" cxnId="{81808B5A-49A1-4844-9B8C-710A71D45F95}">
      <dgm:prSet/>
      <dgm:spPr/>
      <dgm:t>
        <a:bodyPr/>
        <a:lstStyle/>
        <a:p>
          <a:endParaRPr lang="tr-TR"/>
        </a:p>
      </dgm:t>
    </dgm:pt>
    <dgm:pt modelId="{734A71B7-6E2C-4112-A371-0FE3E8D9A5F7}" type="sibTrans" cxnId="{81808B5A-49A1-4844-9B8C-710A71D45F95}">
      <dgm:prSet/>
      <dgm:spPr/>
      <dgm:t>
        <a:bodyPr/>
        <a:lstStyle/>
        <a:p>
          <a:endParaRPr lang="tr-TR"/>
        </a:p>
      </dgm:t>
    </dgm:pt>
    <dgm:pt modelId="{2061CF53-850A-443A-B3F4-CDDFCC20A54E}">
      <dgm:prSet/>
      <dgm:spPr>
        <a:solidFill>
          <a:srgbClr val="92D050">
            <a:alpha val="90000"/>
          </a:srgbClr>
        </a:solidFill>
      </dgm:spPr>
      <dgm:t>
        <a:bodyPr/>
        <a:lstStyle/>
        <a:p>
          <a:endParaRPr lang="tr-TR" dirty="0"/>
        </a:p>
      </dgm:t>
    </dgm:pt>
    <dgm:pt modelId="{F40F1393-B394-4CBD-992E-1667B20ABE0C}" type="parTrans" cxnId="{936E2975-E9B9-478A-9672-555F0D610A1F}">
      <dgm:prSet/>
      <dgm:spPr/>
      <dgm:t>
        <a:bodyPr/>
        <a:lstStyle/>
        <a:p>
          <a:endParaRPr lang="tr-TR"/>
        </a:p>
      </dgm:t>
    </dgm:pt>
    <dgm:pt modelId="{C45143C0-0A84-45DB-80F2-7BE7EDE6536C}" type="sibTrans" cxnId="{936E2975-E9B9-478A-9672-555F0D610A1F}">
      <dgm:prSet/>
      <dgm:spPr/>
      <dgm:t>
        <a:bodyPr/>
        <a:lstStyle/>
        <a:p>
          <a:endParaRPr lang="tr-TR"/>
        </a:p>
      </dgm:t>
    </dgm:pt>
    <dgm:pt modelId="{2F35F555-B62E-4112-BBAE-F68B648A6384}" type="pres">
      <dgm:prSet presAssocID="{E9527DB3-ABD9-4312-9760-AB150437614F}" presName="Name0" presStyleCnt="0">
        <dgm:presLayoutVars>
          <dgm:dir/>
          <dgm:animLvl val="lvl"/>
          <dgm:resizeHandles/>
        </dgm:presLayoutVars>
      </dgm:prSet>
      <dgm:spPr/>
      <dgm:t>
        <a:bodyPr/>
        <a:lstStyle/>
        <a:p>
          <a:endParaRPr lang="tr-TR"/>
        </a:p>
      </dgm:t>
    </dgm:pt>
    <dgm:pt modelId="{CFA48DD5-A1BB-4D55-8E6C-60843AAF5589}" type="pres">
      <dgm:prSet presAssocID="{AC72F4F0-CB2F-4E8B-BC1C-5AF73E94882C}" presName="linNode" presStyleCnt="0"/>
      <dgm:spPr/>
    </dgm:pt>
    <dgm:pt modelId="{DF072116-BF59-406A-8026-ECA514CBD710}" type="pres">
      <dgm:prSet presAssocID="{AC72F4F0-CB2F-4E8B-BC1C-5AF73E94882C}" presName="parentShp" presStyleLbl="node1" presStyleIdx="0" presStyleCnt="2" custScaleX="62611" custLinFactNeighborX="-12463" custLinFactNeighborY="198">
        <dgm:presLayoutVars>
          <dgm:bulletEnabled val="1"/>
        </dgm:presLayoutVars>
      </dgm:prSet>
      <dgm:spPr/>
      <dgm:t>
        <a:bodyPr/>
        <a:lstStyle/>
        <a:p>
          <a:endParaRPr lang="tr-TR"/>
        </a:p>
      </dgm:t>
    </dgm:pt>
    <dgm:pt modelId="{7E7F67CB-AA68-48F9-A739-8058B7702C37}" type="pres">
      <dgm:prSet presAssocID="{AC72F4F0-CB2F-4E8B-BC1C-5AF73E94882C}" presName="childShp" presStyleLbl="bgAccFollowNode1" presStyleIdx="0" presStyleCnt="2" custLinFactNeighborX="-15023" custLinFactNeighborY="198">
        <dgm:presLayoutVars>
          <dgm:bulletEnabled val="1"/>
        </dgm:presLayoutVars>
      </dgm:prSet>
      <dgm:spPr/>
      <dgm:t>
        <a:bodyPr/>
        <a:lstStyle/>
        <a:p>
          <a:endParaRPr lang="tr-TR"/>
        </a:p>
      </dgm:t>
    </dgm:pt>
    <dgm:pt modelId="{08DD953D-E145-4A5A-AA4F-0BB145293845}" type="pres">
      <dgm:prSet presAssocID="{95B4B632-EC9F-4256-A3A8-B26683AF41CC}" presName="spacing" presStyleCnt="0"/>
      <dgm:spPr/>
    </dgm:pt>
    <dgm:pt modelId="{DA24841D-440E-49B2-82C9-851BF0BF24BF}" type="pres">
      <dgm:prSet presAssocID="{49417AC7-06D1-4376-A1DC-1E0D8D6DA4ED}" presName="linNode" presStyleCnt="0"/>
      <dgm:spPr/>
    </dgm:pt>
    <dgm:pt modelId="{BF390345-B4E9-49D8-9D07-9B94EE22801C}" type="pres">
      <dgm:prSet presAssocID="{49417AC7-06D1-4376-A1DC-1E0D8D6DA4ED}" presName="parentShp" presStyleLbl="node1" presStyleIdx="1" presStyleCnt="2" custScaleX="66504" custLinFactNeighborX="-11165" custLinFactNeighborY="-5271">
        <dgm:presLayoutVars>
          <dgm:bulletEnabled val="1"/>
        </dgm:presLayoutVars>
      </dgm:prSet>
      <dgm:spPr/>
      <dgm:t>
        <a:bodyPr/>
        <a:lstStyle/>
        <a:p>
          <a:endParaRPr lang="tr-TR"/>
        </a:p>
      </dgm:t>
    </dgm:pt>
    <dgm:pt modelId="{397F10F7-FD3A-4A06-9956-C2FA64AE20F6}" type="pres">
      <dgm:prSet presAssocID="{49417AC7-06D1-4376-A1DC-1E0D8D6DA4ED}" presName="childShp" presStyleLbl="bgAccFollowNode1" presStyleIdx="1" presStyleCnt="2" custLinFactNeighborX="-16969" custLinFactNeighborY="-4612">
        <dgm:presLayoutVars>
          <dgm:bulletEnabled val="1"/>
        </dgm:presLayoutVars>
      </dgm:prSet>
      <dgm:spPr/>
      <dgm:t>
        <a:bodyPr/>
        <a:lstStyle/>
        <a:p>
          <a:endParaRPr lang="tr-TR"/>
        </a:p>
      </dgm:t>
    </dgm:pt>
  </dgm:ptLst>
  <dgm:cxnLst>
    <dgm:cxn modelId="{971A24B2-F02B-4A72-8BB7-948EF33F196A}" type="presOf" srcId="{AC72F4F0-CB2F-4E8B-BC1C-5AF73E94882C}" destId="{DF072116-BF59-406A-8026-ECA514CBD710}" srcOrd="0" destOrd="0" presId="urn:microsoft.com/office/officeart/2005/8/layout/vList6"/>
    <dgm:cxn modelId="{DA3EFDFD-1545-492E-A37B-8B8D21833573}" type="presOf" srcId="{E36491EE-B59F-476E-8292-4B3EBDBBF6DC}" destId="{397F10F7-FD3A-4A06-9956-C2FA64AE20F6}" srcOrd="0" destOrd="0" presId="urn:microsoft.com/office/officeart/2005/8/layout/vList6"/>
    <dgm:cxn modelId="{78395E1D-5843-4690-8280-FF795F865A26}" srcId="{E9527DB3-ABD9-4312-9760-AB150437614F}" destId="{49417AC7-06D1-4376-A1DC-1E0D8D6DA4ED}" srcOrd="1" destOrd="0" parTransId="{4B2B1B17-1833-473B-9643-3D156BF7BBEA}" sibTransId="{7FFA3810-37F8-4555-8D96-459C3A02AA83}"/>
    <dgm:cxn modelId="{21F1EB22-174E-497E-8C88-99C1D6D25388}" srcId="{AC72F4F0-CB2F-4E8B-BC1C-5AF73E94882C}" destId="{6ABE5988-4FFB-4C8C-B93D-AC61B0412CF7}" srcOrd="0" destOrd="0" parTransId="{7C0EAA84-3264-4C52-8B19-180BF5FAA377}" sibTransId="{BB1BD211-DDB2-4F83-A444-01A7C1356F1F}"/>
    <dgm:cxn modelId="{BC18F358-D068-46C7-A6B0-61DDEB5C9007}" srcId="{49417AC7-06D1-4376-A1DC-1E0D8D6DA4ED}" destId="{EC531356-64A3-4E95-BA1A-BFF0FD683B7C}" srcOrd="2" destOrd="0" parTransId="{ED4F49BB-7C88-4956-B94A-B42C815D7F23}" sibTransId="{33BD8095-9D64-4F75-ABB4-535AA90C85D9}"/>
    <dgm:cxn modelId="{0C95EAAE-4279-4D83-B528-BA791BFF4854}" type="presOf" srcId="{6ABE5988-4FFB-4C8C-B93D-AC61B0412CF7}" destId="{7E7F67CB-AA68-48F9-A739-8058B7702C37}" srcOrd="0" destOrd="0" presId="urn:microsoft.com/office/officeart/2005/8/layout/vList6"/>
    <dgm:cxn modelId="{8E7BCA28-1A86-48F3-BFDC-88B22633CE91}" srcId="{E9527DB3-ABD9-4312-9760-AB150437614F}" destId="{AC72F4F0-CB2F-4E8B-BC1C-5AF73E94882C}" srcOrd="0" destOrd="0" parTransId="{C3C1E827-403B-4580-A978-FC242A904B52}" sibTransId="{95B4B632-EC9F-4256-A3A8-B26683AF41CC}"/>
    <dgm:cxn modelId="{D0E04946-1AD2-42CA-891F-09FF6FDD62A8}" type="presOf" srcId="{AE4EBC92-8E8A-42AA-97E0-3A407CAF6C2C}" destId="{7E7F67CB-AA68-48F9-A739-8058B7702C37}" srcOrd="0" destOrd="2" presId="urn:microsoft.com/office/officeart/2005/8/layout/vList6"/>
    <dgm:cxn modelId="{81808B5A-49A1-4844-9B8C-710A71D45F95}" srcId="{AC72F4F0-CB2F-4E8B-BC1C-5AF73E94882C}" destId="{8E0B85C0-F786-4106-8FEF-DFA0809929F0}" srcOrd="1" destOrd="0" parTransId="{3764082D-72BC-464F-B663-1A1551E34409}" sibTransId="{734A71B7-6E2C-4112-A371-0FE3E8D9A5F7}"/>
    <dgm:cxn modelId="{EE631578-459E-41A3-A6AE-BA2B94B454F1}" type="presOf" srcId="{8E0B85C0-F786-4106-8FEF-DFA0809929F0}" destId="{7E7F67CB-AA68-48F9-A739-8058B7702C37}" srcOrd="0" destOrd="1" presId="urn:microsoft.com/office/officeart/2005/8/layout/vList6"/>
    <dgm:cxn modelId="{452C208D-F8BB-4517-8F5D-D23D368DAED6}" srcId="{49417AC7-06D1-4376-A1DC-1E0D8D6DA4ED}" destId="{E36491EE-B59F-476E-8292-4B3EBDBBF6DC}" srcOrd="0" destOrd="0" parTransId="{6EBACF49-E3C2-4004-AEC3-B74F00D643B3}" sibTransId="{BCAE9524-0CB4-400C-B6A1-3E3692A5E05D}"/>
    <dgm:cxn modelId="{936E2975-E9B9-478A-9672-555F0D610A1F}" srcId="{49417AC7-06D1-4376-A1DC-1E0D8D6DA4ED}" destId="{2061CF53-850A-443A-B3F4-CDDFCC20A54E}" srcOrd="1" destOrd="0" parTransId="{F40F1393-B394-4CBD-992E-1667B20ABE0C}" sibTransId="{C45143C0-0A84-45DB-80F2-7BE7EDE6536C}"/>
    <dgm:cxn modelId="{CDCE997A-6617-4A49-8F23-C9E318CF6C6C}" srcId="{AC72F4F0-CB2F-4E8B-BC1C-5AF73E94882C}" destId="{AE4EBC92-8E8A-42AA-97E0-3A407CAF6C2C}" srcOrd="2" destOrd="0" parTransId="{A22C7E07-E782-41F9-96F8-984E43337FC6}" sibTransId="{064A24BD-A685-487C-BB85-8DF9330636DB}"/>
    <dgm:cxn modelId="{2568ECCA-A166-43F5-9549-9FCA18677809}" type="presOf" srcId="{2061CF53-850A-443A-B3F4-CDDFCC20A54E}" destId="{397F10F7-FD3A-4A06-9956-C2FA64AE20F6}" srcOrd="0" destOrd="1" presId="urn:microsoft.com/office/officeart/2005/8/layout/vList6"/>
    <dgm:cxn modelId="{649DDCFD-D133-4DEB-A52A-70E88AAB62E7}" type="presOf" srcId="{49417AC7-06D1-4376-A1DC-1E0D8D6DA4ED}" destId="{BF390345-B4E9-49D8-9D07-9B94EE22801C}" srcOrd="0" destOrd="0" presId="urn:microsoft.com/office/officeart/2005/8/layout/vList6"/>
    <dgm:cxn modelId="{22468A02-9EDC-45CC-A6B6-815B415F0D76}" type="presOf" srcId="{EC531356-64A3-4E95-BA1A-BFF0FD683B7C}" destId="{397F10F7-FD3A-4A06-9956-C2FA64AE20F6}" srcOrd="0" destOrd="2" presId="urn:microsoft.com/office/officeart/2005/8/layout/vList6"/>
    <dgm:cxn modelId="{1EDFFDC8-BE1F-4942-A84B-CD982DECE0E6}" type="presOf" srcId="{E9527DB3-ABD9-4312-9760-AB150437614F}" destId="{2F35F555-B62E-4112-BBAE-F68B648A6384}" srcOrd="0" destOrd="0" presId="urn:microsoft.com/office/officeart/2005/8/layout/vList6"/>
    <dgm:cxn modelId="{11894722-7871-493C-8209-8159A85F16FC}" type="presParOf" srcId="{2F35F555-B62E-4112-BBAE-F68B648A6384}" destId="{CFA48DD5-A1BB-4D55-8E6C-60843AAF5589}" srcOrd="0" destOrd="0" presId="urn:microsoft.com/office/officeart/2005/8/layout/vList6"/>
    <dgm:cxn modelId="{921C3A8F-7808-48D6-982F-478750DAB045}" type="presParOf" srcId="{CFA48DD5-A1BB-4D55-8E6C-60843AAF5589}" destId="{DF072116-BF59-406A-8026-ECA514CBD710}" srcOrd="0" destOrd="0" presId="urn:microsoft.com/office/officeart/2005/8/layout/vList6"/>
    <dgm:cxn modelId="{7BA18167-E341-4F64-A833-723A4622ABF2}" type="presParOf" srcId="{CFA48DD5-A1BB-4D55-8E6C-60843AAF5589}" destId="{7E7F67CB-AA68-48F9-A739-8058B7702C37}" srcOrd="1" destOrd="0" presId="urn:microsoft.com/office/officeart/2005/8/layout/vList6"/>
    <dgm:cxn modelId="{5E92E6AA-F15D-4663-A637-B07738B0D5A0}" type="presParOf" srcId="{2F35F555-B62E-4112-BBAE-F68B648A6384}" destId="{08DD953D-E145-4A5A-AA4F-0BB145293845}" srcOrd="1" destOrd="0" presId="urn:microsoft.com/office/officeart/2005/8/layout/vList6"/>
    <dgm:cxn modelId="{0FBBB18C-BE9B-4668-A54B-281A849CEC83}" type="presParOf" srcId="{2F35F555-B62E-4112-BBAE-F68B648A6384}" destId="{DA24841D-440E-49B2-82C9-851BF0BF24BF}" srcOrd="2" destOrd="0" presId="urn:microsoft.com/office/officeart/2005/8/layout/vList6"/>
    <dgm:cxn modelId="{84DEBA66-5F40-4F31-8353-B541564EE5B7}" type="presParOf" srcId="{DA24841D-440E-49B2-82C9-851BF0BF24BF}" destId="{BF390345-B4E9-49D8-9D07-9B94EE22801C}" srcOrd="0" destOrd="0" presId="urn:microsoft.com/office/officeart/2005/8/layout/vList6"/>
    <dgm:cxn modelId="{EE979A7B-B695-434D-86FD-5E24667C607F}" type="presParOf" srcId="{DA24841D-440E-49B2-82C9-851BF0BF24BF}" destId="{397F10F7-FD3A-4A06-9956-C2FA64AE20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35F78-E901-4B3B-BA63-4A2C02A9ADE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tr-TR"/>
        </a:p>
      </dgm:t>
    </dgm:pt>
    <dgm:pt modelId="{F509E463-38CF-49EC-9861-D516570DECCF}">
      <dgm:prSet phldrT="[Metin]"/>
      <dgm:spPr/>
      <dgm:t>
        <a:bodyPr/>
        <a:lstStyle/>
        <a:p>
          <a:r>
            <a:rPr lang="tr-TR" dirty="0" smtClean="0"/>
            <a:t>2019</a:t>
          </a:r>
          <a:endParaRPr lang="tr-TR" dirty="0"/>
        </a:p>
      </dgm:t>
    </dgm:pt>
    <dgm:pt modelId="{0BDDBED6-AAE8-417C-8FAA-B37ED54B5969}" type="parTrans" cxnId="{7B8DFB2E-6628-425F-BBE9-77B69AD3ED67}">
      <dgm:prSet/>
      <dgm:spPr/>
      <dgm:t>
        <a:bodyPr/>
        <a:lstStyle/>
        <a:p>
          <a:endParaRPr lang="tr-TR"/>
        </a:p>
      </dgm:t>
    </dgm:pt>
    <dgm:pt modelId="{474A997F-7A15-4A01-9EF0-E0189116C6B7}" type="sibTrans" cxnId="{7B8DFB2E-6628-425F-BBE9-77B69AD3ED67}">
      <dgm:prSet/>
      <dgm:spPr/>
      <dgm:t>
        <a:bodyPr/>
        <a:lstStyle/>
        <a:p>
          <a:endParaRPr lang="tr-TR"/>
        </a:p>
      </dgm:t>
    </dgm:pt>
    <dgm:pt modelId="{C078A6C4-9986-485E-92FC-919741CCCAAC}">
      <dgm:prSet phldrT="[Metin]"/>
      <dgm:spPr/>
      <dgm:t>
        <a:bodyPr/>
        <a:lstStyle/>
        <a:p>
          <a:r>
            <a:rPr lang="tr-TR" dirty="0" smtClean="0"/>
            <a:t>2020</a:t>
          </a:r>
          <a:endParaRPr lang="tr-TR" dirty="0"/>
        </a:p>
      </dgm:t>
    </dgm:pt>
    <dgm:pt modelId="{5641CDFF-7E77-4961-A4EA-F730888A5582}" type="parTrans" cxnId="{F6925DD8-9EC3-42F7-8464-41E079BFE61B}">
      <dgm:prSet/>
      <dgm:spPr/>
      <dgm:t>
        <a:bodyPr/>
        <a:lstStyle/>
        <a:p>
          <a:endParaRPr lang="tr-TR"/>
        </a:p>
      </dgm:t>
    </dgm:pt>
    <dgm:pt modelId="{1C9410E4-2D63-42C3-997F-BFDA5D488663}" type="sibTrans" cxnId="{F6925DD8-9EC3-42F7-8464-41E079BFE61B}">
      <dgm:prSet/>
      <dgm:spPr/>
      <dgm:t>
        <a:bodyPr/>
        <a:lstStyle/>
        <a:p>
          <a:endParaRPr lang="tr-TR"/>
        </a:p>
      </dgm:t>
    </dgm:pt>
    <dgm:pt modelId="{B2F87DBE-DD81-45D7-B4AA-EDF427E0D3F7}">
      <dgm:prSet phldrT="[Metin]" custT="1"/>
      <dgm:spPr/>
      <dgm:t>
        <a:bodyPr/>
        <a:lstStyle/>
        <a:p>
          <a:r>
            <a:rPr lang="tr-TR" sz="2000" dirty="0" smtClean="0"/>
            <a:t>Okul Sayısında %21.62 artış sağlandı.</a:t>
          </a:r>
          <a:endParaRPr lang="tr-TR" sz="2000" dirty="0"/>
        </a:p>
      </dgm:t>
    </dgm:pt>
    <dgm:pt modelId="{3DDAF790-5D16-4740-B77E-F8A9C09FE68C}" type="parTrans" cxnId="{F94C8F24-E459-4B93-9BCD-FA8F522A2344}">
      <dgm:prSet/>
      <dgm:spPr/>
      <dgm:t>
        <a:bodyPr/>
        <a:lstStyle/>
        <a:p>
          <a:endParaRPr lang="tr-TR"/>
        </a:p>
      </dgm:t>
    </dgm:pt>
    <dgm:pt modelId="{3A646BC9-5F01-403E-97F6-74A238C44D60}" type="sibTrans" cxnId="{F94C8F24-E459-4B93-9BCD-FA8F522A2344}">
      <dgm:prSet/>
      <dgm:spPr/>
      <dgm:t>
        <a:bodyPr/>
        <a:lstStyle/>
        <a:p>
          <a:endParaRPr lang="tr-TR"/>
        </a:p>
      </dgm:t>
    </dgm:pt>
    <dgm:pt modelId="{0D1EAF97-F92B-46D2-85A8-876F678BF7DC}" type="pres">
      <dgm:prSet presAssocID="{B4535F78-E901-4B3B-BA63-4A2C02A9ADEA}" presName="arrowDiagram" presStyleCnt="0">
        <dgm:presLayoutVars>
          <dgm:chMax val="5"/>
          <dgm:dir/>
          <dgm:resizeHandles val="exact"/>
        </dgm:presLayoutVars>
      </dgm:prSet>
      <dgm:spPr/>
      <dgm:t>
        <a:bodyPr/>
        <a:lstStyle/>
        <a:p>
          <a:endParaRPr lang="tr-TR"/>
        </a:p>
      </dgm:t>
    </dgm:pt>
    <dgm:pt modelId="{74DC3B59-E144-457C-863E-6EF84BE5A2E2}" type="pres">
      <dgm:prSet presAssocID="{B4535F78-E901-4B3B-BA63-4A2C02A9ADEA}" presName="arrow" presStyleLbl="bgShp" presStyleIdx="0" presStyleCnt="1" custLinFactNeighborX="10894" custLinFactNeighborY="42520"/>
      <dgm:spPr/>
    </dgm:pt>
    <dgm:pt modelId="{31425248-41CA-468A-A39B-99A7CE27121E}" type="pres">
      <dgm:prSet presAssocID="{B4535F78-E901-4B3B-BA63-4A2C02A9ADEA}" presName="arrowDiagram3" presStyleCnt="0"/>
      <dgm:spPr/>
    </dgm:pt>
    <dgm:pt modelId="{D67AF383-B8C3-4D3A-B3A5-0CAFCF8EA41E}" type="pres">
      <dgm:prSet presAssocID="{F509E463-38CF-49EC-9861-D516570DECCF}" presName="bullet3a" presStyleLbl="node1" presStyleIdx="0" presStyleCnt="3"/>
      <dgm:spPr/>
    </dgm:pt>
    <dgm:pt modelId="{A175D11F-26D1-40C9-8551-2DBEBA12E0E5}" type="pres">
      <dgm:prSet presAssocID="{F509E463-38CF-49EC-9861-D516570DECCF}" presName="textBox3a" presStyleLbl="revTx" presStyleIdx="0" presStyleCnt="3">
        <dgm:presLayoutVars>
          <dgm:bulletEnabled val="1"/>
        </dgm:presLayoutVars>
      </dgm:prSet>
      <dgm:spPr/>
      <dgm:t>
        <a:bodyPr/>
        <a:lstStyle/>
        <a:p>
          <a:endParaRPr lang="tr-TR"/>
        </a:p>
      </dgm:t>
    </dgm:pt>
    <dgm:pt modelId="{2ABF9647-56A5-4B98-BB8A-BE36292B41FE}" type="pres">
      <dgm:prSet presAssocID="{C078A6C4-9986-485E-92FC-919741CCCAAC}" presName="bullet3b" presStyleLbl="node1" presStyleIdx="1" presStyleCnt="3"/>
      <dgm:spPr/>
    </dgm:pt>
    <dgm:pt modelId="{DB782BEC-DB18-469C-94DA-BE79DE671BFE}" type="pres">
      <dgm:prSet presAssocID="{C078A6C4-9986-485E-92FC-919741CCCAAC}" presName="textBox3b" presStyleLbl="revTx" presStyleIdx="1" presStyleCnt="3">
        <dgm:presLayoutVars>
          <dgm:bulletEnabled val="1"/>
        </dgm:presLayoutVars>
      </dgm:prSet>
      <dgm:spPr/>
      <dgm:t>
        <a:bodyPr/>
        <a:lstStyle/>
        <a:p>
          <a:endParaRPr lang="tr-TR"/>
        </a:p>
      </dgm:t>
    </dgm:pt>
    <dgm:pt modelId="{791490E6-F0E3-44FA-895E-53813CD1C121}" type="pres">
      <dgm:prSet presAssocID="{B2F87DBE-DD81-45D7-B4AA-EDF427E0D3F7}" presName="bullet3c" presStyleLbl="node1" presStyleIdx="2" presStyleCnt="3"/>
      <dgm:spPr/>
    </dgm:pt>
    <dgm:pt modelId="{0EFC597E-191B-43ED-9F05-8AC1CA59314D}" type="pres">
      <dgm:prSet presAssocID="{B2F87DBE-DD81-45D7-B4AA-EDF427E0D3F7}" presName="textBox3c" presStyleLbl="revTx" presStyleIdx="2" presStyleCnt="3" custScaleX="166776" custLinFactNeighborX="-60910" custLinFactNeighborY="-29555">
        <dgm:presLayoutVars>
          <dgm:bulletEnabled val="1"/>
        </dgm:presLayoutVars>
      </dgm:prSet>
      <dgm:spPr/>
      <dgm:t>
        <a:bodyPr/>
        <a:lstStyle/>
        <a:p>
          <a:endParaRPr lang="tr-TR"/>
        </a:p>
      </dgm:t>
    </dgm:pt>
  </dgm:ptLst>
  <dgm:cxnLst>
    <dgm:cxn modelId="{2C0B5B1E-6FC0-4C51-B938-5C301D880B72}" type="presOf" srcId="{B2F87DBE-DD81-45D7-B4AA-EDF427E0D3F7}" destId="{0EFC597E-191B-43ED-9F05-8AC1CA59314D}" srcOrd="0" destOrd="0" presId="urn:microsoft.com/office/officeart/2005/8/layout/arrow2"/>
    <dgm:cxn modelId="{F8B708EA-35E3-42EE-8E98-EB53FEFE75DB}" type="presOf" srcId="{B4535F78-E901-4B3B-BA63-4A2C02A9ADEA}" destId="{0D1EAF97-F92B-46D2-85A8-876F678BF7DC}" srcOrd="0" destOrd="0" presId="urn:microsoft.com/office/officeart/2005/8/layout/arrow2"/>
    <dgm:cxn modelId="{7B8DFB2E-6628-425F-BBE9-77B69AD3ED67}" srcId="{B4535F78-E901-4B3B-BA63-4A2C02A9ADEA}" destId="{F509E463-38CF-49EC-9861-D516570DECCF}" srcOrd="0" destOrd="0" parTransId="{0BDDBED6-AAE8-417C-8FAA-B37ED54B5969}" sibTransId="{474A997F-7A15-4A01-9EF0-E0189116C6B7}"/>
    <dgm:cxn modelId="{B6D32207-A606-4F3A-8C72-4614DA275C0D}" type="presOf" srcId="{C078A6C4-9986-485E-92FC-919741CCCAAC}" destId="{DB782BEC-DB18-469C-94DA-BE79DE671BFE}" srcOrd="0" destOrd="0" presId="urn:microsoft.com/office/officeart/2005/8/layout/arrow2"/>
    <dgm:cxn modelId="{BE331498-35D4-4794-B14E-A7C12F27A709}" type="presOf" srcId="{F509E463-38CF-49EC-9861-D516570DECCF}" destId="{A175D11F-26D1-40C9-8551-2DBEBA12E0E5}" srcOrd="0" destOrd="0" presId="urn:microsoft.com/office/officeart/2005/8/layout/arrow2"/>
    <dgm:cxn modelId="{F94C8F24-E459-4B93-9BCD-FA8F522A2344}" srcId="{B4535F78-E901-4B3B-BA63-4A2C02A9ADEA}" destId="{B2F87DBE-DD81-45D7-B4AA-EDF427E0D3F7}" srcOrd="2" destOrd="0" parTransId="{3DDAF790-5D16-4740-B77E-F8A9C09FE68C}" sibTransId="{3A646BC9-5F01-403E-97F6-74A238C44D60}"/>
    <dgm:cxn modelId="{F6925DD8-9EC3-42F7-8464-41E079BFE61B}" srcId="{B4535F78-E901-4B3B-BA63-4A2C02A9ADEA}" destId="{C078A6C4-9986-485E-92FC-919741CCCAAC}" srcOrd="1" destOrd="0" parTransId="{5641CDFF-7E77-4961-A4EA-F730888A5582}" sibTransId="{1C9410E4-2D63-42C3-997F-BFDA5D488663}"/>
    <dgm:cxn modelId="{6EFC8CAA-D4B3-4678-85AC-909B446251CC}" type="presParOf" srcId="{0D1EAF97-F92B-46D2-85A8-876F678BF7DC}" destId="{74DC3B59-E144-457C-863E-6EF84BE5A2E2}" srcOrd="0" destOrd="0" presId="urn:microsoft.com/office/officeart/2005/8/layout/arrow2"/>
    <dgm:cxn modelId="{F8D070B2-9DD9-4024-9283-F152914D7342}" type="presParOf" srcId="{0D1EAF97-F92B-46D2-85A8-876F678BF7DC}" destId="{31425248-41CA-468A-A39B-99A7CE27121E}" srcOrd="1" destOrd="0" presId="urn:microsoft.com/office/officeart/2005/8/layout/arrow2"/>
    <dgm:cxn modelId="{052F544B-4545-4CA0-8A9F-F878552FADF7}" type="presParOf" srcId="{31425248-41CA-468A-A39B-99A7CE27121E}" destId="{D67AF383-B8C3-4D3A-B3A5-0CAFCF8EA41E}" srcOrd="0" destOrd="0" presId="urn:microsoft.com/office/officeart/2005/8/layout/arrow2"/>
    <dgm:cxn modelId="{AE65E199-993D-4AE0-BE11-85484CB7CE74}" type="presParOf" srcId="{31425248-41CA-468A-A39B-99A7CE27121E}" destId="{A175D11F-26D1-40C9-8551-2DBEBA12E0E5}" srcOrd="1" destOrd="0" presId="urn:microsoft.com/office/officeart/2005/8/layout/arrow2"/>
    <dgm:cxn modelId="{B9098F1B-3FF1-463B-8C66-C658929EC677}" type="presParOf" srcId="{31425248-41CA-468A-A39B-99A7CE27121E}" destId="{2ABF9647-56A5-4B98-BB8A-BE36292B41FE}" srcOrd="2" destOrd="0" presId="urn:microsoft.com/office/officeart/2005/8/layout/arrow2"/>
    <dgm:cxn modelId="{0C804012-53F2-4EFC-98ED-0CE59984CB58}" type="presParOf" srcId="{31425248-41CA-468A-A39B-99A7CE27121E}" destId="{DB782BEC-DB18-469C-94DA-BE79DE671BFE}" srcOrd="3" destOrd="0" presId="urn:microsoft.com/office/officeart/2005/8/layout/arrow2"/>
    <dgm:cxn modelId="{9BFF61AC-A29E-4E26-BD2F-FC82CEDE03C6}" type="presParOf" srcId="{31425248-41CA-468A-A39B-99A7CE27121E}" destId="{791490E6-F0E3-44FA-895E-53813CD1C121}" srcOrd="4" destOrd="0" presId="urn:microsoft.com/office/officeart/2005/8/layout/arrow2"/>
    <dgm:cxn modelId="{F53EECFB-3C26-45E5-BEB5-1CF9F70BC796}" type="presParOf" srcId="{31425248-41CA-468A-A39B-99A7CE27121E}" destId="{0EFC597E-191B-43ED-9F05-8AC1CA59314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3F30D-EC51-4722-A4CF-115878737BF4}" type="doc">
      <dgm:prSet loTypeId="urn:microsoft.com/office/officeart/2005/8/layout/hList7" loCatId="process" qsTypeId="urn:microsoft.com/office/officeart/2005/8/quickstyle/simple1" qsCatId="simple" csTypeId="urn:microsoft.com/office/officeart/2005/8/colors/accent1_2" csCatId="accent1" phldr="1"/>
      <dgm:spPr/>
    </dgm:pt>
    <dgm:pt modelId="{8B2C76E8-4C43-4C19-8762-FD1714ECA3BC}">
      <dgm:prSet phldrT="[Metin]"/>
      <dgm:spPr>
        <a:solidFill>
          <a:srgbClr val="FFC000"/>
        </a:solidFill>
      </dgm:spPr>
      <dgm:t>
        <a:bodyPr/>
        <a:lstStyle/>
        <a:p>
          <a:r>
            <a:rPr lang="tr-TR" dirty="0" smtClean="0"/>
            <a:t>PUAN </a:t>
          </a:r>
          <a:endParaRPr lang="tr-TR" dirty="0"/>
        </a:p>
      </dgm:t>
    </dgm:pt>
    <dgm:pt modelId="{229BEC27-DB0E-4BC4-85E0-6B0207F16556}" type="parTrans" cxnId="{E691F420-4FCD-459D-87E8-823379211BE7}">
      <dgm:prSet/>
      <dgm:spPr/>
      <dgm:t>
        <a:bodyPr/>
        <a:lstStyle/>
        <a:p>
          <a:endParaRPr lang="tr-TR"/>
        </a:p>
      </dgm:t>
    </dgm:pt>
    <dgm:pt modelId="{F723041D-B0B0-4964-94C1-264EE59A23D7}" type="sibTrans" cxnId="{E691F420-4FCD-459D-87E8-823379211BE7}">
      <dgm:prSet/>
      <dgm:spPr/>
      <dgm:t>
        <a:bodyPr/>
        <a:lstStyle/>
        <a:p>
          <a:endParaRPr lang="tr-TR"/>
        </a:p>
      </dgm:t>
    </dgm:pt>
    <dgm:pt modelId="{B7548A17-C225-46C9-842F-4BE456956CBB}">
      <dgm:prSet phldrT="[Metin]"/>
      <dgm:spPr>
        <a:solidFill>
          <a:srgbClr val="FF0000"/>
        </a:solidFill>
      </dgm:spPr>
      <dgm:t>
        <a:bodyPr/>
        <a:lstStyle/>
        <a:p>
          <a:r>
            <a:rPr lang="tr-TR" dirty="0" smtClean="0"/>
            <a:t>YÜZDELİK DİLİM </a:t>
          </a:r>
          <a:endParaRPr lang="tr-TR" dirty="0"/>
        </a:p>
      </dgm:t>
    </dgm:pt>
    <dgm:pt modelId="{5F4F6C7F-BEFA-41BE-9309-DACE796B10DA}" type="parTrans" cxnId="{EA055412-F2EF-4302-A837-2545FBFB635B}">
      <dgm:prSet/>
      <dgm:spPr/>
      <dgm:t>
        <a:bodyPr/>
        <a:lstStyle/>
        <a:p>
          <a:endParaRPr lang="tr-TR"/>
        </a:p>
      </dgm:t>
    </dgm:pt>
    <dgm:pt modelId="{43D9A57D-DA1F-4695-8F5C-70DF3E4CC03D}" type="sibTrans" cxnId="{EA055412-F2EF-4302-A837-2545FBFB635B}">
      <dgm:prSet/>
      <dgm:spPr/>
      <dgm:t>
        <a:bodyPr/>
        <a:lstStyle/>
        <a:p>
          <a:endParaRPr lang="tr-TR"/>
        </a:p>
      </dgm:t>
    </dgm:pt>
    <dgm:pt modelId="{29293E46-ADFA-4E66-8D84-071EADA576E6}">
      <dgm:prSet phldrT="[Metin]"/>
      <dgm:spPr/>
      <dgm:t>
        <a:bodyPr/>
        <a:lstStyle/>
        <a:p>
          <a:r>
            <a:rPr lang="tr-TR" dirty="0" smtClean="0"/>
            <a:t>KONTENJAN</a:t>
          </a:r>
          <a:endParaRPr lang="tr-TR" dirty="0"/>
        </a:p>
      </dgm:t>
    </dgm:pt>
    <dgm:pt modelId="{D5139039-2541-4179-B035-1A1D1BCB7212}" type="parTrans" cxnId="{619CFD5C-F3F9-48FA-B825-02F79587D344}">
      <dgm:prSet/>
      <dgm:spPr/>
      <dgm:t>
        <a:bodyPr/>
        <a:lstStyle/>
        <a:p>
          <a:endParaRPr lang="tr-TR"/>
        </a:p>
      </dgm:t>
    </dgm:pt>
    <dgm:pt modelId="{169ABF67-2DB5-4C83-8F27-74A1CB29DBDC}" type="sibTrans" cxnId="{619CFD5C-F3F9-48FA-B825-02F79587D344}">
      <dgm:prSet/>
      <dgm:spPr/>
      <dgm:t>
        <a:bodyPr/>
        <a:lstStyle/>
        <a:p>
          <a:endParaRPr lang="tr-TR"/>
        </a:p>
      </dgm:t>
    </dgm:pt>
    <dgm:pt modelId="{1AFDF93B-E2EF-4D5F-9C08-3CDE0B279C03}" type="pres">
      <dgm:prSet presAssocID="{5CB3F30D-EC51-4722-A4CF-115878737BF4}" presName="Name0" presStyleCnt="0">
        <dgm:presLayoutVars>
          <dgm:dir/>
          <dgm:resizeHandles val="exact"/>
        </dgm:presLayoutVars>
      </dgm:prSet>
      <dgm:spPr/>
    </dgm:pt>
    <dgm:pt modelId="{0643ADDA-7D35-4FA7-B4B1-3999DD8096AA}" type="pres">
      <dgm:prSet presAssocID="{5CB3F30D-EC51-4722-A4CF-115878737BF4}" presName="fgShape" presStyleLbl="fgShp" presStyleIdx="0" presStyleCnt="1" custLinFactY="37675" custLinFactNeighborX="-705" custLinFactNeighborY="100000"/>
      <dgm:spPr/>
    </dgm:pt>
    <dgm:pt modelId="{00AFE294-4EC7-45C4-9F71-C3889108FAE5}" type="pres">
      <dgm:prSet presAssocID="{5CB3F30D-EC51-4722-A4CF-115878737BF4}" presName="linComp" presStyleCnt="0"/>
      <dgm:spPr/>
    </dgm:pt>
    <dgm:pt modelId="{CE387CA7-4BBD-47DA-9045-8B3B70286892}" type="pres">
      <dgm:prSet presAssocID="{8B2C76E8-4C43-4C19-8762-FD1714ECA3BC}" presName="compNode" presStyleCnt="0"/>
      <dgm:spPr/>
    </dgm:pt>
    <dgm:pt modelId="{104A784D-0617-44F1-8FA3-744813ADADAC}" type="pres">
      <dgm:prSet presAssocID="{8B2C76E8-4C43-4C19-8762-FD1714ECA3BC}" presName="bkgdShape" presStyleLbl="node1" presStyleIdx="0" presStyleCnt="3" custLinFactNeighborX="-64" custLinFactNeighborY="-16623"/>
      <dgm:spPr/>
      <dgm:t>
        <a:bodyPr/>
        <a:lstStyle/>
        <a:p>
          <a:endParaRPr lang="tr-TR"/>
        </a:p>
      </dgm:t>
    </dgm:pt>
    <dgm:pt modelId="{4F631CA1-C1E4-4C9D-A77F-1A900F7B2DCE}" type="pres">
      <dgm:prSet presAssocID="{8B2C76E8-4C43-4C19-8762-FD1714ECA3BC}" presName="nodeTx" presStyleLbl="node1" presStyleIdx="0" presStyleCnt="3">
        <dgm:presLayoutVars>
          <dgm:bulletEnabled val="1"/>
        </dgm:presLayoutVars>
      </dgm:prSet>
      <dgm:spPr/>
      <dgm:t>
        <a:bodyPr/>
        <a:lstStyle/>
        <a:p>
          <a:endParaRPr lang="tr-TR"/>
        </a:p>
      </dgm:t>
    </dgm:pt>
    <dgm:pt modelId="{CA88215B-7FA5-4821-B37E-7AA94F677E80}" type="pres">
      <dgm:prSet presAssocID="{8B2C76E8-4C43-4C19-8762-FD1714ECA3BC}" presName="invisiNode" presStyleLbl="node1" presStyleIdx="0" presStyleCnt="3"/>
      <dgm:spPr/>
    </dgm:pt>
    <dgm:pt modelId="{2283195A-EAEF-4231-99D2-909BBD1AB991}" type="pres">
      <dgm:prSet presAssocID="{8B2C76E8-4C43-4C19-8762-FD1714ECA3BC}" presName="imagNode" presStyleLbl="fgImgPlace1" presStyleIdx="0" presStyleCnt="3"/>
      <dgm:spPr/>
    </dgm:pt>
    <dgm:pt modelId="{EEE0B1FB-15F2-4B22-8E5A-B79F19F97A8B}" type="pres">
      <dgm:prSet presAssocID="{F723041D-B0B0-4964-94C1-264EE59A23D7}" presName="sibTrans" presStyleLbl="sibTrans2D1" presStyleIdx="0" presStyleCnt="0"/>
      <dgm:spPr/>
      <dgm:t>
        <a:bodyPr/>
        <a:lstStyle/>
        <a:p>
          <a:endParaRPr lang="tr-TR"/>
        </a:p>
      </dgm:t>
    </dgm:pt>
    <dgm:pt modelId="{9CF5FC40-7ED2-427C-843D-0529FE277B5A}" type="pres">
      <dgm:prSet presAssocID="{B7548A17-C225-46C9-842F-4BE456956CBB}" presName="compNode" presStyleCnt="0"/>
      <dgm:spPr/>
    </dgm:pt>
    <dgm:pt modelId="{11E3E94E-753E-44B2-A706-5EA0A0BC4FDE}" type="pres">
      <dgm:prSet presAssocID="{B7548A17-C225-46C9-842F-4BE456956CBB}" presName="bkgdShape" presStyleLbl="node1" presStyleIdx="1" presStyleCnt="3"/>
      <dgm:spPr/>
      <dgm:t>
        <a:bodyPr/>
        <a:lstStyle/>
        <a:p>
          <a:endParaRPr lang="tr-TR"/>
        </a:p>
      </dgm:t>
    </dgm:pt>
    <dgm:pt modelId="{AFEDBEAF-D2D7-4A95-B9CF-899A3136AF20}" type="pres">
      <dgm:prSet presAssocID="{B7548A17-C225-46C9-842F-4BE456956CBB}" presName="nodeTx" presStyleLbl="node1" presStyleIdx="1" presStyleCnt="3">
        <dgm:presLayoutVars>
          <dgm:bulletEnabled val="1"/>
        </dgm:presLayoutVars>
      </dgm:prSet>
      <dgm:spPr/>
      <dgm:t>
        <a:bodyPr/>
        <a:lstStyle/>
        <a:p>
          <a:endParaRPr lang="tr-TR"/>
        </a:p>
      </dgm:t>
    </dgm:pt>
    <dgm:pt modelId="{BBD85C98-0CD3-4242-AF68-930D70365C5A}" type="pres">
      <dgm:prSet presAssocID="{B7548A17-C225-46C9-842F-4BE456956CBB}" presName="invisiNode" presStyleLbl="node1" presStyleIdx="1" presStyleCnt="3"/>
      <dgm:spPr/>
    </dgm:pt>
    <dgm:pt modelId="{3C5B2087-D8B7-42D3-8C70-C11BE7D970A2}" type="pres">
      <dgm:prSet presAssocID="{B7548A17-C225-46C9-842F-4BE456956CBB}" presName="imagNode" presStyleLbl="fgImgPlace1" presStyleIdx="1" presStyleCnt="3"/>
      <dgm:spPr/>
    </dgm:pt>
    <dgm:pt modelId="{CD5CA289-8DA3-4325-AD83-CC59303DB4B1}" type="pres">
      <dgm:prSet presAssocID="{43D9A57D-DA1F-4695-8F5C-70DF3E4CC03D}" presName="sibTrans" presStyleLbl="sibTrans2D1" presStyleIdx="0" presStyleCnt="0"/>
      <dgm:spPr/>
      <dgm:t>
        <a:bodyPr/>
        <a:lstStyle/>
        <a:p>
          <a:endParaRPr lang="tr-TR"/>
        </a:p>
      </dgm:t>
    </dgm:pt>
    <dgm:pt modelId="{8F3D147C-75DB-4D23-A419-F8611F32B26B}" type="pres">
      <dgm:prSet presAssocID="{29293E46-ADFA-4E66-8D84-071EADA576E6}" presName="compNode" presStyleCnt="0"/>
      <dgm:spPr/>
    </dgm:pt>
    <dgm:pt modelId="{A12CCE85-AD0D-4061-A448-963B41426E3C}" type="pres">
      <dgm:prSet presAssocID="{29293E46-ADFA-4E66-8D84-071EADA576E6}" presName="bkgdShape" presStyleLbl="node1" presStyleIdx="2" presStyleCnt="3"/>
      <dgm:spPr/>
      <dgm:t>
        <a:bodyPr/>
        <a:lstStyle/>
        <a:p>
          <a:endParaRPr lang="tr-TR"/>
        </a:p>
      </dgm:t>
    </dgm:pt>
    <dgm:pt modelId="{DC7ED3AB-E993-40A2-999F-00648FFCCEA9}" type="pres">
      <dgm:prSet presAssocID="{29293E46-ADFA-4E66-8D84-071EADA576E6}" presName="nodeTx" presStyleLbl="node1" presStyleIdx="2" presStyleCnt="3">
        <dgm:presLayoutVars>
          <dgm:bulletEnabled val="1"/>
        </dgm:presLayoutVars>
      </dgm:prSet>
      <dgm:spPr/>
      <dgm:t>
        <a:bodyPr/>
        <a:lstStyle/>
        <a:p>
          <a:endParaRPr lang="tr-TR"/>
        </a:p>
      </dgm:t>
    </dgm:pt>
    <dgm:pt modelId="{820FC764-CD0F-4150-83AF-8DCD8D75F8D6}" type="pres">
      <dgm:prSet presAssocID="{29293E46-ADFA-4E66-8D84-071EADA576E6}" presName="invisiNode" presStyleLbl="node1" presStyleIdx="2" presStyleCnt="3"/>
      <dgm:spPr/>
    </dgm:pt>
    <dgm:pt modelId="{4827348D-CE09-4459-B7BE-03D339543095}" type="pres">
      <dgm:prSet presAssocID="{29293E46-ADFA-4E66-8D84-071EADA576E6}" presName="imagNode" presStyleLbl="fgImgPlace1" presStyleIdx="2" presStyleCnt="3"/>
      <dgm:spPr/>
    </dgm:pt>
  </dgm:ptLst>
  <dgm:cxnLst>
    <dgm:cxn modelId="{CB88686D-81D7-49DE-85C3-F3D961F9D547}" type="presOf" srcId="{8B2C76E8-4C43-4C19-8762-FD1714ECA3BC}" destId="{4F631CA1-C1E4-4C9D-A77F-1A900F7B2DCE}" srcOrd="1" destOrd="0" presId="urn:microsoft.com/office/officeart/2005/8/layout/hList7"/>
    <dgm:cxn modelId="{A4721DBA-9F1C-48CE-A700-3DCD1DF7027E}" type="presOf" srcId="{8B2C76E8-4C43-4C19-8762-FD1714ECA3BC}" destId="{104A784D-0617-44F1-8FA3-744813ADADAC}" srcOrd="0" destOrd="0" presId="urn:microsoft.com/office/officeart/2005/8/layout/hList7"/>
    <dgm:cxn modelId="{EA055412-F2EF-4302-A837-2545FBFB635B}" srcId="{5CB3F30D-EC51-4722-A4CF-115878737BF4}" destId="{B7548A17-C225-46C9-842F-4BE456956CBB}" srcOrd="1" destOrd="0" parTransId="{5F4F6C7F-BEFA-41BE-9309-DACE796B10DA}" sibTransId="{43D9A57D-DA1F-4695-8F5C-70DF3E4CC03D}"/>
    <dgm:cxn modelId="{EE0BC865-C7C0-45DF-A432-F5AEA9081B89}" type="presOf" srcId="{29293E46-ADFA-4E66-8D84-071EADA576E6}" destId="{A12CCE85-AD0D-4061-A448-963B41426E3C}" srcOrd="0" destOrd="0" presId="urn:microsoft.com/office/officeart/2005/8/layout/hList7"/>
    <dgm:cxn modelId="{82D21426-1B56-4751-9B63-F4805AF400E0}" type="presOf" srcId="{B7548A17-C225-46C9-842F-4BE456956CBB}" destId="{11E3E94E-753E-44B2-A706-5EA0A0BC4FDE}" srcOrd="0" destOrd="0" presId="urn:microsoft.com/office/officeart/2005/8/layout/hList7"/>
    <dgm:cxn modelId="{E691F420-4FCD-459D-87E8-823379211BE7}" srcId="{5CB3F30D-EC51-4722-A4CF-115878737BF4}" destId="{8B2C76E8-4C43-4C19-8762-FD1714ECA3BC}" srcOrd="0" destOrd="0" parTransId="{229BEC27-DB0E-4BC4-85E0-6B0207F16556}" sibTransId="{F723041D-B0B0-4964-94C1-264EE59A23D7}"/>
    <dgm:cxn modelId="{A4463C0D-DF69-4CBB-B78D-5B4E3BA8D33A}" type="presOf" srcId="{F723041D-B0B0-4964-94C1-264EE59A23D7}" destId="{EEE0B1FB-15F2-4B22-8E5A-B79F19F97A8B}" srcOrd="0" destOrd="0" presId="urn:microsoft.com/office/officeart/2005/8/layout/hList7"/>
    <dgm:cxn modelId="{E9421BCF-096B-401B-AD38-7218958E20EC}" type="presOf" srcId="{B7548A17-C225-46C9-842F-4BE456956CBB}" destId="{AFEDBEAF-D2D7-4A95-B9CF-899A3136AF20}" srcOrd="1" destOrd="0" presId="urn:microsoft.com/office/officeart/2005/8/layout/hList7"/>
    <dgm:cxn modelId="{1CF99302-530B-455F-92CD-6282C09FC95D}" type="presOf" srcId="{29293E46-ADFA-4E66-8D84-071EADA576E6}" destId="{DC7ED3AB-E993-40A2-999F-00648FFCCEA9}" srcOrd="1" destOrd="0" presId="urn:microsoft.com/office/officeart/2005/8/layout/hList7"/>
    <dgm:cxn modelId="{6047C67B-53E3-494B-9474-E95896D6B67D}" type="presOf" srcId="{5CB3F30D-EC51-4722-A4CF-115878737BF4}" destId="{1AFDF93B-E2EF-4D5F-9C08-3CDE0B279C03}" srcOrd="0" destOrd="0" presId="urn:microsoft.com/office/officeart/2005/8/layout/hList7"/>
    <dgm:cxn modelId="{25BF08E3-EE98-4EC1-A420-24014866AFB3}" type="presOf" srcId="{43D9A57D-DA1F-4695-8F5C-70DF3E4CC03D}" destId="{CD5CA289-8DA3-4325-AD83-CC59303DB4B1}" srcOrd="0" destOrd="0" presId="urn:microsoft.com/office/officeart/2005/8/layout/hList7"/>
    <dgm:cxn modelId="{619CFD5C-F3F9-48FA-B825-02F79587D344}" srcId="{5CB3F30D-EC51-4722-A4CF-115878737BF4}" destId="{29293E46-ADFA-4E66-8D84-071EADA576E6}" srcOrd="2" destOrd="0" parTransId="{D5139039-2541-4179-B035-1A1D1BCB7212}" sibTransId="{169ABF67-2DB5-4C83-8F27-74A1CB29DBDC}"/>
    <dgm:cxn modelId="{2066C779-D6B8-40A0-AF55-C87F908A339A}" type="presParOf" srcId="{1AFDF93B-E2EF-4D5F-9C08-3CDE0B279C03}" destId="{0643ADDA-7D35-4FA7-B4B1-3999DD8096AA}" srcOrd="0" destOrd="0" presId="urn:microsoft.com/office/officeart/2005/8/layout/hList7"/>
    <dgm:cxn modelId="{EC5BF5D9-10D7-4AA1-A9A3-1877619C7BB4}" type="presParOf" srcId="{1AFDF93B-E2EF-4D5F-9C08-3CDE0B279C03}" destId="{00AFE294-4EC7-45C4-9F71-C3889108FAE5}" srcOrd="1" destOrd="0" presId="urn:microsoft.com/office/officeart/2005/8/layout/hList7"/>
    <dgm:cxn modelId="{4EA07A64-2B17-48C6-B197-7DFC719186D0}" type="presParOf" srcId="{00AFE294-4EC7-45C4-9F71-C3889108FAE5}" destId="{CE387CA7-4BBD-47DA-9045-8B3B70286892}" srcOrd="0" destOrd="0" presId="urn:microsoft.com/office/officeart/2005/8/layout/hList7"/>
    <dgm:cxn modelId="{0D7F05F0-4833-40A4-B5B5-77E13DFF4CB7}" type="presParOf" srcId="{CE387CA7-4BBD-47DA-9045-8B3B70286892}" destId="{104A784D-0617-44F1-8FA3-744813ADADAC}" srcOrd="0" destOrd="0" presId="urn:microsoft.com/office/officeart/2005/8/layout/hList7"/>
    <dgm:cxn modelId="{336EA0B5-9F07-4E0C-AA6B-F19BD163FA1A}" type="presParOf" srcId="{CE387CA7-4BBD-47DA-9045-8B3B70286892}" destId="{4F631CA1-C1E4-4C9D-A77F-1A900F7B2DCE}" srcOrd="1" destOrd="0" presId="urn:microsoft.com/office/officeart/2005/8/layout/hList7"/>
    <dgm:cxn modelId="{442341D6-3A48-46AB-96F8-4D42B53C5A5C}" type="presParOf" srcId="{CE387CA7-4BBD-47DA-9045-8B3B70286892}" destId="{CA88215B-7FA5-4821-B37E-7AA94F677E80}" srcOrd="2" destOrd="0" presId="urn:microsoft.com/office/officeart/2005/8/layout/hList7"/>
    <dgm:cxn modelId="{DDAB0ADD-A4DB-47E6-90D7-B59F52014468}" type="presParOf" srcId="{CE387CA7-4BBD-47DA-9045-8B3B70286892}" destId="{2283195A-EAEF-4231-99D2-909BBD1AB991}" srcOrd="3" destOrd="0" presId="urn:microsoft.com/office/officeart/2005/8/layout/hList7"/>
    <dgm:cxn modelId="{F3B7B41D-6F08-4759-A168-921FB6EBB18B}" type="presParOf" srcId="{00AFE294-4EC7-45C4-9F71-C3889108FAE5}" destId="{EEE0B1FB-15F2-4B22-8E5A-B79F19F97A8B}" srcOrd="1" destOrd="0" presId="urn:microsoft.com/office/officeart/2005/8/layout/hList7"/>
    <dgm:cxn modelId="{9D63CB12-E634-4C87-ABD3-D602FE94B688}" type="presParOf" srcId="{00AFE294-4EC7-45C4-9F71-C3889108FAE5}" destId="{9CF5FC40-7ED2-427C-843D-0529FE277B5A}" srcOrd="2" destOrd="0" presId="urn:microsoft.com/office/officeart/2005/8/layout/hList7"/>
    <dgm:cxn modelId="{BCD8894A-6049-42A6-8F40-9FC5EF25A8F4}" type="presParOf" srcId="{9CF5FC40-7ED2-427C-843D-0529FE277B5A}" destId="{11E3E94E-753E-44B2-A706-5EA0A0BC4FDE}" srcOrd="0" destOrd="0" presId="urn:microsoft.com/office/officeart/2005/8/layout/hList7"/>
    <dgm:cxn modelId="{56856BE8-5309-4CFB-B759-49A229B79639}" type="presParOf" srcId="{9CF5FC40-7ED2-427C-843D-0529FE277B5A}" destId="{AFEDBEAF-D2D7-4A95-B9CF-899A3136AF20}" srcOrd="1" destOrd="0" presId="urn:microsoft.com/office/officeart/2005/8/layout/hList7"/>
    <dgm:cxn modelId="{45EF4EB1-D12D-4EE7-9627-575F61CD53AB}" type="presParOf" srcId="{9CF5FC40-7ED2-427C-843D-0529FE277B5A}" destId="{BBD85C98-0CD3-4242-AF68-930D70365C5A}" srcOrd="2" destOrd="0" presId="urn:microsoft.com/office/officeart/2005/8/layout/hList7"/>
    <dgm:cxn modelId="{55AADBFB-6A62-4590-B8CD-D6C9DA9533EF}" type="presParOf" srcId="{9CF5FC40-7ED2-427C-843D-0529FE277B5A}" destId="{3C5B2087-D8B7-42D3-8C70-C11BE7D970A2}" srcOrd="3" destOrd="0" presId="urn:microsoft.com/office/officeart/2005/8/layout/hList7"/>
    <dgm:cxn modelId="{E148BC0A-7A41-4D38-832D-471F8B27DFC6}" type="presParOf" srcId="{00AFE294-4EC7-45C4-9F71-C3889108FAE5}" destId="{CD5CA289-8DA3-4325-AD83-CC59303DB4B1}" srcOrd="3" destOrd="0" presId="urn:microsoft.com/office/officeart/2005/8/layout/hList7"/>
    <dgm:cxn modelId="{4235FE19-3D8C-43EE-AC32-3B5CD6474B9E}" type="presParOf" srcId="{00AFE294-4EC7-45C4-9F71-C3889108FAE5}" destId="{8F3D147C-75DB-4D23-A419-F8611F32B26B}" srcOrd="4" destOrd="0" presId="urn:microsoft.com/office/officeart/2005/8/layout/hList7"/>
    <dgm:cxn modelId="{35805B63-8592-41C9-8919-C1BEFEC32DA8}" type="presParOf" srcId="{8F3D147C-75DB-4D23-A419-F8611F32B26B}" destId="{A12CCE85-AD0D-4061-A448-963B41426E3C}" srcOrd="0" destOrd="0" presId="urn:microsoft.com/office/officeart/2005/8/layout/hList7"/>
    <dgm:cxn modelId="{629CD92E-8A7B-4822-A97D-0F00CBC09338}" type="presParOf" srcId="{8F3D147C-75DB-4D23-A419-F8611F32B26B}" destId="{DC7ED3AB-E993-40A2-999F-00648FFCCEA9}" srcOrd="1" destOrd="0" presId="urn:microsoft.com/office/officeart/2005/8/layout/hList7"/>
    <dgm:cxn modelId="{99C2DB37-77BF-4A86-BB34-3470B8CF9F16}" type="presParOf" srcId="{8F3D147C-75DB-4D23-A419-F8611F32B26B}" destId="{820FC764-CD0F-4150-83AF-8DCD8D75F8D6}" srcOrd="2" destOrd="0" presId="urn:microsoft.com/office/officeart/2005/8/layout/hList7"/>
    <dgm:cxn modelId="{FF3DA5B8-B0AE-4BCC-8BD9-968B28347995}" type="presParOf" srcId="{8F3D147C-75DB-4D23-A419-F8611F32B26B}" destId="{4827348D-CE09-4459-B7BE-03D33954309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CABBE-5DB5-4026-BC02-6C9B1CE203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668C663D-7952-4494-B1A2-5ED3B96466E9}">
      <dgm:prSet phldrT="[Metin]"/>
      <dgm:spPr>
        <a:solidFill>
          <a:srgbClr val="00B050"/>
        </a:solidFill>
      </dgm:spPr>
      <dgm:t>
        <a:bodyPr/>
        <a:lstStyle/>
        <a:p>
          <a:r>
            <a:rPr lang="tr-TR" dirty="0" smtClean="0"/>
            <a:t>LGS </a:t>
          </a:r>
          <a:endParaRPr lang="tr-TR" dirty="0"/>
        </a:p>
      </dgm:t>
    </dgm:pt>
    <dgm:pt modelId="{9645A6FF-8176-4CF6-B0B9-031A3ADAC594}" type="parTrans" cxnId="{BF87EF3A-AB97-42DB-8F8D-5A63AA488746}">
      <dgm:prSet/>
      <dgm:spPr/>
      <dgm:t>
        <a:bodyPr/>
        <a:lstStyle/>
        <a:p>
          <a:endParaRPr lang="tr-TR"/>
        </a:p>
      </dgm:t>
    </dgm:pt>
    <dgm:pt modelId="{E27AE54A-1DFC-4081-818E-03FD79FBFCC9}" type="sibTrans" cxnId="{BF87EF3A-AB97-42DB-8F8D-5A63AA488746}">
      <dgm:prSet/>
      <dgm:spPr/>
      <dgm:t>
        <a:bodyPr/>
        <a:lstStyle/>
        <a:p>
          <a:endParaRPr lang="tr-TR"/>
        </a:p>
      </dgm:t>
    </dgm:pt>
    <dgm:pt modelId="{7C33CCDF-323F-485B-8A02-D6C2B69660F4}">
      <dgm:prSet phldrT="[Metin]"/>
      <dgm:spPr>
        <a:solidFill>
          <a:srgbClr val="E44CA6"/>
        </a:solidFill>
      </dgm:spPr>
      <dgm:t>
        <a:bodyPr/>
        <a:lstStyle/>
        <a:p>
          <a:r>
            <a:rPr lang="tr-TR" dirty="0" smtClean="0"/>
            <a:t>Her testte adayın kendisinin yaptığı  net sayısı </a:t>
          </a:r>
          <a:endParaRPr lang="tr-TR" dirty="0"/>
        </a:p>
      </dgm:t>
    </dgm:pt>
    <dgm:pt modelId="{E1B5EF50-5EEF-41A0-B395-FA2DAF608058}" type="parTrans" cxnId="{49883066-F86D-41AF-AE2B-345CB4F83C83}">
      <dgm:prSet/>
      <dgm:spPr/>
      <dgm:t>
        <a:bodyPr/>
        <a:lstStyle/>
        <a:p>
          <a:endParaRPr lang="tr-TR"/>
        </a:p>
      </dgm:t>
    </dgm:pt>
    <dgm:pt modelId="{6E4D9ADC-F111-420F-904C-3A9B60F3FEFE}" type="sibTrans" cxnId="{49883066-F86D-41AF-AE2B-345CB4F83C83}">
      <dgm:prSet/>
      <dgm:spPr/>
      <dgm:t>
        <a:bodyPr/>
        <a:lstStyle/>
        <a:p>
          <a:endParaRPr lang="tr-TR"/>
        </a:p>
      </dgm:t>
    </dgm:pt>
    <dgm:pt modelId="{57AB809C-DB48-4F32-A5D8-E3B92985841E}">
      <dgm:prSet phldrT="[Metin]"/>
      <dgm:spPr>
        <a:solidFill>
          <a:schemeClr val="accent4"/>
        </a:solidFill>
      </dgm:spPr>
      <dgm:t>
        <a:bodyPr/>
        <a:lstStyle/>
        <a:p>
          <a:r>
            <a:rPr lang="tr-TR" dirty="0" smtClean="0"/>
            <a:t>O yıl sınava giren adayların net ortalaması</a:t>
          </a:r>
          <a:endParaRPr lang="tr-TR" dirty="0"/>
        </a:p>
      </dgm:t>
    </dgm:pt>
    <dgm:pt modelId="{4468EFA6-DF3D-4DA9-AAB7-5FCF215446B7}" type="parTrans" cxnId="{E61EB185-CEE4-441A-9259-CA33908B01B5}">
      <dgm:prSet/>
      <dgm:spPr/>
      <dgm:t>
        <a:bodyPr/>
        <a:lstStyle/>
        <a:p>
          <a:endParaRPr lang="tr-TR"/>
        </a:p>
      </dgm:t>
    </dgm:pt>
    <dgm:pt modelId="{84A00AE5-5A57-4CBE-8B7F-9C7E146B4E42}" type="sibTrans" cxnId="{E61EB185-CEE4-441A-9259-CA33908B01B5}">
      <dgm:prSet/>
      <dgm:spPr/>
      <dgm:t>
        <a:bodyPr/>
        <a:lstStyle/>
        <a:p>
          <a:endParaRPr lang="tr-TR"/>
        </a:p>
      </dgm:t>
    </dgm:pt>
    <dgm:pt modelId="{38F14419-615B-49FD-897F-51696A85E5F8}">
      <dgm:prSet phldrT="[Metin]"/>
      <dgm:spPr>
        <a:solidFill>
          <a:srgbClr val="7030A0"/>
        </a:solidFill>
      </dgm:spPr>
      <dgm:t>
        <a:bodyPr/>
        <a:lstStyle/>
        <a:p>
          <a:r>
            <a:rPr lang="tr-TR" dirty="0" smtClean="0"/>
            <a:t>O yıl sınava giren adayların yaptığı standart sapma değeri</a:t>
          </a:r>
          <a:endParaRPr lang="tr-TR" dirty="0"/>
        </a:p>
      </dgm:t>
    </dgm:pt>
    <dgm:pt modelId="{B6AB0962-F8E1-44EE-BBA5-C2479515DE78}" type="parTrans" cxnId="{08B646CA-DE2F-4A48-B376-6759C8623F3F}">
      <dgm:prSet/>
      <dgm:spPr/>
      <dgm:t>
        <a:bodyPr/>
        <a:lstStyle/>
        <a:p>
          <a:endParaRPr lang="tr-TR"/>
        </a:p>
      </dgm:t>
    </dgm:pt>
    <dgm:pt modelId="{E40DE24A-D3EB-4D7A-AE28-0F9C8B2E3900}" type="sibTrans" cxnId="{08B646CA-DE2F-4A48-B376-6759C8623F3F}">
      <dgm:prSet/>
      <dgm:spPr/>
      <dgm:t>
        <a:bodyPr/>
        <a:lstStyle/>
        <a:p>
          <a:endParaRPr lang="tr-TR"/>
        </a:p>
      </dgm:t>
    </dgm:pt>
    <dgm:pt modelId="{91A156B6-0CEA-4E91-A4E2-9AAF5513CA92}" type="pres">
      <dgm:prSet presAssocID="{DE6CABBE-5DB5-4026-BC02-6C9B1CE203B7}" presName="Name0" presStyleCnt="0">
        <dgm:presLayoutVars>
          <dgm:chPref val="1"/>
          <dgm:dir/>
          <dgm:animOne val="branch"/>
          <dgm:animLvl val="lvl"/>
          <dgm:resizeHandles val="exact"/>
        </dgm:presLayoutVars>
      </dgm:prSet>
      <dgm:spPr/>
      <dgm:t>
        <a:bodyPr/>
        <a:lstStyle/>
        <a:p>
          <a:endParaRPr lang="tr-TR"/>
        </a:p>
      </dgm:t>
    </dgm:pt>
    <dgm:pt modelId="{6A94E168-FF0C-41C0-A81A-391125844C4A}" type="pres">
      <dgm:prSet presAssocID="{668C663D-7952-4494-B1A2-5ED3B96466E9}" presName="root1" presStyleCnt="0"/>
      <dgm:spPr/>
    </dgm:pt>
    <dgm:pt modelId="{142F1544-6D52-4D57-990B-4F5AFF7BA0A8}" type="pres">
      <dgm:prSet presAssocID="{668C663D-7952-4494-B1A2-5ED3B96466E9}" presName="LevelOneTextNode" presStyleLbl="node0" presStyleIdx="0" presStyleCnt="1" custLinFactX="-158216" custLinFactNeighborX="-200000" custLinFactNeighborY="5646">
        <dgm:presLayoutVars>
          <dgm:chPref val="3"/>
        </dgm:presLayoutVars>
      </dgm:prSet>
      <dgm:spPr/>
      <dgm:t>
        <a:bodyPr/>
        <a:lstStyle/>
        <a:p>
          <a:endParaRPr lang="tr-TR"/>
        </a:p>
      </dgm:t>
    </dgm:pt>
    <dgm:pt modelId="{6E5F769F-9E33-486D-8E56-0D8B1A68EEC4}" type="pres">
      <dgm:prSet presAssocID="{668C663D-7952-4494-B1A2-5ED3B96466E9}" presName="level2hierChild" presStyleCnt="0"/>
      <dgm:spPr/>
    </dgm:pt>
    <dgm:pt modelId="{8E4B6E17-E8BA-41A7-85B2-81D67BD5B268}" type="pres">
      <dgm:prSet presAssocID="{E1B5EF50-5EEF-41A0-B395-FA2DAF608058}" presName="conn2-1" presStyleLbl="parChTrans1D2" presStyleIdx="0" presStyleCnt="3"/>
      <dgm:spPr/>
      <dgm:t>
        <a:bodyPr/>
        <a:lstStyle/>
        <a:p>
          <a:endParaRPr lang="tr-TR"/>
        </a:p>
      </dgm:t>
    </dgm:pt>
    <dgm:pt modelId="{F1896245-FEBF-46B8-BA3B-18EF217C58DA}" type="pres">
      <dgm:prSet presAssocID="{E1B5EF50-5EEF-41A0-B395-FA2DAF608058}" presName="connTx" presStyleLbl="parChTrans1D2" presStyleIdx="0" presStyleCnt="3"/>
      <dgm:spPr/>
      <dgm:t>
        <a:bodyPr/>
        <a:lstStyle/>
        <a:p>
          <a:endParaRPr lang="tr-TR"/>
        </a:p>
      </dgm:t>
    </dgm:pt>
    <dgm:pt modelId="{B94B7999-18A0-42E6-9CAC-95803C42D4E7}" type="pres">
      <dgm:prSet presAssocID="{7C33CCDF-323F-485B-8A02-D6C2B69660F4}" presName="root2" presStyleCnt="0"/>
      <dgm:spPr/>
    </dgm:pt>
    <dgm:pt modelId="{127454AA-1A12-4EDA-96E0-1C39B42D63EE}" type="pres">
      <dgm:prSet presAssocID="{7C33CCDF-323F-485B-8A02-D6C2B69660F4}" presName="LevelTwoTextNode" presStyleLbl="node2" presStyleIdx="0" presStyleCnt="3" custScaleX="186217" custLinFactNeighborX="-58381" custLinFactNeighborY="-49523">
        <dgm:presLayoutVars>
          <dgm:chPref val="3"/>
        </dgm:presLayoutVars>
      </dgm:prSet>
      <dgm:spPr/>
      <dgm:t>
        <a:bodyPr/>
        <a:lstStyle/>
        <a:p>
          <a:endParaRPr lang="tr-TR"/>
        </a:p>
      </dgm:t>
    </dgm:pt>
    <dgm:pt modelId="{EAF05EC4-90FE-497C-B446-98F434AB91CF}" type="pres">
      <dgm:prSet presAssocID="{7C33CCDF-323F-485B-8A02-D6C2B69660F4}" presName="level3hierChild" presStyleCnt="0"/>
      <dgm:spPr/>
    </dgm:pt>
    <dgm:pt modelId="{1C14CDBB-DB5F-47DA-AC19-B58DDAF619A2}" type="pres">
      <dgm:prSet presAssocID="{4468EFA6-DF3D-4DA9-AAB7-5FCF215446B7}" presName="conn2-1" presStyleLbl="parChTrans1D2" presStyleIdx="1" presStyleCnt="3"/>
      <dgm:spPr/>
      <dgm:t>
        <a:bodyPr/>
        <a:lstStyle/>
        <a:p>
          <a:endParaRPr lang="tr-TR"/>
        </a:p>
      </dgm:t>
    </dgm:pt>
    <dgm:pt modelId="{0D1ACED9-5F1A-49CB-987A-E3ACDFF3C10A}" type="pres">
      <dgm:prSet presAssocID="{4468EFA6-DF3D-4DA9-AAB7-5FCF215446B7}" presName="connTx" presStyleLbl="parChTrans1D2" presStyleIdx="1" presStyleCnt="3"/>
      <dgm:spPr/>
      <dgm:t>
        <a:bodyPr/>
        <a:lstStyle/>
        <a:p>
          <a:endParaRPr lang="tr-TR"/>
        </a:p>
      </dgm:t>
    </dgm:pt>
    <dgm:pt modelId="{BEDDE688-2F74-47A4-97AD-9F42A9316136}" type="pres">
      <dgm:prSet presAssocID="{57AB809C-DB48-4F32-A5D8-E3B92985841E}" presName="root2" presStyleCnt="0"/>
      <dgm:spPr/>
    </dgm:pt>
    <dgm:pt modelId="{6578D7A5-86FF-437F-B12C-F6AFD9C7C5F3}" type="pres">
      <dgm:prSet presAssocID="{57AB809C-DB48-4F32-A5D8-E3B92985841E}" presName="LevelTwoTextNode" presStyleLbl="node2" presStyleIdx="1" presStyleCnt="3" custScaleX="176324" custLinFactNeighborX="-56870" custLinFactNeighborY="-24761">
        <dgm:presLayoutVars>
          <dgm:chPref val="3"/>
        </dgm:presLayoutVars>
      </dgm:prSet>
      <dgm:spPr/>
      <dgm:t>
        <a:bodyPr/>
        <a:lstStyle/>
        <a:p>
          <a:endParaRPr lang="tr-TR"/>
        </a:p>
      </dgm:t>
    </dgm:pt>
    <dgm:pt modelId="{61FE7BFC-F77A-49B6-977F-9F3E5522329C}" type="pres">
      <dgm:prSet presAssocID="{57AB809C-DB48-4F32-A5D8-E3B92985841E}" presName="level3hierChild" presStyleCnt="0"/>
      <dgm:spPr/>
    </dgm:pt>
    <dgm:pt modelId="{0EB76E09-537C-4C80-BBA4-A94A0DE7B45E}" type="pres">
      <dgm:prSet presAssocID="{B6AB0962-F8E1-44EE-BBA5-C2479515DE78}" presName="conn2-1" presStyleLbl="parChTrans1D2" presStyleIdx="2" presStyleCnt="3"/>
      <dgm:spPr/>
      <dgm:t>
        <a:bodyPr/>
        <a:lstStyle/>
        <a:p>
          <a:endParaRPr lang="tr-TR"/>
        </a:p>
      </dgm:t>
    </dgm:pt>
    <dgm:pt modelId="{C262D3D0-E2BB-48F1-BF59-6766B2BBAAA6}" type="pres">
      <dgm:prSet presAssocID="{B6AB0962-F8E1-44EE-BBA5-C2479515DE78}" presName="connTx" presStyleLbl="parChTrans1D2" presStyleIdx="2" presStyleCnt="3"/>
      <dgm:spPr/>
      <dgm:t>
        <a:bodyPr/>
        <a:lstStyle/>
        <a:p>
          <a:endParaRPr lang="tr-TR"/>
        </a:p>
      </dgm:t>
    </dgm:pt>
    <dgm:pt modelId="{5DC6EA79-B5F9-4FB9-BC8C-355F0D06EF98}" type="pres">
      <dgm:prSet presAssocID="{38F14419-615B-49FD-897F-51696A85E5F8}" presName="root2" presStyleCnt="0"/>
      <dgm:spPr/>
    </dgm:pt>
    <dgm:pt modelId="{E9BFEA9B-CACA-4163-B9FD-65B88D0DD97C}" type="pres">
      <dgm:prSet presAssocID="{38F14419-615B-49FD-897F-51696A85E5F8}" presName="LevelTwoTextNode" presStyleLbl="node2" presStyleIdx="2" presStyleCnt="3" custScaleX="233699" custLinFactNeighborX="-57374" custLinFactNeighborY="-3301">
        <dgm:presLayoutVars>
          <dgm:chPref val="3"/>
        </dgm:presLayoutVars>
      </dgm:prSet>
      <dgm:spPr/>
      <dgm:t>
        <a:bodyPr/>
        <a:lstStyle/>
        <a:p>
          <a:endParaRPr lang="tr-TR"/>
        </a:p>
      </dgm:t>
    </dgm:pt>
    <dgm:pt modelId="{04835532-9DD1-4CC3-A4F1-CB5BC263B064}" type="pres">
      <dgm:prSet presAssocID="{38F14419-615B-49FD-897F-51696A85E5F8}" presName="level3hierChild" presStyleCnt="0"/>
      <dgm:spPr/>
    </dgm:pt>
  </dgm:ptLst>
  <dgm:cxnLst>
    <dgm:cxn modelId="{08B646CA-DE2F-4A48-B376-6759C8623F3F}" srcId="{668C663D-7952-4494-B1A2-5ED3B96466E9}" destId="{38F14419-615B-49FD-897F-51696A85E5F8}" srcOrd="2" destOrd="0" parTransId="{B6AB0962-F8E1-44EE-BBA5-C2479515DE78}" sibTransId="{E40DE24A-D3EB-4D7A-AE28-0F9C8B2E3900}"/>
    <dgm:cxn modelId="{1D0734A4-54C1-4F75-BB3C-12170924D475}" type="presOf" srcId="{4468EFA6-DF3D-4DA9-AAB7-5FCF215446B7}" destId="{0D1ACED9-5F1A-49CB-987A-E3ACDFF3C10A}" srcOrd="1" destOrd="0" presId="urn:microsoft.com/office/officeart/2008/layout/HorizontalMultiLevelHierarchy"/>
    <dgm:cxn modelId="{CBD4D307-D144-443A-BAA3-E81209C1B916}" type="presOf" srcId="{B6AB0962-F8E1-44EE-BBA5-C2479515DE78}" destId="{C262D3D0-E2BB-48F1-BF59-6766B2BBAAA6}" srcOrd="1" destOrd="0" presId="urn:microsoft.com/office/officeart/2008/layout/HorizontalMultiLevelHierarchy"/>
    <dgm:cxn modelId="{F93F00C7-2379-41E4-9FE7-0253AA1F890A}" type="presOf" srcId="{B6AB0962-F8E1-44EE-BBA5-C2479515DE78}" destId="{0EB76E09-537C-4C80-BBA4-A94A0DE7B45E}" srcOrd="0" destOrd="0" presId="urn:microsoft.com/office/officeart/2008/layout/HorizontalMultiLevelHierarchy"/>
    <dgm:cxn modelId="{C344548F-BB49-4C83-BCF8-FA5CA86DD84E}" type="presOf" srcId="{7C33CCDF-323F-485B-8A02-D6C2B69660F4}" destId="{127454AA-1A12-4EDA-96E0-1C39B42D63EE}" srcOrd="0" destOrd="0" presId="urn:microsoft.com/office/officeart/2008/layout/HorizontalMultiLevelHierarchy"/>
    <dgm:cxn modelId="{BCF5E5F5-B7D6-4A5E-AC40-67DB45CFEC98}" type="presOf" srcId="{DE6CABBE-5DB5-4026-BC02-6C9B1CE203B7}" destId="{91A156B6-0CEA-4E91-A4E2-9AAF5513CA92}" srcOrd="0" destOrd="0" presId="urn:microsoft.com/office/officeart/2008/layout/HorizontalMultiLevelHierarchy"/>
    <dgm:cxn modelId="{9BD90E75-2581-4BA7-A0CE-8C8045CB7D27}" type="presOf" srcId="{57AB809C-DB48-4F32-A5D8-E3B92985841E}" destId="{6578D7A5-86FF-437F-B12C-F6AFD9C7C5F3}" srcOrd="0" destOrd="0" presId="urn:microsoft.com/office/officeart/2008/layout/HorizontalMultiLevelHierarchy"/>
    <dgm:cxn modelId="{CA206AD7-9AD8-4F0B-9AAA-11FD2F4B7508}" type="presOf" srcId="{38F14419-615B-49FD-897F-51696A85E5F8}" destId="{E9BFEA9B-CACA-4163-B9FD-65B88D0DD97C}" srcOrd="0" destOrd="0" presId="urn:microsoft.com/office/officeart/2008/layout/HorizontalMultiLevelHierarchy"/>
    <dgm:cxn modelId="{49883066-F86D-41AF-AE2B-345CB4F83C83}" srcId="{668C663D-7952-4494-B1A2-5ED3B96466E9}" destId="{7C33CCDF-323F-485B-8A02-D6C2B69660F4}" srcOrd="0" destOrd="0" parTransId="{E1B5EF50-5EEF-41A0-B395-FA2DAF608058}" sibTransId="{6E4D9ADC-F111-420F-904C-3A9B60F3FEFE}"/>
    <dgm:cxn modelId="{836E6AE8-28C3-4D1D-A1D3-0BAAF4665BBF}" type="presOf" srcId="{668C663D-7952-4494-B1A2-5ED3B96466E9}" destId="{142F1544-6D52-4D57-990B-4F5AFF7BA0A8}" srcOrd="0" destOrd="0" presId="urn:microsoft.com/office/officeart/2008/layout/HorizontalMultiLevelHierarchy"/>
    <dgm:cxn modelId="{433F791A-4E34-450C-9A3E-83CA57ACF317}" type="presOf" srcId="{4468EFA6-DF3D-4DA9-AAB7-5FCF215446B7}" destId="{1C14CDBB-DB5F-47DA-AC19-B58DDAF619A2}" srcOrd="0" destOrd="0" presId="urn:microsoft.com/office/officeart/2008/layout/HorizontalMultiLevelHierarchy"/>
    <dgm:cxn modelId="{BF87EF3A-AB97-42DB-8F8D-5A63AA488746}" srcId="{DE6CABBE-5DB5-4026-BC02-6C9B1CE203B7}" destId="{668C663D-7952-4494-B1A2-5ED3B96466E9}" srcOrd="0" destOrd="0" parTransId="{9645A6FF-8176-4CF6-B0B9-031A3ADAC594}" sibTransId="{E27AE54A-1DFC-4081-818E-03FD79FBFCC9}"/>
    <dgm:cxn modelId="{E61EB185-CEE4-441A-9259-CA33908B01B5}" srcId="{668C663D-7952-4494-B1A2-5ED3B96466E9}" destId="{57AB809C-DB48-4F32-A5D8-E3B92985841E}" srcOrd="1" destOrd="0" parTransId="{4468EFA6-DF3D-4DA9-AAB7-5FCF215446B7}" sibTransId="{84A00AE5-5A57-4CBE-8B7F-9C7E146B4E42}"/>
    <dgm:cxn modelId="{4E555967-CA1E-4C7E-895A-06702F32246A}" type="presOf" srcId="{E1B5EF50-5EEF-41A0-B395-FA2DAF608058}" destId="{F1896245-FEBF-46B8-BA3B-18EF217C58DA}" srcOrd="1" destOrd="0" presId="urn:microsoft.com/office/officeart/2008/layout/HorizontalMultiLevelHierarchy"/>
    <dgm:cxn modelId="{EBB2640F-95C5-4307-8C41-24300A27F99F}" type="presOf" srcId="{E1B5EF50-5EEF-41A0-B395-FA2DAF608058}" destId="{8E4B6E17-E8BA-41A7-85B2-81D67BD5B268}" srcOrd="0" destOrd="0" presId="urn:microsoft.com/office/officeart/2008/layout/HorizontalMultiLevelHierarchy"/>
    <dgm:cxn modelId="{15A2CE74-C730-4DD2-99FD-88369BC3E90F}" type="presParOf" srcId="{91A156B6-0CEA-4E91-A4E2-9AAF5513CA92}" destId="{6A94E168-FF0C-41C0-A81A-391125844C4A}" srcOrd="0" destOrd="0" presId="urn:microsoft.com/office/officeart/2008/layout/HorizontalMultiLevelHierarchy"/>
    <dgm:cxn modelId="{D0D391BB-6E26-4C49-BE2A-061D51AD2378}" type="presParOf" srcId="{6A94E168-FF0C-41C0-A81A-391125844C4A}" destId="{142F1544-6D52-4D57-990B-4F5AFF7BA0A8}" srcOrd="0" destOrd="0" presId="urn:microsoft.com/office/officeart/2008/layout/HorizontalMultiLevelHierarchy"/>
    <dgm:cxn modelId="{E634C006-AD8F-457C-A3B5-5533F9F85B73}" type="presParOf" srcId="{6A94E168-FF0C-41C0-A81A-391125844C4A}" destId="{6E5F769F-9E33-486D-8E56-0D8B1A68EEC4}" srcOrd="1" destOrd="0" presId="urn:microsoft.com/office/officeart/2008/layout/HorizontalMultiLevelHierarchy"/>
    <dgm:cxn modelId="{F97C31CD-388A-44AD-B02F-088D36AC2D24}" type="presParOf" srcId="{6E5F769F-9E33-486D-8E56-0D8B1A68EEC4}" destId="{8E4B6E17-E8BA-41A7-85B2-81D67BD5B268}" srcOrd="0" destOrd="0" presId="urn:microsoft.com/office/officeart/2008/layout/HorizontalMultiLevelHierarchy"/>
    <dgm:cxn modelId="{DEF138B9-43E6-4F95-8DF0-72FEE0F8CC44}" type="presParOf" srcId="{8E4B6E17-E8BA-41A7-85B2-81D67BD5B268}" destId="{F1896245-FEBF-46B8-BA3B-18EF217C58DA}" srcOrd="0" destOrd="0" presId="urn:microsoft.com/office/officeart/2008/layout/HorizontalMultiLevelHierarchy"/>
    <dgm:cxn modelId="{ADCA905E-AA16-4A7A-B2BF-807601190ACE}" type="presParOf" srcId="{6E5F769F-9E33-486D-8E56-0D8B1A68EEC4}" destId="{B94B7999-18A0-42E6-9CAC-95803C42D4E7}" srcOrd="1" destOrd="0" presId="urn:microsoft.com/office/officeart/2008/layout/HorizontalMultiLevelHierarchy"/>
    <dgm:cxn modelId="{817B80CF-507C-46DC-BE32-E4A4C06CC7F1}" type="presParOf" srcId="{B94B7999-18A0-42E6-9CAC-95803C42D4E7}" destId="{127454AA-1A12-4EDA-96E0-1C39B42D63EE}" srcOrd="0" destOrd="0" presId="urn:microsoft.com/office/officeart/2008/layout/HorizontalMultiLevelHierarchy"/>
    <dgm:cxn modelId="{9C60F0B0-0F54-41E6-AA6C-FFD1463FEF76}" type="presParOf" srcId="{B94B7999-18A0-42E6-9CAC-95803C42D4E7}" destId="{EAF05EC4-90FE-497C-B446-98F434AB91CF}" srcOrd="1" destOrd="0" presId="urn:microsoft.com/office/officeart/2008/layout/HorizontalMultiLevelHierarchy"/>
    <dgm:cxn modelId="{060D0448-57FC-43E2-9266-2062C622F710}" type="presParOf" srcId="{6E5F769F-9E33-486D-8E56-0D8B1A68EEC4}" destId="{1C14CDBB-DB5F-47DA-AC19-B58DDAF619A2}" srcOrd="2" destOrd="0" presId="urn:microsoft.com/office/officeart/2008/layout/HorizontalMultiLevelHierarchy"/>
    <dgm:cxn modelId="{5B5E2D30-CD28-49EB-8A5A-059919EE3808}" type="presParOf" srcId="{1C14CDBB-DB5F-47DA-AC19-B58DDAF619A2}" destId="{0D1ACED9-5F1A-49CB-987A-E3ACDFF3C10A}" srcOrd="0" destOrd="0" presId="urn:microsoft.com/office/officeart/2008/layout/HorizontalMultiLevelHierarchy"/>
    <dgm:cxn modelId="{6895AB15-645D-4E7C-AF07-730E6F5BB152}" type="presParOf" srcId="{6E5F769F-9E33-486D-8E56-0D8B1A68EEC4}" destId="{BEDDE688-2F74-47A4-97AD-9F42A9316136}" srcOrd="3" destOrd="0" presId="urn:microsoft.com/office/officeart/2008/layout/HorizontalMultiLevelHierarchy"/>
    <dgm:cxn modelId="{36FBA443-F978-43C5-8FB4-323E6B1943E7}" type="presParOf" srcId="{BEDDE688-2F74-47A4-97AD-9F42A9316136}" destId="{6578D7A5-86FF-437F-B12C-F6AFD9C7C5F3}" srcOrd="0" destOrd="0" presId="urn:microsoft.com/office/officeart/2008/layout/HorizontalMultiLevelHierarchy"/>
    <dgm:cxn modelId="{D293E9EE-B0E5-451B-B9E2-CA5B4CD6CC5D}" type="presParOf" srcId="{BEDDE688-2F74-47A4-97AD-9F42A9316136}" destId="{61FE7BFC-F77A-49B6-977F-9F3E5522329C}" srcOrd="1" destOrd="0" presId="urn:microsoft.com/office/officeart/2008/layout/HorizontalMultiLevelHierarchy"/>
    <dgm:cxn modelId="{0AB2FE5E-1BA7-4215-88DE-947467574AEA}" type="presParOf" srcId="{6E5F769F-9E33-486D-8E56-0D8B1A68EEC4}" destId="{0EB76E09-537C-4C80-BBA4-A94A0DE7B45E}" srcOrd="4" destOrd="0" presId="urn:microsoft.com/office/officeart/2008/layout/HorizontalMultiLevelHierarchy"/>
    <dgm:cxn modelId="{AC419EA6-1D79-42DD-AF33-8DDE9111BDD1}" type="presParOf" srcId="{0EB76E09-537C-4C80-BBA4-A94A0DE7B45E}" destId="{C262D3D0-E2BB-48F1-BF59-6766B2BBAAA6}" srcOrd="0" destOrd="0" presId="urn:microsoft.com/office/officeart/2008/layout/HorizontalMultiLevelHierarchy"/>
    <dgm:cxn modelId="{235CAAB5-B800-4379-A7BC-41084BA11019}" type="presParOf" srcId="{6E5F769F-9E33-486D-8E56-0D8B1A68EEC4}" destId="{5DC6EA79-B5F9-4FB9-BC8C-355F0D06EF98}" srcOrd="5" destOrd="0" presId="urn:microsoft.com/office/officeart/2008/layout/HorizontalMultiLevelHierarchy"/>
    <dgm:cxn modelId="{720C7ED8-3A81-4BAB-A693-F421055E4CBD}" type="presParOf" srcId="{5DC6EA79-B5F9-4FB9-BC8C-355F0D06EF98}" destId="{E9BFEA9B-CACA-4163-B9FD-65B88D0DD97C}" srcOrd="0" destOrd="0" presId="urn:microsoft.com/office/officeart/2008/layout/HorizontalMultiLevelHierarchy"/>
    <dgm:cxn modelId="{1427D68C-EE91-4900-A0A7-CFAAC0827919}" type="presParOf" srcId="{5DC6EA79-B5F9-4FB9-BC8C-355F0D06EF98}" destId="{04835532-9DD1-4CC3-A4F1-CB5BC263B06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67CB-AA68-48F9-A739-8058B7702C37}">
      <dsp:nvSpPr>
        <dsp:cNvPr id="0" name=""/>
        <dsp:cNvSpPr/>
      </dsp:nvSpPr>
      <dsp:spPr>
        <a:xfrm>
          <a:off x="2411985" y="4632"/>
          <a:ext cx="5458422" cy="2071559"/>
        </a:xfrm>
        <a:prstGeom prst="rightArrow">
          <a:avLst>
            <a:gd name="adj1" fmla="val 75000"/>
            <a:gd name="adj2" fmla="val 50000"/>
          </a:avLst>
        </a:prstGeom>
        <a:solidFill>
          <a:srgbClr val="FFC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tr-TR" sz="2300" kern="1200" dirty="0" smtClean="0"/>
            <a:t>Merkezi Sınavla yerleştirme yapılır. </a:t>
          </a:r>
          <a:endParaRPr lang="tr-TR" sz="2300"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r>
            <a:rPr lang="tr-TR" sz="2300" kern="1200" dirty="0" smtClean="0"/>
            <a:t>Merkezi Sınav puanına ve yerleştirmede esas kriterlere  bakılır. </a:t>
          </a:r>
          <a:endParaRPr lang="tr-TR" sz="2300" kern="1200" dirty="0"/>
        </a:p>
      </dsp:txBody>
      <dsp:txXfrm>
        <a:off x="2411985" y="263577"/>
        <a:ext cx="4681587" cy="1553669"/>
      </dsp:txXfrm>
    </dsp:sp>
    <dsp:sp modelId="{DF072116-BF59-406A-8026-ECA514CBD710}">
      <dsp:nvSpPr>
        <dsp:cNvPr id="0" name=""/>
        <dsp:cNvSpPr/>
      </dsp:nvSpPr>
      <dsp:spPr>
        <a:xfrm>
          <a:off x="0" y="4632"/>
          <a:ext cx="2278381" cy="207155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tr-TR" sz="2300" kern="1200" dirty="0" smtClean="0"/>
            <a:t>SINAV PUANI İLE  ALAN/NİTELİKLİ LİSELER </a:t>
          </a:r>
          <a:endParaRPr lang="tr-TR" sz="2300" kern="1200" dirty="0"/>
        </a:p>
      </dsp:txBody>
      <dsp:txXfrm>
        <a:off x="101125" y="105757"/>
        <a:ext cx="2076131" cy="1869309"/>
      </dsp:txXfrm>
    </dsp:sp>
    <dsp:sp modelId="{397F10F7-FD3A-4A06-9956-C2FA64AE20F6}">
      <dsp:nvSpPr>
        <dsp:cNvPr id="0" name=""/>
        <dsp:cNvSpPr/>
      </dsp:nvSpPr>
      <dsp:spPr>
        <a:xfrm>
          <a:off x="2412003" y="2183706"/>
          <a:ext cx="5458422" cy="2071559"/>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tr-TR" sz="2300" kern="1200" dirty="0" smtClean="0"/>
            <a:t>Adrese Dayalı Yerleştirme  yapılır. </a:t>
          </a:r>
          <a:endParaRPr lang="tr-TR" sz="2300"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r>
            <a:rPr lang="tr-TR" sz="2300" kern="1200" dirty="0" smtClean="0"/>
            <a:t>Öğrencinin ikamet adresine bakılır. </a:t>
          </a:r>
          <a:endParaRPr lang="tr-TR" sz="2300" kern="1200" dirty="0"/>
        </a:p>
      </dsp:txBody>
      <dsp:txXfrm>
        <a:off x="2412003" y="2442651"/>
        <a:ext cx="4681587" cy="1553669"/>
      </dsp:txXfrm>
    </dsp:sp>
    <dsp:sp modelId="{BF390345-B4E9-49D8-9D07-9B94EE22801C}">
      <dsp:nvSpPr>
        <dsp:cNvPr id="0" name=""/>
        <dsp:cNvSpPr/>
      </dsp:nvSpPr>
      <dsp:spPr>
        <a:xfrm>
          <a:off x="18" y="2170055"/>
          <a:ext cx="2420045" cy="207155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tr-TR" sz="2300" kern="1200" dirty="0" smtClean="0"/>
            <a:t>ADRESE BAĞLI OLARAK EĞİTİM BÖLGESİ İLE ÖĞRENCİ ALAN DİĞER LİSELER </a:t>
          </a:r>
          <a:endParaRPr lang="tr-TR" sz="2300" kern="1200" dirty="0"/>
        </a:p>
      </dsp:txBody>
      <dsp:txXfrm>
        <a:off x="101143" y="2271180"/>
        <a:ext cx="2217795" cy="186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C3B59-E144-457C-863E-6EF84BE5A2E2}">
      <dsp:nvSpPr>
        <dsp:cNvPr id="0" name=""/>
        <dsp:cNvSpPr/>
      </dsp:nvSpPr>
      <dsp:spPr>
        <a:xfrm>
          <a:off x="0" y="813845"/>
          <a:ext cx="7367715" cy="460482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AF383-B8C3-4D3A-B3A5-0CAFCF8EA41E}">
      <dsp:nvSpPr>
        <dsp:cNvPr id="0" name=""/>
        <dsp:cNvSpPr/>
      </dsp:nvSpPr>
      <dsp:spPr>
        <a:xfrm>
          <a:off x="935699" y="3585170"/>
          <a:ext cx="191560" cy="19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5D11F-26D1-40C9-8551-2DBEBA12E0E5}">
      <dsp:nvSpPr>
        <dsp:cNvPr id="0" name=""/>
        <dsp:cNvSpPr/>
      </dsp:nvSpPr>
      <dsp:spPr>
        <a:xfrm>
          <a:off x="1031480" y="3680950"/>
          <a:ext cx="1716677" cy="133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04" tIns="0" rIns="0" bIns="0" numCol="1" spcCol="1270" anchor="t" anchorCtr="0">
          <a:noAutofit/>
        </a:bodyPr>
        <a:lstStyle/>
        <a:p>
          <a:pPr lvl="0" algn="l" defTabSz="2711450">
            <a:lnSpc>
              <a:spcPct val="90000"/>
            </a:lnSpc>
            <a:spcBef>
              <a:spcPct val="0"/>
            </a:spcBef>
            <a:spcAft>
              <a:spcPct val="35000"/>
            </a:spcAft>
          </a:pPr>
          <a:r>
            <a:rPr lang="tr-TR" sz="6100" kern="1200" dirty="0" smtClean="0"/>
            <a:t>2019</a:t>
          </a:r>
          <a:endParaRPr lang="tr-TR" sz="6100" kern="1200" dirty="0"/>
        </a:p>
      </dsp:txBody>
      <dsp:txXfrm>
        <a:off x="1031480" y="3680950"/>
        <a:ext cx="1716677" cy="1330793"/>
      </dsp:txXfrm>
    </dsp:sp>
    <dsp:sp modelId="{2ABF9647-56A5-4B98-BB8A-BE36292B41FE}">
      <dsp:nvSpPr>
        <dsp:cNvPr id="0" name=""/>
        <dsp:cNvSpPr/>
      </dsp:nvSpPr>
      <dsp:spPr>
        <a:xfrm>
          <a:off x="2626590" y="2333580"/>
          <a:ext cx="346282" cy="3462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82BEC-DB18-469C-94DA-BE79DE671BFE}">
      <dsp:nvSpPr>
        <dsp:cNvPr id="0" name=""/>
        <dsp:cNvSpPr/>
      </dsp:nvSpPr>
      <dsp:spPr>
        <a:xfrm>
          <a:off x="2799731" y="2506721"/>
          <a:ext cx="1768251" cy="2505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88" tIns="0" rIns="0" bIns="0" numCol="1" spcCol="1270" anchor="t" anchorCtr="0">
          <a:noAutofit/>
        </a:bodyPr>
        <a:lstStyle/>
        <a:p>
          <a:pPr lvl="0" algn="l" defTabSz="2711450">
            <a:lnSpc>
              <a:spcPct val="90000"/>
            </a:lnSpc>
            <a:spcBef>
              <a:spcPct val="0"/>
            </a:spcBef>
            <a:spcAft>
              <a:spcPct val="35000"/>
            </a:spcAft>
          </a:pPr>
          <a:r>
            <a:rPr lang="tr-TR" sz="6100" kern="1200" dirty="0" smtClean="0"/>
            <a:t>2020</a:t>
          </a:r>
          <a:endParaRPr lang="tr-TR" sz="6100" kern="1200" dirty="0"/>
        </a:p>
      </dsp:txBody>
      <dsp:txXfrm>
        <a:off x="2799731" y="2506721"/>
        <a:ext cx="1768251" cy="2505023"/>
      </dsp:txXfrm>
    </dsp:sp>
    <dsp:sp modelId="{791490E6-F0E3-44FA-895E-53813CD1C121}">
      <dsp:nvSpPr>
        <dsp:cNvPr id="0" name=""/>
        <dsp:cNvSpPr/>
      </dsp:nvSpPr>
      <dsp:spPr>
        <a:xfrm>
          <a:off x="4660079" y="1571942"/>
          <a:ext cx="478901" cy="478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C597E-191B-43ED-9F05-8AC1CA59314D}">
      <dsp:nvSpPr>
        <dsp:cNvPr id="0" name=""/>
        <dsp:cNvSpPr/>
      </dsp:nvSpPr>
      <dsp:spPr>
        <a:xfrm>
          <a:off x="3232104" y="865529"/>
          <a:ext cx="2949019" cy="320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60" tIns="0" rIns="0" bIns="0" numCol="1" spcCol="1270" anchor="t" anchorCtr="0">
          <a:noAutofit/>
        </a:bodyPr>
        <a:lstStyle/>
        <a:p>
          <a:pPr lvl="0" algn="l" defTabSz="889000">
            <a:lnSpc>
              <a:spcPct val="90000"/>
            </a:lnSpc>
            <a:spcBef>
              <a:spcPct val="0"/>
            </a:spcBef>
            <a:spcAft>
              <a:spcPct val="35000"/>
            </a:spcAft>
          </a:pPr>
          <a:r>
            <a:rPr lang="tr-TR" sz="2000" kern="1200" dirty="0" smtClean="0"/>
            <a:t>Okul Sayısında %21.62 artış sağlandı.</a:t>
          </a:r>
          <a:endParaRPr lang="tr-TR" sz="2000" kern="1200" dirty="0"/>
        </a:p>
      </dsp:txBody>
      <dsp:txXfrm>
        <a:off x="3232104" y="865529"/>
        <a:ext cx="2949019" cy="3200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784D-0617-44F1-8FA3-744813ADADAC}">
      <dsp:nvSpPr>
        <dsp:cNvPr id="0" name=""/>
        <dsp:cNvSpPr/>
      </dsp:nvSpPr>
      <dsp:spPr>
        <a:xfrm>
          <a:off x="9" y="0"/>
          <a:ext cx="3435027" cy="2538484"/>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tr-TR" sz="3500" kern="1200" dirty="0" smtClean="0"/>
            <a:t>PUAN </a:t>
          </a:r>
          <a:endParaRPr lang="tr-TR" sz="3500" kern="1200" dirty="0"/>
        </a:p>
      </dsp:txBody>
      <dsp:txXfrm>
        <a:off x="9" y="1015393"/>
        <a:ext cx="3435027" cy="1015393"/>
      </dsp:txXfrm>
    </dsp:sp>
    <dsp:sp modelId="{2283195A-EAEF-4231-99D2-909BBD1AB991}">
      <dsp:nvSpPr>
        <dsp:cNvPr id="0" name=""/>
        <dsp:cNvSpPr/>
      </dsp:nvSpPr>
      <dsp:spPr>
        <a:xfrm>
          <a:off x="1297064" y="152309"/>
          <a:ext cx="845315" cy="84531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E3E94E-753E-44B2-A706-5EA0A0BC4FDE}">
      <dsp:nvSpPr>
        <dsp:cNvPr id="0" name=""/>
        <dsp:cNvSpPr/>
      </dsp:nvSpPr>
      <dsp:spPr>
        <a:xfrm>
          <a:off x="3540286" y="0"/>
          <a:ext cx="3435027" cy="253848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tr-TR" sz="3500" kern="1200" dirty="0" smtClean="0"/>
            <a:t>YÜZDELİK DİLİM </a:t>
          </a:r>
          <a:endParaRPr lang="tr-TR" sz="3500" kern="1200" dirty="0"/>
        </a:p>
      </dsp:txBody>
      <dsp:txXfrm>
        <a:off x="3540286" y="1015393"/>
        <a:ext cx="3435027" cy="1015393"/>
      </dsp:txXfrm>
    </dsp:sp>
    <dsp:sp modelId="{3C5B2087-D8B7-42D3-8C70-C11BE7D970A2}">
      <dsp:nvSpPr>
        <dsp:cNvPr id="0" name=""/>
        <dsp:cNvSpPr/>
      </dsp:nvSpPr>
      <dsp:spPr>
        <a:xfrm>
          <a:off x="4835142" y="152309"/>
          <a:ext cx="845315" cy="84531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CCE85-AD0D-4061-A448-963B41426E3C}">
      <dsp:nvSpPr>
        <dsp:cNvPr id="0" name=""/>
        <dsp:cNvSpPr/>
      </dsp:nvSpPr>
      <dsp:spPr>
        <a:xfrm>
          <a:off x="7078364" y="0"/>
          <a:ext cx="3435027" cy="2538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tr-TR" sz="3500" kern="1200" dirty="0" smtClean="0"/>
            <a:t>KONTENJAN</a:t>
          </a:r>
          <a:endParaRPr lang="tr-TR" sz="3500" kern="1200" dirty="0"/>
        </a:p>
      </dsp:txBody>
      <dsp:txXfrm>
        <a:off x="7078364" y="1015393"/>
        <a:ext cx="3435027" cy="1015393"/>
      </dsp:txXfrm>
    </dsp:sp>
    <dsp:sp modelId="{4827348D-CE09-4459-B7BE-03D339543095}">
      <dsp:nvSpPr>
        <dsp:cNvPr id="0" name=""/>
        <dsp:cNvSpPr/>
      </dsp:nvSpPr>
      <dsp:spPr>
        <a:xfrm>
          <a:off x="8373220" y="152309"/>
          <a:ext cx="845315" cy="84531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43ADDA-7D35-4FA7-B4B1-3999DD8096AA}">
      <dsp:nvSpPr>
        <dsp:cNvPr id="0" name=""/>
        <dsp:cNvSpPr/>
      </dsp:nvSpPr>
      <dsp:spPr>
        <a:xfrm>
          <a:off x="352419" y="2157711"/>
          <a:ext cx="9674352" cy="38077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6E09-537C-4C80-BBA4-A94A0DE7B45E}">
      <dsp:nvSpPr>
        <dsp:cNvPr id="0" name=""/>
        <dsp:cNvSpPr/>
      </dsp:nvSpPr>
      <dsp:spPr>
        <a:xfrm>
          <a:off x="826754" y="2175669"/>
          <a:ext cx="391085" cy="1006151"/>
        </a:xfrm>
        <a:custGeom>
          <a:avLst/>
          <a:gdLst/>
          <a:ahLst/>
          <a:cxnLst/>
          <a:rect l="0" t="0" r="0" b="0"/>
          <a:pathLst>
            <a:path>
              <a:moveTo>
                <a:pt x="0" y="0"/>
              </a:moveTo>
              <a:lnTo>
                <a:pt x="195542" y="0"/>
              </a:lnTo>
              <a:lnTo>
                <a:pt x="195542" y="1006151"/>
              </a:lnTo>
              <a:lnTo>
                <a:pt x="391085" y="1006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95309" y="2651757"/>
        <a:ext cx="53974" cy="53974"/>
      </dsp:txXfrm>
    </dsp:sp>
    <dsp:sp modelId="{1C14CDBB-DB5F-47DA-AC19-B58DDAF619A2}">
      <dsp:nvSpPr>
        <dsp:cNvPr id="0" name=""/>
        <dsp:cNvSpPr/>
      </dsp:nvSpPr>
      <dsp:spPr>
        <a:xfrm>
          <a:off x="826754" y="1970956"/>
          <a:ext cx="404753" cy="204712"/>
        </a:xfrm>
        <a:custGeom>
          <a:avLst/>
          <a:gdLst/>
          <a:ahLst/>
          <a:cxnLst/>
          <a:rect l="0" t="0" r="0" b="0"/>
          <a:pathLst>
            <a:path>
              <a:moveTo>
                <a:pt x="0" y="204712"/>
              </a:moveTo>
              <a:lnTo>
                <a:pt x="202376" y="204712"/>
              </a:lnTo>
              <a:lnTo>
                <a:pt x="202376" y="0"/>
              </a:lnTo>
              <a:lnTo>
                <a:pt x="4047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017791" y="2061973"/>
        <a:ext cx="22678" cy="22678"/>
      </dsp:txXfrm>
    </dsp:sp>
    <dsp:sp modelId="{8E4B6E17-E8BA-41A7-85B2-81D67BD5B268}">
      <dsp:nvSpPr>
        <dsp:cNvPr id="0" name=""/>
        <dsp:cNvSpPr/>
      </dsp:nvSpPr>
      <dsp:spPr>
        <a:xfrm>
          <a:off x="826754" y="732792"/>
          <a:ext cx="363778" cy="1442876"/>
        </a:xfrm>
        <a:custGeom>
          <a:avLst/>
          <a:gdLst/>
          <a:ahLst/>
          <a:cxnLst/>
          <a:rect l="0" t="0" r="0" b="0"/>
          <a:pathLst>
            <a:path>
              <a:moveTo>
                <a:pt x="0" y="1442876"/>
              </a:moveTo>
              <a:lnTo>
                <a:pt x="181889" y="1442876"/>
              </a:lnTo>
              <a:lnTo>
                <a:pt x="181889" y="0"/>
              </a:lnTo>
              <a:lnTo>
                <a:pt x="3637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71442" y="1417030"/>
        <a:ext cx="74401" cy="74401"/>
      </dsp:txXfrm>
    </dsp:sp>
    <dsp:sp modelId="{142F1544-6D52-4D57-990B-4F5AFF7BA0A8}">
      <dsp:nvSpPr>
        <dsp:cNvPr id="0" name=""/>
        <dsp:cNvSpPr/>
      </dsp:nvSpPr>
      <dsp:spPr>
        <a:xfrm rot="16200000">
          <a:off x="-1762291" y="1762291"/>
          <a:ext cx="4351338" cy="82675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tr-TR" sz="5400" kern="1200" dirty="0" smtClean="0"/>
            <a:t>LGS </a:t>
          </a:r>
          <a:endParaRPr lang="tr-TR" sz="5400" kern="1200" dirty="0"/>
        </a:p>
      </dsp:txBody>
      <dsp:txXfrm>
        <a:off x="-1762291" y="1762291"/>
        <a:ext cx="4351338" cy="826754"/>
      </dsp:txXfrm>
    </dsp:sp>
    <dsp:sp modelId="{127454AA-1A12-4EDA-96E0-1C39B42D63EE}">
      <dsp:nvSpPr>
        <dsp:cNvPr id="0" name=""/>
        <dsp:cNvSpPr/>
      </dsp:nvSpPr>
      <dsp:spPr>
        <a:xfrm>
          <a:off x="1190532" y="319415"/>
          <a:ext cx="5049746" cy="826754"/>
        </a:xfrm>
        <a:prstGeom prst="rect">
          <a:avLst/>
        </a:prstGeom>
        <a:solidFill>
          <a:srgbClr val="E44C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Her testte adayın kendisinin yaptığı  net sayısı </a:t>
          </a:r>
          <a:endParaRPr lang="tr-TR" sz="2100" kern="1200" dirty="0"/>
        </a:p>
      </dsp:txBody>
      <dsp:txXfrm>
        <a:off x="1190532" y="319415"/>
        <a:ext cx="5049746" cy="826754"/>
      </dsp:txXfrm>
    </dsp:sp>
    <dsp:sp modelId="{6578D7A5-86FF-437F-B12C-F6AFD9C7C5F3}">
      <dsp:nvSpPr>
        <dsp:cNvPr id="0" name=""/>
        <dsp:cNvSpPr/>
      </dsp:nvSpPr>
      <dsp:spPr>
        <a:xfrm>
          <a:off x="1231507" y="1557579"/>
          <a:ext cx="4781472" cy="8267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O yıl sınava giren adayların net ortalaması</a:t>
          </a:r>
          <a:endParaRPr lang="tr-TR" sz="2100" kern="1200" dirty="0"/>
        </a:p>
      </dsp:txBody>
      <dsp:txXfrm>
        <a:off x="1231507" y="1557579"/>
        <a:ext cx="4781472" cy="826754"/>
      </dsp:txXfrm>
    </dsp:sp>
    <dsp:sp modelId="{E9BFEA9B-CACA-4163-B9FD-65B88D0DD97C}">
      <dsp:nvSpPr>
        <dsp:cNvPr id="0" name=""/>
        <dsp:cNvSpPr/>
      </dsp:nvSpPr>
      <dsp:spPr>
        <a:xfrm>
          <a:off x="1217840" y="2768443"/>
          <a:ext cx="6337341" cy="826754"/>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O yıl sınava giren adayların yaptığı standart sapma değeri</a:t>
          </a:r>
          <a:endParaRPr lang="tr-TR" sz="2100" kern="1200" dirty="0"/>
        </a:p>
      </dsp:txBody>
      <dsp:txXfrm>
        <a:off x="1217840" y="2768443"/>
        <a:ext cx="6337341" cy="82675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9073E73-C9B5-4B8B-98D8-DB3D0F1B0B1C}" type="datetimeFigureOut">
              <a:rPr lang="tr-TR" smtClean="0"/>
              <a:t>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186215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73E73-C9B5-4B8B-98D8-DB3D0F1B0B1C}" type="datetimeFigureOut">
              <a:rPr lang="tr-TR" smtClean="0"/>
              <a:t>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3699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73E73-C9B5-4B8B-98D8-DB3D0F1B0B1C}" type="datetimeFigureOut">
              <a:rPr lang="tr-TR" smtClean="0"/>
              <a:t>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102859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73E73-C9B5-4B8B-98D8-DB3D0F1B0B1C}" type="datetimeFigureOut">
              <a:rPr lang="tr-TR" smtClean="0"/>
              <a:t>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389652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9073E73-C9B5-4B8B-98D8-DB3D0F1B0B1C}" type="datetimeFigureOut">
              <a:rPr lang="tr-TR" smtClean="0"/>
              <a:t>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297599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9073E73-C9B5-4B8B-98D8-DB3D0F1B0B1C}" type="datetimeFigureOut">
              <a:rPr lang="tr-TR" smtClean="0"/>
              <a:t>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280741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9073E73-C9B5-4B8B-98D8-DB3D0F1B0B1C}" type="datetimeFigureOut">
              <a:rPr lang="tr-TR" smtClean="0"/>
              <a:t>7.07.2020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249708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9073E73-C9B5-4B8B-98D8-DB3D0F1B0B1C}" type="datetimeFigureOut">
              <a:rPr lang="tr-TR" smtClean="0"/>
              <a:t>7.07.2020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224573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9073E73-C9B5-4B8B-98D8-DB3D0F1B0B1C}" type="datetimeFigureOut">
              <a:rPr lang="tr-TR" smtClean="0"/>
              <a:t>7.07.2020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105019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073E73-C9B5-4B8B-98D8-DB3D0F1B0B1C}" type="datetimeFigureOut">
              <a:rPr lang="tr-TR" smtClean="0"/>
              <a:t>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36324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073E73-C9B5-4B8B-98D8-DB3D0F1B0B1C}" type="datetimeFigureOut">
              <a:rPr lang="tr-TR" smtClean="0"/>
              <a:t>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57B91F-7AE0-4524-BC6E-88B6C45B9789}" type="slidenum">
              <a:rPr lang="tr-TR" smtClean="0"/>
              <a:t>‹#›</a:t>
            </a:fld>
            <a:endParaRPr lang="tr-TR"/>
          </a:p>
        </p:txBody>
      </p:sp>
    </p:spTree>
    <p:extLst>
      <p:ext uri="{BB962C8B-B14F-4D97-AF65-F5344CB8AC3E}">
        <p14:creationId xmlns:p14="http://schemas.microsoft.com/office/powerpoint/2010/main" val="176011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3E73-C9B5-4B8B-98D8-DB3D0F1B0B1C}" type="datetimeFigureOut">
              <a:rPr lang="tr-TR" smtClean="0"/>
              <a:t>7.07.2020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7B91F-7AE0-4524-BC6E-88B6C45B9789}" type="slidenum">
              <a:rPr lang="tr-TR" smtClean="0"/>
              <a:t>‹#›</a:t>
            </a:fld>
            <a:endParaRPr lang="tr-TR"/>
          </a:p>
        </p:txBody>
      </p:sp>
    </p:spTree>
    <p:extLst>
      <p:ext uri="{BB962C8B-B14F-4D97-AF65-F5344CB8AC3E}">
        <p14:creationId xmlns:p14="http://schemas.microsoft.com/office/powerpoint/2010/main" val="412398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9858" y="723344"/>
            <a:ext cx="10515600" cy="1325563"/>
          </a:xfrm>
        </p:spPr>
        <p:txBody>
          <a:bodyPr/>
          <a:lstStyle/>
          <a:p>
            <a:pPr algn="ctr"/>
            <a:r>
              <a:rPr lang="tr-TR" dirty="0" smtClean="0">
                <a:latin typeface="Arial Black" pitchFamily="34" charset="0"/>
              </a:rPr>
              <a:t>LİSELERE GEÇİŞ SİSTEMİ </a:t>
            </a:r>
            <a:br>
              <a:rPr lang="tr-TR" dirty="0" smtClean="0">
                <a:latin typeface="Arial Black" pitchFamily="34" charset="0"/>
              </a:rPr>
            </a:br>
            <a:r>
              <a:rPr lang="tr-TR" dirty="0" smtClean="0">
                <a:latin typeface="Arial Black" pitchFamily="34" charset="0"/>
              </a:rPr>
              <a:t>LGS SONRASI TERCİH SÜRECİ </a:t>
            </a:r>
            <a:endParaRPr lang="tr-TR" dirty="0">
              <a:latin typeface="Arial Black" pitchFamily="34" charset="0"/>
            </a:endParaRPr>
          </a:p>
        </p:txBody>
      </p:sp>
      <p:pic>
        <p:nvPicPr>
          <p:cNvPr id="4" name="İçerik Yer Tutucusu 3"/>
          <p:cNvPicPr>
            <a:picLocks noGrp="1" noChangeAspect="1"/>
          </p:cNvPicPr>
          <p:nvPr>
            <p:ph idx="1"/>
          </p:nvPr>
        </p:nvPicPr>
        <p:blipFill>
          <a:blip r:embed="rId2"/>
          <a:stretch>
            <a:fillRect/>
          </a:stretch>
        </p:blipFill>
        <p:spPr>
          <a:xfrm>
            <a:off x="4829908" y="2394039"/>
            <a:ext cx="2688569" cy="2030144"/>
          </a:xfrm>
          <a:prstGeom prst="rect">
            <a:avLst/>
          </a:prstGeom>
        </p:spPr>
      </p:pic>
      <p:sp>
        <p:nvSpPr>
          <p:cNvPr id="6" name="Dikdörtgen 5"/>
          <p:cNvSpPr/>
          <p:nvPr/>
        </p:nvSpPr>
        <p:spPr>
          <a:xfrm>
            <a:off x="2225310" y="4769315"/>
            <a:ext cx="7914010" cy="646331"/>
          </a:xfrm>
          <a:prstGeom prst="rect">
            <a:avLst/>
          </a:prstGeom>
        </p:spPr>
        <p:txBody>
          <a:bodyPr wrap="square">
            <a:spAutoFit/>
          </a:bodyPr>
          <a:lstStyle/>
          <a:p>
            <a:r>
              <a:rPr lang="tr-TR" dirty="0" smtClean="0">
                <a:latin typeface="Arial Black" pitchFamily="34" charset="0"/>
              </a:rPr>
              <a:t>           ALTINDAĞ REHBERLİK VE ARAŞTIRMA MERKEZİ </a:t>
            </a:r>
          </a:p>
          <a:p>
            <a:pPr algn="ctr"/>
            <a:r>
              <a:rPr lang="tr-TR" dirty="0" smtClean="0">
                <a:latin typeface="Arial Black" pitchFamily="34" charset="0"/>
              </a:rPr>
              <a:t> TEMMUZ 2020</a:t>
            </a:r>
            <a:endParaRPr lang="tr-TR" dirty="0">
              <a:latin typeface="Arial Black" pitchFamily="34" charset="0"/>
            </a:endParaRPr>
          </a:p>
        </p:txBody>
      </p:sp>
    </p:spTree>
    <p:extLst>
      <p:ext uri="{BB962C8B-B14F-4D97-AF65-F5344CB8AC3E}">
        <p14:creationId xmlns:p14="http://schemas.microsoft.com/office/powerpoint/2010/main" val="1483991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92D050"/>
          </a:solidFill>
        </p:spPr>
        <p:txBody>
          <a:bodyPr/>
          <a:lstStyle/>
          <a:p>
            <a:pPr algn="ctr"/>
            <a:r>
              <a:rPr lang="tr-TR" dirty="0" smtClean="0"/>
              <a:t>SINAV PUANI İLE  ALAN/NİTELİKLİ LİSELER </a:t>
            </a:r>
            <a:br>
              <a:rPr lang="tr-TR" dirty="0" smtClean="0"/>
            </a:br>
            <a:endParaRPr lang="tr-TR" dirty="0"/>
          </a:p>
        </p:txBody>
      </p:sp>
      <p:pic>
        <p:nvPicPr>
          <p:cNvPr id="9" name="İçerik Yer Tutucusu 8"/>
          <p:cNvPicPr>
            <a:picLocks noGrp="1" noChangeAspect="1"/>
          </p:cNvPicPr>
          <p:nvPr>
            <p:ph idx="1"/>
          </p:nvPr>
        </p:nvPicPr>
        <p:blipFill>
          <a:blip r:embed="rId2"/>
          <a:stretch>
            <a:fillRect/>
          </a:stretch>
        </p:blipFill>
        <p:spPr>
          <a:xfrm>
            <a:off x="2161062" y="2087363"/>
            <a:ext cx="2999492" cy="2058798"/>
          </a:xfrm>
          <a:prstGeom prst="rect">
            <a:avLst/>
          </a:prstGeom>
          <a:solidFill>
            <a:srgbClr val="FFFF00"/>
          </a:solidFill>
        </p:spPr>
      </p:pic>
      <p:pic>
        <p:nvPicPr>
          <p:cNvPr id="10" name="Resim 9"/>
          <p:cNvPicPr>
            <a:picLocks noChangeAspect="1"/>
          </p:cNvPicPr>
          <p:nvPr/>
        </p:nvPicPr>
        <p:blipFill>
          <a:blip r:embed="rId3"/>
          <a:stretch>
            <a:fillRect/>
          </a:stretch>
        </p:blipFill>
        <p:spPr>
          <a:xfrm>
            <a:off x="2069614" y="4146161"/>
            <a:ext cx="3182388" cy="1896020"/>
          </a:xfrm>
          <a:prstGeom prst="rect">
            <a:avLst/>
          </a:prstGeom>
          <a:solidFill>
            <a:schemeClr val="accent2"/>
          </a:solidFill>
        </p:spPr>
      </p:pic>
      <p:pic>
        <p:nvPicPr>
          <p:cNvPr id="11" name="Resim 10"/>
          <p:cNvPicPr>
            <a:picLocks noChangeAspect="1"/>
          </p:cNvPicPr>
          <p:nvPr/>
        </p:nvPicPr>
        <p:blipFill>
          <a:blip r:embed="rId4"/>
          <a:stretch>
            <a:fillRect/>
          </a:stretch>
        </p:blipFill>
        <p:spPr>
          <a:xfrm>
            <a:off x="7066899" y="2087363"/>
            <a:ext cx="3005588" cy="1889924"/>
          </a:xfrm>
          <a:prstGeom prst="rect">
            <a:avLst/>
          </a:prstGeom>
          <a:solidFill>
            <a:srgbClr val="00B0F0"/>
          </a:solidFill>
        </p:spPr>
      </p:pic>
      <p:pic>
        <p:nvPicPr>
          <p:cNvPr id="13" name="Resim 12"/>
          <p:cNvPicPr>
            <a:picLocks noChangeAspect="1"/>
          </p:cNvPicPr>
          <p:nvPr/>
        </p:nvPicPr>
        <p:blipFill>
          <a:blip r:embed="rId5"/>
          <a:stretch>
            <a:fillRect/>
          </a:stretch>
        </p:blipFill>
        <p:spPr>
          <a:xfrm>
            <a:off x="7039464" y="4152257"/>
            <a:ext cx="3060457" cy="1889924"/>
          </a:xfrm>
          <a:prstGeom prst="rect">
            <a:avLst/>
          </a:prstGeom>
          <a:solidFill>
            <a:srgbClr val="7030A0"/>
          </a:solidFill>
        </p:spPr>
      </p:pic>
    </p:spTree>
    <p:extLst>
      <p:ext uri="{BB962C8B-B14F-4D97-AF65-F5344CB8AC3E}">
        <p14:creationId xmlns:p14="http://schemas.microsoft.com/office/powerpoint/2010/main" val="386162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58203"/>
            <a:ext cx="10962373" cy="1325563"/>
          </a:xfrm>
          <a:solidFill>
            <a:srgbClr val="92D050"/>
          </a:solidFill>
        </p:spPr>
        <p:txBody>
          <a:bodyPr/>
          <a:lstStyle/>
          <a:p>
            <a:r>
              <a:rPr lang="tr-TR" dirty="0" smtClean="0"/>
              <a:t>SINAVLA ÖĞRENCİ ALAN OKUL KONTENJANLARI</a:t>
            </a:r>
            <a:endParaRPr lang="tr-TR" dirty="0"/>
          </a:p>
        </p:txBody>
      </p:sp>
      <p:pic>
        <p:nvPicPr>
          <p:cNvPr id="12" name="Resim 11"/>
          <p:cNvPicPr>
            <a:picLocks noChangeAspect="1"/>
          </p:cNvPicPr>
          <p:nvPr/>
        </p:nvPicPr>
        <p:blipFill>
          <a:blip r:embed="rId2"/>
          <a:stretch>
            <a:fillRect/>
          </a:stretch>
        </p:blipFill>
        <p:spPr>
          <a:xfrm>
            <a:off x="1791567" y="2118942"/>
            <a:ext cx="8693056" cy="3691254"/>
          </a:xfrm>
          <a:prstGeom prst="rect">
            <a:avLst/>
          </a:prstGeom>
          <a:solidFill>
            <a:srgbClr val="FF0000"/>
          </a:solidFill>
        </p:spPr>
      </p:pic>
      <p:pic>
        <p:nvPicPr>
          <p:cNvPr id="15" name="Resim 14"/>
          <p:cNvPicPr>
            <a:picLocks noChangeAspect="1"/>
          </p:cNvPicPr>
          <p:nvPr/>
        </p:nvPicPr>
        <p:blipFill>
          <a:blip r:embed="rId3"/>
          <a:stretch>
            <a:fillRect/>
          </a:stretch>
        </p:blipFill>
        <p:spPr>
          <a:xfrm>
            <a:off x="2298896" y="2144169"/>
            <a:ext cx="2261812" cy="432854"/>
          </a:xfrm>
          <a:prstGeom prst="rect">
            <a:avLst/>
          </a:prstGeom>
        </p:spPr>
      </p:pic>
      <p:pic>
        <p:nvPicPr>
          <p:cNvPr id="16" name="Resim 15"/>
          <p:cNvPicPr>
            <a:picLocks noChangeAspect="1"/>
          </p:cNvPicPr>
          <p:nvPr/>
        </p:nvPicPr>
        <p:blipFill>
          <a:blip r:embed="rId4"/>
          <a:stretch>
            <a:fillRect/>
          </a:stretch>
        </p:blipFill>
        <p:spPr>
          <a:xfrm>
            <a:off x="2074813" y="2695051"/>
            <a:ext cx="1670449" cy="432854"/>
          </a:xfrm>
          <a:prstGeom prst="rect">
            <a:avLst/>
          </a:prstGeom>
        </p:spPr>
      </p:pic>
      <p:pic>
        <p:nvPicPr>
          <p:cNvPr id="17" name="Resim 16"/>
          <p:cNvPicPr>
            <a:picLocks noChangeAspect="1"/>
          </p:cNvPicPr>
          <p:nvPr/>
        </p:nvPicPr>
        <p:blipFill>
          <a:blip r:embed="rId5"/>
          <a:stretch>
            <a:fillRect/>
          </a:stretch>
        </p:blipFill>
        <p:spPr>
          <a:xfrm>
            <a:off x="1891917" y="3212867"/>
            <a:ext cx="2036240" cy="432854"/>
          </a:xfrm>
          <a:prstGeom prst="rect">
            <a:avLst/>
          </a:prstGeom>
        </p:spPr>
      </p:pic>
      <p:pic>
        <p:nvPicPr>
          <p:cNvPr id="19" name="Resim 18"/>
          <p:cNvPicPr>
            <a:picLocks noChangeAspect="1"/>
          </p:cNvPicPr>
          <p:nvPr/>
        </p:nvPicPr>
        <p:blipFill>
          <a:blip r:embed="rId6"/>
          <a:stretch>
            <a:fillRect/>
          </a:stretch>
        </p:blipFill>
        <p:spPr>
          <a:xfrm>
            <a:off x="1891917" y="3763749"/>
            <a:ext cx="2036240" cy="432854"/>
          </a:xfrm>
          <a:prstGeom prst="rect">
            <a:avLst/>
          </a:prstGeom>
        </p:spPr>
      </p:pic>
      <p:pic>
        <p:nvPicPr>
          <p:cNvPr id="20" name="Resim 19"/>
          <p:cNvPicPr>
            <a:picLocks noChangeAspect="1"/>
          </p:cNvPicPr>
          <p:nvPr/>
        </p:nvPicPr>
        <p:blipFill>
          <a:blip r:embed="rId7"/>
          <a:stretch>
            <a:fillRect/>
          </a:stretch>
        </p:blipFill>
        <p:spPr>
          <a:xfrm>
            <a:off x="1791567" y="4281565"/>
            <a:ext cx="2103302" cy="432854"/>
          </a:xfrm>
          <a:prstGeom prst="rect">
            <a:avLst/>
          </a:prstGeom>
        </p:spPr>
      </p:pic>
      <p:pic>
        <p:nvPicPr>
          <p:cNvPr id="21" name="Resim 20"/>
          <p:cNvPicPr>
            <a:picLocks noChangeAspect="1"/>
          </p:cNvPicPr>
          <p:nvPr/>
        </p:nvPicPr>
        <p:blipFill>
          <a:blip r:embed="rId8"/>
          <a:stretch>
            <a:fillRect/>
          </a:stretch>
        </p:blipFill>
        <p:spPr>
          <a:xfrm>
            <a:off x="1838495" y="4722073"/>
            <a:ext cx="2042337" cy="432854"/>
          </a:xfrm>
          <a:prstGeom prst="rect">
            <a:avLst/>
          </a:prstGeom>
        </p:spPr>
      </p:pic>
      <p:sp>
        <p:nvSpPr>
          <p:cNvPr id="22" name="Metin kutusu 21"/>
          <p:cNvSpPr txBox="1"/>
          <p:nvPr/>
        </p:nvSpPr>
        <p:spPr>
          <a:xfrm>
            <a:off x="1992429" y="5284269"/>
            <a:ext cx="1902440" cy="369332"/>
          </a:xfrm>
          <a:prstGeom prst="rect">
            <a:avLst/>
          </a:prstGeom>
          <a:noFill/>
        </p:spPr>
        <p:txBody>
          <a:bodyPr wrap="square" rtlCol="0">
            <a:spAutoFit/>
          </a:bodyPr>
          <a:lstStyle/>
          <a:p>
            <a:r>
              <a:rPr lang="tr-TR" dirty="0" smtClean="0"/>
              <a:t>      TOPLAM </a:t>
            </a:r>
            <a:endParaRPr lang="tr-TR" dirty="0"/>
          </a:p>
        </p:txBody>
      </p:sp>
      <p:pic>
        <p:nvPicPr>
          <p:cNvPr id="23" name="Resim 22"/>
          <p:cNvPicPr>
            <a:picLocks noChangeAspect="1"/>
          </p:cNvPicPr>
          <p:nvPr/>
        </p:nvPicPr>
        <p:blipFill>
          <a:blip r:embed="rId9"/>
          <a:stretch>
            <a:fillRect/>
          </a:stretch>
        </p:blipFill>
        <p:spPr>
          <a:xfrm>
            <a:off x="4590764" y="2144169"/>
            <a:ext cx="1243692" cy="432854"/>
          </a:xfrm>
          <a:prstGeom prst="rect">
            <a:avLst/>
          </a:prstGeom>
        </p:spPr>
      </p:pic>
      <p:pic>
        <p:nvPicPr>
          <p:cNvPr id="25" name="Resim 24"/>
          <p:cNvPicPr>
            <a:picLocks noChangeAspect="1"/>
          </p:cNvPicPr>
          <p:nvPr/>
        </p:nvPicPr>
        <p:blipFill>
          <a:blip r:embed="rId10"/>
          <a:stretch>
            <a:fillRect/>
          </a:stretch>
        </p:blipFill>
        <p:spPr>
          <a:xfrm>
            <a:off x="4191441" y="2654579"/>
            <a:ext cx="2042337" cy="432854"/>
          </a:xfrm>
          <a:prstGeom prst="rect">
            <a:avLst/>
          </a:prstGeom>
        </p:spPr>
      </p:pic>
      <p:pic>
        <p:nvPicPr>
          <p:cNvPr id="26" name="Resim 25"/>
          <p:cNvPicPr>
            <a:picLocks noChangeAspect="1"/>
          </p:cNvPicPr>
          <p:nvPr/>
        </p:nvPicPr>
        <p:blipFill>
          <a:blip r:embed="rId11"/>
          <a:stretch>
            <a:fillRect/>
          </a:stretch>
        </p:blipFill>
        <p:spPr>
          <a:xfrm>
            <a:off x="4201129" y="3233103"/>
            <a:ext cx="2042337" cy="432854"/>
          </a:xfrm>
          <a:prstGeom prst="rect">
            <a:avLst/>
          </a:prstGeom>
        </p:spPr>
      </p:pic>
      <p:pic>
        <p:nvPicPr>
          <p:cNvPr id="27" name="Resim 26"/>
          <p:cNvPicPr>
            <a:picLocks noChangeAspect="1"/>
          </p:cNvPicPr>
          <p:nvPr/>
        </p:nvPicPr>
        <p:blipFill>
          <a:blip r:embed="rId12"/>
          <a:stretch>
            <a:fillRect/>
          </a:stretch>
        </p:blipFill>
        <p:spPr>
          <a:xfrm>
            <a:off x="4201129" y="3683237"/>
            <a:ext cx="2042337" cy="432854"/>
          </a:xfrm>
          <a:prstGeom prst="rect">
            <a:avLst/>
          </a:prstGeom>
        </p:spPr>
      </p:pic>
      <p:pic>
        <p:nvPicPr>
          <p:cNvPr id="28" name="Resim 27"/>
          <p:cNvPicPr>
            <a:picLocks noChangeAspect="1"/>
          </p:cNvPicPr>
          <p:nvPr/>
        </p:nvPicPr>
        <p:blipFill>
          <a:blip r:embed="rId13"/>
          <a:stretch>
            <a:fillRect/>
          </a:stretch>
        </p:blipFill>
        <p:spPr>
          <a:xfrm>
            <a:off x="4067491" y="4281565"/>
            <a:ext cx="2042337" cy="432854"/>
          </a:xfrm>
          <a:prstGeom prst="rect">
            <a:avLst/>
          </a:prstGeom>
        </p:spPr>
      </p:pic>
      <p:pic>
        <p:nvPicPr>
          <p:cNvPr id="29" name="Resim 28"/>
          <p:cNvPicPr>
            <a:picLocks noChangeAspect="1"/>
          </p:cNvPicPr>
          <p:nvPr/>
        </p:nvPicPr>
        <p:blipFill>
          <a:blip r:embed="rId14"/>
          <a:stretch>
            <a:fillRect/>
          </a:stretch>
        </p:blipFill>
        <p:spPr>
          <a:xfrm>
            <a:off x="4191440" y="4790990"/>
            <a:ext cx="2042337" cy="432854"/>
          </a:xfrm>
          <a:prstGeom prst="rect">
            <a:avLst/>
          </a:prstGeom>
        </p:spPr>
      </p:pic>
      <p:pic>
        <p:nvPicPr>
          <p:cNvPr id="31" name="Resim 30"/>
          <p:cNvPicPr>
            <a:picLocks noChangeAspect="1"/>
          </p:cNvPicPr>
          <p:nvPr/>
        </p:nvPicPr>
        <p:blipFill>
          <a:blip r:embed="rId15"/>
          <a:stretch>
            <a:fillRect/>
          </a:stretch>
        </p:blipFill>
        <p:spPr>
          <a:xfrm>
            <a:off x="4191439" y="5366797"/>
            <a:ext cx="2042337" cy="432854"/>
          </a:xfrm>
          <a:prstGeom prst="rect">
            <a:avLst/>
          </a:prstGeom>
        </p:spPr>
      </p:pic>
      <p:pic>
        <p:nvPicPr>
          <p:cNvPr id="32" name="Resim 31"/>
          <p:cNvPicPr>
            <a:picLocks noChangeAspect="1"/>
          </p:cNvPicPr>
          <p:nvPr/>
        </p:nvPicPr>
        <p:blipFill>
          <a:blip r:embed="rId16"/>
          <a:stretch>
            <a:fillRect/>
          </a:stretch>
        </p:blipFill>
        <p:spPr>
          <a:xfrm>
            <a:off x="6230552" y="2634775"/>
            <a:ext cx="2042337" cy="432854"/>
          </a:xfrm>
          <a:prstGeom prst="rect">
            <a:avLst/>
          </a:prstGeom>
        </p:spPr>
      </p:pic>
      <p:pic>
        <p:nvPicPr>
          <p:cNvPr id="34" name="Resim 33"/>
          <p:cNvPicPr>
            <a:picLocks noChangeAspect="1"/>
          </p:cNvPicPr>
          <p:nvPr/>
        </p:nvPicPr>
        <p:blipFill>
          <a:blip r:embed="rId17"/>
          <a:stretch>
            <a:fillRect/>
          </a:stretch>
        </p:blipFill>
        <p:spPr>
          <a:xfrm>
            <a:off x="8272889" y="2634775"/>
            <a:ext cx="2036240" cy="432854"/>
          </a:xfrm>
          <a:prstGeom prst="rect">
            <a:avLst/>
          </a:prstGeom>
        </p:spPr>
      </p:pic>
      <p:pic>
        <p:nvPicPr>
          <p:cNvPr id="35" name="Resim 34"/>
          <p:cNvPicPr>
            <a:picLocks noChangeAspect="1"/>
          </p:cNvPicPr>
          <p:nvPr/>
        </p:nvPicPr>
        <p:blipFill>
          <a:blip r:embed="rId18"/>
          <a:stretch>
            <a:fillRect/>
          </a:stretch>
        </p:blipFill>
        <p:spPr>
          <a:xfrm>
            <a:off x="6550619" y="2152377"/>
            <a:ext cx="1402202" cy="432854"/>
          </a:xfrm>
          <a:prstGeom prst="rect">
            <a:avLst/>
          </a:prstGeom>
        </p:spPr>
      </p:pic>
      <p:pic>
        <p:nvPicPr>
          <p:cNvPr id="36" name="Resim 35"/>
          <p:cNvPicPr>
            <a:picLocks noChangeAspect="1"/>
          </p:cNvPicPr>
          <p:nvPr/>
        </p:nvPicPr>
        <p:blipFill>
          <a:blip r:embed="rId19"/>
          <a:stretch>
            <a:fillRect/>
          </a:stretch>
        </p:blipFill>
        <p:spPr>
          <a:xfrm>
            <a:off x="8760611" y="2143094"/>
            <a:ext cx="1060796" cy="432854"/>
          </a:xfrm>
          <a:prstGeom prst="rect">
            <a:avLst/>
          </a:prstGeom>
        </p:spPr>
      </p:pic>
      <p:pic>
        <p:nvPicPr>
          <p:cNvPr id="37" name="Resim 36"/>
          <p:cNvPicPr>
            <a:picLocks noChangeAspect="1"/>
          </p:cNvPicPr>
          <p:nvPr/>
        </p:nvPicPr>
        <p:blipFill>
          <a:blip r:embed="rId20"/>
          <a:stretch>
            <a:fillRect/>
          </a:stretch>
        </p:blipFill>
        <p:spPr>
          <a:xfrm>
            <a:off x="6243466" y="3187234"/>
            <a:ext cx="2042337" cy="432854"/>
          </a:xfrm>
          <a:prstGeom prst="rect">
            <a:avLst/>
          </a:prstGeom>
        </p:spPr>
      </p:pic>
      <p:pic>
        <p:nvPicPr>
          <p:cNvPr id="38" name="Resim 37"/>
          <p:cNvPicPr>
            <a:picLocks noChangeAspect="1"/>
          </p:cNvPicPr>
          <p:nvPr/>
        </p:nvPicPr>
        <p:blipFill>
          <a:blip r:embed="rId21"/>
          <a:stretch>
            <a:fillRect/>
          </a:stretch>
        </p:blipFill>
        <p:spPr>
          <a:xfrm>
            <a:off x="6243466" y="3700517"/>
            <a:ext cx="2042337" cy="432854"/>
          </a:xfrm>
          <a:prstGeom prst="rect">
            <a:avLst/>
          </a:prstGeom>
        </p:spPr>
      </p:pic>
      <p:pic>
        <p:nvPicPr>
          <p:cNvPr id="39" name="Resim 38"/>
          <p:cNvPicPr>
            <a:picLocks noChangeAspect="1"/>
          </p:cNvPicPr>
          <p:nvPr/>
        </p:nvPicPr>
        <p:blipFill>
          <a:blip r:embed="rId22"/>
          <a:stretch>
            <a:fillRect/>
          </a:stretch>
        </p:blipFill>
        <p:spPr>
          <a:xfrm>
            <a:off x="6230551" y="4166465"/>
            <a:ext cx="2042337" cy="432854"/>
          </a:xfrm>
          <a:prstGeom prst="rect">
            <a:avLst/>
          </a:prstGeom>
        </p:spPr>
      </p:pic>
      <p:pic>
        <p:nvPicPr>
          <p:cNvPr id="40" name="Resim 39"/>
          <p:cNvPicPr>
            <a:picLocks noChangeAspect="1"/>
          </p:cNvPicPr>
          <p:nvPr/>
        </p:nvPicPr>
        <p:blipFill>
          <a:blip r:embed="rId23"/>
          <a:stretch>
            <a:fillRect/>
          </a:stretch>
        </p:blipFill>
        <p:spPr>
          <a:xfrm>
            <a:off x="6230550" y="4819344"/>
            <a:ext cx="2042337" cy="432854"/>
          </a:xfrm>
          <a:prstGeom prst="rect">
            <a:avLst/>
          </a:prstGeom>
        </p:spPr>
      </p:pic>
      <p:pic>
        <p:nvPicPr>
          <p:cNvPr id="42" name="Resim 41"/>
          <p:cNvPicPr>
            <a:picLocks noChangeAspect="1"/>
          </p:cNvPicPr>
          <p:nvPr/>
        </p:nvPicPr>
        <p:blipFill>
          <a:blip r:embed="rId24"/>
          <a:stretch>
            <a:fillRect/>
          </a:stretch>
        </p:blipFill>
        <p:spPr>
          <a:xfrm>
            <a:off x="6203221" y="5388149"/>
            <a:ext cx="2042337" cy="432854"/>
          </a:xfrm>
          <a:prstGeom prst="rect">
            <a:avLst/>
          </a:prstGeom>
        </p:spPr>
      </p:pic>
      <p:pic>
        <p:nvPicPr>
          <p:cNvPr id="43" name="Resim 42"/>
          <p:cNvPicPr>
            <a:picLocks noChangeAspect="1"/>
          </p:cNvPicPr>
          <p:nvPr/>
        </p:nvPicPr>
        <p:blipFill>
          <a:blip r:embed="rId25"/>
          <a:stretch>
            <a:fillRect/>
          </a:stretch>
        </p:blipFill>
        <p:spPr>
          <a:xfrm>
            <a:off x="8215274" y="3292419"/>
            <a:ext cx="2036240" cy="432854"/>
          </a:xfrm>
          <a:prstGeom prst="rect">
            <a:avLst/>
          </a:prstGeom>
        </p:spPr>
      </p:pic>
      <p:pic>
        <p:nvPicPr>
          <p:cNvPr id="44" name="Resim 43"/>
          <p:cNvPicPr>
            <a:picLocks noChangeAspect="1"/>
          </p:cNvPicPr>
          <p:nvPr/>
        </p:nvPicPr>
        <p:blipFill>
          <a:blip r:embed="rId26"/>
          <a:stretch>
            <a:fillRect/>
          </a:stretch>
        </p:blipFill>
        <p:spPr>
          <a:xfrm>
            <a:off x="8245558" y="3784467"/>
            <a:ext cx="2036240" cy="432854"/>
          </a:xfrm>
          <a:prstGeom prst="rect">
            <a:avLst/>
          </a:prstGeom>
        </p:spPr>
      </p:pic>
      <p:pic>
        <p:nvPicPr>
          <p:cNvPr id="45" name="Resim 44"/>
          <p:cNvPicPr>
            <a:picLocks noChangeAspect="1"/>
          </p:cNvPicPr>
          <p:nvPr/>
        </p:nvPicPr>
        <p:blipFill>
          <a:blip r:embed="rId27"/>
          <a:stretch>
            <a:fillRect/>
          </a:stretch>
        </p:blipFill>
        <p:spPr>
          <a:xfrm>
            <a:off x="8205106" y="4300826"/>
            <a:ext cx="2036240" cy="432854"/>
          </a:xfrm>
          <a:prstGeom prst="rect">
            <a:avLst/>
          </a:prstGeom>
        </p:spPr>
      </p:pic>
      <p:pic>
        <p:nvPicPr>
          <p:cNvPr id="46" name="Resim 45"/>
          <p:cNvPicPr>
            <a:picLocks noChangeAspect="1"/>
          </p:cNvPicPr>
          <p:nvPr/>
        </p:nvPicPr>
        <p:blipFill>
          <a:blip r:embed="rId28"/>
          <a:stretch>
            <a:fillRect/>
          </a:stretch>
        </p:blipFill>
        <p:spPr>
          <a:xfrm>
            <a:off x="8195151" y="4819344"/>
            <a:ext cx="2036240" cy="432854"/>
          </a:xfrm>
          <a:prstGeom prst="rect">
            <a:avLst/>
          </a:prstGeom>
        </p:spPr>
      </p:pic>
      <p:pic>
        <p:nvPicPr>
          <p:cNvPr id="47" name="Resim 46"/>
          <p:cNvPicPr>
            <a:picLocks noChangeAspect="1"/>
          </p:cNvPicPr>
          <p:nvPr/>
        </p:nvPicPr>
        <p:blipFill>
          <a:blip r:embed="rId29"/>
          <a:stretch>
            <a:fillRect/>
          </a:stretch>
        </p:blipFill>
        <p:spPr>
          <a:xfrm>
            <a:off x="8138647" y="5396898"/>
            <a:ext cx="2042337" cy="432854"/>
          </a:xfrm>
          <a:prstGeom prst="rect">
            <a:avLst/>
          </a:prstGeom>
        </p:spPr>
      </p:pic>
    </p:spTree>
    <p:extLst>
      <p:ext uri="{BB962C8B-B14F-4D97-AF65-F5344CB8AC3E}">
        <p14:creationId xmlns:p14="http://schemas.microsoft.com/office/powerpoint/2010/main" val="408938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015067" y="2450675"/>
            <a:ext cx="2724150" cy="1676400"/>
          </a:xfrm>
          <a:prstGeom prst="rect">
            <a:avLst/>
          </a:prstGeom>
        </p:spPr>
      </p:pic>
      <p:sp>
        <p:nvSpPr>
          <p:cNvPr id="2" name="Unvan 1"/>
          <p:cNvSpPr>
            <a:spLocks noGrp="1"/>
          </p:cNvSpPr>
          <p:nvPr>
            <p:ph type="title"/>
          </p:nvPr>
        </p:nvSpPr>
        <p:spPr/>
        <p:txBody>
          <a:bodyPr/>
          <a:lstStyle/>
          <a:p>
            <a:pPr algn="ctr"/>
            <a:r>
              <a:rPr lang="tr-TR" b="1" dirty="0" smtClean="0">
                <a:solidFill>
                  <a:srgbClr val="FF9933"/>
                </a:solidFill>
              </a:rPr>
              <a:t>LGS PUANIYLA YERLEŞTİRME NASIL OLUR?</a:t>
            </a:r>
            <a:br>
              <a:rPr lang="tr-TR" b="1" dirty="0" smtClean="0">
                <a:solidFill>
                  <a:srgbClr val="FF9933"/>
                </a:solidFill>
              </a:rPr>
            </a:br>
            <a:endParaRPr lang="tr-TR" b="1" dirty="0">
              <a:solidFill>
                <a:srgbClr val="FF9933"/>
              </a:solidFill>
            </a:endParaRPr>
          </a:p>
        </p:txBody>
      </p:sp>
      <p:sp>
        <p:nvSpPr>
          <p:cNvPr id="3" name="İçerik Yer Tutucusu 2"/>
          <p:cNvSpPr>
            <a:spLocks noGrp="1"/>
          </p:cNvSpPr>
          <p:nvPr>
            <p:ph idx="1"/>
          </p:nvPr>
        </p:nvSpPr>
        <p:spPr>
          <a:xfrm>
            <a:off x="872765" y="1475070"/>
            <a:ext cx="7363120" cy="5088392"/>
          </a:xfrm>
        </p:spPr>
        <p:txBody>
          <a:bodyPr>
            <a:normAutofit lnSpcReduction="10000"/>
          </a:bodyPr>
          <a:lstStyle/>
          <a:p>
            <a:pPr marL="0" indent="0" algn="just">
              <a:buNone/>
            </a:pPr>
            <a:r>
              <a:rPr lang="tr-TR" dirty="0"/>
              <a:t>Tercih ve Yerleştirme Koşulları Temmuz ayında yayınlanacak olan 2020 LGS Tercih Kılavuzu’nda yer alacaktır. </a:t>
            </a:r>
            <a:endParaRPr lang="tr-TR" dirty="0" smtClean="0"/>
          </a:p>
          <a:p>
            <a:pPr marL="0" indent="0" algn="just">
              <a:buNone/>
            </a:pPr>
            <a:endParaRPr lang="tr-TR" dirty="0"/>
          </a:p>
          <a:p>
            <a:pPr marL="0" indent="0" algn="just">
              <a:buNone/>
            </a:pPr>
            <a:r>
              <a:rPr lang="tr-TR" dirty="0" smtClean="0"/>
              <a:t>LGS puanıyla yerleştirmede esas </a:t>
            </a:r>
            <a:r>
              <a:rPr lang="tr-TR" b="1" dirty="0" smtClean="0">
                <a:solidFill>
                  <a:srgbClr val="FF0000"/>
                </a:solidFill>
              </a:rPr>
              <a:t>puan üstünlüğüdür</a:t>
            </a:r>
            <a:r>
              <a:rPr lang="tr-TR" dirty="0" smtClean="0"/>
              <a:t>. Okulun kontenjanı kadar öğrenci puan üstünlüğüne göre yerleştirilir.</a:t>
            </a:r>
          </a:p>
          <a:p>
            <a:pPr marL="0" indent="0" algn="just">
              <a:buNone/>
            </a:pPr>
            <a:endParaRPr lang="tr-TR" dirty="0" smtClean="0"/>
          </a:p>
          <a:p>
            <a:pPr marL="0" indent="0" algn="just">
              <a:buNone/>
            </a:pPr>
            <a:r>
              <a:rPr lang="tr-TR" dirty="0" smtClean="0"/>
              <a:t>Özel ve yabancı liselerin tercih ve  yerleştirme takvimi 17 Temmuz 2020’de açıklanacak. Bu yıl 2 kayıt dönemi olacak. Bu liselere bizzat liseye gidilerek başvuru yapılacaktır. </a:t>
            </a:r>
          </a:p>
        </p:txBody>
      </p:sp>
    </p:spTree>
    <p:extLst>
      <p:ext uri="{BB962C8B-B14F-4D97-AF65-F5344CB8AC3E}">
        <p14:creationId xmlns:p14="http://schemas.microsoft.com/office/powerpoint/2010/main" val="33626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LGS TERCİH İŞLEMLERİ NASIL YAPILIR?</a:t>
            </a:r>
            <a:endParaRPr lang="tr-TR" b="1" dirty="0">
              <a:solidFill>
                <a:srgbClr val="92D050"/>
              </a:solidFill>
            </a:endParaRPr>
          </a:p>
        </p:txBody>
      </p:sp>
      <p:sp>
        <p:nvSpPr>
          <p:cNvPr id="3" name="İçerik Yer Tutucusu 2"/>
          <p:cNvSpPr>
            <a:spLocks noGrp="1"/>
          </p:cNvSpPr>
          <p:nvPr>
            <p:ph idx="1"/>
          </p:nvPr>
        </p:nvSpPr>
        <p:spPr/>
        <p:txBody>
          <a:bodyPr>
            <a:normAutofit/>
          </a:bodyPr>
          <a:lstStyle/>
          <a:p>
            <a:pPr marL="0" indent="0">
              <a:buNone/>
            </a:pPr>
            <a:r>
              <a:rPr lang="tr-TR" sz="2400" dirty="0" smtClean="0"/>
              <a:t>8'inci sınıfı başarıyla tamamlayan veya </a:t>
            </a:r>
          </a:p>
          <a:p>
            <a:pPr marL="0" indent="0">
              <a:buNone/>
            </a:pPr>
            <a:r>
              <a:rPr lang="tr-TR" sz="2400" dirty="0" smtClean="0"/>
              <a:t>mezun durumda olan öğrenciler, yerleştirme işlemleri için </a:t>
            </a:r>
          </a:p>
          <a:p>
            <a:pPr marL="0" indent="0">
              <a:buNone/>
            </a:pPr>
            <a:r>
              <a:rPr lang="tr-TR" sz="2400" dirty="0" smtClean="0"/>
              <a:t>tercih ve yerleştirmeye esas nakil başvurusunda bulunabilecektir.</a:t>
            </a:r>
          </a:p>
          <a:p>
            <a:pPr marL="0" indent="0">
              <a:buNone/>
            </a:pPr>
            <a:endParaRPr lang="tr-TR" sz="2400" dirty="0" smtClean="0"/>
          </a:p>
          <a:p>
            <a:pPr marL="0" indent="0">
              <a:buNone/>
            </a:pPr>
            <a:r>
              <a:rPr lang="tr-TR" sz="2400" dirty="0" smtClean="0"/>
              <a:t>Öğrenciler, T.C. kimlik numarası ve doğum tarihiyle sonuç bilgilerini sorgulayabilecektir.</a:t>
            </a:r>
          </a:p>
          <a:p>
            <a:pPr marL="0" indent="0">
              <a:buNone/>
            </a:pPr>
            <a:endParaRPr lang="tr-TR" sz="2400" dirty="0" smtClean="0"/>
          </a:p>
          <a:p>
            <a:pPr marL="0" indent="0">
              <a:buNone/>
            </a:pPr>
            <a:r>
              <a:rPr lang="tr-TR" sz="2400" dirty="0" smtClean="0"/>
              <a:t>Öğrencilere sonuç belgesi gönderilmeyecektir.</a:t>
            </a:r>
          </a:p>
          <a:p>
            <a:pPr marL="0" indent="0">
              <a:buNone/>
            </a:pPr>
            <a:endParaRPr lang="tr-TR" dirty="0"/>
          </a:p>
        </p:txBody>
      </p:sp>
      <p:pic>
        <p:nvPicPr>
          <p:cNvPr id="5" name="Resim 4"/>
          <p:cNvPicPr>
            <a:picLocks noChangeAspect="1"/>
          </p:cNvPicPr>
          <p:nvPr/>
        </p:nvPicPr>
        <p:blipFill>
          <a:blip r:embed="rId2"/>
          <a:stretch>
            <a:fillRect/>
          </a:stretch>
        </p:blipFill>
        <p:spPr>
          <a:xfrm>
            <a:off x="139337" y="5343525"/>
            <a:ext cx="3028950" cy="1514475"/>
          </a:xfrm>
          <a:prstGeom prst="rect">
            <a:avLst/>
          </a:prstGeom>
        </p:spPr>
      </p:pic>
      <p:pic>
        <p:nvPicPr>
          <p:cNvPr id="6" name="Resim 5"/>
          <p:cNvPicPr>
            <a:picLocks noChangeAspect="1"/>
          </p:cNvPicPr>
          <p:nvPr/>
        </p:nvPicPr>
        <p:blipFill>
          <a:blip r:embed="rId3"/>
          <a:stretch>
            <a:fillRect/>
          </a:stretch>
        </p:blipFill>
        <p:spPr>
          <a:xfrm>
            <a:off x="9574258" y="1339352"/>
            <a:ext cx="1779542" cy="1779542"/>
          </a:xfrm>
          <a:prstGeom prst="rect">
            <a:avLst/>
          </a:prstGeom>
        </p:spPr>
      </p:pic>
      <p:pic>
        <p:nvPicPr>
          <p:cNvPr id="7" name="Resim 6"/>
          <p:cNvPicPr>
            <a:picLocks noChangeAspect="1"/>
          </p:cNvPicPr>
          <p:nvPr/>
        </p:nvPicPr>
        <p:blipFill>
          <a:blip r:embed="rId4"/>
          <a:stretch>
            <a:fillRect/>
          </a:stretch>
        </p:blipFill>
        <p:spPr>
          <a:xfrm>
            <a:off x="8336018" y="4255349"/>
            <a:ext cx="3017782" cy="1518036"/>
          </a:xfrm>
          <a:prstGeom prst="rect">
            <a:avLst/>
          </a:prstGeom>
        </p:spPr>
      </p:pic>
    </p:spTree>
    <p:extLst>
      <p:ext uri="{BB962C8B-B14F-4D97-AF65-F5344CB8AC3E}">
        <p14:creationId xmlns:p14="http://schemas.microsoft.com/office/powerpoint/2010/main" val="309015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9298087" y="1895024"/>
            <a:ext cx="2381250" cy="1924050"/>
          </a:xfrm>
          <a:prstGeom prst="rect">
            <a:avLst/>
          </a:prstGeom>
        </p:spPr>
      </p:pic>
      <p:sp>
        <p:nvSpPr>
          <p:cNvPr id="3" name="İçerik Yer Tutucusu 2"/>
          <p:cNvSpPr>
            <a:spLocks noGrp="1"/>
          </p:cNvSpPr>
          <p:nvPr>
            <p:ph idx="1"/>
          </p:nvPr>
        </p:nvSpPr>
        <p:spPr>
          <a:xfrm>
            <a:off x="420188" y="641259"/>
            <a:ext cx="8554130" cy="5646330"/>
          </a:xfrm>
        </p:spPr>
        <p:txBody>
          <a:bodyPr>
            <a:normAutofit/>
          </a:bodyPr>
          <a:lstStyle/>
          <a:p>
            <a:pPr marL="0" indent="0" algn="just">
              <a:buNone/>
            </a:pPr>
            <a:r>
              <a:rPr lang="tr-TR" sz="2400" dirty="0"/>
              <a:t>Tercih işlemleri </a:t>
            </a:r>
            <a:r>
              <a:rPr lang="tr-TR" sz="2400" dirty="0" smtClean="0">
                <a:solidFill>
                  <a:srgbClr val="FF0000"/>
                </a:solidFill>
              </a:rPr>
              <a:t>«</a:t>
            </a:r>
            <a:r>
              <a:rPr lang="tr-TR" sz="2400" dirty="0">
                <a:solidFill>
                  <a:srgbClr val="FF0000"/>
                </a:solidFill>
              </a:rPr>
              <a:t>2020 Ortaöğretime Geçiş Tercih ve Yerleştirme Kılavuzu» </a:t>
            </a:r>
            <a:r>
              <a:rPr lang="tr-TR" sz="2400" dirty="0"/>
              <a:t>incelenerek; </a:t>
            </a:r>
            <a:r>
              <a:rPr lang="tr-TR" sz="2400" dirty="0">
                <a:solidFill>
                  <a:srgbClr val="FF0000"/>
                </a:solidFill>
              </a:rPr>
              <a:t>http://www.meb.gov.tr veya https://e­okul.meb.gov.tr </a:t>
            </a:r>
            <a:r>
              <a:rPr lang="tr-TR" sz="2400" dirty="0"/>
              <a:t>internet adreslerinde yayımlanan tercih listelerine göre internet üzerinden yapılacaktır. </a:t>
            </a:r>
            <a:endParaRPr lang="tr-TR" sz="2400" dirty="0" smtClean="0"/>
          </a:p>
          <a:p>
            <a:pPr marL="0" indent="0" algn="just">
              <a:buNone/>
            </a:pPr>
            <a:endParaRPr lang="tr-TR" sz="2400" dirty="0"/>
          </a:p>
          <a:p>
            <a:pPr marL="0" indent="0" algn="just">
              <a:buNone/>
            </a:pPr>
            <a:r>
              <a:rPr lang="tr-TR" sz="2400" dirty="0"/>
              <a:t>Tercih https://eokul.meb.gov.tr internet adresinden veya kendi okulu ya da herhangi bir ortaokul/imam hatip ortaokulu müdürlüklerinden yapılabilecektir. </a:t>
            </a:r>
            <a:endParaRPr lang="tr-TR" sz="2400" dirty="0" smtClean="0"/>
          </a:p>
          <a:p>
            <a:pPr marL="0" indent="0" algn="just">
              <a:buNone/>
            </a:pPr>
            <a:endParaRPr lang="tr-TR" sz="2400" dirty="0"/>
          </a:p>
          <a:p>
            <a:pPr marL="0" indent="0" algn="just">
              <a:buNone/>
            </a:pPr>
            <a:r>
              <a:rPr lang="tr-TR" sz="2400" dirty="0"/>
              <a:t>Yapılan tercihler mutlaka ilgili ortaokul müdürlüklerine onaylatılacaktır</a:t>
            </a:r>
            <a:r>
              <a:rPr lang="tr-TR" dirty="0"/>
              <a:t>.</a:t>
            </a:r>
          </a:p>
          <a:p>
            <a:endParaRPr lang="tr-TR" dirty="0"/>
          </a:p>
        </p:txBody>
      </p:sp>
    </p:spTree>
    <p:extLst>
      <p:ext uri="{BB962C8B-B14F-4D97-AF65-F5344CB8AC3E}">
        <p14:creationId xmlns:p14="http://schemas.microsoft.com/office/powerpoint/2010/main" val="265558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156025" y="4450380"/>
            <a:ext cx="1102986" cy="1102986"/>
          </a:xfrm>
          <a:prstGeom prst="rect">
            <a:avLst/>
          </a:prstGeom>
        </p:spPr>
      </p:pic>
      <p:pic>
        <p:nvPicPr>
          <p:cNvPr id="6" name="Resim 5"/>
          <p:cNvPicPr>
            <a:picLocks noChangeAspect="1"/>
          </p:cNvPicPr>
          <p:nvPr/>
        </p:nvPicPr>
        <p:blipFill>
          <a:blip r:embed="rId2"/>
          <a:stretch>
            <a:fillRect/>
          </a:stretch>
        </p:blipFill>
        <p:spPr>
          <a:xfrm>
            <a:off x="264264" y="2430654"/>
            <a:ext cx="942730" cy="942730"/>
          </a:xfrm>
          <a:prstGeom prst="rect">
            <a:avLst/>
          </a:prstGeom>
        </p:spPr>
      </p:pic>
      <p:pic>
        <p:nvPicPr>
          <p:cNvPr id="7" name="Resim 6"/>
          <p:cNvPicPr>
            <a:picLocks noChangeAspect="1"/>
          </p:cNvPicPr>
          <p:nvPr/>
        </p:nvPicPr>
        <p:blipFill>
          <a:blip r:embed="rId2"/>
          <a:stretch>
            <a:fillRect/>
          </a:stretch>
        </p:blipFill>
        <p:spPr>
          <a:xfrm>
            <a:off x="240528" y="316660"/>
            <a:ext cx="1036998" cy="1036998"/>
          </a:xfrm>
          <a:prstGeom prst="rect">
            <a:avLst/>
          </a:prstGeom>
        </p:spPr>
      </p:pic>
      <p:sp>
        <p:nvSpPr>
          <p:cNvPr id="3" name="İçerik Yer Tutucusu 2"/>
          <p:cNvSpPr>
            <a:spLocks noGrp="1"/>
          </p:cNvSpPr>
          <p:nvPr>
            <p:ph idx="1"/>
          </p:nvPr>
        </p:nvSpPr>
        <p:spPr>
          <a:xfrm>
            <a:off x="942680" y="585008"/>
            <a:ext cx="7833675" cy="5750832"/>
          </a:xfrm>
        </p:spPr>
        <p:txBody>
          <a:bodyPr>
            <a:normAutofit/>
          </a:bodyPr>
          <a:lstStyle/>
          <a:p>
            <a:pPr marL="0" indent="0" algn="just">
              <a:buNone/>
            </a:pPr>
            <a:r>
              <a:rPr lang="tr-TR" dirty="0"/>
              <a:t>Sınava giren ve Merkezî Sınav Puanına sahip olan öğrenciler dâhil </a:t>
            </a:r>
            <a:r>
              <a:rPr lang="tr-TR" b="1" i="1" u="sng" dirty="0">
                <a:solidFill>
                  <a:srgbClr val="FF0000"/>
                </a:solidFill>
              </a:rPr>
              <a:t>tüm öğrenciler yerel yerleştirme ile öğrenci alan okul tercihinde bulunmak zorundadır. </a:t>
            </a:r>
            <a:endParaRPr lang="tr-TR" b="1" i="1" u="sng" dirty="0" smtClean="0">
              <a:solidFill>
                <a:srgbClr val="FF0000"/>
              </a:solidFill>
            </a:endParaRPr>
          </a:p>
          <a:p>
            <a:pPr marL="0" indent="0" algn="just">
              <a:buNone/>
            </a:pPr>
            <a:endParaRPr lang="tr-TR" u="sng" dirty="0" smtClean="0"/>
          </a:p>
          <a:p>
            <a:pPr marL="0" indent="0" algn="just">
              <a:buNone/>
            </a:pPr>
            <a:r>
              <a:rPr lang="tr-TR" dirty="0" smtClean="0"/>
              <a:t>Yerel </a:t>
            </a:r>
            <a:r>
              <a:rPr lang="tr-TR" dirty="0"/>
              <a:t>Yerleştirme İle Öğrenci Alan Okullar ekranından tercih yapılmaması durumunda, öğrencilere Merkezî Sınavla Öğrenci Alan Okullar ile Pansiyonlu Okullar tercih ekranı açılmayacaktır</a:t>
            </a:r>
            <a:r>
              <a:rPr lang="tr-TR" dirty="0" smtClean="0"/>
              <a:t>.</a:t>
            </a:r>
          </a:p>
          <a:p>
            <a:pPr marL="0" indent="0" algn="just">
              <a:buNone/>
            </a:pPr>
            <a:endParaRPr lang="tr-TR" dirty="0"/>
          </a:p>
          <a:p>
            <a:pPr marL="0" indent="0" algn="just">
              <a:buNone/>
            </a:pPr>
            <a:r>
              <a:rPr lang="tr-TR" dirty="0" smtClean="0"/>
              <a:t>Özel </a:t>
            </a:r>
            <a:r>
              <a:rPr lang="tr-TR" dirty="0"/>
              <a:t>ortaöğretim kurumlarına ve yetenek sınavı ile öğrenci alan okullara kesin kayıt işlemini tamamlamış öğrenciler, tercihte bulunamayacaktır.</a:t>
            </a:r>
          </a:p>
          <a:p>
            <a:endParaRPr lang="tr-TR" dirty="0"/>
          </a:p>
        </p:txBody>
      </p:sp>
      <p:pic>
        <p:nvPicPr>
          <p:cNvPr id="9" name="Resim 8"/>
          <p:cNvPicPr>
            <a:picLocks noChangeAspect="1"/>
          </p:cNvPicPr>
          <p:nvPr/>
        </p:nvPicPr>
        <p:blipFill>
          <a:blip r:embed="rId3"/>
          <a:stretch>
            <a:fillRect/>
          </a:stretch>
        </p:blipFill>
        <p:spPr>
          <a:xfrm flipH="1">
            <a:off x="9563010" y="764747"/>
            <a:ext cx="2016157" cy="1990522"/>
          </a:xfrm>
          <a:prstGeom prst="rect">
            <a:avLst/>
          </a:prstGeom>
        </p:spPr>
      </p:pic>
      <p:pic>
        <p:nvPicPr>
          <p:cNvPr id="10" name="Resim 9"/>
          <p:cNvPicPr>
            <a:picLocks noChangeAspect="1"/>
          </p:cNvPicPr>
          <p:nvPr/>
        </p:nvPicPr>
        <p:blipFill>
          <a:blip r:embed="rId4"/>
          <a:stretch>
            <a:fillRect/>
          </a:stretch>
        </p:blipFill>
        <p:spPr>
          <a:xfrm>
            <a:off x="9478507" y="3934128"/>
            <a:ext cx="2304488" cy="1987468"/>
          </a:xfrm>
          <a:prstGeom prst="rect">
            <a:avLst/>
          </a:prstGeom>
        </p:spPr>
      </p:pic>
    </p:spTree>
    <p:extLst>
      <p:ext uri="{BB962C8B-B14F-4D97-AF65-F5344CB8AC3E}">
        <p14:creationId xmlns:p14="http://schemas.microsoft.com/office/powerpoint/2010/main" val="206857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445" y="1304878"/>
            <a:ext cx="6259286" cy="4704035"/>
          </a:xfrm>
        </p:spPr>
        <p:txBody>
          <a:bodyPr>
            <a:normAutofit/>
          </a:bodyPr>
          <a:lstStyle/>
          <a:p>
            <a:pPr marL="0" indent="0" algn="just">
              <a:buNone/>
            </a:pPr>
            <a:r>
              <a:rPr lang="tr-TR" sz="2400" dirty="0"/>
              <a:t>Sınava katılmayan öğrencilere Merkezî Sınavla Öğrenci Alan Okullar tercih ekranı açılmayacaktır.</a:t>
            </a:r>
          </a:p>
          <a:p>
            <a:pPr marL="0" indent="0" algn="just">
              <a:buNone/>
            </a:pPr>
            <a:endParaRPr lang="tr-TR" sz="2400" dirty="0" smtClean="0"/>
          </a:p>
          <a:p>
            <a:pPr marL="0" indent="0" algn="just">
              <a:buNone/>
            </a:pPr>
            <a:endParaRPr lang="tr-TR" sz="2400" dirty="0" smtClean="0"/>
          </a:p>
          <a:p>
            <a:pPr marL="0" indent="0" algn="just">
              <a:buNone/>
            </a:pPr>
            <a:r>
              <a:rPr lang="tr-TR" sz="2400" dirty="0" smtClean="0"/>
              <a:t>Tercih yapmayan/yapamayan öğrenciler nakil döneminde  veya tercihleri doğrultusunda hiçbir tercihine yerleşemeyen öğrenciler, açık öğretim kurumlarına yönlendirilecektir.</a:t>
            </a:r>
            <a:endParaRPr lang="tr-TR" sz="2400" dirty="0"/>
          </a:p>
        </p:txBody>
      </p:sp>
      <p:pic>
        <p:nvPicPr>
          <p:cNvPr id="4" name="Resim 3"/>
          <p:cNvPicPr>
            <a:picLocks noChangeAspect="1"/>
          </p:cNvPicPr>
          <p:nvPr/>
        </p:nvPicPr>
        <p:blipFill>
          <a:blip r:embed="rId2"/>
          <a:stretch>
            <a:fillRect/>
          </a:stretch>
        </p:blipFill>
        <p:spPr>
          <a:xfrm>
            <a:off x="7924392" y="3177222"/>
            <a:ext cx="2143125" cy="2143125"/>
          </a:xfrm>
          <a:prstGeom prst="rect">
            <a:avLst/>
          </a:prstGeom>
        </p:spPr>
      </p:pic>
      <p:pic>
        <p:nvPicPr>
          <p:cNvPr id="5" name="Resim 4"/>
          <p:cNvPicPr>
            <a:picLocks noChangeAspect="1"/>
          </p:cNvPicPr>
          <p:nvPr/>
        </p:nvPicPr>
        <p:blipFill rotWithShape="1">
          <a:blip r:embed="rId3"/>
          <a:srcRect l="476" t="-26995" r="-476" b="18536"/>
          <a:stretch/>
        </p:blipFill>
        <p:spPr>
          <a:xfrm>
            <a:off x="7106194" y="649559"/>
            <a:ext cx="4493623" cy="2527663"/>
          </a:xfrm>
          <a:prstGeom prst="rect">
            <a:avLst/>
          </a:prstGeom>
        </p:spPr>
      </p:pic>
    </p:spTree>
    <p:extLst>
      <p:ext uri="{BB962C8B-B14F-4D97-AF65-F5344CB8AC3E}">
        <p14:creationId xmlns:p14="http://schemas.microsoft.com/office/powerpoint/2010/main" val="16209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5907" y="1071481"/>
            <a:ext cx="10515600" cy="4351338"/>
          </a:xfrm>
        </p:spPr>
        <p:txBody>
          <a:bodyPr/>
          <a:lstStyle/>
          <a:p>
            <a:pPr marL="0" indent="0">
              <a:buNone/>
            </a:pPr>
            <a:r>
              <a:rPr lang="tr-TR" dirty="0" smtClean="0"/>
              <a:t>   Merkezi </a:t>
            </a:r>
            <a:r>
              <a:rPr lang="tr-TR" dirty="0"/>
              <a:t>puanla alan meslek programlarından;</a:t>
            </a:r>
          </a:p>
          <a:p>
            <a:r>
              <a:rPr lang="tr-TR" dirty="0"/>
              <a:t>Eğlence Hizmetleri Alanı</a:t>
            </a:r>
          </a:p>
          <a:p>
            <a:r>
              <a:rPr lang="tr-TR" dirty="0"/>
              <a:t>Konaklama ve Seyahat Hizmetleri</a:t>
            </a:r>
          </a:p>
          <a:p>
            <a:r>
              <a:rPr lang="tr-TR" dirty="0"/>
              <a:t>Yiyecek İçecek Hizmetleri</a:t>
            </a:r>
          </a:p>
          <a:p>
            <a:r>
              <a:rPr lang="tr-TR" dirty="0"/>
              <a:t>Denizcilik Alanı (Gemi adamı olur raporu istenecek)</a:t>
            </a:r>
          </a:p>
          <a:p>
            <a:pPr marL="0" indent="0">
              <a:buNone/>
            </a:pPr>
            <a:r>
              <a:rPr lang="tr-TR" dirty="0" smtClean="0"/>
              <a:t>yerleşen </a:t>
            </a:r>
            <a:r>
              <a:rPr lang="tr-TR" dirty="0"/>
              <a:t>adaylar tercih sonuçları açıklandıktan sonra ilgili okulların mülakat sınavına gireceklerdir.</a:t>
            </a:r>
          </a:p>
          <a:p>
            <a:pPr marL="0" indent="0">
              <a:buNone/>
            </a:pPr>
            <a:r>
              <a:rPr lang="tr-TR" b="1" dirty="0">
                <a:solidFill>
                  <a:srgbClr val="FF0000"/>
                </a:solidFill>
              </a:rPr>
              <a:t>Not:</a:t>
            </a:r>
            <a:r>
              <a:rPr lang="tr-TR" dirty="0"/>
              <a:t> Bu okullar kazanan aday sayısı kadar yedek aday ilan edeceklerdir.</a:t>
            </a:r>
          </a:p>
          <a:p>
            <a:endParaRPr lang="tr-TR" dirty="0"/>
          </a:p>
        </p:txBody>
      </p:sp>
      <p:pic>
        <p:nvPicPr>
          <p:cNvPr id="4" name="Resim 3"/>
          <p:cNvPicPr>
            <a:picLocks noChangeAspect="1"/>
          </p:cNvPicPr>
          <p:nvPr/>
        </p:nvPicPr>
        <p:blipFill>
          <a:blip r:embed="rId2"/>
          <a:stretch>
            <a:fillRect/>
          </a:stretch>
        </p:blipFill>
        <p:spPr>
          <a:xfrm>
            <a:off x="8722641" y="1486260"/>
            <a:ext cx="2847975" cy="1600200"/>
          </a:xfrm>
          <a:prstGeom prst="rect">
            <a:avLst/>
          </a:prstGeom>
        </p:spPr>
      </p:pic>
    </p:spTree>
    <p:extLst>
      <p:ext uri="{BB962C8B-B14F-4D97-AF65-F5344CB8AC3E}">
        <p14:creationId xmlns:p14="http://schemas.microsoft.com/office/powerpoint/2010/main" val="163029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1144534" cy="1325563"/>
          </a:xfrm>
        </p:spPr>
        <p:txBody>
          <a:bodyPr/>
          <a:lstStyle/>
          <a:p>
            <a:r>
              <a:rPr lang="tr-TR" dirty="0" smtClean="0"/>
              <a:t>TERCİH YAPARKEN DİKKAT ETMENİZ GEREKENLER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62091680"/>
              </p:ext>
            </p:extLst>
          </p:nvPr>
        </p:nvGraphicFramePr>
        <p:xfrm>
          <a:off x="838200" y="1460310"/>
          <a:ext cx="10515600" cy="2538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838200" y="4449170"/>
            <a:ext cx="3378958" cy="1754326"/>
          </a:xfrm>
          <a:prstGeom prst="rect">
            <a:avLst/>
          </a:prstGeom>
          <a:noFill/>
        </p:spPr>
        <p:txBody>
          <a:bodyPr wrap="square" rtlCol="0">
            <a:spAutoFit/>
          </a:bodyPr>
          <a:lstStyle/>
          <a:p>
            <a:r>
              <a:rPr lang="tr-TR" dirty="0" smtClean="0"/>
              <a:t>Sınava girdiğiniz yılki soruların zorluk derecesini gösterir.</a:t>
            </a:r>
          </a:p>
          <a:p>
            <a:r>
              <a:rPr lang="tr-TR" dirty="0" smtClean="0"/>
              <a:t>Her yıl değişir!!!</a:t>
            </a:r>
          </a:p>
          <a:p>
            <a:r>
              <a:rPr lang="tr-TR" dirty="0" smtClean="0"/>
              <a:t>Tercih yaparken işinize yaramaz.</a:t>
            </a:r>
          </a:p>
          <a:p>
            <a:endParaRPr lang="tr-TR" dirty="0" smtClean="0"/>
          </a:p>
          <a:p>
            <a:endParaRPr lang="tr-TR" dirty="0"/>
          </a:p>
        </p:txBody>
      </p:sp>
      <p:sp>
        <p:nvSpPr>
          <p:cNvPr id="8" name="Metin kutusu 7"/>
          <p:cNvSpPr txBox="1"/>
          <p:nvPr/>
        </p:nvSpPr>
        <p:spPr>
          <a:xfrm>
            <a:off x="4722125" y="4585648"/>
            <a:ext cx="2852382" cy="646331"/>
          </a:xfrm>
          <a:prstGeom prst="rect">
            <a:avLst/>
          </a:prstGeom>
          <a:noFill/>
        </p:spPr>
        <p:txBody>
          <a:bodyPr wrap="square" rtlCol="0">
            <a:spAutoFit/>
          </a:bodyPr>
          <a:lstStyle/>
          <a:p>
            <a:r>
              <a:rPr lang="tr-TR" dirty="0" smtClean="0"/>
              <a:t>Tercih sürecinin en önemli değişkenidir. </a:t>
            </a:r>
            <a:endParaRPr lang="tr-TR" dirty="0"/>
          </a:p>
        </p:txBody>
      </p:sp>
      <p:sp>
        <p:nvSpPr>
          <p:cNvPr id="9" name="Metin kutusu 8"/>
          <p:cNvSpPr txBox="1"/>
          <p:nvPr/>
        </p:nvSpPr>
        <p:spPr>
          <a:xfrm>
            <a:off x="8147714" y="4585648"/>
            <a:ext cx="2975916" cy="646331"/>
          </a:xfrm>
          <a:prstGeom prst="rect">
            <a:avLst/>
          </a:prstGeom>
          <a:noFill/>
        </p:spPr>
        <p:txBody>
          <a:bodyPr wrap="square" rtlCol="0">
            <a:spAutoFit/>
          </a:bodyPr>
          <a:lstStyle/>
          <a:p>
            <a:r>
              <a:rPr lang="tr-TR" dirty="0" smtClean="0"/>
              <a:t>2020’de okul  kontenjanları artmıştır. </a:t>
            </a:r>
            <a:endParaRPr lang="tr-TR" dirty="0"/>
          </a:p>
        </p:txBody>
      </p:sp>
    </p:spTree>
    <p:extLst>
      <p:ext uri="{BB962C8B-B14F-4D97-AF65-F5344CB8AC3E}">
        <p14:creationId xmlns:p14="http://schemas.microsoft.com/office/powerpoint/2010/main" val="78469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3722644" y="4556854"/>
            <a:ext cx="727436" cy="559785"/>
          </a:xfrm>
          <a:prstGeom prst="rect">
            <a:avLst/>
          </a:prstGeom>
        </p:spPr>
      </p:pic>
      <p:pic>
        <p:nvPicPr>
          <p:cNvPr id="7" name="Resim 6"/>
          <p:cNvPicPr>
            <a:picLocks noChangeAspect="1"/>
          </p:cNvPicPr>
          <p:nvPr/>
        </p:nvPicPr>
        <p:blipFill>
          <a:blip r:embed="rId2"/>
          <a:stretch>
            <a:fillRect/>
          </a:stretch>
        </p:blipFill>
        <p:spPr>
          <a:xfrm>
            <a:off x="3703527" y="3954892"/>
            <a:ext cx="685592" cy="527584"/>
          </a:xfrm>
          <a:prstGeom prst="rect">
            <a:avLst/>
          </a:prstGeom>
        </p:spPr>
      </p:pic>
      <p:pic>
        <p:nvPicPr>
          <p:cNvPr id="6" name="Resim 5"/>
          <p:cNvPicPr>
            <a:picLocks noChangeAspect="1"/>
          </p:cNvPicPr>
          <p:nvPr/>
        </p:nvPicPr>
        <p:blipFill>
          <a:blip r:embed="rId2"/>
          <a:stretch>
            <a:fillRect/>
          </a:stretch>
        </p:blipFill>
        <p:spPr>
          <a:xfrm>
            <a:off x="3672585" y="3336131"/>
            <a:ext cx="740228" cy="569629"/>
          </a:xfrm>
          <a:prstGeom prst="rect">
            <a:avLst/>
          </a:prstGeom>
        </p:spPr>
      </p:pic>
      <p:pic>
        <p:nvPicPr>
          <p:cNvPr id="5" name="Resim 4"/>
          <p:cNvPicPr>
            <a:picLocks noChangeAspect="1"/>
          </p:cNvPicPr>
          <p:nvPr/>
        </p:nvPicPr>
        <p:blipFill>
          <a:blip r:embed="rId2"/>
          <a:stretch>
            <a:fillRect/>
          </a:stretch>
        </p:blipFill>
        <p:spPr>
          <a:xfrm>
            <a:off x="3703526" y="2759416"/>
            <a:ext cx="685592" cy="527585"/>
          </a:xfrm>
          <a:prstGeom prst="rect">
            <a:avLst/>
          </a:prstGeom>
        </p:spPr>
      </p:pic>
      <p:pic>
        <p:nvPicPr>
          <p:cNvPr id="4" name="Resim 3"/>
          <p:cNvPicPr>
            <a:picLocks noChangeAspect="1"/>
          </p:cNvPicPr>
          <p:nvPr/>
        </p:nvPicPr>
        <p:blipFill>
          <a:blip r:embed="rId3"/>
          <a:stretch>
            <a:fillRect/>
          </a:stretch>
        </p:blipFill>
        <p:spPr>
          <a:xfrm>
            <a:off x="368490" y="1562894"/>
            <a:ext cx="3114939" cy="4876800"/>
          </a:xfrm>
          <a:prstGeom prst="rect">
            <a:avLst/>
          </a:prstGeom>
        </p:spPr>
      </p:pic>
      <p:sp>
        <p:nvSpPr>
          <p:cNvPr id="2" name="Unvan 1"/>
          <p:cNvSpPr>
            <a:spLocks noGrp="1"/>
          </p:cNvSpPr>
          <p:nvPr>
            <p:ph type="title"/>
          </p:nvPr>
        </p:nvSpPr>
        <p:spPr>
          <a:xfrm>
            <a:off x="368490" y="237331"/>
            <a:ext cx="10515600" cy="1325563"/>
          </a:xfrm>
        </p:spPr>
        <p:txBody>
          <a:bodyPr/>
          <a:lstStyle/>
          <a:p>
            <a:r>
              <a:rPr lang="tr-TR" b="1" dirty="0" smtClean="0">
                <a:solidFill>
                  <a:srgbClr val="45DBEB"/>
                </a:solidFill>
              </a:rPr>
              <a:t>LGS Puanımı Nasıl Hesaplarım?</a:t>
            </a:r>
            <a:endParaRPr lang="tr-TR" b="1" dirty="0">
              <a:solidFill>
                <a:srgbClr val="45DBEB"/>
              </a:solidFill>
            </a:endParaRPr>
          </a:p>
        </p:txBody>
      </p:sp>
      <p:sp>
        <p:nvSpPr>
          <p:cNvPr id="3" name="İçerik Yer Tutucusu 2"/>
          <p:cNvSpPr>
            <a:spLocks noGrp="1"/>
          </p:cNvSpPr>
          <p:nvPr>
            <p:ph idx="1"/>
          </p:nvPr>
        </p:nvSpPr>
        <p:spPr>
          <a:xfrm>
            <a:off x="4450080" y="1825625"/>
            <a:ext cx="7341326" cy="4351338"/>
          </a:xfrm>
        </p:spPr>
        <p:txBody>
          <a:bodyPr>
            <a:normAutofit fontScale="85000" lnSpcReduction="20000"/>
          </a:bodyPr>
          <a:lstStyle/>
          <a:p>
            <a:pPr marL="0" indent="0" algn="just">
              <a:buNone/>
            </a:pPr>
            <a:r>
              <a:rPr lang="tr-TR" dirty="0"/>
              <a:t>16 </a:t>
            </a:r>
            <a:r>
              <a:rPr lang="tr-TR" dirty="0" smtClean="0"/>
              <a:t>Temmuz 2020’de  sonuçlar </a:t>
            </a:r>
            <a:r>
              <a:rPr lang="tr-TR" dirty="0"/>
              <a:t>açıklanmadan yapılan tüm </a:t>
            </a:r>
            <a:r>
              <a:rPr lang="tr-TR" b="1" dirty="0">
                <a:solidFill>
                  <a:srgbClr val="FF0000"/>
                </a:solidFill>
              </a:rPr>
              <a:t>puan tahminleri yanlıştır. </a:t>
            </a:r>
          </a:p>
          <a:p>
            <a:pPr marL="0" indent="0" algn="just">
              <a:buNone/>
            </a:pPr>
            <a:r>
              <a:rPr lang="tr-TR" dirty="0" smtClean="0"/>
              <a:t>Puanınızı doğru hesaplayabilmeniz için;</a:t>
            </a:r>
          </a:p>
          <a:p>
            <a:pPr marL="0" indent="0" algn="just">
              <a:buNone/>
            </a:pPr>
            <a:r>
              <a:rPr lang="tr-TR" dirty="0" smtClean="0">
                <a:solidFill>
                  <a:srgbClr val="FF0000"/>
                </a:solidFill>
              </a:rPr>
              <a:t>2020 LGS ‘ye giren tüm öğrencilerin net ortalamalarını </a:t>
            </a:r>
            <a:endParaRPr lang="tr-TR" dirty="0">
              <a:solidFill>
                <a:srgbClr val="FF0000"/>
              </a:solidFill>
            </a:endParaRPr>
          </a:p>
          <a:p>
            <a:pPr marL="0" indent="0" algn="just">
              <a:buNone/>
            </a:pPr>
            <a:r>
              <a:rPr lang="tr-TR" dirty="0">
                <a:solidFill>
                  <a:srgbClr val="FF0000"/>
                </a:solidFill>
              </a:rPr>
              <a:t>Sınavı geçerli olan öğrenci </a:t>
            </a:r>
            <a:r>
              <a:rPr lang="tr-TR" dirty="0" smtClean="0">
                <a:solidFill>
                  <a:srgbClr val="FF0000"/>
                </a:solidFill>
              </a:rPr>
              <a:t>sayısını </a:t>
            </a:r>
          </a:p>
          <a:p>
            <a:pPr marL="0" indent="0" algn="just">
              <a:buNone/>
            </a:pPr>
            <a:r>
              <a:rPr lang="tr-TR" dirty="0">
                <a:solidFill>
                  <a:srgbClr val="FF0000"/>
                </a:solidFill>
              </a:rPr>
              <a:t>Testlerin </a:t>
            </a:r>
            <a:r>
              <a:rPr lang="tr-TR" dirty="0" smtClean="0">
                <a:solidFill>
                  <a:srgbClr val="FF0000"/>
                </a:solidFill>
              </a:rPr>
              <a:t>Türkiye ortalamaları ve standart sapma değerlerini</a:t>
            </a:r>
          </a:p>
          <a:p>
            <a:pPr marL="0" indent="0" algn="just">
              <a:buNone/>
            </a:pPr>
            <a:r>
              <a:rPr lang="tr-TR" dirty="0">
                <a:solidFill>
                  <a:srgbClr val="FF0000"/>
                </a:solidFill>
              </a:rPr>
              <a:t>Yüzdelik </a:t>
            </a:r>
            <a:r>
              <a:rPr lang="tr-TR" dirty="0" smtClean="0">
                <a:solidFill>
                  <a:srgbClr val="FF0000"/>
                </a:solidFill>
              </a:rPr>
              <a:t>diliminizi </a:t>
            </a:r>
          </a:p>
          <a:p>
            <a:pPr marL="0" indent="0" algn="just">
              <a:buNone/>
            </a:pPr>
            <a:r>
              <a:rPr lang="tr-TR" dirty="0" smtClean="0"/>
              <a:t>bilmeniz gerektiğinden ve şu aşamada  bu da mümkün olmadığından 2020 LGS Sonuçlarının açıklanmasını beklemeniz gerekmektedir. </a:t>
            </a:r>
          </a:p>
          <a:p>
            <a:pPr marL="0" indent="0" algn="just">
              <a:buNone/>
            </a:pPr>
            <a:r>
              <a:rPr lang="tr-TR" dirty="0" smtClean="0"/>
              <a:t>2019 </a:t>
            </a:r>
            <a:r>
              <a:rPr lang="tr-TR" dirty="0"/>
              <a:t>yılının hesaplama motorları veya verilerinin size hiçbir faydası yoktur</a:t>
            </a:r>
            <a:endParaRPr lang="tr-TR" dirty="0" smtClean="0"/>
          </a:p>
          <a:p>
            <a:pPr marL="0" indent="0">
              <a:buNone/>
            </a:pPr>
            <a:endParaRPr lang="tr-TR" dirty="0"/>
          </a:p>
        </p:txBody>
      </p:sp>
      <p:pic>
        <p:nvPicPr>
          <p:cNvPr id="9" name="Resim 8"/>
          <p:cNvPicPr>
            <a:picLocks noChangeAspect="1"/>
          </p:cNvPicPr>
          <p:nvPr/>
        </p:nvPicPr>
        <p:blipFill>
          <a:blip r:embed="rId4"/>
          <a:stretch>
            <a:fillRect/>
          </a:stretch>
        </p:blipFill>
        <p:spPr>
          <a:xfrm>
            <a:off x="3635318" y="1592938"/>
            <a:ext cx="848134" cy="960683"/>
          </a:xfrm>
          <a:prstGeom prst="rect">
            <a:avLst/>
          </a:prstGeom>
        </p:spPr>
      </p:pic>
    </p:spTree>
    <p:extLst>
      <p:ext uri="{BB962C8B-B14F-4D97-AF65-F5344CB8AC3E}">
        <p14:creationId xmlns:p14="http://schemas.microsoft.com/office/powerpoint/2010/main" val="57259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786404" y="4909866"/>
            <a:ext cx="2724150" cy="1676400"/>
          </a:xfrm>
          <a:prstGeom prst="rect">
            <a:avLst/>
          </a:prstGeom>
        </p:spPr>
      </p:pic>
      <p:sp>
        <p:nvSpPr>
          <p:cNvPr id="3" name="İçerik Yer Tutucusu 2"/>
          <p:cNvSpPr>
            <a:spLocks noGrp="1"/>
          </p:cNvSpPr>
          <p:nvPr>
            <p:ph idx="1"/>
          </p:nvPr>
        </p:nvSpPr>
        <p:spPr>
          <a:xfrm>
            <a:off x="637904" y="1721122"/>
            <a:ext cx="10515600" cy="4351338"/>
          </a:xfrm>
        </p:spPr>
        <p:txBody>
          <a:bodyPr/>
          <a:lstStyle/>
          <a:p>
            <a:pPr marL="0" indent="0" algn="just">
              <a:buNone/>
            </a:pPr>
            <a:r>
              <a:rPr lang="tr-TR" dirty="0" smtClean="0"/>
              <a:t>2020 LGS’ </a:t>
            </a:r>
            <a:r>
              <a:rPr lang="tr-TR" dirty="0" err="1" smtClean="0"/>
              <a:t>nin</a:t>
            </a:r>
            <a:r>
              <a:rPr lang="tr-TR" dirty="0" smtClean="0"/>
              <a:t>  ardından sonuçlar henüz açıklanmasa da öğrencileri ve  aileleri  “puan” ve “tercih kaygısı” sarmış durumda. </a:t>
            </a:r>
          </a:p>
          <a:p>
            <a:pPr marL="0" indent="0" algn="just">
              <a:buNone/>
            </a:pPr>
            <a:r>
              <a:rPr lang="tr-TR" dirty="0" smtClean="0"/>
              <a:t>Uzmanlar</a:t>
            </a:r>
            <a:r>
              <a:rPr lang="tr-TR" dirty="0"/>
              <a:t>, eğitimciler ve öğrenci yorumlarına bakıldığında </a:t>
            </a:r>
            <a:r>
              <a:rPr lang="tr-TR" dirty="0" smtClean="0">
                <a:solidFill>
                  <a:srgbClr val="FF0000"/>
                </a:solidFill>
              </a:rPr>
              <a:t>Sözel </a:t>
            </a:r>
            <a:r>
              <a:rPr lang="tr-TR" dirty="0">
                <a:solidFill>
                  <a:srgbClr val="FF0000"/>
                </a:solidFill>
              </a:rPr>
              <a:t>oturum </a:t>
            </a:r>
            <a:r>
              <a:rPr lang="tr-TR" dirty="0"/>
              <a:t>genel olarak beklendiği gibi iken </a:t>
            </a:r>
            <a:r>
              <a:rPr lang="tr-TR" dirty="0">
                <a:solidFill>
                  <a:srgbClr val="FF0000"/>
                </a:solidFill>
              </a:rPr>
              <a:t>Sayısal oturum </a:t>
            </a:r>
            <a:r>
              <a:rPr lang="tr-TR" dirty="0"/>
              <a:t>özellikle </a:t>
            </a:r>
            <a:r>
              <a:rPr lang="tr-TR" dirty="0" smtClean="0">
                <a:solidFill>
                  <a:srgbClr val="FF0000"/>
                </a:solidFill>
              </a:rPr>
              <a:t>Matematik </a:t>
            </a:r>
            <a:r>
              <a:rPr lang="tr-TR" dirty="0">
                <a:solidFill>
                  <a:srgbClr val="FF0000"/>
                </a:solidFill>
              </a:rPr>
              <a:t>testi </a:t>
            </a:r>
            <a:r>
              <a:rPr lang="tr-TR" dirty="0"/>
              <a:t>zor olarak değerlendirildi. </a:t>
            </a:r>
          </a:p>
          <a:p>
            <a:pPr marL="0" indent="0" algn="just">
              <a:buNone/>
            </a:pPr>
            <a:r>
              <a:rPr lang="tr-TR" dirty="0">
                <a:solidFill>
                  <a:srgbClr val="FF0000"/>
                </a:solidFill>
              </a:rPr>
              <a:t>YORUM : </a:t>
            </a:r>
            <a:r>
              <a:rPr lang="tr-TR" dirty="0"/>
              <a:t>Bu durumda bu sene Türkiye geneli ortalamalar ve buna bağlı olarak da puanlar düşecektir. </a:t>
            </a:r>
            <a:r>
              <a:rPr lang="tr-TR" dirty="0" smtClean="0"/>
              <a:t>Yüzdelik Dilim ve sıralama aynı kalacaktır.</a:t>
            </a:r>
          </a:p>
          <a:p>
            <a:pPr marL="0" indent="0" algn="just">
              <a:buNone/>
            </a:pPr>
            <a:r>
              <a:rPr lang="tr-TR" dirty="0" smtClean="0"/>
              <a:t>Bir başka önemli bilgi de bu sene kontenjanlar % 50 arttırıldı.</a:t>
            </a:r>
            <a:endParaRPr lang="tr-TR" dirty="0"/>
          </a:p>
          <a:p>
            <a:pPr algn="just"/>
            <a:endParaRPr lang="tr-TR" dirty="0"/>
          </a:p>
        </p:txBody>
      </p:sp>
      <p:pic>
        <p:nvPicPr>
          <p:cNvPr id="6" name="Resim 5"/>
          <p:cNvPicPr>
            <a:picLocks noChangeAspect="1"/>
          </p:cNvPicPr>
          <p:nvPr/>
        </p:nvPicPr>
        <p:blipFill>
          <a:blip r:embed="rId3"/>
          <a:stretch>
            <a:fillRect/>
          </a:stretch>
        </p:blipFill>
        <p:spPr>
          <a:xfrm>
            <a:off x="587331" y="293672"/>
            <a:ext cx="10766469" cy="1322947"/>
          </a:xfrm>
          <a:prstGeom prst="rect">
            <a:avLst/>
          </a:prstGeom>
        </p:spPr>
      </p:pic>
      <p:pic>
        <p:nvPicPr>
          <p:cNvPr id="7" name="Resim 6"/>
          <p:cNvPicPr>
            <a:picLocks noChangeAspect="1"/>
          </p:cNvPicPr>
          <p:nvPr/>
        </p:nvPicPr>
        <p:blipFill rotWithShape="1">
          <a:blip r:embed="rId4"/>
          <a:srcRect b="40047"/>
          <a:stretch/>
        </p:blipFill>
        <p:spPr>
          <a:xfrm>
            <a:off x="8977993" y="104503"/>
            <a:ext cx="1971675" cy="1393371"/>
          </a:xfrm>
          <a:prstGeom prst="rect">
            <a:avLst/>
          </a:prstGeom>
        </p:spPr>
      </p:pic>
    </p:spTree>
    <p:extLst>
      <p:ext uri="{BB962C8B-B14F-4D97-AF65-F5344CB8AC3E}">
        <p14:creationId xmlns:p14="http://schemas.microsoft.com/office/powerpoint/2010/main" val="318677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8765856" y="1176260"/>
            <a:ext cx="3076575" cy="1485900"/>
          </a:xfrm>
          <a:prstGeom prst="rect">
            <a:avLst/>
          </a:prstGeom>
        </p:spPr>
      </p:pic>
      <p:sp>
        <p:nvSpPr>
          <p:cNvPr id="2" name="Unvan 1"/>
          <p:cNvSpPr>
            <a:spLocks noGrp="1"/>
          </p:cNvSpPr>
          <p:nvPr>
            <p:ph type="title"/>
          </p:nvPr>
        </p:nvSpPr>
        <p:spPr/>
        <p:txBody>
          <a:bodyPr/>
          <a:lstStyle/>
          <a:p>
            <a:pPr algn="ctr"/>
            <a:r>
              <a:rPr lang="tr-TR" b="1" dirty="0" smtClean="0">
                <a:solidFill>
                  <a:schemeClr val="accent1">
                    <a:lumMod val="75000"/>
                  </a:schemeClr>
                </a:solidFill>
              </a:rPr>
              <a:t>LGS’DE 3 ÖNEMLİ HESAP VARDIR</a:t>
            </a:r>
            <a:endParaRPr lang="tr-TR" b="1" dirty="0">
              <a:solidFill>
                <a:schemeClr val="accent1">
                  <a:lumMod val="75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463052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stretch>
            <a:fillRect/>
          </a:stretch>
        </p:blipFill>
        <p:spPr>
          <a:xfrm>
            <a:off x="8762501" y="2790464"/>
            <a:ext cx="3019425" cy="1514475"/>
          </a:xfrm>
          <a:prstGeom prst="rect">
            <a:avLst/>
          </a:prstGeom>
        </p:spPr>
      </p:pic>
      <p:pic>
        <p:nvPicPr>
          <p:cNvPr id="7" name="Resim 6"/>
          <p:cNvPicPr>
            <a:picLocks noChangeAspect="1"/>
          </p:cNvPicPr>
          <p:nvPr/>
        </p:nvPicPr>
        <p:blipFill>
          <a:blip r:embed="rId9"/>
          <a:stretch>
            <a:fillRect/>
          </a:stretch>
        </p:blipFill>
        <p:spPr>
          <a:xfrm>
            <a:off x="8701997" y="4581597"/>
            <a:ext cx="3140434" cy="1723670"/>
          </a:xfrm>
          <a:prstGeom prst="rect">
            <a:avLst/>
          </a:prstGeom>
        </p:spPr>
      </p:pic>
    </p:spTree>
    <p:extLst>
      <p:ext uri="{BB962C8B-B14F-4D97-AF65-F5344CB8AC3E}">
        <p14:creationId xmlns:p14="http://schemas.microsoft.com/office/powerpoint/2010/main" val="245882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F0"/>
                </a:solidFill>
              </a:rPr>
              <a:t>YÜZDELİK DİLİMLER NASIL HESAPLANIR?</a:t>
            </a:r>
            <a:br>
              <a:rPr lang="tr-TR" b="1" dirty="0" smtClean="0">
                <a:solidFill>
                  <a:srgbClr val="00B0F0"/>
                </a:solidFill>
              </a:rPr>
            </a:br>
            <a:endParaRPr lang="tr-TR" b="1" dirty="0">
              <a:solidFill>
                <a:srgbClr val="00B0F0"/>
              </a:solidFill>
            </a:endParaRPr>
          </a:p>
        </p:txBody>
      </p:sp>
      <p:sp>
        <p:nvSpPr>
          <p:cNvPr id="3" name="İçerik Yer Tutucusu 2"/>
          <p:cNvSpPr>
            <a:spLocks noGrp="1"/>
          </p:cNvSpPr>
          <p:nvPr>
            <p:ph idx="1"/>
          </p:nvPr>
        </p:nvSpPr>
        <p:spPr>
          <a:xfrm>
            <a:off x="838200" y="1118614"/>
            <a:ext cx="10926452" cy="4351338"/>
          </a:xfrm>
        </p:spPr>
        <p:txBody>
          <a:bodyPr>
            <a:normAutofit/>
          </a:bodyPr>
          <a:lstStyle/>
          <a:p>
            <a:endParaRPr lang="tr-TR" dirty="0" smtClean="0"/>
          </a:p>
          <a:p>
            <a:pPr marL="0" indent="0">
              <a:buNone/>
            </a:pPr>
            <a:r>
              <a:rPr lang="tr-TR" sz="2400" dirty="0" smtClean="0"/>
              <a:t>Yüzdelik dilim hesaplaması sınava giren aday sayısının 100’e bölünmesiyle elde edilen bir rakamdır. </a:t>
            </a:r>
          </a:p>
          <a:p>
            <a:pPr marL="0" indent="0">
              <a:buNone/>
            </a:pPr>
            <a:r>
              <a:rPr lang="tr-TR" sz="2400" dirty="0" smtClean="0"/>
              <a:t>Sınava da 1.6 milyon öğrencinin girdiğini varsaydığımızda  her yüzdelik dilim içinde bu yıl yaklaşık 16 bin öğrenci bulunmaktadır. Yani yüzde 1’lik dilim içindeyseniz ilk 16 bin içindeki öğrenci arasındasınız demek. </a:t>
            </a:r>
          </a:p>
          <a:p>
            <a:pPr marL="0" indent="0">
              <a:buNone/>
            </a:pPr>
            <a:r>
              <a:rPr lang="tr-TR" sz="2400" dirty="0" smtClean="0"/>
              <a:t>Milli Eğitim Bakanlığı  yüzdelik diliminizi detaylı olarak gösterecek. Örneğin yüzdelik diliminiz 7.74 diye gösterilecek. Bunun anlamı ise sınava 1.6 milyon öğrenci girdiyse yaklaşık 124 bin öğrenci arasındasınız.</a:t>
            </a:r>
            <a:endParaRPr lang="tr-TR" sz="2400" dirty="0"/>
          </a:p>
        </p:txBody>
      </p:sp>
      <p:pic>
        <p:nvPicPr>
          <p:cNvPr id="5" name="Resim 4"/>
          <p:cNvPicPr>
            <a:picLocks noChangeAspect="1"/>
          </p:cNvPicPr>
          <p:nvPr/>
        </p:nvPicPr>
        <p:blipFill>
          <a:blip r:embed="rId2"/>
          <a:stretch>
            <a:fillRect/>
          </a:stretch>
        </p:blipFill>
        <p:spPr>
          <a:xfrm>
            <a:off x="4383465" y="5118755"/>
            <a:ext cx="4590854" cy="1403605"/>
          </a:xfrm>
          <a:prstGeom prst="rect">
            <a:avLst/>
          </a:prstGeom>
        </p:spPr>
      </p:pic>
    </p:spTree>
    <p:extLst>
      <p:ext uri="{BB962C8B-B14F-4D97-AF65-F5344CB8AC3E}">
        <p14:creationId xmlns:p14="http://schemas.microsoft.com/office/powerpoint/2010/main" val="264091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solidFill>
                  <a:srgbClr val="FF0000"/>
                </a:solidFill>
              </a:rPr>
              <a:t>İl geneli hesaba katılarak açıklanan yüzdelik dilim</a:t>
            </a:r>
            <a:r>
              <a:rPr lang="tr-TR" dirty="0"/>
              <a:t>, o öğrenciyle birlikte aynı ilde sınava giren öğrencilerin hesaplamaya dâhil edilmesiyle </a:t>
            </a:r>
            <a:r>
              <a:rPr lang="tr-TR" dirty="0" smtClean="0"/>
              <a:t>oluşur.</a:t>
            </a:r>
          </a:p>
          <a:p>
            <a:pPr marL="0" indent="0" algn="just">
              <a:buNone/>
            </a:pPr>
            <a:endParaRPr lang="tr-TR" dirty="0"/>
          </a:p>
          <a:p>
            <a:pPr marL="0" indent="0" algn="just">
              <a:buNone/>
            </a:pPr>
            <a:r>
              <a:rPr lang="tr-TR" dirty="0">
                <a:solidFill>
                  <a:srgbClr val="FF0000"/>
                </a:solidFill>
              </a:rPr>
              <a:t>Ülke genelinde hesaplanan yüzdelik dilim</a:t>
            </a:r>
            <a:r>
              <a:rPr lang="tr-TR" dirty="0"/>
              <a:t> ise tüm ülkedeki öğrenci sayısı hesabı dahil edilerek açıklanır.</a:t>
            </a:r>
          </a:p>
          <a:p>
            <a:endParaRPr lang="tr-TR" dirty="0"/>
          </a:p>
        </p:txBody>
      </p:sp>
      <p:pic>
        <p:nvPicPr>
          <p:cNvPr id="4" name="Resim 3"/>
          <p:cNvPicPr>
            <a:picLocks noChangeAspect="1"/>
          </p:cNvPicPr>
          <p:nvPr/>
        </p:nvPicPr>
        <p:blipFill>
          <a:blip r:embed="rId2"/>
          <a:stretch>
            <a:fillRect/>
          </a:stretch>
        </p:blipFill>
        <p:spPr>
          <a:xfrm>
            <a:off x="9002057" y="4001294"/>
            <a:ext cx="2238375" cy="2047875"/>
          </a:xfrm>
          <a:prstGeom prst="rect">
            <a:avLst/>
          </a:prstGeom>
        </p:spPr>
      </p:pic>
    </p:spTree>
    <p:extLst>
      <p:ext uri="{BB962C8B-B14F-4D97-AF65-F5344CB8AC3E}">
        <p14:creationId xmlns:p14="http://schemas.microsoft.com/office/powerpoint/2010/main" val="297858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50"/>
                </a:solidFill>
              </a:rPr>
              <a:t>YÜZDELİK DİLİM NELERE GÖRE DEĞİŞİR?</a:t>
            </a:r>
            <a:br>
              <a:rPr lang="tr-TR" b="1" dirty="0" smtClean="0">
                <a:solidFill>
                  <a:srgbClr val="00B050"/>
                </a:solidFill>
              </a:rPr>
            </a:b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gn="just">
              <a:buNone/>
            </a:pPr>
            <a:r>
              <a:rPr lang="tr-TR" sz="2400" dirty="0" smtClean="0"/>
              <a:t>Bir önceki  yıl belirli bir yüzdelik dilimden öğrenci alan bir okulun bu yıl hangi yüzdelik dilimden öğrenci alacağı </a:t>
            </a:r>
            <a:r>
              <a:rPr lang="tr-TR" sz="2400" b="1" dirty="0" smtClean="0">
                <a:solidFill>
                  <a:srgbClr val="FF0000"/>
                </a:solidFill>
              </a:rPr>
              <a:t>okulların kontenjanlarına </a:t>
            </a:r>
            <a:r>
              <a:rPr lang="tr-TR" sz="2400" dirty="0" smtClean="0"/>
              <a:t>bağlıdır. Okulun kontenjanı artar ya da azalırsa okulların yüzdelik dilimleri de değişir. </a:t>
            </a:r>
          </a:p>
          <a:p>
            <a:pPr marL="0" indent="0" algn="just">
              <a:buNone/>
            </a:pPr>
            <a:r>
              <a:rPr lang="tr-TR" sz="2400" dirty="0" smtClean="0"/>
              <a:t>Yine </a:t>
            </a:r>
            <a:r>
              <a:rPr lang="tr-TR" sz="2400" b="1" dirty="0" smtClean="0">
                <a:solidFill>
                  <a:srgbClr val="FF0000"/>
                </a:solidFill>
              </a:rPr>
              <a:t>sınava giren öğrenci sayısı </a:t>
            </a:r>
            <a:r>
              <a:rPr lang="tr-TR" sz="2400" dirty="0" smtClean="0"/>
              <a:t>azaldığı ya da arttığında da okulun öğrenci alacağı yüzdelik dilim değişir. </a:t>
            </a:r>
          </a:p>
          <a:p>
            <a:pPr marL="0" indent="0" algn="just">
              <a:buNone/>
            </a:pPr>
            <a:r>
              <a:rPr lang="tr-TR" sz="2400" dirty="0" smtClean="0"/>
              <a:t>Bir başka durum da </a:t>
            </a:r>
            <a:r>
              <a:rPr lang="tr-TR" sz="2400" b="1" dirty="0" smtClean="0">
                <a:solidFill>
                  <a:srgbClr val="FF0000"/>
                </a:solidFill>
              </a:rPr>
              <a:t>özel okula giden öğrenci sayısı </a:t>
            </a:r>
            <a:r>
              <a:rPr lang="tr-TR" sz="2400" dirty="0" smtClean="0"/>
              <a:t>çok olursa yine yüzdelik dilimler değişebilmektedir., çünkü bu öğrenciler özel okula kayıt yaptırdığı ansan itibaren tercih sürecinden çıkmış kabul edilir. </a:t>
            </a:r>
            <a:endParaRPr lang="tr-TR" sz="2400" dirty="0"/>
          </a:p>
        </p:txBody>
      </p:sp>
      <p:pic>
        <p:nvPicPr>
          <p:cNvPr id="4" name="Resim 3"/>
          <p:cNvPicPr>
            <a:picLocks noChangeAspect="1"/>
          </p:cNvPicPr>
          <p:nvPr/>
        </p:nvPicPr>
        <p:blipFill>
          <a:blip r:embed="rId2"/>
          <a:stretch>
            <a:fillRect/>
          </a:stretch>
        </p:blipFill>
        <p:spPr>
          <a:xfrm>
            <a:off x="6768446" y="4634060"/>
            <a:ext cx="4440859" cy="2133600"/>
          </a:xfrm>
          <a:prstGeom prst="rect">
            <a:avLst/>
          </a:prstGeom>
        </p:spPr>
      </p:pic>
    </p:spTree>
    <p:extLst>
      <p:ext uri="{BB962C8B-B14F-4D97-AF65-F5344CB8AC3E}">
        <p14:creationId xmlns:p14="http://schemas.microsoft.com/office/powerpoint/2010/main" val="249544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6280" y="519906"/>
            <a:ext cx="10515600" cy="4351338"/>
          </a:xfrm>
        </p:spPr>
        <p:txBody>
          <a:bodyPr/>
          <a:lstStyle/>
          <a:p>
            <a:pPr marL="0" indent="0" algn="ctr">
              <a:buNone/>
            </a:pPr>
            <a:r>
              <a:rPr lang="tr-TR" dirty="0" smtClean="0"/>
              <a:t>LGS sonuç belgesinde  </a:t>
            </a:r>
            <a:r>
              <a:rPr lang="tr-TR" dirty="0" smtClean="0">
                <a:solidFill>
                  <a:srgbClr val="FF0000"/>
                </a:solidFill>
              </a:rPr>
              <a:t>Türkiye</a:t>
            </a:r>
            <a:r>
              <a:rPr lang="tr-TR" dirty="0" smtClean="0"/>
              <a:t> ve </a:t>
            </a:r>
            <a:r>
              <a:rPr lang="tr-TR" dirty="0" smtClean="0">
                <a:solidFill>
                  <a:srgbClr val="FF0000"/>
                </a:solidFill>
              </a:rPr>
              <a:t>il yüzdelik dilimlerini </a:t>
            </a:r>
            <a:r>
              <a:rPr lang="tr-TR" dirty="0" smtClean="0"/>
              <a:t>göreceksiniz.</a:t>
            </a:r>
            <a:endParaRPr lang="tr-TR" dirty="0"/>
          </a:p>
          <a:p>
            <a:pPr marL="0" indent="0" algn="ctr">
              <a:buNone/>
            </a:pPr>
            <a:r>
              <a:rPr lang="tr-TR" dirty="0" smtClean="0"/>
              <a:t>Tercihlerinizi bu </a:t>
            </a:r>
            <a:r>
              <a:rPr lang="tr-TR" b="1" dirty="0" smtClean="0">
                <a:solidFill>
                  <a:srgbClr val="FF0000"/>
                </a:solidFill>
              </a:rPr>
              <a:t>yüzdelik dilimlere göre </a:t>
            </a:r>
            <a:r>
              <a:rPr lang="tr-TR" dirty="0" smtClean="0"/>
              <a:t>yapacaksınız.</a:t>
            </a:r>
          </a:p>
          <a:p>
            <a:endParaRPr lang="tr-TR" dirty="0"/>
          </a:p>
        </p:txBody>
      </p:sp>
      <p:pic>
        <p:nvPicPr>
          <p:cNvPr id="4" name="Resim 3"/>
          <p:cNvPicPr>
            <a:picLocks noChangeAspect="1"/>
          </p:cNvPicPr>
          <p:nvPr/>
        </p:nvPicPr>
        <p:blipFill>
          <a:blip r:embed="rId2"/>
          <a:stretch>
            <a:fillRect/>
          </a:stretch>
        </p:blipFill>
        <p:spPr>
          <a:xfrm>
            <a:off x="2386692" y="2077266"/>
            <a:ext cx="6896100" cy="4162425"/>
          </a:xfrm>
          <a:prstGeom prst="rect">
            <a:avLst/>
          </a:prstGeom>
        </p:spPr>
      </p:pic>
    </p:spTree>
    <p:extLst>
      <p:ext uri="{BB962C8B-B14F-4D97-AF65-F5344CB8AC3E}">
        <p14:creationId xmlns:p14="http://schemas.microsoft.com/office/powerpoint/2010/main" val="255805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F0"/>
                </a:solidFill>
              </a:rPr>
              <a:t>TABAN PUANI NEDİR?</a:t>
            </a:r>
            <a:endParaRPr lang="tr-TR" b="1" dirty="0">
              <a:solidFill>
                <a:srgbClr val="00B0F0"/>
              </a:solidFill>
            </a:endParaRPr>
          </a:p>
        </p:txBody>
      </p:sp>
      <p:sp>
        <p:nvSpPr>
          <p:cNvPr id="3" name="İçerik Yer Tutucusu 2"/>
          <p:cNvSpPr>
            <a:spLocks noGrp="1"/>
          </p:cNvSpPr>
          <p:nvPr>
            <p:ph idx="1"/>
          </p:nvPr>
        </p:nvSpPr>
        <p:spPr/>
        <p:txBody>
          <a:bodyPr/>
          <a:lstStyle/>
          <a:p>
            <a:r>
              <a:rPr lang="tr-TR" dirty="0" smtClean="0"/>
              <a:t>Bir lisenin taban puanı demek o liseyi bir önceki yıl tercih edip yerleşen en son öğrencinin puanıdır. </a:t>
            </a:r>
          </a:p>
          <a:p>
            <a:r>
              <a:rPr lang="tr-TR" dirty="0" smtClean="0"/>
              <a:t>Okulların taban puanlarını MEB ya da lisenin kendisi değil o liseye son giren öğrenci belirler. </a:t>
            </a:r>
          </a:p>
          <a:p>
            <a:r>
              <a:rPr lang="tr-TR" dirty="0" smtClean="0"/>
              <a:t>Yani 2020 liselerinin taban puanları bu sene sınava giren ve tercihte bulunup okula yerleştirilen öğrenciler tarafından belirlenmiş olacaktır. </a:t>
            </a:r>
            <a:endParaRPr lang="tr-TR" dirty="0"/>
          </a:p>
        </p:txBody>
      </p:sp>
      <p:pic>
        <p:nvPicPr>
          <p:cNvPr id="4" name="Resim 3"/>
          <p:cNvPicPr>
            <a:picLocks noChangeAspect="1"/>
          </p:cNvPicPr>
          <p:nvPr/>
        </p:nvPicPr>
        <p:blipFill>
          <a:blip r:embed="rId2"/>
          <a:stretch>
            <a:fillRect/>
          </a:stretch>
        </p:blipFill>
        <p:spPr>
          <a:xfrm>
            <a:off x="8872239" y="205581"/>
            <a:ext cx="2952750" cy="1552575"/>
          </a:xfrm>
          <a:prstGeom prst="rect">
            <a:avLst/>
          </a:prstGeom>
        </p:spPr>
      </p:pic>
    </p:spTree>
    <p:extLst>
      <p:ext uri="{BB962C8B-B14F-4D97-AF65-F5344CB8AC3E}">
        <p14:creationId xmlns:p14="http://schemas.microsoft.com/office/powerpoint/2010/main" val="254161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323895" cy="1325563"/>
          </a:xfrm>
        </p:spPr>
        <p:txBody>
          <a:bodyPr/>
          <a:lstStyle/>
          <a:p>
            <a:pPr algn="ctr"/>
            <a:r>
              <a:rPr lang="tr-TR" b="1" dirty="0" smtClean="0">
                <a:solidFill>
                  <a:srgbClr val="00B0F0"/>
                </a:solidFill>
              </a:rPr>
              <a:t>PUAN MI YÜZDELİK DİLİM Mİ ? </a:t>
            </a:r>
            <a:endParaRPr lang="tr-TR" b="1" dirty="0">
              <a:solidFill>
                <a:srgbClr val="00B0F0"/>
              </a:solidFill>
            </a:endParaRPr>
          </a:p>
        </p:txBody>
      </p:sp>
      <p:sp>
        <p:nvSpPr>
          <p:cNvPr id="3" name="İçerik Yer Tutucusu 2"/>
          <p:cNvSpPr>
            <a:spLocks noGrp="1"/>
          </p:cNvSpPr>
          <p:nvPr>
            <p:ph idx="1"/>
          </p:nvPr>
        </p:nvSpPr>
        <p:spPr/>
        <p:txBody>
          <a:bodyPr/>
          <a:lstStyle/>
          <a:p>
            <a:endParaRPr lang="tr-TR" dirty="0" smtClean="0"/>
          </a:p>
          <a:p>
            <a:r>
              <a:rPr lang="tr-TR" dirty="0" smtClean="0"/>
              <a:t>Puanlar her sene değişir ama yüzdelik dilim aynı kalır. </a:t>
            </a:r>
            <a:r>
              <a:rPr lang="tr-TR" dirty="0" smtClean="0">
                <a:solidFill>
                  <a:srgbClr val="FF0000"/>
                </a:solidFill>
              </a:rPr>
              <a:t>Bir okulu tercih ederken </a:t>
            </a:r>
            <a:r>
              <a:rPr lang="tr-TR" dirty="0" smtClean="0"/>
              <a:t>artan </a:t>
            </a:r>
            <a:r>
              <a:rPr lang="tr-TR" dirty="0" smtClean="0">
                <a:solidFill>
                  <a:srgbClr val="FF0000"/>
                </a:solidFill>
              </a:rPr>
              <a:t>kontenjanları </a:t>
            </a:r>
            <a:r>
              <a:rPr lang="tr-TR" dirty="0" smtClean="0"/>
              <a:t>da göz önünde bulundurarak dikkate alacağınız puan değil, </a:t>
            </a:r>
            <a:r>
              <a:rPr lang="tr-TR" dirty="0" smtClean="0">
                <a:solidFill>
                  <a:srgbClr val="FF0000"/>
                </a:solidFill>
              </a:rPr>
              <a:t>yüzdelik dilim </a:t>
            </a:r>
            <a:r>
              <a:rPr lang="tr-TR" dirty="0" smtClean="0"/>
              <a:t>olmalıdır. Çünkü bu yıl okulların puanlarını sizin puanlarınız belirleyecek. Yüzdelik dilimleriniz ise sıralamada nerede olduğunuzu gösterecek ve bu dilimlere göre tercih yapacaksınız. Bunun için de girmek istediğiniz okulların yüzdelik dilimlerini dikkate alacaksınız. </a:t>
            </a:r>
          </a:p>
          <a:p>
            <a:r>
              <a:rPr lang="tr-TR" dirty="0" smtClean="0"/>
              <a:t>2020 yılı yüzdelik dilimleri ise henüz yayımlanmadı. Milli Eğitim Bakanlığı (MEB) tercih döneminde bu yüzdelik dilimleri yayımlayacak.</a:t>
            </a:r>
          </a:p>
          <a:p>
            <a:endParaRPr lang="tr-TR" dirty="0"/>
          </a:p>
        </p:txBody>
      </p:sp>
      <p:pic>
        <p:nvPicPr>
          <p:cNvPr id="4" name="Resim 3"/>
          <p:cNvPicPr>
            <a:picLocks noChangeAspect="1"/>
          </p:cNvPicPr>
          <p:nvPr/>
        </p:nvPicPr>
        <p:blipFill>
          <a:blip r:embed="rId2"/>
          <a:stretch>
            <a:fillRect/>
          </a:stretch>
        </p:blipFill>
        <p:spPr>
          <a:xfrm>
            <a:off x="9326632" y="87301"/>
            <a:ext cx="2865368" cy="1603387"/>
          </a:xfrm>
          <a:prstGeom prst="rect">
            <a:avLst/>
          </a:prstGeom>
        </p:spPr>
      </p:pic>
    </p:spTree>
    <p:extLst>
      <p:ext uri="{BB962C8B-B14F-4D97-AF65-F5344CB8AC3E}">
        <p14:creationId xmlns:p14="http://schemas.microsoft.com/office/powerpoint/2010/main" val="416172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44CA6"/>
                </a:solidFill>
              </a:rPr>
              <a:t>Eşit P</a:t>
            </a:r>
            <a:r>
              <a:rPr lang="tr-TR" b="1" dirty="0" smtClean="0">
                <a:solidFill>
                  <a:srgbClr val="E44CA6"/>
                </a:solidFill>
              </a:rPr>
              <a:t>uanlı Öğrenci </a:t>
            </a:r>
            <a:r>
              <a:rPr lang="tr-TR" b="1" dirty="0">
                <a:solidFill>
                  <a:srgbClr val="E44CA6"/>
                </a:solidFill>
              </a:rPr>
              <a:t>Y</a:t>
            </a:r>
            <a:r>
              <a:rPr lang="tr-TR" b="1" dirty="0" smtClean="0">
                <a:solidFill>
                  <a:srgbClr val="E44CA6"/>
                </a:solidFill>
              </a:rPr>
              <a:t>erleştirilmesinde Kriterler</a:t>
            </a:r>
            <a:endParaRPr lang="tr-TR" b="1" dirty="0">
              <a:solidFill>
                <a:srgbClr val="E44CA6"/>
              </a:solidFill>
            </a:endParaRPr>
          </a:p>
        </p:txBody>
      </p:sp>
      <p:sp>
        <p:nvSpPr>
          <p:cNvPr id="3" name="İçerik Yer Tutucusu 2"/>
          <p:cNvSpPr>
            <a:spLocks noGrp="1"/>
          </p:cNvSpPr>
          <p:nvPr>
            <p:ph idx="1"/>
          </p:nvPr>
        </p:nvSpPr>
        <p:spPr>
          <a:xfrm>
            <a:off x="913614" y="1589954"/>
            <a:ext cx="10515600" cy="4731929"/>
          </a:xfrm>
        </p:spPr>
        <p:txBody>
          <a:bodyPr>
            <a:normAutofit fontScale="55000" lnSpcReduction="20000"/>
          </a:bodyPr>
          <a:lstStyle/>
          <a:p>
            <a:pPr marL="0" indent="0">
              <a:buNone/>
            </a:pPr>
            <a:r>
              <a:rPr lang="tr-TR" dirty="0" smtClean="0"/>
              <a:t> </a:t>
            </a:r>
          </a:p>
          <a:p>
            <a:endParaRPr lang="tr-TR" sz="3300" dirty="0" smtClean="0"/>
          </a:p>
          <a:p>
            <a:pPr marL="0" indent="0">
              <a:buNone/>
            </a:pPr>
            <a:r>
              <a:rPr lang="tr-TR" sz="3300" dirty="0" smtClean="0"/>
              <a:t>1) Ortaokul Başarı Puanı (OBP) (Bu puan 6-7-8 sınıf notları)</a:t>
            </a:r>
          </a:p>
          <a:p>
            <a:endParaRPr lang="tr-TR" sz="3300" dirty="0" smtClean="0"/>
          </a:p>
          <a:p>
            <a:pPr marL="0" indent="0">
              <a:buNone/>
            </a:pPr>
            <a:r>
              <a:rPr lang="tr-TR" sz="3300" dirty="0" smtClean="0"/>
              <a:t>2) 8’inci sınıf yılsonu başarı puanı (YBP) üstünlüğüne,</a:t>
            </a:r>
          </a:p>
          <a:p>
            <a:endParaRPr lang="tr-TR" sz="3300" dirty="0" smtClean="0"/>
          </a:p>
          <a:p>
            <a:pPr marL="0" indent="0">
              <a:buNone/>
            </a:pPr>
            <a:r>
              <a:rPr lang="tr-TR" sz="3300" dirty="0" smtClean="0"/>
              <a:t>3) 7’nci sınıf yılsonu başarı puanı (YBP) üstünlüğüne,</a:t>
            </a:r>
          </a:p>
          <a:p>
            <a:endParaRPr lang="tr-TR" sz="3300" dirty="0" smtClean="0"/>
          </a:p>
          <a:p>
            <a:pPr marL="0" indent="0">
              <a:buNone/>
            </a:pPr>
            <a:r>
              <a:rPr lang="tr-TR" sz="3300" dirty="0" smtClean="0"/>
              <a:t>4) 6’ncı sınıf yılsonu başarı puanı (YBP) üstünlüğüne,</a:t>
            </a:r>
          </a:p>
          <a:p>
            <a:endParaRPr lang="tr-TR" sz="3300" dirty="0" smtClean="0"/>
          </a:p>
          <a:p>
            <a:pPr marL="0" indent="0">
              <a:buNone/>
            </a:pPr>
            <a:r>
              <a:rPr lang="tr-TR" sz="3300" dirty="0" smtClean="0"/>
              <a:t>5) Okula özürsüz devamsızlık yapılan gün sayısının azlığına,</a:t>
            </a:r>
          </a:p>
          <a:p>
            <a:endParaRPr lang="tr-TR" sz="3300" dirty="0" smtClean="0"/>
          </a:p>
          <a:p>
            <a:pPr marL="0" indent="0">
              <a:buNone/>
            </a:pPr>
            <a:r>
              <a:rPr lang="tr-TR" sz="3300" dirty="0" smtClean="0"/>
              <a:t>6) Tercih önceliğine,</a:t>
            </a:r>
          </a:p>
          <a:p>
            <a:endParaRPr lang="tr-TR" sz="3300" dirty="0" smtClean="0"/>
          </a:p>
          <a:p>
            <a:pPr marL="0" indent="0">
              <a:buNone/>
            </a:pPr>
            <a:r>
              <a:rPr lang="tr-TR" sz="3300" dirty="0" smtClean="0"/>
              <a:t>7) Öğrencinin doğum tarihine göre yaşı küçük olana öncelik</a:t>
            </a:r>
            <a:r>
              <a:rPr lang="tr-TR" sz="3300" dirty="0"/>
              <a:t> </a:t>
            </a:r>
            <a:r>
              <a:rPr lang="tr-TR" sz="3300" dirty="0" smtClean="0"/>
              <a:t>verilerek yerleştirme yapılır.</a:t>
            </a:r>
            <a:endParaRPr lang="tr-TR" dirty="0"/>
          </a:p>
        </p:txBody>
      </p:sp>
    </p:spTree>
    <p:extLst>
      <p:ext uri="{BB962C8B-B14F-4D97-AF65-F5344CB8AC3E}">
        <p14:creationId xmlns:p14="http://schemas.microsoft.com/office/powerpoint/2010/main" val="405516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597805" y="2678445"/>
            <a:ext cx="2857500" cy="1600200"/>
          </a:xfrm>
          <a:prstGeom prst="rect">
            <a:avLst/>
          </a:prstGeom>
        </p:spPr>
      </p:pic>
      <p:sp>
        <p:nvSpPr>
          <p:cNvPr id="2" name="Unvan 1"/>
          <p:cNvSpPr>
            <a:spLocks noGrp="1"/>
          </p:cNvSpPr>
          <p:nvPr>
            <p:ph type="title"/>
          </p:nvPr>
        </p:nvSpPr>
        <p:spPr/>
        <p:txBody>
          <a:bodyPr/>
          <a:lstStyle/>
          <a:p>
            <a:pPr algn="ctr"/>
            <a:r>
              <a:rPr lang="tr-TR" b="1" dirty="0" smtClean="0">
                <a:solidFill>
                  <a:srgbClr val="00B0F0"/>
                </a:solidFill>
              </a:rPr>
              <a:t>%7 DİLİMDEKİ BİR ÖĞRENCİ İÇİN ÖRNEK TERCİH LİSTESİ</a:t>
            </a:r>
            <a:endParaRPr lang="tr-TR" b="1" dirty="0">
              <a:solidFill>
                <a:srgbClr val="00B0F0"/>
              </a:solidFill>
            </a:endParaRPr>
          </a:p>
        </p:txBody>
      </p:sp>
      <p:pic>
        <p:nvPicPr>
          <p:cNvPr id="4" name="İçerik Yer Tutucusu 3"/>
          <p:cNvPicPr>
            <a:picLocks noGrp="1" noChangeAspect="1"/>
          </p:cNvPicPr>
          <p:nvPr>
            <p:ph idx="1"/>
          </p:nvPr>
        </p:nvPicPr>
        <p:blipFill>
          <a:blip r:embed="rId3"/>
          <a:stretch>
            <a:fillRect/>
          </a:stretch>
        </p:blipFill>
        <p:spPr>
          <a:xfrm>
            <a:off x="467364" y="1844024"/>
            <a:ext cx="7572375" cy="3495675"/>
          </a:xfrm>
          <a:prstGeom prst="rect">
            <a:avLst/>
          </a:prstGeom>
        </p:spPr>
      </p:pic>
    </p:spTree>
    <p:extLst>
      <p:ext uri="{BB962C8B-B14F-4D97-AF65-F5344CB8AC3E}">
        <p14:creationId xmlns:p14="http://schemas.microsoft.com/office/powerpoint/2010/main" val="1415343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YEREL </a:t>
            </a:r>
            <a:r>
              <a:rPr lang="tr-TR" b="1" dirty="0" smtClean="0">
                <a:solidFill>
                  <a:schemeClr val="accent1">
                    <a:lumMod val="75000"/>
                  </a:schemeClr>
                </a:solidFill>
              </a:rPr>
              <a:t>TERCİH İŞLEMLERİ NASIL YAPILIR?</a:t>
            </a:r>
            <a:endParaRPr lang="tr-TR" b="1" dirty="0">
              <a:solidFill>
                <a:schemeClr val="accent1">
                  <a:lumMod val="75000"/>
                </a:schemeClr>
              </a:solidFill>
            </a:endParaRPr>
          </a:p>
        </p:txBody>
      </p:sp>
      <p:sp>
        <p:nvSpPr>
          <p:cNvPr id="3" name="İçerik Yer Tutucusu 2"/>
          <p:cNvSpPr>
            <a:spLocks noGrp="1"/>
          </p:cNvSpPr>
          <p:nvPr>
            <p:ph idx="1"/>
          </p:nvPr>
        </p:nvSpPr>
        <p:spPr>
          <a:xfrm>
            <a:off x="794994" y="1545996"/>
            <a:ext cx="10515600" cy="4649821"/>
          </a:xfrm>
        </p:spPr>
        <p:txBody>
          <a:bodyPr>
            <a:normAutofit/>
          </a:bodyPr>
          <a:lstStyle/>
          <a:p>
            <a:r>
              <a:rPr lang="tr-TR" dirty="0" smtClean="0"/>
              <a:t>Tüm öğrenciler</a:t>
            </a:r>
            <a:r>
              <a:rPr lang="tr-TR" dirty="0"/>
              <a:t>, </a:t>
            </a:r>
            <a:r>
              <a:rPr lang="tr-TR" dirty="0" smtClean="0"/>
              <a:t>Yerel </a:t>
            </a:r>
            <a:r>
              <a:rPr lang="tr-TR" dirty="0"/>
              <a:t>Yerleştirme İle Öğrenci Alan Okullar ekranından tercih yapacaklardır. </a:t>
            </a:r>
            <a:r>
              <a:rPr lang="tr-TR" dirty="0" smtClean="0"/>
              <a:t>Yerel Yerleştirme öğrencilerin ikamet adreslerine göre yapılmaktadır. </a:t>
            </a:r>
          </a:p>
          <a:p>
            <a:r>
              <a:rPr lang="tr-TR" dirty="0" smtClean="0"/>
              <a:t>Yerel </a:t>
            </a:r>
            <a:r>
              <a:rPr lang="tr-TR" dirty="0"/>
              <a:t>Yerleştirmede tercihlerinden ilk 3 (üç) okulu Kayıt Alanından seçmek kaydıyla öğrenciler en fazla 5 (beş) okul tercihinde bulunabileceklerdir. </a:t>
            </a:r>
            <a:endParaRPr lang="tr-TR" dirty="0" smtClean="0"/>
          </a:p>
          <a:p>
            <a:r>
              <a:rPr lang="tr-TR" dirty="0" smtClean="0"/>
              <a:t>Yapılan </a:t>
            </a:r>
            <a:r>
              <a:rPr lang="tr-TR" dirty="0"/>
              <a:t>tercihlerde; aynı okul türünden (Anadolu Lisesi, Meslekî ve Teknik Anadolu Lisesi, Anadolu İmam Hatip Lisesi) en fazla 3 (üç) okul seçilebilecektir. </a:t>
            </a:r>
            <a:endParaRPr lang="tr-TR" dirty="0" smtClean="0"/>
          </a:p>
        </p:txBody>
      </p:sp>
      <p:pic>
        <p:nvPicPr>
          <p:cNvPr id="4" name="Resim 3"/>
          <p:cNvPicPr>
            <a:picLocks noChangeAspect="1"/>
          </p:cNvPicPr>
          <p:nvPr/>
        </p:nvPicPr>
        <p:blipFill>
          <a:blip r:embed="rId2"/>
          <a:stretch>
            <a:fillRect/>
          </a:stretch>
        </p:blipFill>
        <p:spPr>
          <a:xfrm>
            <a:off x="9661941" y="5047331"/>
            <a:ext cx="2530059" cy="1810669"/>
          </a:xfrm>
          <a:prstGeom prst="rect">
            <a:avLst/>
          </a:prstGeom>
        </p:spPr>
      </p:pic>
    </p:spTree>
    <p:extLst>
      <p:ext uri="{BB962C8B-B14F-4D97-AF65-F5344CB8AC3E}">
        <p14:creationId xmlns:p14="http://schemas.microsoft.com/office/powerpoint/2010/main" val="346189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LGS İLE İLGİLİ ÖNEMLİ BİLGİLER </a:t>
            </a:r>
            <a:endParaRPr lang="tr-TR" b="1" dirty="0">
              <a:solidFill>
                <a:srgbClr val="FF0000"/>
              </a:solidFill>
            </a:endParaRPr>
          </a:p>
        </p:txBody>
      </p:sp>
      <p:sp>
        <p:nvSpPr>
          <p:cNvPr id="3" name="İçerik Yer Tutucusu 2"/>
          <p:cNvSpPr>
            <a:spLocks noGrp="1"/>
          </p:cNvSpPr>
          <p:nvPr>
            <p:ph idx="1"/>
          </p:nvPr>
        </p:nvSpPr>
        <p:spPr>
          <a:xfrm>
            <a:off x="413800" y="1938849"/>
            <a:ext cx="10515600" cy="4351338"/>
          </a:xfrm>
        </p:spPr>
        <p:txBody>
          <a:bodyPr>
            <a:normAutofit/>
          </a:bodyPr>
          <a:lstStyle/>
          <a:p>
            <a:pPr marL="0" indent="0" algn="just">
              <a:buNone/>
            </a:pPr>
            <a:r>
              <a:rPr lang="tr-TR" sz="2400" dirty="0" smtClean="0"/>
              <a:t>LGS Merkezî Sınav sonuçları </a:t>
            </a:r>
            <a:r>
              <a:rPr lang="tr-TR" sz="2400" b="1" dirty="0" smtClean="0">
                <a:solidFill>
                  <a:srgbClr val="FF0000"/>
                </a:solidFill>
              </a:rPr>
              <a:t>16 Temmuz 2020 </a:t>
            </a:r>
            <a:r>
              <a:rPr lang="tr-TR" sz="2400" dirty="0" smtClean="0"/>
              <a:t>tarihinde </a:t>
            </a:r>
            <a:r>
              <a:rPr lang="tr-TR" sz="2400" dirty="0" smtClean="0">
                <a:solidFill>
                  <a:srgbClr val="FF0000"/>
                </a:solidFill>
              </a:rPr>
              <a:t>https://www.meb.gov.tr </a:t>
            </a:r>
            <a:r>
              <a:rPr lang="tr-TR" sz="2400" dirty="0" smtClean="0"/>
              <a:t>internet adresinde ilan edilecektir.</a:t>
            </a:r>
          </a:p>
          <a:p>
            <a:pPr marL="0" indent="0" algn="just">
              <a:buNone/>
            </a:pPr>
            <a:r>
              <a:rPr lang="tr-TR" sz="2400" dirty="0" smtClean="0"/>
              <a:t>Milli Eğitim Bakanlığınca (MEB) 8'inci sınıf öğrencilerine yönelik Liselere Geçiş Sistemi (LGS) kapsamındaki merkezi sınava resmi rakamlar açıklanmadı ama  </a:t>
            </a:r>
            <a:r>
              <a:rPr lang="tr-TR" sz="2400" b="1" dirty="0" smtClean="0">
                <a:solidFill>
                  <a:srgbClr val="FF0000"/>
                </a:solidFill>
              </a:rPr>
              <a:t>yaklaşık 1 milyon 600 bin öğrenci </a:t>
            </a:r>
            <a:r>
              <a:rPr lang="tr-TR" sz="2400" dirty="0" smtClean="0"/>
              <a:t>katıldığı tahmin edilmektedir. </a:t>
            </a:r>
          </a:p>
          <a:p>
            <a:pPr marL="0" indent="0" algn="just">
              <a:buNone/>
            </a:pPr>
            <a:r>
              <a:rPr lang="tr-TR" sz="2400" b="1" dirty="0" smtClean="0">
                <a:solidFill>
                  <a:srgbClr val="FF0000"/>
                </a:solidFill>
              </a:rPr>
              <a:t>2020 Temmuz sonunda </a:t>
            </a:r>
            <a:r>
              <a:rPr lang="tr-TR" sz="2400" dirty="0" smtClean="0"/>
              <a:t>LGS tercihlerinin açıklanması beklenmektedir.</a:t>
            </a:r>
          </a:p>
          <a:p>
            <a:pPr marL="0" indent="0" algn="just">
              <a:buNone/>
            </a:pPr>
            <a:r>
              <a:rPr lang="tr-TR" sz="2400" dirty="0" smtClean="0"/>
              <a:t>Bu yıl Milli Bakanlığı Tercih Danışmanlığı Hizmetleri </a:t>
            </a:r>
            <a:r>
              <a:rPr lang="tr-TR" sz="2400" b="1" dirty="0" smtClean="0"/>
              <a:t> </a:t>
            </a:r>
            <a:r>
              <a:rPr lang="tr-TR" sz="2400" b="1" dirty="0" smtClean="0">
                <a:solidFill>
                  <a:srgbClr val="FF0000"/>
                </a:solidFill>
              </a:rPr>
              <a:t>EBA</a:t>
            </a:r>
            <a:r>
              <a:rPr lang="tr-TR" sz="2400" b="1" dirty="0" smtClean="0"/>
              <a:t> </a:t>
            </a:r>
            <a:r>
              <a:rPr lang="tr-TR" sz="2400" b="1" dirty="0" smtClean="0">
                <a:solidFill>
                  <a:srgbClr val="FF0000"/>
                </a:solidFill>
              </a:rPr>
              <a:t>Bilişim Sistemi  </a:t>
            </a:r>
            <a:r>
              <a:rPr lang="tr-TR" sz="2400" dirty="0" smtClean="0"/>
              <a:t>üzerinden yapılacaktır. </a:t>
            </a:r>
          </a:p>
        </p:txBody>
      </p:sp>
      <p:pic>
        <p:nvPicPr>
          <p:cNvPr id="4" name="Resim 3"/>
          <p:cNvPicPr>
            <a:picLocks noChangeAspect="1"/>
          </p:cNvPicPr>
          <p:nvPr/>
        </p:nvPicPr>
        <p:blipFill>
          <a:blip r:embed="rId2"/>
          <a:stretch>
            <a:fillRect/>
          </a:stretch>
        </p:blipFill>
        <p:spPr>
          <a:xfrm>
            <a:off x="9210675" y="-94218"/>
            <a:ext cx="2143125" cy="2143125"/>
          </a:xfrm>
          <a:prstGeom prst="rect">
            <a:avLst/>
          </a:prstGeom>
        </p:spPr>
      </p:pic>
    </p:spTree>
    <p:extLst>
      <p:ext uri="{BB962C8B-B14F-4D97-AF65-F5344CB8AC3E}">
        <p14:creationId xmlns:p14="http://schemas.microsoft.com/office/powerpoint/2010/main" val="1023951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1">
                    <a:lumMod val="75000"/>
                  </a:schemeClr>
                </a:solidFill>
              </a:rPr>
              <a:t>YEREL TERCİH İŞLEMLERİ NASIL YAPILIR?</a:t>
            </a:r>
          </a:p>
        </p:txBody>
      </p:sp>
      <p:sp>
        <p:nvSpPr>
          <p:cNvPr id="3" name="İçerik Yer Tutucusu 2"/>
          <p:cNvSpPr>
            <a:spLocks noGrp="1"/>
          </p:cNvSpPr>
          <p:nvPr>
            <p:ph idx="1"/>
          </p:nvPr>
        </p:nvSpPr>
        <p:spPr>
          <a:xfrm>
            <a:off x="838200" y="1833717"/>
            <a:ext cx="10515600" cy="4351338"/>
          </a:xfrm>
        </p:spPr>
        <p:txBody>
          <a:bodyPr/>
          <a:lstStyle/>
          <a:p>
            <a:r>
              <a:rPr lang="tr-TR" dirty="0"/>
              <a:t>Yerel Yerleştirme ile öğrenci alan okullar için tercihlerini yaparak kayıt işlemini tamamlayan öğrenciler, </a:t>
            </a:r>
            <a:r>
              <a:rPr lang="tr-TR" b="1" dirty="0"/>
              <a:t>istemeleri hâlinde merkezî sınavla öğrenci alan okullar için açılacak</a:t>
            </a:r>
            <a:r>
              <a:rPr lang="tr-TR" dirty="0"/>
              <a:t> Merkezî Sınavla Öğrenci Alan Okullar ekranından en fazla 5 (beş) okul; Pansiyonlu Okullar tercih ekranından da en fazla 5 (beş) okul olmak üzere toplamda 15 okul tercihinde bulunabilecektir. </a:t>
            </a:r>
          </a:p>
          <a:p>
            <a:r>
              <a:rPr lang="tr-TR" dirty="0"/>
              <a:t>Öğrencilerin, Merkezî Sınavla Öğrenci Alan Okullar ile Pansiyonlu Okullar grubundan tercihte bulunabilmesi için yerel yerleştirme tercihi yapması zorunludur</a:t>
            </a:r>
          </a:p>
          <a:p>
            <a:endParaRPr lang="tr-TR" dirty="0"/>
          </a:p>
        </p:txBody>
      </p:sp>
    </p:spTree>
    <p:extLst>
      <p:ext uri="{BB962C8B-B14F-4D97-AF65-F5344CB8AC3E}">
        <p14:creationId xmlns:p14="http://schemas.microsoft.com/office/powerpoint/2010/main" val="300072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YEREL TERCİHTE RENKLER NE ANLAMA GELİYOR?</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solidFill>
                  <a:schemeClr val="accent6"/>
                </a:solidFill>
              </a:rPr>
              <a:t>Yeşil renk, “Kayıt Alanında” öğrenci için ikamet adresinin bulunduğu Kayıt Alanında yer alan okulları belirtir.</a:t>
            </a:r>
          </a:p>
          <a:p>
            <a:endParaRPr lang="tr-TR" dirty="0" smtClean="0"/>
          </a:p>
          <a:p>
            <a:pPr marL="0" indent="0">
              <a:buNone/>
            </a:pPr>
            <a:r>
              <a:rPr lang="tr-TR" dirty="0" smtClean="0">
                <a:solidFill>
                  <a:srgbClr val="00B0F0"/>
                </a:solidFill>
              </a:rPr>
              <a:t>Mavi renk, “Komşu Kayıt Alanında” öğrenci için ikamet adresine göre Komşu Kayıt Alanında yer alan okulları belirtir.</a:t>
            </a:r>
          </a:p>
          <a:p>
            <a:endParaRPr lang="tr-TR" dirty="0" smtClean="0"/>
          </a:p>
          <a:p>
            <a:pPr marL="0" indent="0">
              <a:buNone/>
            </a:pPr>
            <a:r>
              <a:rPr lang="tr-TR" dirty="0" smtClean="0">
                <a:solidFill>
                  <a:srgbClr val="FF0000"/>
                </a:solidFill>
              </a:rPr>
              <a:t>Kırmızı renk, “Diğer” ise öğrenci için ikamet adresine göre bulunduğu Kayıt Alanında ve Komşu Kayıt Alanında olmayan il içindeki diğer kayıt alanları ile il dışındaki kayıt alanlarında bulunan okulları belirtir.</a:t>
            </a:r>
            <a:endParaRPr lang="tr-TR" dirty="0">
              <a:solidFill>
                <a:srgbClr val="FF0000"/>
              </a:solidFill>
            </a:endParaRPr>
          </a:p>
        </p:txBody>
      </p:sp>
    </p:spTree>
    <p:extLst>
      <p:ext uri="{BB962C8B-B14F-4D97-AF65-F5344CB8AC3E}">
        <p14:creationId xmlns:p14="http://schemas.microsoft.com/office/powerpoint/2010/main" val="250320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8995"/>
          <a:stretch/>
        </p:blipFill>
        <p:spPr>
          <a:xfrm>
            <a:off x="8380429" y="4278492"/>
            <a:ext cx="2973371" cy="2031394"/>
          </a:xfrm>
          <a:prstGeom prst="rect">
            <a:avLst/>
          </a:prstGeom>
        </p:spPr>
      </p:pic>
      <p:sp>
        <p:nvSpPr>
          <p:cNvPr id="3" name="İçerik Yer Tutucusu 2"/>
          <p:cNvSpPr>
            <a:spLocks noGrp="1"/>
          </p:cNvSpPr>
          <p:nvPr>
            <p:ph idx="1"/>
          </p:nvPr>
        </p:nvSpPr>
        <p:spPr/>
        <p:txBody>
          <a:bodyPr/>
          <a:lstStyle/>
          <a:p>
            <a:pPr marL="0" indent="0">
              <a:buNone/>
            </a:pPr>
            <a:r>
              <a:rPr lang="tr-TR" b="1" dirty="0" smtClean="0">
                <a:solidFill>
                  <a:srgbClr val="FF0000"/>
                </a:solidFill>
              </a:rPr>
              <a:t>PANSİYONLU OKUL TERCİHİ </a:t>
            </a:r>
          </a:p>
          <a:p>
            <a:pPr marL="0" indent="0" algn="just">
              <a:buNone/>
            </a:pPr>
            <a:r>
              <a:rPr lang="tr-TR" dirty="0" smtClean="0"/>
              <a:t>Yerel </a:t>
            </a:r>
            <a:r>
              <a:rPr lang="tr-TR" dirty="0"/>
              <a:t>Yerleştirmede yerleştirilen aday, pansiyonlu okul tercihinden çıkartılacaktır.</a:t>
            </a:r>
          </a:p>
          <a:p>
            <a:pPr marL="0" indent="0" algn="just">
              <a:buNone/>
            </a:pPr>
            <a:r>
              <a:rPr lang="tr-TR" dirty="0"/>
              <a:t>Yerel yerleştirmede yerleşemeyen adaylar, pansiyonların kız erkek kontenjanlarına göre ilgili yönetmeliklere göre yerleştirilir.</a:t>
            </a:r>
          </a:p>
          <a:p>
            <a:endParaRPr lang="tr-TR" dirty="0"/>
          </a:p>
        </p:txBody>
      </p:sp>
    </p:spTree>
    <p:extLst>
      <p:ext uri="{BB962C8B-B14F-4D97-AF65-F5344CB8AC3E}">
        <p14:creationId xmlns:p14="http://schemas.microsoft.com/office/powerpoint/2010/main" val="299382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F0"/>
                </a:solidFill>
              </a:rPr>
              <a:t>LGS VE  OKUL BAŞARI PUANI </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marL="0" indent="0" algn="just">
              <a:buNone/>
            </a:pPr>
            <a:r>
              <a:rPr lang="tr-TR" dirty="0" smtClean="0"/>
              <a:t>3 yanlışın 1 doğruyu götürdüğü LGS puanı 500 tam puan üzerinden açıklanmakta olup; </a:t>
            </a:r>
            <a:r>
              <a:rPr lang="tr-TR" dirty="0"/>
              <a:t>b</a:t>
            </a:r>
            <a:r>
              <a:rPr lang="tr-TR" dirty="0" smtClean="0"/>
              <a:t>u puanın hesaplanmasında okul başarı puanının bir etkisi yoktur.</a:t>
            </a:r>
          </a:p>
          <a:p>
            <a:pPr marL="0" indent="0" algn="just">
              <a:buNone/>
            </a:pPr>
            <a:endParaRPr lang="tr-TR" dirty="0" smtClean="0"/>
          </a:p>
          <a:p>
            <a:pPr marL="0" indent="0" algn="just">
              <a:buNone/>
            </a:pPr>
            <a:r>
              <a:rPr lang="tr-TR" dirty="0" smtClean="0"/>
              <a:t>Ancak </a:t>
            </a:r>
            <a:r>
              <a:rPr lang="tr-TR" dirty="0"/>
              <a:t>okul başarı </a:t>
            </a:r>
            <a:r>
              <a:rPr lang="tr-TR" dirty="0" smtClean="0"/>
              <a:t>puanı LGS yerleştirmelerinde dikkate alınmaktadır.</a:t>
            </a:r>
          </a:p>
          <a:p>
            <a:pPr marL="0" indent="0" algn="just">
              <a:buNone/>
            </a:pPr>
            <a:endParaRPr lang="tr-TR" dirty="0" smtClean="0"/>
          </a:p>
          <a:p>
            <a:pPr marL="0" indent="0" algn="just">
              <a:buNone/>
            </a:pPr>
            <a:r>
              <a:rPr lang="tr-TR" dirty="0" smtClean="0"/>
              <a:t>Merkezi ve yerel </a:t>
            </a:r>
            <a:r>
              <a:rPr lang="tr-TR" dirty="0"/>
              <a:t>yerleştirmelerde okul başarı puanı etkilidir</a:t>
            </a:r>
            <a:r>
              <a:rPr lang="tr-TR" dirty="0" smtClean="0"/>
              <a:t>.</a:t>
            </a:r>
            <a:endParaRPr lang="tr-TR" dirty="0"/>
          </a:p>
        </p:txBody>
      </p:sp>
      <p:pic>
        <p:nvPicPr>
          <p:cNvPr id="4" name="Resim 3"/>
          <p:cNvPicPr>
            <a:picLocks noChangeAspect="1"/>
          </p:cNvPicPr>
          <p:nvPr/>
        </p:nvPicPr>
        <p:blipFill>
          <a:blip r:embed="rId2"/>
          <a:stretch>
            <a:fillRect/>
          </a:stretch>
        </p:blipFill>
        <p:spPr>
          <a:xfrm>
            <a:off x="9671459" y="4445917"/>
            <a:ext cx="2219325" cy="2057400"/>
          </a:xfrm>
          <a:prstGeom prst="rect">
            <a:avLst/>
          </a:prstGeom>
        </p:spPr>
      </p:pic>
    </p:spTree>
    <p:extLst>
      <p:ext uri="{BB962C8B-B14F-4D97-AF65-F5344CB8AC3E}">
        <p14:creationId xmlns:p14="http://schemas.microsoft.com/office/powerpoint/2010/main" val="2361364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624477" y="1253355"/>
            <a:ext cx="4603305" cy="2143125"/>
          </a:xfrm>
          <a:prstGeom prst="rect">
            <a:avLst/>
          </a:prstGeom>
        </p:spPr>
      </p:pic>
      <p:pic>
        <p:nvPicPr>
          <p:cNvPr id="5" name="Resim 4"/>
          <p:cNvPicPr>
            <a:picLocks noChangeAspect="1"/>
          </p:cNvPicPr>
          <p:nvPr/>
        </p:nvPicPr>
        <p:blipFill rotWithShape="1">
          <a:blip r:embed="rId3"/>
          <a:srcRect b="12100"/>
          <a:stretch/>
        </p:blipFill>
        <p:spPr>
          <a:xfrm>
            <a:off x="3433828" y="4948299"/>
            <a:ext cx="5129213" cy="1581559"/>
          </a:xfrm>
          <a:prstGeom prst="rect">
            <a:avLst/>
          </a:prstGeom>
        </p:spPr>
      </p:pic>
      <p:pic>
        <p:nvPicPr>
          <p:cNvPr id="9" name="Resim 8"/>
          <p:cNvPicPr>
            <a:picLocks noChangeAspect="1"/>
          </p:cNvPicPr>
          <p:nvPr/>
        </p:nvPicPr>
        <p:blipFill>
          <a:blip r:embed="rId4"/>
          <a:stretch>
            <a:fillRect/>
          </a:stretch>
        </p:blipFill>
        <p:spPr>
          <a:xfrm>
            <a:off x="4818052" y="2959147"/>
            <a:ext cx="2359356" cy="1932599"/>
          </a:xfrm>
          <a:prstGeom prst="rect">
            <a:avLst/>
          </a:prstGeom>
          <a:solidFill>
            <a:srgbClr val="FF0000"/>
          </a:solidFill>
        </p:spPr>
      </p:pic>
      <p:pic>
        <p:nvPicPr>
          <p:cNvPr id="10" name="Resim 9"/>
          <p:cNvPicPr>
            <a:picLocks noChangeAspect="1"/>
          </p:cNvPicPr>
          <p:nvPr/>
        </p:nvPicPr>
        <p:blipFill>
          <a:blip r:embed="rId4"/>
          <a:stretch>
            <a:fillRect/>
          </a:stretch>
        </p:blipFill>
        <p:spPr>
          <a:xfrm>
            <a:off x="8317019" y="2907795"/>
            <a:ext cx="2359356" cy="1932599"/>
          </a:xfrm>
          <a:prstGeom prst="rect">
            <a:avLst/>
          </a:prstGeom>
          <a:solidFill>
            <a:srgbClr val="FFFF00"/>
          </a:solidFill>
        </p:spPr>
      </p:pic>
      <p:sp>
        <p:nvSpPr>
          <p:cNvPr id="12" name="Oval Belirtme Çizgisi 11"/>
          <p:cNvSpPr/>
          <p:nvPr/>
        </p:nvSpPr>
        <p:spPr>
          <a:xfrm>
            <a:off x="1264242" y="2907795"/>
            <a:ext cx="2441542" cy="1758473"/>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1618064" y="3334186"/>
            <a:ext cx="1998483" cy="646331"/>
          </a:xfrm>
          <a:prstGeom prst="rect">
            <a:avLst/>
          </a:prstGeom>
          <a:noFill/>
        </p:spPr>
        <p:txBody>
          <a:bodyPr wrap="square" rtlCol="0">
            <a:spAutoFit/>
          </a:bodyPr>
          <a:lstStyle/>
          <a:p>
            <a:pPr algn="ctr"/>
            <a:r>
              <a:rPr lang="tr-TR" dirty="0" smtClean="0"/>
              <a:t>Liseye yerleştim Mutluyum  </a:t>
            </a:r>
            <a:endParaRPr lang="tr-TR" dirty="0"/>
          </a:p>
        </p:txBody>
      </p:sp>
      <p:sp>
        <p:nvSpPr>
          <p:cNvPr id="14" name="Metin kutusu 13"/>
          <p:cNvSpPr txBox="1"/>
          <p:nvPr/>
        </p:nvSpPr>
        <p:spPr>
          <a:xfrm>
            <a:off x="4977353" y="3363915"/>
            <a:ext cx="2042164" cy="646331"/>
          </a:xfrm>
          <a:prstGeom prst="rect">
            <a:avLst/>
          </a:prstGeom>
          <a:noFill/>
        </p:spPr>
        <p:txBody>
          <a:bodyPr wrap="square" rtlCol="0">
            <a:spAutoFit/>
          </a:bodyPr>
          <a:lstStyle/>
          <a:p>
            <a:pPr algn="ctr"/>
            <a:r>
              <a:rPr lang="tr-TR" dirty="0" smtClean="0"/>
              <a:t>Yerleştim ama istediğim okul değil</a:t>
            </a:r>
            <a:endParaRPr lang="tr-TR" dirty="0"/>
          </a:p>
        </p:txBody>
      </p:sp>
      <p:sp>
        <p:nvSpPr>
          <p:cNvPr id="15" name="Metin kutusu 14"/>
          <p:cNvSpPr txBox="1"/>
          <p:nvPr/>
        </p:nvSpPr>
        <p:spPr>
          <a:xfrm>
            <a:off x="8512560" y="3472686"/>
            <a:ext cx="2163815" cy="369332"/>
          </a:xfrm>
          <a:prstGeom prst="rect">
            <a:avLst/>
          </a:prstGeom>
          <a:noFill/>
        </p:spPr>
        <p:txBody>
          <a:bodyPr wrap="square" rtlCol="0">
            <a:spAutoFit/>
          </a:bodyPr>
          <a:lstStyle/>
          <a:p>
            <a:r>
              <a:rPr lang="tr-TR" dirty="0" smtClean="0"/>
              <a:t>Liseye Yerleşemedim </a:t>
            </a:r>
            <a:endParaRPr lang="tr-TR" dirty="0"/>
          </a:p>
        </p:txBody>
      </p:sp>
      <p:pic>
        <p:nvPicPr>
          <p:cNvPr id="16" name="Resim 15"/>
          <p:cNvPicPr>
            <a:picLocks noChangeAspect="1"/>
          </p:cNvPicPr>
          <p:nvPr/>
        </p:nvPicPr>
        <p:blipFill>
          <a:blip r:embed="rId5"/>
          <a:stretch>
            <a:fillRect/>
          </a:stretch>
        </p:blipFill>
        <p:spPr>
          <a:xfrm>
            <a:off x="922585" y="-89499"/>
            <a:ext cx="10516511" cy="1780186"/>
          </a:xfrm>
          <a:prstGeom prst="rect">
            <a:avLst/>
          </a:prstGeom>
        </p:spPr>
      </p:pic>
    </p:spTree>
    <p:extLst>
      <p:ext uri="{BB962C8B-B14F-4D97-AF65-F5344CB8AC3E}">
        <p14:creationId xmlns:p14="http://schemas.microsoft.com/office/powerpoint/2010/main" val="304249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794056" y="884642"/>
            <a:ext cx="3019425" cy="1514475"/>
          </a:xfrm>
          <a:prstGeom prst="rect">
            <a:avLst/>
          </a:prstGeom>
        </p:spPr>
      </p:pic>
      <p:sp>
        <p:nvSpPr>
          <p:cNvPr id="3" name="İçerik Yer Tutucusu 2"/>
          <p:cNvSpPr>
            <a:spLocks noGrp="1"/>
          </p:cNvSpPr>
          <p:nvPr>
            <p:ph idx="1"/>
          </p:nvPr>
        </p:nvSpPr>
        <p:spPr>
          <a:xfrm>
            <a:off x="470554" y="2294250"/>
            <a:ext cx="11435500" cy="4351338"/>
          </a:xfrm>
        </p:spPr>
        <p:txBody>
          <a:bodyPr>
            <a:normAutofit fontScale="25000" lnSpcReduction="20000"/>
          </a:bodyPr>
          <a:lstStyle/>
          <a:p>
            <a:pPr marL="0" indent="0" algn="just">
              <a:buNone/>
            </a:pPr>
            <a:r>
              <a:rPr lang="tr-TR" sz="9600" dirty="0" smtClean="0">
                <a:solidFill>
                  <a:srgbClr val="FF0000"/>
                </a:solidFill>
              </a:rPr>
              <a:t>KİMLER NAKİL BAŞVURUSUNDA BULUNABİLİR?</a:t>
            </a:r>
          </a:p>
          <a:p>
            <a:pPr marL="0" indent="0" algn="just">
              <a:buNone/>
            </a:pPr>
            <a:endParaRPr lang="tr-TR" sz="9600" dirty="0">
              <a:solidFill>
                <a:srgbClr val="FF0000"/>
              </a:solidFill>
            </a:endParaRPr>
          </a:p>
          <a:p>
            <a:pPr marL="0" indent="0" algn="just">
              <a:buNone/>
            </a:pPr>
            <a:r>
              <a:rPr lang="tr-TR" sz="9600" dirty="0" smtClean="0"/>
              <a:t>İlk tercih işlemlerinde </a:t>
            </a:r>
            <a:r>
              <a:rPr lang="tr-TR" sz="9600" dirty="0" smtClean="0">
                <a:solidFill>
                  <a:srgbClr val="92D050"/>
                </a:solidFill>
              </a:rPr>
              <a:t>yerleşen</a:t>
            </a:r>
            <a:r>
              <a:rPr lang="tr-TR" sz="9600" dirty="0" smtClean="0"/>
              <a:t> veya </a:t>
            </a:r>
            <a:r>
              <a:rPr lang="tr-TR" sz="9600" dirty="0" smtClean="0">
                <a:solidFill>
                  <a:srgbClr val="00B0F0"/>
                </a:solidFill>
              </a:rPr>
              <a:t>yerleşemeyen</a:t>
            </a:r>
            <a:r>
              <a:rPr lang="tr-TR" sz="9600" dirty="0" smtClean="0"/>
              <a:t> tüm öğrenciler nakil başvurusunda bulunabilir. </a:t>
            </a:r>
          </a:p>
          <a:p>
            <a:pPr marL="0" indent="0" algn="just">
              <a:buNone/>
            </a:pPr>
            <a:endParaRPr lang="tr-TR" sz="9600" dirty="0"/>
          </a:p>
          <a:p>
            <a:pPr marL="0" indent="0" algn="just">
              <a:buNone/>
            </a:pPr>
            <a:r>
              <a:rPr lang="tr-TR" sz="9600" dirty="0" smtClean="0">
                <a:solidFill>
                  <a:srgbClr val="FF0000"/>
                </a:solidFill>
              </a:rPr>
              <a:t>Önemli Bilgi: </a:t>
            </a:r>
            <a:r>
              <a:rPr lang="tr-TR" sz="9600" dirty="0" smtClean="0"/>
              <a:t>2019 </a:t>
            </a:r>
            <a:r>
              <a:rPr lang="tr-TR" sz="9600" dirty="0"/>
              <a:t>LGS Tercih Dönemi’nde Tercih yapmayan/yapamayan öğrenciler nakil döneminde  veya tercihleri doğrultusunda hiçbir tercihine yerleşemeyen öğrenciler nakil döneminden faydalanamamış ve yalnızca açık öğretim kurumlarına kayıt yaptırmışlardı. </a:t>
            </a:r>
            <a:endParaRPr lang="tr-TR" sz="9600" dirty="0" smtClean="0"/>
          </a:p>
          <a:p>
            <a:pPr marL="0" indent="0" algn="just">
              <a:buNone/>
            </a:pPr>
            <a:r>
              <a:rPr lang="tr-TR" sz="9600" dirty="0" smtClean="0"/>
              <a:t>2020 </a:t>
            </a:r>
            <a:r>
              <a:rPr lang="tr-TR" sz="9600" dirty="0"/>
              <a:t>LGS Tercih Dönemi’nde aynı durumdaki öğrenciler nakil döneminde tercih yapabilecekler. Ancak bu durum yine de bu öğrencilerin yerleşebilecekleri anlamına gelmemektedir. Bu süreçte öğrencinin tercih yaptığı okulların kontenjanı, öğrencinin not ortalaması ve adres kayıt bölgesi devreye girecektir. </a:t>
            </a:r>
          </a:p>
          <a:p>
            <a:pPr marL="0" indent="0">
              <a:buNone/>
            </a:pPr>
            <a:endParaRPr lang="tr-TR" dirty="0"/>
          </a:p>
        </p:txBody>
      </p:sp>
      <p:pic>
        <p:nvPicPr>
          <p:cNvPr id="4" name="Resim 3"/>
          <p:cNvPicPr>
            <a:picLocks noChangeAspect="1"/>
          </p:cNvPicPr>
          <p:nvPr/>
        </p:nvPicPr>
        <p:blipFill>
          <a:blip r:embed="rId3"/>
          <a:stretch>
            <a:fillRect/>
          </a:stretch>
        </p:blipFill>
        <p:spPr>
          <a:xfrm>
            <a:off x="638540" y="-138306"/>
            <a:ext cx="10516511" cy="1780186"/>
          </a:xfrm>
          <a:prstGeom prst="rect">
            <a:avLst/>
          </a:prstGeom>
        </p:spPr>
      </p:pic>
    </p:spTree>
    <p:extLst>
      <p:ext uri="{BB962C8B-B14F-4D97-AF65-F5344CB8AC3E}">
        <p14:creationId xmlns:p14="http://schemas.microsoft.com/office/powerpoint/2010/main" val="838783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solidFill>
                  <a:srgbClr val="7030A0"/>
                </a:solidFill>
              </a:rPr>
              <a:t>MERKEZİ VE YEREL YERLEŞTİRME SONRASI NAKİL SÜRECİ </a:t>
            </a:r>
          </a:p>
        </p:txBody>
      </p:sp>
      <p:sp>
        <p:nvSpPr>
          <p:cNvPr id="3" name="İçerik Yer Tutucusu 2"/>
          <p:cNvSpPr>
            <a:spLocks noGrp="1"/>
          </p:cNvSpPr>
          <p:nvPr>
            <p:ph idx="1"/>
          </p:nvPr>
        </p:nvSpPr>
        <p:spPr>
          <a:xfrm>
            <a:off x="838200" y="1825625"/>
            <a:ext cx="10900954" cy="4351338"/>
          </a:xfrm>
        </p:spPr>
        <p:txBody>
          <a:bodyPr/>
          <a:lstStyle/>
          <a:p>
            <a:pPr marL="0" indent="0">
              <a:buNone/>
            </a:pPr>
            <a:r>
              <a:rPr lang="tr-TR" dirty="0" smtClean="0"/>
              <a:t>Yerleştirmeye esas nakil başvuruları, tercih edilecek okulun boş kontenjanına bakılmaksızın herhangi bir ortaokul veya imam hatip ortaokulu müdürlüğüne başvurarak yapılabilecektir.</a:t>
            </a:r>
          </a:p>
          <a:p>
            <a:pPr marL="0" indent="0">
              <a:buNone/>
            </a:pPr>
            <a:endParaRPr lang="tr-TR" dirty="0" smtClean="0"/>
          </a:p>
          <a:p>
            <a:pPr marL="0" indent="0">
              <a:buNone/>
            </a:pPr>
            <a:r>
              <a:rPr lang="tr-TR" dirty="0" smtClean="0"/>
              <a:t>Tercihler okul müdürlüğü tarafından elektronik ortamda onaylanacaktır.</a:t>
            </a:r>
          </a:p>
          <a:p>
            <a:pPr marL="0" indent="0">
              <a:buNone/>
            </a:pPr>
            <a:endParaRPr lang="tr-TR" dirty="0" smtClean="0"/>
          </a:p>
          <a:p>
            <a:pPr marL="0" indent="0">
              <a:buNone/>
            </a:pPr>
            <a:r>
              <a:rPr lang="tr-TR" dirty="0" smtClean="0"/>
              <a:t>Onaylanan tercihlerde değişiklik ve iptal hakkı bulunmaktadır (okul müdürlüğüne başvurularak)</a:t>
            </a:r>
            <a:endParaRPr lang="tr-TR" dirty="0"/>
          </a:p>
        </p:txBody>
      </p:sp>
    </p:spTree>
    <p:extLst>
      <p:ext uri="{BB962C8B-B14F-4D97-AF65-F5344CB8AC3E}">
        <p14:creationId xmlns:p14="http://schemas.microsoft.com/office/powerpoint/2010/main" val="2387135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algn="just"/>
            <a:r>
              <a:rPr lang="tr-TR" dirty="0" smtClean="0"/>
              <a:t>Sınavla öğrenci alan okullarda boş kalan kontenjanlar doğrultusunda öğrencinin sınav puanına göre, sınavsız okullarda ise ikamet ettiği eğitim bölgesinde bulunan liselere nakil yapılabilecektir.</a:t>
            </a:r>
          </a:p>
          <a:p>
            <a:pPr algn="just"/>
            <a:r>
              <a:rPr lang="tr-TR" dirty="0" smtClean="0"/>
              <a:t>Öğrenci yerel yerleştirmede yerleşmiş ise nakillerde istediği tercih bölgesinden seçim yapabilir.</a:t>
            </a:r>
          </a:p>
          <a:p>
            <a:pPr algn="just"/>
            <a:r>
              <a:rPr lang="tr-TR" dirty="0" smtClean="0"/>
              <a:t>Öğrenci yerel tercihte yerleşmemiş ise o zaman ilk 2 tercihi kendi bölgesinden olmak şartıyla 3 okul tercih edebilir.</a:t>
            </a:r>
          </a:p>
          <a:p>
            <a:pPr algn="just"/>
            <a:r>
              <a:rPr lang="tr-TR" dirty="0" smtClean="0"/>
              <a:t>Nakillerde aynı okul türünden en fazla 2 okul tercih edilebilir.</a:t>
            </a:r>
          </a:p>
          <a:p>
            <a:pPr algn="just"/>
            <a:r>
              <a:rPr lang="tr-TR" dirty="0" smtClean="0"/>
              <a:t>Öğrenciler, ayrıca istemeleri hâlinde yerleştirmeye esas 2’nci nakil başvuru döneminde "Meslekî Eğitim Merkezlerini" de tercih edebileceklerdir.</a:t>
            </a:r>
            <a:endParaRPr lang="tr-TR" dirty="0"/>
          </a:p>
        </p:txBody>
      </p:sp>
    </p:spTree>
    <p:extLst>
      <p:ext uri="{BB962C8B-B14F-4D97-AF65-F5344CB8AC3E}">
        <p14:creationId xmlns:p14="http://schemas.microsoft.com/office/powerpoint/2010/main" val="1048533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5062"/>
            <a:ext cx="12191999" cy="404680"/>
          </a:xfrm>
        </p:spPr>
        <p:txBody>
          <a:bodyPr>
            <a:noAutofit/>
          </a:bodyPr>
          <a:lstStyle/>
          <a:p>
            <a:pPr algn="ctr"/>
            <a:r>
              <a:rPr lang="tr-TR" sz="3500" dirty="0" smtClean="0">
                <a:latin typeface="Arial Black" pitchFamily="34" charset="0"/>
              </a:rPr>
              <a:t>ALTINDAĞ İLÇESİ MERKEZİ </a:t>
            </a:r>
            <a:r>
              <a:rPr lang="tr-TR" sz="3500" dirty="0" smtClean="0">
                <a:latin typeface="Arial Black" pitchFamily="34" charset="0"/>
              </a:rPr>
              <a:t>SINAV PUANIYLA </a:t>
            </a:r>
            <a:r>
              <a:rPr lang="tr-TR" sz="3500" dirty="0" smtClean="0">
                <a:latin typeface="Arial Black" pitchFamily="34" charset="0"/>
              </a:rPr>
              <a:t>ÖĞRENCİ ALAN OKULLAR LİSTESİ </a:t>
            </a:r>
            <a:endParaRPr lang="tr-TR" sz="3500" dirty="0">
              <a:latin typeface="Arial Black"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158642481"/>
              </p:ext>
            </p:extLst>
          </p:nvPr>
        </p:nvGraphicFramePr>
        <p:xfrm>
          <a:off x="1245322" y="1325879"/>
          <a:ext cx="9152019" cy="5346500"/>
        </p:xfrm>
        <a:graphic>
          <a:graphicData uri="http://schemas.openxmlformats.org/drawingml/2006/table">
            <a:tbl>
              <a:tblPr firstRow="1" bandRow="1">
                <a:tableStyleId>{5C22544A-7EE6-4342-B048-85BDC9FD1C3A}</a:tableStyleId>
              </a:tblPr>
              <a:tblGrid>
                <a:gridCol w="1016891"/>
                <a:gridCol w="1016891"/>
                <a:gridCol w="1016891"/>
                <a:gridCol w="1016891"/>
                <a:gridCol w="1016891"/>
                <a:gridCol w="1016891"/>
                <a:gridCol w="1016891"/>
                <a:gridCol w="1016891"/>
                <a:gridCol w="1016891"/>
              </a:tblGrid>
              <a:tr h="407126">
                <a:tc>
                  <a:txBody>
                    <a:bodyPr/>
                    <a:lstStyle/>
                    <a:p>
                      <a:pPr algn="ctr"/>
                      <a:r>
                        <a:rPr lang="tr-TR" sz="900" b="1" dirty="0" smtClean="0"/>
                        <a:t>OKUL ADI</a:t>
                      </a:r>
                      <a:endParaRPr lang="tr-TR" sz="900" b="1" dirty="0"/>
                    </a:p>
                  </a:txBody>
                  <a:tcPr/>
                </a:tc>
                <a:tc>
                  <a:txBody>
                    <a:bodyPr/>
                    <a:lstStyle/>
                    <a:p>
                      <a:pPr algn="ctr"/>
                      <a:r>
                        <a:rPr lang="tr-TR" sz="900" b="1" dirty="0" smtClean="0"/>
                        <a:t>OKUL TÜRÜ</a:t>
                      </a:r>
                      <a:endParaRPr lang="tr-TR" sz="900" b="1" dirty="0"/>
                    </a:p>
                  </a:txBody>
                  <a:tcPr/>
                </a:tc>
                <a:tc>
                  <a:txBody>
                    <a:bodyPr/>
                    <a:lstStyle/>
                    <a:p>
                      <a:pPr algn="ctr"/>
                      <a:r>
                        <a:rPr lang="tr-TR" sz="900" b="1" dirty="0" smtClean="0"/>
                        <a:t>ALANI</a:t>
                      </a:r>
                      <a:endParaRPr lang="tr-TR" sz="900" b="1" dirty="0"/>
                    </a:p>
                  </a:txBody>
                  <a:tcPr/>
                </a:tc>
                <a:tc>
                  <a:txBody>
                    <a:bodyPr/>
                    <a:lstStyle/>
                    <a:p>
                      <a:pPr algn="ctr"/>
                      <a:r>
                        <a:rPr lang="tr-TR" sz="900" b="1" dirty="0" smtClean="0"/>
                        <a:t>ÖĞRETİM ŞEKLİ</a:t>
                      </a:r>
                      <a:endParaRPr lang="tr-TR" sz="900" b="1" dirty="0"/>
                    </a:p>
                  </a:txBody>
                  <a:tcPr/>
                </a:tc>
                <a:tc>
                  <a:txBody>
                    <a:bodyPr/>
                    <a:lstStyle/>
                    <a:p>
                      <a:pPr algn="ctr"/>
                      <a:r>
                        <a:rPr lang="tr-TR" sz="900" b="1" dirty="0" smtClean="0"/>
                        <a:t>PANSİYON</a:t>
                      </a:r>
                      <a:endParaRPr lang="tr-TR" sz="900" b="1" dirty="0"/>
                    </a:p>
                  </a:txBody>
                  <a:tcPr/>
                </a:tc>
                <a:tc>
                  <a:txBody>
                    <a:bodyPr/>
                    <a:lstStyle/>
                    <a:p>
                      <a:pPr algn="ctr"/>
                      <a:r>
                        <a:rPr lang="tr-TR" sz="900" b="1" dirty="0" smtClean="0"/>
                        <a:t>YERLEŞTİRME ŞEKLİ</a:t>
                      </a:r>
                    </a:p>
                  </a:txBody>
                  <a:tcPr/>
                </a:tc>
                <a:tc>
                  <a:txBody>
                    <a:bodyPr/>
                    <a:lstStyle/>
                    <a:p>
                      <a:pPr algn="ctr"/>
                      <a:r>
                        <a:rPr lang="tr-TR" sz="900" b="1" dirty="0" smtClean="0"/>
                        <a:t>% EN DÜŞÜK ORTALAMA</a:t>
                      </a:r>
                      <a:endParaRPr lang="tr-TR" sz="900" b="1" dirty="0"/>
                    </a:p>
                  </a:txBody>
                  <a:tcPr/>
                </a:tc>
                <a:tc>
                  <a:txBody>
                    <a:bodyPr/>
                    <a:lstStyle/>
                    <a:p>
                      <a:pPr algn="ctr"/>
                      <a:r>
                        <a:rPr lang="tr-TR" sz="900" b="1" dirty="0" smtClean="0"/>
                        <a:t>% EN YÜKSEK ORTALAMA</a:t>
                      </a:r>
                      <a:endParaRPr lang="tr-TR" sz="900" b="1" dirty="0"/>
                    </a:p>
                  </a:txBody>
                  <a:tcPr/>
                </a:tc>
                <a:tc>
                  <a:txBody>
                    <a:bodyPr/>
                    <a:lstStyle/>
                    <a:p>
                      <a:pPr algn="ctr"/>
                      <a:r>
                        <a:rPr lang="tr-TR" sz="900" b="1" dirty="0" smtClean="0"/>
                        <a:t>KONTENJAN SAYISI</a:t>
                      </a:r>
                      <a:endParaRPr lang="tr-TR" sz="900" b="1" dirty="0"/>
                    </a:p>
                  </a:txBody>
                  <a:tcPr/>
                </a:tc>
              </a:tr>
              <a:tr h="310041">
                <a:tc>
                  <a:txBody>
                    <a:bodyPr/>
                    <a:lstStyle/>
                    <a:p>
                      <a:pPr algn="ctr"/>
                      <a:r>
                        <a:rPr lang="tr-TR" sz="900" b="1" dirty="0" smtClean="0"/>
                        <a:t>ANKARA LİSESİ</a:t>
                      </a:r>
                      <a:endParaRPr lang="tr-TR" sz="900" b="1" dirty="0"/>
                    </a:p>
                  </a:txBody>
                  <a:tcPr/>
                </a:tc>
                <a:tc>
                  <a:txBody>
                    <a:bodyPr/>
                    <a:lstStyle/>
                    <a:p>
                      <a:pPr algn="ctr"/>
                      <a:r>
                        <a:rPr lang="tr-TR" sz="900" b="1" dirty="0" smtClean="0"/>
                        <a:t>ANADOLU LİSESİ</a:t>
                      </a:r>
                      <a:endParaRPr lang="tr-TR" sz="900" b="1" dirty="0"/>
                    </a:p>
                  </a:txBody>
                  <a:tcPr/>
                </a:tc>
                <a:tc>
                  <a:txBody>
                    <a:bodyPr/>
                    <a:lstStyle/>
                    <a:p>
                      <a:pPr algn="ctr"/>
                      <a:r>
                        <a:rPr lang="tr-TR" sz="900" b="1" dirty="0" smtClean="0"/>
                        <a:t> ----------------------</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a:t>
                      </a:r>
                      <a:endParaRPr lang="tr-TR" sz="900" b="1" dirty="0"/>
                    </a:p>
                  </a:txBody>
                  <a:tcPr/>
                </a:tc>
                <a:tc>
                  <a:txBody>
                    <a:bodyPr/>
                    <a:lstStyle/>
                    <a:p>
                      <a:pPr algn="ctr"/>
                      <a:r>
                        <a:rPr lang="tr-TR" sz="900" b="1" dirty="0">
                          <a:effectLst/>
                        </a:rPr>
                        <a:t>6,02</a:t>
                      </a:r>
                    </a:p>
                  </a:txBody>
                  <a:tcPr marL="19050" marR="19050" marT="19050" marB="19050" anchor="ctr"/>
                </a:tc>
                <a:tc>
                  <a:txBody>
                    <a:bodyPr/>
                    <a:lstStyle/>
                    <a:p>
                      <a:pPr algn="ctr"/>
                      <a:r>
                        <a:rPr lang="tr-TR" sz="900" b="1" dirty="0">
                          <a:effectLst/>
                        </a:rPr>
                        <a:t>2,15</a:t>
                      </a:r>
                    </a:p>
                  </a:txBody>
                  <a:tcPr marL="19050" marR="19050" marT="19050" marB="19050" anchor="ctr"/>
                </a:tc>
                <a:tc>
                  <a:txBody>
                    <a:bodyPr/>
                    <a:lstStyle/>
                    <a:p>
                      <a:pPr algn="ctr"/>
                      <a:r>
                        <a:rPr lang="tr-TR" sz="900" b="1" dirty="0" smtClean="0"/>
                        <a:t>150</a:t>
                      </a:r>
                      <a:endParaRPr lang="tr-TR" sz="900" b="1" dirty="0"/>
                    </a:p>
                  </a:txBody>
                  <a:tcPr/>
                </a:tc>
              </a:tr>
              <a:tr h="460105">
                <a:tc>
                  <a:txBody>
                    <a:bodyPr/>
                    <a:lstStyle/>
                    <a:p>
                      <a:pPr algn="ctr"/>
                      <a:r>
                        <a:rPr lang="tr-TR" sz="900" b="1" dirty="0" smtClean="0"/>
                        <a:t>SABAHATTİN ZAİM SOSYAL BİLİMLER LİSESİ</a:t>
                      </a:r>
                      <a:endParaRPr lang="tr-TR" sz="900" b="1" dirty="0"/>
                    </a:p>
                  </a:txBody>
                  <a:tcPr/>
                </a:tc>
                <a:tc>
                  <a:txBody>
                    <a:bodyPr/>
                    <a:lstStyle/>
                    <a:p>
                      <a:pPr algn="ctr"/>
                      <a:r>
                        <a:rPr lang="tr-TR" sz="900" b="1" dirty="0" smtClean="0"/>
                        <a:t>SOSYAL BİLİMLER</a:t>
                      </a:r>
                      <a:r>
                        <a:rPr lang="tr-TR" sz="900" b="1" baseline="0" dirty="0" smtClean="0"/>
                        <a:t> LİSESİ</a:t>
                      </a:r>
                      <a:endParaRPr lang="tr-TR" sz="900" b="1" dirty="0"/>
                    </a:p>
                  </a:txBody>
                  <a:tcPr/>
                </a:tc>
                <a:tc>
                  <a:txBody>
                    <a:bodyPr/>
                    <a:lstStyle/>
                    <a:p>
                      <a:pPr algn="ctr"/>
                      <a:r>
                        <a:rPr lang="tr-TR" sz="900" b="1" dirty="0" smtClean="0"/>
                        <a:t>-------------------------</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a:t>
                      </a:r>
                    </a:p>
                    <a:p>
                      <a:pPr algn="ctr"/>
                      <a:endParaRPr lang="tr-TR" sz="900" b="1" dirty="0"/>
                    </a:p>
                  </a:txBody>
                  <a:tcPr/>
                </a:tc>
                <a:tc>
                  <a:txBody>
                    <a:bodyPr/>
                    <a:lstStyle/>
                    <a:p>
                      <a:pPr algn="ctr"/>
                      <a:r>
                        <a:rPr lang="tr-TR" sz="900" b="1" dirty="0">
                          <a:effectLst/>
                        </a:rPr>
                        <a:t>13,58</a:t>
                      </a:r>
                    </a:p>
                  </a:txBody>
                  <a:tcPr marL="19050" marR="19050" marT="19050" marB="19050" anchor="ctr"/>
                </a:tc>
                <a:tc>
                  <a:txBody>
                    <a:bodyPr/>
                    <a:lstStyle/>
                    <a:p>
                      <a:pPr algn="ctr"/>
                      <a:r>
                        <a:rPr lang="tr-TR" sz="900" b="1" dirty="0">
                          <a:effectLst/>
                        </a:rPr>
                        <a:t>8,39</a:t>
                      </a:r>
                    </a:p>
                  </a:txBody>
                  <a:tcPr marL="19050" marR="19050" marT="19050" marB="19050" anchor="ctr"/>
                </a:tc>
                <a:tc>
                  <a:txBody>
                    <a:bodyPr/>
                    <a:lstStyle/>
                    <a:p>
                      <a:pPr algn="ctr"/>
                      <a:r>
                        <a:rPr lang="tr-TR" sz="900" b="1" dirty="0" smtClean="0"/>
                        <a:t>120</a:t>
                      </a:r>
                      <a:endParaRPr lang="tr-TR" sz="900" b="1" dirty="0"/>
                    </a:p>
                  </a:txBody>
                  <a:tcPr/>
                </a:tc>
              </a:tr>
              <a:tr h="462282">
                <a:tc>
                  <a:txBody>
                    <a:bodyPr/>
                    <a:lstStyle/>
                    <a:p>
                      <a:pPr algn="ctr"/>
                      <a:r>
                        <a:rPr lang="tr-TR" sz="900" b="1" dirty="0" smtClean="0"/>
                        <a:t>ALTINDAĞ ANADOLU İMAM HATİP LİSESİ</a:t>
                      </a:r>
                    </a:p>
                  </a:txBody>
                  <a:tcPr/>
                </a:tc>
                <a:tc>
                  <a:txBody>
                    <a:bodyPr/>
                    <a:lstStyle/>
                    <a:p>
                      <a:pPr algn="ctr"/>
                      <a:r>
                        <a:rPr lang="tr-TR" sz="900" b="1" dirty="0" smtClean="0"/>
                        <a:t>ANADOLU İMAM HATİP LİSESİ</a:t>
                      </a:r>
                      <a:endParaRPr lang="tr-TR" sz="900" b="1" dirty="0"/>
                    </a:p>
                  </a:txBody>
                  <a:tcPr/>
                </a:tc>
                <a:tc>
                  <a:txBody>
                    <a:bodyPr/>
                    <a:lstStyle/>
                    <a:p>
                      <a:pPr algn="ctr"/>
                      <a:r>
                        <a:rPr lang="tr-TR" sz="900" b="1" dirty="0" smtClean="0"/>
                        <a:t>FEN VE SOSYAL BİLİMLER PROGRAMI</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a:t>
                      </a:r>
                      <a:endParaRPr lang="tr-TR" sz="900" b="1" dirty="0"/>
                    </a:p>
                  </a:txBody>
                  <a:tcPr/>
                </a:tc>
                <a:tc>
                  <a:txBody>
                    <a:bodyPr/>
                    <a:lstStyle/>
                    <a:p>
                      <a:pPr algn="ctr"/>
                      <a:r>
                        <a:rPr lang="tr-TR" sz="900" b="1" dirty="0">
                          <a:effectLst/>
                        </a:rPr>
                        <a:t>21,82</a:t>
                      </a:r>
                    </a:p>
                  </a:txBody>
                  <a:tcPr marL="19050" marR="19050" marT="19050" marB="19050" anchor="ctr"/>
                </a:tc>
                <a:tc>
                  <a:txBody>
                    <a:bodyPr/>
                    <a:lstStyle/>
                    <a:p>
                      <a:pPr algn="ctr"/>
                      <a:r>
                        <a:rPr lang="tr-TR" sz="900" b="1" dirty="0">
                          <a:effectLst/>
                        </a:rPr>
                        <a:t>7,65</a:t>
                      </a:r>
                    </a:p>
                  </a:txBody>
                  <a:tcPr marL="19050" marR="19050" marT="19050" marB="19050" anchor="ctr"/>
                </a:tc>
                <a:tc>
                  <a:txBody>
                    <a:bodyPr/>
                    <a:lstStyle/>
                    <a:p>
                      <a:pPr algn="ctr"/>
                      <a:r>
                        <a:rPr lang="tr-TR" sz="900" b="1" dirty="0" smtClean="0"/>
                        <a:t>90</a:t>
                      </a:r>
                      <a:endParaRPr lang="tr-TR" sz="900" b="1" dirty="0"/>
                    </a:p>
                  </a:txBody>
                  <a:tcPr/>
                </a:tc>
              </a:tr>
              <a:tr h="518888">
                <a:tc>
                  <a:txBody>
                    <a:bodyPr/>
                    <a:lstStyle/>
                    <a:p>
                      <a:pPr algn="ctr"/>
                      <a:r>
                        <a:rPr lang="tr-TR" sz="900" b="1" dirty="0" smtClean="0"/>
                        <a:t>ANKARA KIZ ANADOLU İMAM HATİP LİSESİ</a:t>
                      </a:r>
                      <a:endParaRPr lang="tr-TR" sz="900" b="1" dirty="0"/>
                    </a:p>
                  </a:txBody>
                  <a:tcPr/>
                </a:tc>
                <a:tc>
                  <a:txBody>
                    <a:bodyPr/>
                    <a:lstStyle/>
                    <a:p>
                      <a:pPr algn="ctr"/>
                      <a:r>
                        <a:rPr lang="tr-TR" sz="900" b="1" dirty="0" smtClean="0"/>
                        <a:t>ANADOLU İMAM HATİP LİSESİ</a:t>
                      </a:r>
                    </a:p>
                  </a:txBody>
                  <a:tcPr/>
                </a:tc>
                <a:tc>
                  <a:txBody>
                    <a:bodyPr/>
                    <a:lstStyle/>
                    <a:p>
                      <a:pPr algn="ctr"/>
                      <a:r>
                        <a:rPr lang="tr-TR" sz="900" b="1" dirty="0" smtClean="0"/>
                        <a:t>FEN VE SOSYAL BİLİMLER PROGRAMI</a:t>
                      </a:r>
                    </a:p>
                  </a:txBody>
                  <a:tcPr/>
                </a:tc>
                <a:tc>
                  <a:txBody>
                    <a:bodyPr/>
                    <a:lstStyle/>
                    <a:p>
                      <a:pPr algn="ctr"/>
                      <a:r>
                        <a:rPr lang="tr-TR" sz="900" b="1" dirty="0" smtClean="0"/>
                        <a:t>KIZ</a:t>
                      </a:r>
                      <a:endParaRPr lang="tr-TR" sz="900" b="1" dirty="0"/>
                    </a:p>
                  </a:txBody>
                  <a:tcPr/>
                </a:tc>
                <a:tc>
                  <a:txBody>
                    <a:bodyPr/>
                    <a:lstStyle/>
                    <a:p>
                      <a:pPr algn="ctr"/>
                      <a:r>
                        <a:rPr lang="tr-TR" sz="900" b="1" dirty="0" smtClean="0"/>
                        <a:t>VAR</a:t>
                      </a:r>
                      <a:endParaRPr lang="tr-TR" sz="900" b="1" dirty="0"/>
                    </a:p>
                  </a:txBody>
                  <a:tcPr/>
                </a:tc>
                <a:tc>
                  <a:txBody>
                    <a:bodyPr/>
                    <a:lstStyle/>
                    <a:p>
                      <a:pPr algn="ctr"/>
                      <a:r>
                        <a:rPr lang="tr-TR" sz="900" b="1" dirty="0" smtClean="0"/>
                        <a:t>MERKEZİ</a:t>
                      </a:r>
                      <a:endParaRPr lang="tr-TR" sz="900" b="1" dirty="0"/>
                    </a:p>
                  </a:txBody>
                  <a:tcPr/>
                </a:tc>
                <a:tc>
                  <a:txBody>
                    <a:bodyPr/>
                    <a:lstStyle/>
                    <a:p>
                      <a:pPr algn="ctr"/>
                      <a:r>
                        <a:rPr lang="tr-TR" sz="900" b="1" dirty="0">
                          <a:effectLst/>
                        </a:rPr>
                        <a:t>21,22</a:t>
                      </a:r>
                    </a:p>
                  </a:txBody>
                  <a:tcPr marL="19050" marR="19050" marT="19050" marB="19050" anchor="ctr"/>
                </a:tc>
                <a:tc>
                  <a:txBody>
                    <a:bodyPr/>
                    <a:lstStyle/>
                    <a:p>
                      <a:pPr algn="ctr"/>
                      <a:r>
                        <a:rPr lang="tr-TR" sz="900" b="1" dirty="0">
                          <a:effectLst/>
                        </a:rPr>
                        <a:t>2,77</a:t>
                      </a:r>
                    </a:p>
                  </a:txBody>
                  <a:tcPr marL="19050" marR="19050" marT="19050" marB="19050" anchor="ctr"/>
                </a:tc>
                <a:tc>
                  <a:txBody>
                    <a:bodyPr/>
                    <a:lstStyle/>
                    <a:p>
                      <a:pPr algn="ctr"/>
                      <a:r>
                        <a:rPr lang="tr-TR" sz="900" b="1" dirty="0" smtClean="0"/>
                        <a:t>120</a:t>
                      </a:r>
                    </a:p>
                    <a:p>
                      <a:pPr algn="ctr"/>
                      <a:endParaRPr lang="tr-TR" sz="900" b="1" dirty="0"/>
                    </a:p>
                  </a:txBody>
                  <a:tcPr/>
                </a:tc>
              </a:tr>
              <a:tr h="682091">
                <a:tc>
                  <a:txBody>
                    <a:bodyPr/>
                    <a:lstStyle/>
                    <a:p>
                      <a:pPr algn="ctr"/>
                      <a:r>
                        <a:rPr lang="tr-TR" sz="900" b="1" dirty="0" smtClean="0"/>
                        <a:t>ALTINDAĞ MESLEKİ VE TEKNİK</a:t>
                      </a:r>
                      <a:r>
                        <a:rPr lang="tr-TR" sz="900" b="1" baseline="0" dirty="0" smtClean="0"/>
                        <a:t> ANADOLU LİSESİ</a:t>
                      </a:r>
                      <a:endParaRPr lang="tr-TR" sz="900" b="1" dirty="0"/>
                    </a:p>
                  </a:txBody>
                  <a:tcPr/>
                </a:tc>
                <a:tc>
                  <a:txBody>
                    <a:bodyPr/>
                    <a:lstStyle/>
                    <a:p>
                      <a:pPr algn="ctr"/>
                      <a:r>
                        <a:rPr lang="tr-TR" sz="900" b="1" dirty="0" smtClean="0"/>
                        <a:t>MESLEKİ</a:t>
                      </a:r>
                      <a:r>
                        <a:rPr lang="tr-TR" sz="900" b="1" baseline="0" dirty="0" smtClean="0"/>
                        <a:t> VE TEKNİK ANADOLU LİSESİ</a:t>
                      </a:r>
                      <a:endParaRPr lang="tr-TR" sz="900" b="1" dirty="0"/>
                    </a:p>
                  </a:txBody>
                  <a:tcPr/>
                </a:tc>
                <a:tc>
                  <a:txBody>
                    <a:bodyPr/>
                    <a:lstStyle/>
                    <a:p>
                      <a:pPr algn="ctr"/>
                      <a:r>
                        <a:rPr lang="tr-TR" sz="900" b="1" dirty="0" smtClean="0"/>
                        <a:t>TASARIM VE TEKNOLOJİ </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 / YEREL</a:t>
                      </a:r>
                      <a:endParaRPr lang="tr-TR" sz="900" b="1" dirty="0"/>
                    </a:p>
                  </a:txBody>
                  <a:tcPr/>
                </a:tc>
                <a:tc>
                  <a:txBody>
                    <a:bodyPr/>
                    <a:lstStyle/>
                    <a:p>
                      <a:pPr algn="ctr"/>
                      <a:r>
                        <a:rPr lang="tr-TR" sz="900" b="1" dirty="0">
                          <a:effectLst/>
                        </a:rPr>
                        <a:t>65,1</a:t>
                      </a:r>
                    </a:p>
                  </a:txBody>
                  <a:tcPr marL="19050" marR="19050" marT="19050" marB="19050" anchor="ctr"/>
                </a:tc>
                <a:tc>
                  <a:txBody>
                    <a:bodyPr/>
                    <a:lstStyle/>
                    <a:p>
                      <a:pPr algn="ctr"/>
                      <a:r>
                        <a:rPr lang="tr-TR" sz="900" b="1" dirty="0">
                          <a:effectLst/>
                        </a:rPr>
                        <a:t>35</a:t>
                      </a:r>
                    </a:p>
                  </a:txBody>
                  <a:tcPr marL="19050" marR="19050" marT="19050" marB="19050" anchor="ctr"/>
                </a:tc>
                <a:tc>
                  <a:txBody>
                    <a:bodyPr/>
                    <a:lstStyle/>
                    <a:p>
                      <a:pPr algn="ctr"/>
                      <a:r>
                        <a:rPr lang="tr-TR" sz="900" b="1" dirty="0" smtClean="0"/>
                        <a:t>30</a:t>
                      </a:r>
                      <a:endParaRPr lang="tr-TR" sz="900" b="1" dirty="0"/>
                    </a:p>
                  </a:txBody>
                  <a:tcPr/>
                </a:tc>
              </a:tr>
              <a:tr h="682091">
                <a:tc>
                  <a:txBody>
                    <a:bodyPr/>
                    <a:lstStyle/>
                    <a:p>
                      <a:pPr algn="ctr"/>
                      <a:r>
                        <a:rPr lang="tr-TR" sz="900" b="1" dirty="0" smtClean="0"/>
                        <a:t>ANKARA MESLEKİ VE TEKNİK ANADOLU LİSESİ</a:t>
                      </a:r>
                      <a:endParaRPr lang="tr-TR" sz="900" b="1" dirty="0"/>
                    </a:p>
                  </a:txBody>
                  <a:tcPr/>
                </a:tc>
                <a:tc>
                  <a:txBody>
                    <a:bodyPr/>
                    <a:lstStyle/>
                    <a:p>
                      <a:pPr algn="ctr"/>
                      <a:r>
                        <a:rPr lang="tr-TR" sz="900" b="1" smtClean="0"/>
                        <a:t>MESLEKİ VE TEKNİK ANADOLU LİSESİ</a:t>
                      </a:r>
                      <a:endParaRPr lang="tr-TR" sz="900" b="1" dirty="0"/>
                    </a:p>
                  </a:txBody>
                  <a:tcPr/>
                </a:tc>
                <a:tc>
                  <a:txBody>
                    <a:bodyPr/>
                    <a:lstStyle/>
                    <a:p>
                      <a:pPr algn="ctr"/>
                      <a:r>
                        <a:rPr lang="tr-TR" sz="900" b="1" dirty="0" smtClean="0"/>
                        <a:t>ADALET</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 / YEREL</a:t>
                      </a:r>
                      <a:endParaRPr lang="tr-TR" sz="900" b="1" dirty="0"/>
                    </a:p>
                  </a:txBody>
                  <a:tcPr/>
                </a:tc>
                <a:tc>
                  <a:txBody>
                    <a:bodyPr/>
                    <a:lstStyle/>
                    <a:p>
                      <a:pPr algn="ctr"/>
                      <a:r>
                        <a:rPr lang="tr-TR" sz="900" b="1" dirty="0">
                          <a:effectLst/>
                        </a:rPr>
                        <a:t>30,7</a:t>
                      </a:r>
                    </a:p>
                  </a:txBody>
                  <a:tcPr marL="19050" marR="19050" marT="19050" marB="19050" anchor="ctr"/>
                </a:tc>
                <a:tc>
                  <a:txBody>
                    <a:bodyPr/>
                    <a:lstStyle/>
                    <a:p>
                      <a:pPr algn="ctr"/>
                      <a:r>
                        <a:rPr lang="tr-TR" sz="900" b="1" dirty="0">
                          <a:effectLst/>
                        </a:rPr>
                        <a:t>15,49</a:t>
                      </a:r>
                    </a:p>
                  </a:txBody>
                  <a:tcPr marL="19050" marR="19050" marT="19050" marB="19050" anchor="ctr"/>
                </a:tc>
                <a:tc>
                  <a:txBody>
                    <a:bodyPr/>
                    <a:lstStyle/>
                    <a:p>
                      <a:pPr algn="ctr"/>
                      <a:r>
                        <a:rPr lang="tr-TR" sz="900" b="1" dirty="0" smtClean="0"/>
                        <a:t>60</a:t>
                      </a:r>
                      <a:endParaRPr lang="tr-TR" sz="900" b="1" dirty="0"/>
                    </a:p>
                  </a:txBody>
                  <a:tcPr/>
                </a:tc>
              </a:tr>
              <a:tr h="682091">
                <a:tc>
                  <a:txBody>
                    <a:bodyPr/>
                    <a:lstStyle/>
                    <a:p>
                      <a:pPr algn="ctr"/>
                      <a:r>
                        <a:rPr lang="tr-TR" sz="900" b="1" dirty="0" smtClean="0"/>
                        <a:t>ATATÜRK MESLEKİ VE TEKNİK ANADOLU LİSESİ</a:t>
                      </a:r>
                      <a:endParaRPr lang="tr-TR" sz="900" b="1" dirty="0"/>
                    </a:p>
                  </a:txBody>
                  <a:tcPr/>
                </a:tc>
                <a:tc>
                  <a:txBody>
                    <a:bodyPr/>
                    <a:lstStyle/>
                    <a:p>
                      <a:pPr algn="ctr"/>
                      <a:r>
                        <a:rPr lang="tr-TR" sz="900" b="1" smtClean="0"/>
                        <a:t>MESLEKİ VE TEKNİK ANADOLU LİSESİ</a:t>
                      </a:r>
                      <a:endParaRPr lang="tr-TR" sz="900" b="1" dirty="0"/>
                    </a:p>
                  </a:txBody>
                  <a:tcPr/>
                </a:tc>
                <a:tc>
                  <a:txBody>
                    <a:bodyPr/>
                    <a:lstStyle/>
                    <a:p>
                      <a:pPr algn="ctr"/>
                      <a:r>
                        <a:rPr lang="tr-TR" sz="900" b="1" dirty="0" smtClean="0"/>
                        <a:t>GIDA TEKNOLOJİSİ</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 / YEREL</a:t>
                      </a:r>
                      <a:endParaRPr lang="tr-TR" sz="900" b="1" dirty="0"/>
                    </a:p>
                  </a:txBody>
                  <a:tcPr/>
                </a:tc>
                <a:tc>
                  <a:txBody>
                    <a:bodyPr/>
                    <a:lstStyle/>
                    <a:p>
                      <a:pPr algn="ctr"/>
                      <a:r>
                        <a:rPr lang="tr-TR" sz="900" b="1" dirty="0">
                          <a:effectLst/>
                        </a:rPr>
                        <a:t>49,1</a:t>
                      </a:r>
                    </a:p>
                  </a:txBody>
                  <a:tcPr marL="19050" marR="19050" marT="19050" marB="19050" anchor="ctr"/>
                </a:tc>
                <a:tc>
                  <a:txBody>
                    <a:bodyPr/>
                    <a:lstStyle/>
                    <a:p>
                      <a:pPr algn="ctr"/>
                      <a:r>
                        <a:rPr lang="tr-TR" sz="900" b="1" dirty="0">
                          <a:effectLst/>
                        </a:rPr>
                        <a:t>24,58</a:t>
                      </a:r>
                    </a:p>
                  </a:txBody>
                  <a:tcPr marL="19050" marR="19050" marT="19050" marB="19050" anchor="ctr"/>
                </a:tc>
                <a:tc>
                  <a:txBody>
                    <a:bodyPr/>
                    <a:lstStyle/>
                    <a:p>
                      <a:pPr algn="ctr"/>
                      <a:r>
                        <a:rPr lang="tr-TR" sz="900" b="1" dirty="0" smtClean="0"/>
                        <a:t>30</a:t>
                      </a:r>
                      <a:endParaRPr lang="tr-TR" sz="900" b="1" dirty="0"/>
                    </a:p>
                  </a:txBody>
                  <a:tcPr/>
                </a:tc>
              </a:tr>
              <a:tr h="555412">
                <a:tc>
                  <a:txBody>
                    <a:bodyPr/>
                    <a:lstStyle/>
                    <a:p>
                      <a:pPr algn="ctr"/>
                      <a:r>
                        <a:rPr lang="tr-TR" sz="900" b="1" dirty="0" smtClean="0"/>
                        <a:t>İSKİTLER MESLEKİ</a:t>
                      </a:r>
                      <a:r>
                        <a:rPr lang="tr-TR" sz="900" b="1" baseline="0" dirty="0" smtClean="0"/>
                        <a:t> VE TEKNİK ANADOLU LİSESİ</a:t>
                      </a:r>
                      <a:endParaRPr lang="tr-TR" sz="900" b="1" dirty="0"/>
                    </a:p>
                  </a:txBody>
                  <a:tcPr/>
                </a:tc>
                <a:tc>
                  <a:txBody>
                    <a:bodyPr/>
                    <a:lstStyle/>
                    <a:p>
                      <a:pPr algn="ctr"/>
                      <a:r>
                        <a:rPr lang="tr-TR" sz="900" b="1" dirty="0" smtClean="0"/>
                        <a:t>MESLEKİ VE TEKNİK ANADOLU LİSESİ</a:t>
                      </a:r>
                      <a:endParaRPr lang="tr-TR" sz="900" b="1" dirty="0"/>
                    </a:p>
                  </a:txBody>
                  <a:tcPr/>
                </a:tc>
                <a:tc>
                  <a:txBody>
                    <a:bodyPr/>
                    <a:lstStyle/>
                    <a:p>
                      <a:pPr algn="ctr"/>
                      <a:r>
                        <a:rPr lang="tr-TR" sz="900" b="1" dirty="0" smtClean="0"/>
                        <a:t>ENDÜSTRİYEL OTOMASYON TEKNOLOJİLERİ</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 / YEREL</a:t>
                      </a:r>
                      <a:endParaRPr lang="tr-TR" sz="900" b="1" dirty="0"/>
                    </a:p>
                  </a:txBody>
                  <a:tcPr/>
                </a:tc>
                <a:tc>
                  <a:txBody>
                    <a:bodyPr/>
                    <a:lstStyle/>
                    <a:p>
                      <a:pPr algn="ctr"/>
                      <a:r>
                        <a:rPr lang="tr-TR" sz="900" b="1" dirty="0">
                          <a:effectLst/>
                        </a:rPr>
                        <a:t>49,49</a:t>
                      </a:r>
                    </a:p>
                  </a:txBody>
                  <a:tcPr marL="19050" marR="19050" marT="19050" marB="19050" anchor="ctr"/>
                </a:tc>
                <a:tc>
                  <a:txBody>
                    <a:bodyPr/>
                    <a:lstStyle/>
                    <a:p>
                      <a:pPr algn="ctr"/>
                      <a:r>
                        <a:rPr lang="tr-TR" sz="900" b="1" dirty="0">
                          <a:effectLst/>
                        </a:rPr>
                        <a:t>18,24</a:t>
                      </a:r>
                    </a:p>
                  </a:txBody>
                  <a:tcPr marL="19050" marR="19050" marT="19050" marB="19050" anchor="ctr"/>
                </a:tc>
                <a:tc>
                  <a:txBody>
                    <a:bodyPr/>
                    <a:lstStyle/>
                    <a:p>
                      <a:pPr algn="ctr"/>
                      <a:r>
                        <a:rPr lang="tr-TR" sz="900" b="1" dirty="0" smtClean="0"/>
                        <a:t>30</a:t>
                      </a:r>
                      <a:endParaRPr lang="tr-TR" sz="900" b="1" dirty="0"/>
                    </a:p>
                  </a:txBody>
                  <a:tcPr/>
                </a:tc>
              </a:tr>
              <a:tr h="478972">
                <a:tc>
                  <a:txBody>
                    <a:bodyPr/>
                    <a:lstStyle/>
                    <a:p>
                      <a:pPr algn="ctr"/>
                      <a:r>
                        <a:rPr lang="tr-TR" sz="900" b="1" dirty="0" smtClean="0"/>
                        <a:t>ULUS MESLEKİ VE TEKNİK ANADOLU LİSESİ</a:t>
                      </a:r>
                      <a:endParaRPr lang="tr-TR" sz="900" b="1" dirty="0"/>
                    </a:p>
                  </a:txBody>
                  <a:tcPr/>
                </a:tc>
                <a:tc>
                  <a:txBody>
                    <a:bodyPr/>
                    <a:lstStyle/>
                    <a:p>
                      <a:pPr algn="ctr"/>
                      <a:r>
                        <a:rPr lang="tr-TR" sz="900" b="1" dirty="0" smtClean="0"/>
                        <a:t>MESLEKİ VE TEKNİK ANADOLU LİSESİ</a:t>
                      </a:r>
                      <a:endParaRPr lang="tr-TR" sz="900" b="1" dirty="0"/>
                    </a:p>
                  </a:txBody>
                  <a:tcPr/>
                </a:tc>
                <a:tc>
                  <a:txBody>
                    <a:bodyPr/>
                    <a:lstStyle/>
                    <a:p>
                      <a:pPr algn="ctr"/>
                      <a:r>
                        <a:rPr lang="tr-TR" sz="900" b="1" dirty="0" smtClean="0"/>
                        <a:t>ELEKTRİK – ELEKTRONİK TEKNOLOJİLERİ</a:t>
                      </a:r>
                      <a:endParaRPr lang="tr-TR" sz="900" b="1" dirty="0"/>
                    </a:p>
                  </a:txBody>
                  <a:tcPr/>
                </a:tc>
                <a:tc>
                  <a:txBody>
                    <a:bodyPr/>
                    <a:lstStyle/>
                    <a:p>
                      <a:pPr algn="ctr"/>
                      <a:r>
                        <a:rPr lang="tr-TR" sz="900" b="1" dirty="0" smtClean="0"/>
                        <a:t>KARMA</a:t>
                      </a:r>
                      <a:endParaRPr lang="tr-TR" sz="900" b="1" dirty="0"/>
                    </a:p>
                  </a:txBody>
                  <a:tcPr/>
                </a:tc>
                <a:tc>
                  <a:txBody>
                    <a:bodyPr/>
                    <a:lstStyle/>
                    <a:p>
                      <a:pPr algn="ctr"/>
                      <a:r>
                        <a:rPr lang="tr-TR" sz="900" b="1" dirty="0" smtClean="0"/>
                        <a:t>YOK</a:t>
                      </a:r>
                      <a:endParaRPr lang="tr-TR" sz="900" b="1" dirty="0"/>
                    </a:p>
                  </a:txBody>
                  <a:tcPr/>
                </a:tc>
                <a:tc>
                  <a:txBody>
                    <a:bodyPr/>
                    <a:lstStyle/>
                    <a:p>
                      <a:pPr algn="ctr"/>
                      <a:r>
                        <a:rPr lang="tr-TR" sz="900" b="1" dirty="0" smtClean="0"/>
                        <a:t>MERKEZİ / YEREL</a:t>
                      </a:r>
                      <a:endParaRPr lang="tr-TR" sz="900" b="1" dirty="0"/>
                    </a:p>
                  </a:txBody>
                  <a:tcPr/>
                </a:tc>
                <a:tc>
                  <a:txBody>
                    <a:bodyPr/>
                    <a:lstStyle/>
                    <a:p>
                      <a:pPr algn="ctr"/>
                      <a:r>
                        <a:rPr lang="tr-TR" sz="900" b="1" dirty="0">
                          <a:effectLst/>
                        </a:rPr>
                        <a:t>40,88</a:t>
                      </a:r>
                    </a:p>
                  </a:txBody>
                  <a:tcPr marL="19050" marR="19050" marT="19050" marB="19050" anchor="ctr"/>
                </a:tc>
                <a:tc>
                  <a:txBody>
                    <a:bodyPr/>
                    <a:lstStyle/>
                    <a:p>
                      <a:pPr algn="ctr"/>
                      <a:r>
                        <a:rPr lang="tr-TR" sz="900" b="1" dirty="0">
                          <a:effectLst/>
                        </a:rPr>
                        <a:t>15,92</a:t>
                      </a:r>
                    </a:p>
                  </a:txBody>
                  <a:tcPr marL="19050" marR="19050" marT="19050" marB="19050" anchor="ctr"/>
                </a:tc>
                <a:tc>
                  <a:txBody>
                    <a:bodyPr/>
                    <a:lstStyle/>
                    <a:p>
                      <a:pPr algn="ctr"/>
                      <a:r>
                        <a:rPr lang="tr-TR" sz="900" b="1" dirty="0" smtClean="0"/>
                        <a:t>30</a:t>
                      </a:r>
                      <a:endParaRPr lang="tr-TR" sz="900" b="1" dirty="0"/>
                    </a:p>
                  </a:txBody>
                  <a:tcPr/>
                </a:tc>
              </a:tr>
            </a:tbl>
          </a:graphicData>
        </a:graphic>
      </p:graphicFrame>
    </p:spTree>
    <p:extLst>
      <p:ext uri="{BB962C8B-B14F-4D97-AF65-F5344CB8AC3E}">
        <p14:creationId xmlns:p14="http://schemas.microsoft.com/office/powerpoint/2010/main" val="5173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3154" y="130456"/>
            <a:ext cx="11482598" cy="1325563"/>
          </a:xfrm>
        </p:spPr>
        <p:txBody>
          <a:bodyPr/>
          <a:lstStyle/>
          <a:p>
            <a:pPr algn="ctr"/>
            <a:r>
              <a:rPr lang="tr-TR" b="1" dirty="0" smtClean="0">
                <a:solidFill>
                  <a:srgbClr val="00B0F0"/>
                </a:solidFill>
                <a:latin typeface="Arial Black" pitchFamily="34" charset="0"/>
              </a:rPr>
              <a:t>LGS İLE İLGİLİ BİLMEMİZ GEREKEN TANIMLAR</a:t>
            </a:r>
            <a:endParaRPr lang="tr-TR" b="1" dirty="0">
              <a:solidFill>
                <a:srgbClr val="00B0F0"/>
              </a:solidFill>
              <a:latin typeface="Arial Black" pitchFamily="34" charset="0"/>
            </a:endParaRPr>
          </a:p>
        </p:txBody>
      </p:sp>
      <p:sp>
        <p:nvSpPr>
          <p:cNvPr id="3" name="İçerik Yer Tutucusu 2"/>
          <p:cNvSpPr>
            <a:spLocks noGrp="1"/>
          </p:cNvSpPr>
          <p:nvPr>
            <p:ph idx="1"/>
          </p:nvPr>
        </p:nvSpPr>
        <p:spPr>
          <a:xfrm>
            <a:off x="515983" y="1302226"/>
            <a:ext cx="10515600" cy="4351338"/>
          </a:xfrm>
        </p:spPr>
        <p:txBody>
          <a:bodyPr>
            <a:normAutofit fontScale="25000" lnSpcReduction="20000"/>
          </a:bodyPr>
          <a:lstStyle/>
          <a:p>
            <a:pPr marL="0" indent="0">
              <a:buNone/>
            </a:pPr>
            <a:r>
              <a:rPr lang="tr-TR" sz="7200" b="1" dirty="0" smtClean="0">
                <a:solidFill>
                  <a:srgbClr val="FF0000"/>
                </a:solidFill>
              </a:rPr>
              <a:t>Merkezî Yerleştirme </a:t>
            </a:r>
          </a:p>
          <a:p>
            <a:pPr marL="0" indent="0">
              <a:buNone/>
            </a:pPr>
            <a:r>
              <a:rPr lang="tr-TR" sz="7200" dirty="0" smtClean="0"/>
              <a:t>Merkezî sınavla öğrenci alan okulların </a:t>
            </a:r>
          </a:p>
          <a:p>
            <a:pPr marL="0" indent="0">
              <a:buNone/>
            </a:pPr>
            <a:r>
              <a:rPr lang="tr-TR" sz="7200" dirty="0" smtClean="0"/>
              <a:t>belirlenen kontenjanlarına </a:t>
            </a:r>
            <a:r>
              <a:rPr lang="tr-TR" sz="7200" dirty="0" smtClean="0">
                <a:solidFill>
                  <a:srgbClr val="FF0000"/>
                </a:solidFill>
              </a:rPr>
              <a:t>puan üstünlüğüne göre</a:t>
            </a:r>
          </a:p>
          <a:p>
            <a:pPr marL="0" indent="0">
              <a:buNone/>
            </a:pPr>
            <a:r>
              <a:rPr lang="tr-TR" sz="7200" dirty="0" smtClean="0"/>
              <a:t>tercihleri doğrultusunda yapılan yerleştirme</a:t>
            </a:r>
          </a:p>
          <a:p>
            <a:pPr marL="0" indent="0">
              <a:buNone/>
            </a:pPr>
            <a:endParaRPr lang="tr-TR" sz="7200" dirty="0" smtClean="0"/>
          </a:p>
          <a:p>
            <a:pPr marL="0" indent="0">
              <a:buNone/>
            </a:pPr>
            <a:r>
              <a:rPr lang="tr-TR" sz="7200" b="1" dirty="0" smtClean="0">
                <a:solidFill>
                  <a:srgbClr val="FF0000"/>
                </a:solidFill>
              </a:rPr>
              <a:t>Yerel Yerleştirme</a:t>
            </a:r>
          </a:p>
          <a:p>
            <a:pPr marL="0" indent="0">
              <a:buNone/>
            </a:pPr>
            <a:r>
              <a:rPr lang="tr-TR" sz="7200" dirty="0" smtClean="0"/>
              <a:t>Ortaöğretim kayıt alanları dikkate alınarak, </a:t>
            </a:r>
          </a:p>
          <a:p>
            <a:pPr marL="0" indent="0">
              <a:buNone/>
            </a:pPr>
            <a:r>
              <a:rPr lang="tr-TR" sz="7200" b="1" dirty="0" smtClean="0">
                <a:solidFill>
                  <a:srgbClr val="FF0000"/>
                </a:solidFill>
              </a:rPr>
              <a:t>öğrencilerin ikamet adresleri</a:t>
            </a:r>
            <a:r>
              <a:rPr lang="tr-TR" sz="7200" dirty="0" smtClean="0"/>
              <a:t>, </a:t>
            </a:r>
          </a:p>
          <a:p>
            <a:pPr marL="0" indent="0">
              <a:buNone/>
            </a:pPr>
            <a:r>
              <a:rPr lang="tr-TR" sz="7200" dirty="0" smtClean="0"/>
              <a:t>okul başarı puanları ( OBP) ve</a:t>
            </a:r>
          </a:p>
          <a:p>
            <a:pPr marL="0" indent="0">
              <a:buNone/>
            </a:pPr>
            <a:r>
              <a:rPr lang="tr-TR" sz="7200" dirty="0" smtClean="0"/>
              <a:t>devam- devamsızlık kriterleri ile okullara yapılan yerleştirme</a:t>
            </a:r>
          </a:p>
          <a:p>
            <a:pPr marL="0" indent="0">
              <a:buNone/>
            </a:pPr>
            <a:endParaRPr lang="tr-TR" sz="7200" dirty="0" smtClean="0"/>
          </a:p>
          <a:p>
            <a:pPr marL="0" indent="0">
              <a:buNone/>
            </a:pPr>
            <a:r>
              <a:rPr lang="tr-TR" sz="7200" b="1" dirty="0" smtClean="0">
                <a:solidFill>
                  <a:srgbClr val="FF0000"/>
                </a:solidFill>
              </a:rPr>
              <a:t>Ortaöğretim Kayıt Alanı </a:t>
            </a:r>
          </a:p>
          <a:p>
            <a:pPr marL="0" indent="0" algn="just">
              <a:buNone/>
            </a:pPr>
            <a:r>
              <a:rPr lang="tr-TR" sz="7200" dirty="0" smtClean="0"/>
              <a:t>Eğitimde süreklilik ve coğrafi bütünlük esasına dayalı olarak </a:t>
            </a:r>
          </a:p>
          <a:p>
            <a:pPr marL="0" indent="0" algn="just">
              <a:buNone/>
            </a:pPr>
            <a:r>
              <a:rPr lang="tr-TR" sz="7200" dirty="0" smtClean="0"/>
              <a:t>öğrenci sayısı, okul türü, kontenjan ve donanımları göz önünde bulundurularak</a:t>
            </a:r>
          </a:p>
          <a:p>
            <a:pPr marL="0" indent="0" algn="just">
              <a:buNone/>
            </a:pPr>
            <a:r>
              <a:rPr lang="tr-TR" sz="7200" dirty="0" smtClean="0"/>
              <a:t> il/ilçe millî eğitim müdürlüğünce ortaokul ve liselerin birbirleri ile eşleştirildiği </a:t>
            </a:r>
          </a:p>
          <a:p>
            <a:pPr marL="0" indent="0" algn="just">
              <a:buNone/>
            </a:pPr>
            <a:r>
              <a:rPr lang="tr-TR" sz="7200" dirty="0" smtClean="0"/>
              <a:t>ve tercihe bağlı olarak kayıt yapılabilecek farklı ortaöğretim kurumlarından oluşturulan alan</a:t>
            </a:r>
          </a:p>
          <a:p>
            <a:pPr marL="0" indent="0" algn="just">
              <a:buNone/>
            </a:pPr>
            <a:endParaRPr lang="tr-TR" dirty="0">
              <a:solidFill>
                <a:srgbClr val="FF0000"/>
              </a:solidFill>
            </a:endParaRPr>
          </a:p>
        </p:txBody>
      </p:sp>
      <p:pic>
        <p:nvPicPr>
          <p:cNvPr id="4" name="Resim 3"/>
          <p:cNvPicPr>
            <a:picLocks noChangeAspect="1"/>
          </p:cNvPicPr>
          <p:nvPr/>
        </p:nvPicPr>
        <p:blipFill>
          <a:blip r:embed="rId2"/>
          <a:stretch>
            <a:fillRect/>
          </a:stretch>
        </p:blipFill>
        <p:spPr>
          <a:xfrm>
            <a:off x="8231233" y="3477895"/>
            <a:ext cx="2800350" cy="1628775"/>
          </a:xfrm>
          <a:prstGeom prst="rect">
            <a:avLst/>
          </a:prstGeom>
        </p:spPr>
      </p:pic>
      <p:pic>
        <p:nvPicPr>
          <p:cNvPr id="5" name="Resim 4"/>
          <p:cNvPicPr>
            <a:picLocks noChangeAspect="1"/>
          </p:cNvPicPr>
          <p:nvPr/>
        </p:nvPicPr>
        <p:blipFill>
          <a:blip r:embed="rId3"/>
          <a:stretch>
            <a:fillRect/>
          </a:stretch>
        </p:blipFill>
        <p:spPr>
          <a:xfrm>
            <a:off x="5637575" y="1302226"/>
            <a:ext cx="2466975" cy="1847850"/>
          </a:xfrm>
          <a:prstGeom prst="rect">
            <a:avLst/>
          </a:prstGeom>
        </p:spPr>
      </p:pic>
    </p:spTree>
    <p:extLst>
      <p:ext uri="{BB962C8B-B14F-4D97-AF65-F5344CB8AC3E}">
        <p14:creationId xmlns:p14="http://schemas.microsoft.com/office/powerpoint/2010/main" val="4166705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412155" y="614149"/>
            <a:ext cx="2171700" cy="2105025"/>
          </a:xfrm>
          <a:prstGeom prst="rect">
            <a:avLst/>
          </a:prstGeom>
        </p:spPr>
      </p:pic>
      <p:sp>
        <p:nvSpPr>
          <p:cNvPr id="3" name="İçerik Yer Tutucusu 2"/>
          <p:cNvSpPr>
            <a:spLocks noGrp="1"/>
          </p:cNvSpPr>
          <p:nvPr>
            <p:ph idx="1"/>
          </p:nvPr>
        </p:nvSpPr>
        <p:spPr>
          <a:xfrm>
            <a:off x="846650" y="614149"/>
            <a:ext cx="5431320" cy="5487372"/>
          </a:xfrm>
        </p:spPr>
        <p:txBody>
          <a:bodyPr>
            <a:normAutofit fontScale="85000" lnSpcReduction="20000"/>
          </a:bodyPr>
          <a:lstStyle/>
          <a:p>
            <a:pPr marL="0" indent="0" algn="just">
              <a:buNone/>
            </a:pPr>
            <a:r>
              <a:rPr lang="tr-TR" b="1" dirty="0" smtClean="0">
                <a:solidFill>
                  <a:srgbClr val="FF0000"/>
                </a:solidFill>
              </a:rPr>
              <a:t>Merkezi Sınav Puanı</a:t>
            </a:r>
          </a:p>
          <a:p>
            <a:pPr marL="0" indent="0" algn="just">
              <a:buNone/>
            </a:pPr>
            <a:r>
              <a:rPr lang="tr-TR" dirty="0" smtClean="0"/>
              <a:t>Fen liseleri, sosyal bilimler liseleri, özel program ve proje uygulayan eğitim kurumları ile meslekî ve teknik Anadolu liselerinin Anadolu teknik programlarına öğrenci yerleştirmede kullanılan Bakanlıkça yapılan merkezî sınav puanıdır.</a:t>
            </a:r>
            <a:endParaRPr lang="tr-TR" b="1" dirty="0" smtClean="0">
              <a:solidFill>
                <a:srgbClr val="FF0000"/>
              </a:solidFill>
            </a:endParaRPr>
          </a:p>
          <a:p>
            <a:pPr marL="0" indent="0" algn="just">
              <a:buNone/>
            </a:pPr>
            <a:r>
              <a:rPr lang="tr-TR" b="1" dirty="0" smtClean="0">
                <a:solidFill>
                  <a:srgbClr val="FF0000"/>
                </a:solidFill>
              </a:rPr>
              <a:t>Okul Başarı Puanı (OBP)</a:t>
            </a:r>
          </a:p>
          <a:p>
            <a:pPr marL="0" indent="0" algn="just">
              <a:buNone/>
            </a:pPr>
            <a:r>
              <a:rPr lang="tr-TR" dirty="0" smtClean="0"/>
              <a:t>Ortaokulun 6, 7 ve 8'inci sınıf seviyesinde alınan yılsonu başarı puanlarının aritmetik ortalaması ile elde edilen ve virgülden sonra dört basamak yürütülen puan</a:t>
            </a:r>
          </a:p>
          <a:p>
            <a:pPr marL="0" indent="0" algn="just">
              <a:buNone/>
            </a:pPr>
            <a:r>
              <a:rPr lang="tr-TR" b="1" dirty="0" smtClean="0">
                <a:solidFill>
                  <a:srgbClr val="FF0000"/>
                </a:solidFill>
              </a:rPr>
              <a:t>Yıl Sonu Başarı Puanı(YBP)</a:t>
            </a:r>
          </a:p>
          <a:p>
            <a:pPr marL="0" indent="0" algn="just">
              <a:buNone/>
            </a:pPr>
            <a:r>
              <a:rPr lang="tr-TR" dirty="0" smtClean="0"/>
              <a:t>Derslerin ağırlıklı puanları toplamının haftalık toplam ders saati sayısına bölümü ile elde edilen ve virgülden sonra dört basamak yürütülen puan</a:t>
            </a:r>
          </a:p>
        </p:txBody>
      </p:sp>
      <p:pic>
        <p:nvPicPr>
          <p:cNvPr id="4" name="Resim 3"/>
          <p:cNvPicPr>
            <a:picLocks noChangeAspect="1"/>
          </p:cNvPicPr>
          <p:nvPr/>
        </p:nvPicPr>
        <p:blipFill>
          <a:blip r:embed="rId3"/>
          <a:stretch>
            <a:fillRect/>
          </a:stretch>
        </p:blipFill>
        <p:spPr>
          <a:xfrm>
            <a:off x="9858375" y="614149"/>
            <a:ext cx="2333625" cy="1962150"/>
          </a:xfrm>
          <a:prstGeom prst="rect">
            <a:avLst/>
          </a:prstGeom>
        </p:spPr>
      </p:pic>
      <p:pic>
        <p:nvPicPr>
          <p:cNvPr id="6" name="Resim 5"/>
          <p:cNvPicPr>
            <a:picLocks noChangeAspect="1"/>
          </p:cNvPicPr>
          <p:nvPr/>
        </p:nvPicPr>
        <p:blipFill>
          <a:blip r:embed="rId4"/>
          <a:stretch>
            <a:fillRect/>
          </a:stretch>
        </p:blipFill>
        <p:spPr>
          <a:xfrm>
            <a:off x="8283692" y="3649844"/>
            <a:ext cx="2600325" cy="1762125"/>
          </a:xfrm>
          <a:prstGeom prst="rect">
            <a:avLst/>
          </a:prstGeom>
        </p:spPr>
      </p:pic>
    </p:spTree>
    <p:extLst>
      <p:ext uri="{BB962C8B-B14F-4D97-AF65-F5344CB8AC3E}">
        <p14:creationId xmlns:p14="http://schemas.microsoft.com/office/powerpoint/2010/main" val="158979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075" y="1088646"/>
            <a:ext cx="6272285" cy="4351338"/>
          </a:xfrm>
        </p:spPr>
        <p:txBody>
          <a:bodyPr>
            <a:normAutofit fontScale="92500" lnSpcReduction="10000"/>
          </a:bodyPr>
          <a:lstStyle/>
          <a:p>
            <a:pPr marL="0" indent="0" algn="just">
              <a:buNone/>
            </a:pPr>
            <a:r>
              <a:rPr lang="tr-TR" b="1" dirty="0" smtClean="0">
                <a:solidFill>
                  <a:srgbClr val="FF0000"/>
                </a:solidFill>
              </a:rPr>
              <a:t>Yetenek Sınavı </a:t>
            </a:r>
            <a:r>
              <a:rPr lang="tr-TR" dirty="0" smtClean="0"/>
              <a:t>Güzel sanatlar liseleri, spor liseleri, klasik sanatlar ve musiki, görsel sanatlar ve spor programı/projesi uygulayan Anadolu imam hatip liselerine yerleştirme için okullarca yapılan seçme sınavı</a:t>
            </a:r>
          </a:p>
          <a:p>
            <a:pPr marL="0" indent="0" algn="just">
              <a:buNone/>
            </a:pPr>
            <a:endParaRPr lang="tr-TR" dirty="0" smtClean="0"/>
          </a:p>
          <a:p>
            <a:pPr marL="0" indent="0" algn="just">
              <a:buNone/>
            </a:pPr>
            <a:r>
              <a:rPr lang="tr-TR" b="1" dirty="0" smtClean="0">
                <a:solidFill>
                  <a:srgbClr val="FF0000"/>
                </a:solidFill>
              </a:rPr>
              <a:t>Mülakat Sınavı </a:t>
            </a:r>
            <a:r>
              <a:rPr lang="tr-TR" dirty="0" smtClean="0"/>
              <a:t>Meslekî ve teknik Anadolu liselerinin merkezî yerleştirme ve mülakat ile öğrenci alan yiyecek ve içecek hizmetleri, konaklama ve seyahat hizmetleri ile eğlence hizmetleri alanlarına merkezî yerleştirmeden sonra öğrenci seçimi için yapılan sınavı </a:t>
            </a:r>
            <a:endParaRPr lang="tr-TR" dirty="0"/>
          </a:p>
        </p:txBody>
      </p:sp>
      <p:pic>
        <p:nvPicPr>
          <p:cNvPr id="2" name="Resim 1"/>
          <p:cNvPicPr>
            <a:picLocks noChangeAspect="1"/>
          </p:cNvPicPr>
          <p:nvPr/>
        </p:nvPicPr>
        <p:blipFill>
          <a:blip r:embed="rId2"/>
          <a:stretch>
            <a:fillRect/>
          </a:stretch>
        </p:blipFill>
        <p:spPr>
          <a:xfrm>
            <a:off x="7601804" y="766336"/>
            <a:ext cx="4353636" cy="2295525"/>
          </a:xfrm>
          <a:prstGeom prst="rect">
            <a:avLst/>
          </a:prstGeom>
        </p:spPr>
      </p:pic>
      <p:pic>
        <p:nvPicPr>
          <p:cNvPr id="5" name="Resim 4"/>
          <p:cNvPicPr>
            <a:picLocks noChangeAspect="1"/>
          </p:cNvPicPr>
          <p:nvPr/>
        </p:nvPicPr>
        <p:blipFill>
          <a:blip r:embed="rId3"/>
          <a:stretch>
            <a:fillRect/>
          </a:stretch>
        </p:blipFill>
        <p:spPr>
          <a:xfrm>
            <a:off x="8499157" y="3628888"/>
            <a:ext cx="2143125" cy="2143125"/>
          </a:xfrm>
          <a:prstGeom prst="rect">
            <a:avLst/>
          </a:prstGeom>
        </p:spPr>
      </p:pic>
    </p:spTree>
    <p:extLst>
      <p:ext uri="{BB962C8B-B14F-4D97-AF65-F5344CB8AC3E}">
        <p14:creationId xmlns:p14="http://schemas.microsoft.com/office/powerpoint/2010/main" val="576227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7030A0"/>
                </a:solidFill>
              </a:rPr>
              <a:t>LİSELERE YERLEŞTİRME TÜRLERİ </a:t>
            </a:r>
            <a:endParaRPr lang="tr-TR" b="1" dirty="0">
              <a:solidFill>
                <a:srgbClr val="7030A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14403042"/>
              </p:ext>
            </p:extLst>
          </p:nvPr>
        </p:nvGraphicFramePr>
        <p:xfrm>
          <a:off x="838200" y="1825625"/>
          <a:ext cx="90973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a:stretch>
            <a:fillRect/>
          </a:stretch>
        </p:blipFill>
        <p:spPr>
          <a:xfrm>
            <a:off x="9020175" y="1986638"/>
            <a:ext cx="2333625" cy="1962150"/>
          </a:xfrm>
          <a:prstGeom prst="rect">
            <a:avLst/>
          </a:prstGeom>
        </p:spPr>
      </p:pic>
      <p:pic>
        <p:nvPicPr>
          <p:cNvPr id="3" name="Resim 2"/>
          <p:cNvPicPr>
            <a:picLocks noChangeAspect="1"/>
          </p:cNvPicPr>
          <p:nvPr/>
        </p:nvPicPr>
        <p:blipFill>
          <a:blip r:embed="rId8"/>
          <a:stretch>
            <a:fillRect/>
          </a:stretch>
        </p:blipFill>
        <p:spPr>
          <a:xfrm>
            <a:off x="8829675" y="4244738"/>
            <a:ext cx="2524125" cy="1809750"/>
          </a:xfrm>
          <a:prstGeom prst="rect">
            <a:avLst/>
          </a:prstGeom>
        </p:spPr>
      </p:pic>
    </p:spTree>
    <p:extLst>
      <p:ext uri="{BB962C8B-B14F-4D97-AF65-F5344CB8AC3E}">
        <p14:creationId xmlns:p14="http://schemas.microsoft.com/office/powerpoint/2010/main" val="6479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1384" y="1043200"/>
            <a:ext cx="10888744" cy="4351338"/>
          </a:xfrm>
        </p:spPr>
        <p:txBody>
          <a:bodyPr/>
          <a:lstStyle/>
          <a:p>
            <a:pPr marL="0" indent="0" algn="just">
              <a:buNone/>
            </a:pPr>
            <a:r>
              <a:rPr lang="tr-TR" dirty="0"/>
              <a:t>Öğrenciler;</a:t>
            </a:r>
          </a:p>
          <a:p>
            <a:pPr marL="0" indent="0" algn="just">
              <a:buNone/>
            </a:pPr>
            <a:r>
              <a:rPr lang="tr-TR" dirty="0"/>
              <a:t>Merkezî Sınav Puanı İle Öğrenci Alan Okullar,</a:t>
            </a:r>
          </a:p>
          <a:p>
            <a:pPr marL="0" indent="0" algn="just">
              <a:buNone/>
            </a:pPr>
            <a:r>
              <a:rPr lang="tr-TR" dirty="0"/>
              <a:t>Yerel Yerleştirme İle Öğrenci Alan Okullar ve </a:t>
            </a:r>
          </a:p>
          <a:p>
            <a:pPr marL="0" indent="0" algn="just">
              <a:buNone/>
            </a:pPr>
            <a:r>
              <a:rPr lang="tr-TR" dirty="0"/>
              <a:t>Pansiyonlu Okullar olmak üzere 3 (üç) grupta tercih yapabileceklerdir. </a:t>
            </a:r>
          </a:p>
          <a:p>
            <a:pPr marL="0" indent="0" algn="just">
              <a:buNone/>
            </a:pPr>
            <a:endParaRPr lang="tr-TR" dirty="0" smtClean="0"/>
          </a:p>
          <a:p>
            <a:pPr marL="0" indent="0" algn="just">
              <a:buNone/>
            </a:pPr>
            <a:r>
              <a:rPr lang="tr-TR" dirty="0" smtClean="0"/>
              <a:t>Merkezî </a:t>
            </a:r>
            <a:r>
              <a:rPr lang="tr-TR" dirty="0"/>
              <a:t>Sınava girmeyen öğrenciler ise Yerel Yerleştirme İle Öğrenci Alan Okullar ve Pansiyonlu Okullar olmak üzere 2 (iki) grupta tercih yapabileceklerdir.</a:t>
            </a:r>
          </a:p>
          <a:p>
            <a:endParaRPr lang="tr-TR" dirty="0"/>
          </a:p>
        </p:txBody>
      </p:sp>
      <p:pic>
        <p:nvPicPr>
          <p:cNvPr id="4" name="Resim 3"/>
          <p:cNvPicPr>
            <a:picLocks noChangeAspect="1"/>
          </p:cNvPicPr>
          <p:nvPr/>
        </p:nvPicPr>
        <p:blipFill>
          <a:blip r:embed="rId2"/>
          <a:stretch>
            <a:fillRect/>
          </a:stretch>
        </p:blipFill>
        <p:spPr>
          <a:xfrm>
            <a:off x="7729930" y="5294279"/>
            <a:ext cx="3971925" cy="1152525"/>
          </a:xfrm>
          <a:prstGeom prst="rect">
            <a:avLst/>
          </a:prstGeom>
        </p:spPr>
      </p:pic>
    </p:spTree>
    <p:extLst>
      <p:ext uri="{BB962C8B-B14F-4D97-AF65-F5344CB8AC3E}">
        <p14:creationId xmlns:p14="http://schemas.microsoft.com/office/powerpoint/2010/main" val="373052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3248119368"/>
              </p:ext>
            </p:extLst>
          </p:nvPr>
        </p:nvGraphicFramePr>
        <p:xfrm>
          <a:off x="1974248" y="866274"/>
          <a:ext cx="73677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p:cNvSpPr txBox="1"/>
          <p:nvPr/>
        </p:nvSpPr>
        <p:spPr>
          <a:xfrm>
            <a:off x="1974248" y="3575607"/>
            <a:ext cx="1625600" cy="646331"/>
          </a:xfrm>
          <a:prstGeom prst="rect">
            <a:avLst/>
          </a:prstGeom>
          <a:noFill/>
        </p:spPr>
        <p:txBody>
          <a:bodyPr wrap="square" rtlCol="0">
            <a:spAutoFit/>
          </a:bodyPr>
          <a:lstStyle/>
          <a:p>
            <a:r>
              <a:rPr lang="tr-TR" dirty="0"/>
              <a:t>O</a:t>
            </a:r>
            <a:r>
              <a:rPr lang="tr-TR" dirty="0" smtClean="0"/>
              <a:t>kul </a:t>
            </a:r>
            <a:r>
              <a:rPr lang="tr-TR" dirty="0"/>
              <a:t>S</a:t>
            </a:r>
            <a:r>
              <a:rPr lang="tr-TR" dirty="0" smtClean="0"/>
              <a:t>ayısı 1.526</a:t>
            </a:r>
            <a:endParaRPr lang="tr-TR" dirty="0"/>
          </a:p>
        </p:txBody>
      </p:sp>
      <p:sp>
        <p:nvSpPr>
          <p:cNvPr id="11" name="Metin kutusu 10"/>
          <p:cNvSpPr txBox="1"/>
          <p:nvPr/>
        </p:nvSpPr>
        <p:spPr>
          <a:xfrm>
            <a:off x="3773103" y="2366377"/>
            <a:ext cx="1232034" cy="646331"/>
          </a:xfrm>
          <a:prstGeom prst="rect">
            <a:avLst/>
          </a:prstGeom>
          <a:noFill/>
        </p:spPr>
        <p:txBody>
          <a:bodyPr wrap="square" rtlCol="0">
            <a:spAutoFit/>
          </a:bodyPr>
          <a:lstStyle/>
          <a:p>
            <a:r>
              <a:rPr lang="tr-TR" dirty="0" smtClean="0"/>
              <a:t>Okul Sayısı 1.856</a:t>
            </a:r>
            <a:endParaRPr lang="tr-TR" dirty="0"/>
          </a:p>
        </p:txBody>
      </p:sp>
      <p:pic>
        <p:nvPicPr>
          <p:cNvPr id="12" name="Resim 11"/>
          <p:cNvPicPr>
            <a:picLocks noChangeAspect="1"/>
          </p:cNvPicPr>
          <p:nvPr/>
        </p:nvPicPr>
        <p:blipFill>
          <a:blip r:embed="rId7"/>
          <a:stretch>
            <a:fillRect/>
          </a:stretch>
        </p:blipFill>
        <p:spPr>
          <a:xfrm>
            <a:off x="1097626" y="688469"/>
            <a:ext cx="10516511" cy="1322947"/>
          </a:xfrm>
          <a:prstGeom prst="rect">
            <a:avLst/>
          </a:prstGeom>
        </p:spPr>
      </p:pic>
      <p:sp>
        <p:nvSpPr>
          <p:cNvPr id="13" name="Metin kutusu 12"/>
          <p:cNvSpPr txBox="1"/>
          <p:nvPr/>
        </p:nvSpPr>
        <p:spPr>
          <a:xfrm>
            <a:off x="481264" y="333508"/>
            <a:ext cx="10308656" cy="707886"/>
          </a:xfrm>
          <a:prstGeom prst="rect">
            <a:avLst/>
          </a:prstGeom>
          <a:noFill/>
        </p:spPr>
        <p:txBody>
          <a:bodyPr wrap="square" rtlCol="0">
            <a:spAutoFit/>
          </a:bodyPr>
          <a:lstStyle/>
          <a:p>
            <a:r>
              <a:rPr lang="tr-TR" sz="4000" dirty="0" smtClean="0"/>
              <a:t>SINAVLA ÖĞRENCİ ALAN / NİTELİKLİ OKUL SAYISI </a:t>
            </a:r>
            <a:endParaRPr lang="tr-TR" sz="4000" dirty="0"/>
          </a:p>
        </p:txBody>
      </p:sp>
      <p:pic>
        <p:nvPicPr>
          <p:cNvPr id="2" name="Resim 1"/>
          <p:cNvPicPr>
            <a:picLocks noChangeAspect="1"/>
          </p:cNvPicPr>
          <p:nvPr/>
        </p:nvPicPr>
        <p:blipFill rotWithShape="1">
          <a:blip r:embed="rId8"/>
          <a:srcRect l="-188875" t="45472" r="188875" b="-27170"/>
          <a:stretch/>
        </p:blipFill>
        <p:spPr>
          <a:xfrm>
            <a:off x="4795837" y="2547937"/>
            <a:ext cx="2600325" cy="1439601"/>
          </a:xfrm>
          <a:prstGeom prst="rect">
            <a:avLst/>
          </a:prstGeom>
        </p:spPr>
      </p:pic>
      <p:pic>
        <p:nvPicPr>
          <p:cNvPr id="3" name="Resim 2"/>
          <p:cNvPicPr>
            <a:picLocks noChangeAspect="1"/>
          </p:cNvPicPr>
          <p:nvPr/>
        </p:nvPicPr>
        <p:blipFill rotWithShape="1">
          <a:blip r:embed="rId8"/>
          <a:srcRect b="11931"/>
          <a:stretch/>
        </p:blipFill>
        <p:spPr>
          <a:xfrm>
            <a:off x="9237789" y="1771993"/>
            <a:ext cx="2600325" cy="1551887"/>
          </a:xfrm>
          <a:prstGeom prst="rect">
            <a:avLst/>
          </a:prstGeom>
        </p:spPr>
      </p:pic>
    </p:spTree>
    <p:extLst>
      <p:ext uri="{BB962C8B-B14F-4D97-AF65-F5344CB8AC3E}">
        <p14:creationId xmlns:p14="http://schemas.microsoft.com/office/powerpoint/2010/main" val="333292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2218</Words>
  <Application>Microsoft Office PowerPoint</Application>
  <PresentationFormat>Özel</PresentationFormat>
  <Paragraphs>290</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LİSELERE GEÇİŞ SİSTEMİ  LGS SONRASI TERCİH SÜRECİ </vt:lpstr>
      <vt:lpstr>PowerPoint Sunusu</vt:lpstr>
      <vt:lpstr>LGS İLE İLGİLİ ÖNEMLİ BİLGİLER </vt:lpstr>
      <vt:lpstr>LGS İLE İLGİLİ BİLMEMİZ GEREKEN TANIMLAR</vt:lpstr>
      <vt:lpstr>PowerPoint Sunusu</vt:lpstr>
      <vt:lpstr>PowerPoint Sunusu</vt:lpstr>
      <vt:lpstr>LİSELERE YERLEŞTİRME TÜRLERİ </vt:lpstr>
      <vt:lpstr>PowerPoint Sunusu</vt:lpstr>
      <vt:lpstr>PowerPoint Sunusu</vt:lpstr>
      <vt:lpstr>SINAV PUANI İLE  ALAN/NİTELİKLİ LİSELER  </vt:lpstr>
      <vt:lpstr>SINAVLA ÖĞRENCİ ALAN OKUL KONTENJANLARI</vt:lpstr>
      <vt:lpstr>LGS PUANIYLA YERLEŞTİRME NASIL OLUR? </vt:lpstr>
      <vt:lpstr>LGS TERCİH İŞLEMLERİ NASIL YAPILIR?</vt:lpstr>
      <vt:lpstr>PowerPoint Sunusu</vt:lpstr>
      <vt:lpstr>PowerPoint Sunusu</vt:lpstr>
      <vt:lpstr>PowerPoint Sunusu</vt:lpstr>
      <vt:lpstr>PowerPoint Sunusu</vt:lpstr>
      <vt:lpstr>TERCİH YAPARKEN DİKKAT ETMENİZ GEREKENLER </vt:lpstr>
      <vt:lpstr>LGS Puanımı Nasıl Hesaplarım?</vt:lpstr>
      <vt:lpstr>LGS’DE 3 ÖNEMLİ HESAP VARDIR</vt:lpstr>
      <vt:lpstr>YÜZDELİK DİLİMLER NASIL HESAPLANIR? </vt:lpstr>
      <vt:lpstr>PowerPoint Sunusu</vt:lpstr>
      <vt:lpstr>YÜZDELİK DİLİM NELERE GÖRE DEĞİŞİR? </vt:lpstr>
      <vt:lpstr>PowerPoint Sunusu</vt:lpstr>
      <vt:lpstr>TABAN PUANI NEDİR?</vt:lpstr>
      <vt:lpstr>PUAN MI YÜZDELİK DİLİM Mİ ? </vt:lpstr>
      <vt:lpstr>Eşit Puanlı Öğrenci Yerleştirilmesinde Kriterler</vt:lpstr>
      <vt:lpstr>%7 DİLİMDEKİ BİR ÖĞRENCİ İÇİN ÖRNEK TERCİH LİSTESİ</vt:lpstr>
      <vt:lpstr>YEREL TERCİH İŞLEMLERİ NASIL YAPILIR?</vt:lpstr>
      <vt:lpstr>YEREL TERCİH İŞLEMLERİ NASIL YAPILIR?</vt:lpstr>
      <vt:lpstr>YEREL TERCİHTE RENKLER NE ANLAMA GELİYOR? </vt:lpstr>
      <vt:lpstr>PowerPoint Sunusu</vt:lpstr>
      <vt:lpstr>LGS VE  OKUL BAŞARI PUANI  </vt:lpstr>
      <vt:lpstr>PowerPoint Sunusu</vt:lpstr>
      <vt:lpstr>PowerPoint Sunusu</vt:lpstr>
      <vt:lpstr> MERKEZİ VE YEREL YERLEŞTİRME SONRASI NAKİL SÜRECİ </vt:lpstr>
      <vt:lpstr>PowerPoint Sunusu</vt:lpstr>
      <vt:lpstr>ALTINDAĞ İLÇESİ MERKEZİ SINAV PUANIYLA ÖĞRENCİ ALAN OKULLAR LİSTESİ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165</cp:revision>
  <cp:lastPrinted>2020-07-01T11:05:56Z</cp:lastPrinted>
  <dcterms:created xsi:type="dcterms:W3CDTF">2020-07-01T07:24:57Z</dcterms:created>
  <dcterms:modified xsi:type="dcterms:W3CDTF">2020-07-07T07:48:50Z</dcterms:modified>
</cp:coreProperties>
</file>