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5" r:id="rId4"/>
    <p:sldId id="260" r:id="rId5"/>
    <p:sldId id="261" r:id="rId6"/>
    <p:sldId id="289" r:id="rId7"/>
    <p:sldId id="290" r:id="rId8"/>
    <p:sldId id="29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 id="283"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EF1E767A-5FCF-49BB-9594-24F5AAFBC89F}" type="datetimeFigureOut">
              <a:rPr lang="tr-TR" smtClean="0"/>
              <a:t>5.01.2022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7577851-C3CD-47E7-9D13-EA66082D2BD1}"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EF1E767A-5FCF-49BB-9594-24F5AAFBC89F}" type="datetimeFigureOut">
              <a:rPr lang="tr-TR" smtClean="0"/>
              <a:t>5.01.2022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7577851-C3CD-47E7-9D13-EA66082D2BD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EF1E767A-5FCF-49BB-9594-24F5AAFBC89F}" type="datetimeFigureOut">
              <a:rPr lang="tr-TR" smtClean="0"/>
              <a:t>5.01.2022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7577851-C3CD-47E7-9D13-EA66082D2BD1}"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EF1E767A-5FCF-49BB-9594-24F5AAFBC89F}" type="datetimeFigureOut">
              <a:rPr lang="tr-TR" smtClean="0"/>
              <a:t>5.01.2022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7577851-C3CD-47E7-9D13-EA66082D2BD1}"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EF1E767A-5FCF-49BB-9594-24F5AAFBC89F}" type="datetimeFigureOut">
              <a:rPr lang="tr-TR" smtClean="0"/>
              <a:t>5.01.2022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7577851-C3CD-47E7-9D13-EA66082D2BD1}"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EF1E767A-5FCF-49BB-9594-24F5AAFBC89F}" type="datetimeFigureOut">
              <a:rPr lang="tr-TR" smtClean="0"/>
              <a:t>5.01.2022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7577851-C3CD-47E7-9D13-EA66082D2BD1}"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EF1E767A-5FCF-49BB-9594-24F5AAFBC89F}" type="datetimeFigureOut">
              <a:rPr lang="tr-TR" smtClean="0"/>
              <a:t>5.01.2022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7577851-C3CD-47E7-9D13-EA66082D2BD1}"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F1E767A-5FCF-49BB-9594-24F5AAFBC89F}" type="datetimeFigureOut">
              <a:rPr lang="tr-TR" smtClean="0"/>
              <a:t>5.01.2022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7577851-C3CD-47E7-9D13-EA66082D2BD1}"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F1E767A-5FCF-49BB-9594-24F5AAFBC89F}" type="datetimeFigureOut">
              <a:rPr lang="tr-TR" smtClean="0"/>
              <a:t>5.01.2022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7577851-C3CD-47E7-9D13-EA66082D2BD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EF1E767A-5FCF-49BB-9594-24F5AAFBC89F}" type="datetimeFigureOut">
              <a:rPr lang="tr-TR" smtClean="0"/>
              <a:t>5.01.2022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7577851-C3CD-47E7-9D13-EA66082D2BD1}"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EF1E767A-5FCF-49BB-9594-24F5AAFBC89F}" type="datetimeFigureOut">
              <a:rPr lang="tr-TR" smtClean="0"/>
              <a:t>5.01.2022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7577851-C3CD-47E7-9D13-EA66082D2BD1}"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E767A-5FCF-49BB-9594-24F5AAFBC89F}" type="datetimeFigureOut">
              <a:rPr lang="tr-TR" smtClean="0"/>
              <a:t>5.01.2022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77851-C3CD-47E7-9D13-EA66082D2BD1}"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23528" y="2963350"/>
            <a:ext cx="8439123" cy="1298574"/>
          </a:xfrm>
        </p:spPr>
        <p:txBody>
          <a:bodyPr>
            <a:normAutofit fontScale="90000"/>
          </a:bodyPr>
          <a:lstStyle/>
          <a:p>
            <a:pPr algn="ctr"/>
            <a:r>
              <a:rPr lang="tr-TR" sz="3100" dirty="0">
                <a:solidFill>
                  <a:srgbClr val="FF0000"/>
                </a:solidFill>
                <a:latin typeface="Calibri" pitchFamily="34" charset="0"/>
                <a:cs typeface="Calibri" pitchFamily="34" charset="0"/>
              </a:rPr>
              <a:t>‘’BİLSEM SÜRECİ VE TANITIMI</a:t>
            </a:r>
            <a:r>
              <a:rPr lang="tr-TR" sz="3100" b="1" dirty="0">
                <a:solidFill>
                  <a:srgbClr val="FF0000"/>
                </a:solidFill>
                <a:latin typeface="Calibri" pitchFamily="34" charset="0"/>
                <a:cs typeface="Calibri" pitchFamily="34" charset="0"/>
              </a:rPr>
              <a:t>’’</a:t>
            </a:r>
            <a:r>
              <a:rPr lang="tr-TR" sz="2800" b="1" dirty="0">
                <a:solidFill>
                  <a:srgbClr val="002060"/>
                </a:solidFill>
              </a:rPr>
              <a:t/>
            </a:r>
            <a:br>
              <a:rPr lang="tr-TR" sz="2800" b="1" dirty="0">
                <a:solidFill>
                  <a:srgbClr val="002060"/>
                </a:solidFill>
              </a:rPr>
            </a:br>
            <a:r>
              <a:rPr lang="tr-TR" sz="2800" b="1" dirty="0">
                <a:solidFill>
                  <a:srgbClr val="002060"/>
                </a:solidFill>
              </a:rPr>
              <a:t/>
            </a:r>
            <a:br>
              <a:rPr lang="tr-TR" sz="2800" b="1" dirty="0">
                <a:solidFill>
                  <a:srgbClr val="002060"/>
                </a:solidFill>
              </a:rPr>
            </a:br>
            <a:endParaRPr lang="tr-TR" sz="2800" b="1" dirty="0">
              <a:solidFill>
                <a:schemeClr val="tx1"/>
              </a:solidFill>
            </a:endParaRPr>
          </a:p>
        </p:txBody>
      </p:sp>
      <p:pic>
        <p:nvPicPr>
          <p:cNvPr id="6" name="Resim 10" descr="D:\Users\Hp\Desktop\google-haritalar-konum-ekleme-nasil-yapilir-157849163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6" y="166407"/>
            <a:ext cx="1032537" cy="389147"/>
          </a:xfrm>
          <a:prstGeom prst="rect">
            <a:avLst/>
          </a:prstGeom>
          <a:noFill/>
          <a:ln>
            <a:noFill/>
          </a:ln>
        </p:spPr>
      </p:pic>
      <p:sp>
        <p:nvSpPr>
          <p:cNvPr id="7" name="Metin kutusu 11"/>
          <p:cNvSpPr txBox="1"/>
          <p:nvPr/>
        </p:nvSpPr>
        <p:spPr>
          <a:xfrm>
            <a:off x="787233" y="113640"/>
            <a:ext cx="4621203" cy="430887"/>
          </a:xfrm>
          <a:prstGeom prst="rect">
            <a:avLst/>
          </a:prstGeom>
          <a:noFill/>
        </p:spPr>
        <p:txBody>
          <a:bodyPr wrap="square" rtlCol="0">
            <a:spAutoFit/>
          </a:bodyPr>
          <a:lstStyle/>
          <a:p>
            <a:r>
              <a:rPr lang="tr-TR" sz="1100" dirty="0" smtClean="0">
                <a:latin typeface="Trebuchet MS" pitchFamily="34" charset="0"/>
                <a:cs typeface="Calibri" pitchFamily="34" charset="0"/>
              </a:rPr>
              <a:t>Örnek mah. Adalı Halil cad. No:12</a:t>
            </a:r>
          </a:p>
          <a:p>
            <a:r>
              <a:rPr lang="tr-TR" sz="1100" dirty="0" smtClean="0">
                <a:latin typeface="Trebuchet MS" pitchFamily="34" charset="0"/>
                <a:cs typeface="Calibri" pitchFamily="34" charset="0"/>
              </a:rPr>
              <a:t>Telsizler/ALTINDAĞ</a:t>
            </a:r>
            <a:endParaRPr lang="tr-TR" sz="1100" dirty="0">
              <a:latin typeface="Trebuchet MS" pitchFamily="34" charset="0"/>
              <a:cs typeface="Calibri" pitchFamily="34" charset="0"/>
            </a:endParaRPr>
          </a:p>
        </p:txBody>
      </p:sp>
      <p:pic>
        <p:nvPicPr>
          <p:cNvPr id="8" name="Resim 8" descr="D:\Users\Hp\Desktop\pics-photos-instagram-logo-png-4.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916" y="689694"/>
            <a:ext cx="601209" cy="324036"/>
          </a:xfrm>
          <a:prstGeom prst="rect">
            <a:avLst/>
          </a:prstGeom>
          <a:noFill/>
          <a:ln>
            <a:noFill/>
          </a:ln>
        </p:spPr>
      </p:pic>
      <p:sp>
        <p:nvSpPr>
          <p:cNvPr id="9" name="Metin kutusu 3"/>
          <p:cNvSpPr txBox="1"/>
          <p:nvPr/>
        </p:nvSpPr>
        <p:spPr>
          <a:xfrm>
            <a:off x="846153" y="661108"/>
            <a:ext cx="1205568" cy="276999"/>
          </a:xfrm>
          <a:prstGeom prst="rect">
            <a:avLst/>
          </a:prstGeom>
          <a:noFill/>
        </p:spPr>
        <p:txBody>
          <a:bodyPr wrap="square" rtlCol="0">
            <a:spAutoFit/>
          </a:bodyPr>
          <a:lstStyle/>
          <a:p>
            <a:r>
              <a:rPr lang="tr-TR" sz="1200" dirty="0" smtClean="0">
                <a:latin typeface="Trebuchet MS" pitchFamily="34" charset="0"/>
              </a:rPr>
              <a:t>altindagram</a:t>
            </a:r>
            <a:endParaRPr lang="tr-TR" sz="1200" dirty="0">
              <a:latin typeface="Trebuchet MS" pitchFamily="34" charset="0"/>
            </a:endParaRPr>
          </a:p>
        </p:txBody>
      </p:sp>
      <p:pic>
        <p:nvPicPr>
          <p:cNvPr id="10" name="Resim 12" descr="D:\Users\Hp\Desktop\social-media-computer-icons-tulane-university-facebook-drawing-vector-twitter-thumbnai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846" y="1139133"/>
            <a:ext cx="492387" cy="253469"/>
          </a:xfrm>
          <a:prstGeom prst="rect">
            <a:avLst/>
          </a:prstGeom>
          <a:noFill/>
          <a:ln>
            <a:noFill/>
          </a:ln>
        </p:spPr>
      </p:pic>
      <p:sp>
        <p:nvSpPr>
          <p:cNvPr id="11" name="Metin kutusu 13"/>
          <p:cNvSpPr txBox="1"/>
          <p:nvPr/>
        </p:nvSpPr>
        <p:spPr>
          <a:xfrm>
            <a:off x="841279" y="1105650"/>
            <a:ext cx="2589069" cy="276999"/>
          </a:xfrm>
          <a:prstGeom prst="rect">
            <a:avLst/>
          </a:prstGeom>
          <a:noFill/>
        </p:spPr>
        <p:txBody>
          <a:bodyPr wrap="square" rtlCol="0">
            <a:spAutoFit/>
          </a:bodyPr>
          <a:lstStyle/>
          <a:p>
            <a:r>
              <a:rPr lang="tr-TR" sz="1200" dirty="0" smtClean="0">
                <a:latin typeface="Trebuchet MS" pitchFamily="34" charset="0"/>
              </a:rPr>
              <a:t>@</a:t>
            </a:r>
            <a:r>
              <a:rPr lang="tr-TR" sz="1200" dirty="0" err="1" smtClean="0">
                <a:latin typeface="Trebuchet MS" pitchFamily="34" charset="0"/>
              </a:rPr>
              <a:t>RAMAltindag</a:t>
            </a:r>
            <a:endParaRPr lang="tr-TR" sz="1200" dirty="0">
              <a:latin typeface="Trebuchet MS" pitchFamily="34" charset="0"/>
            </a:endParaRPr>
          </a:p>
        </p:txBody>
      </p:sp>
      <p:pic>
        <p:nvPicPr>
          <p:cNvPr id="14" name="Picture 8" descr="D:\Users\Hp\Desktop\unna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279" y="1599853"/>
            <a:ext cx="494000" cy="259966"/>
          </a:xfrm>
          <a:prstGeom prst="rect">
            <a:avLst/>
          </a:prstGeom>
          <a:noFill/>
          <a:extLst>
            <a:ext uri="{909E8E84-426E-40DD-AFC4-6F175D3DCCD1}">
              <a14:hiddenFill xmlns:a14="http://schemas.microsoft.com/office/drawing/2010/main">
                <a:solidFill>
                  <a:srgbClr val="FFFFFF"/>
                </a:solidFill>
              </a14:hiddenFill>
            </a:ext>
          </a:extLst>
        </p:spPr>
      </p:pic>
      <p:sp>
        <p:nvSpPr>
          <p:cNvPr id="15" name="Metin kutusu 17"/>
          <p:cNvSpPr txBox="1"/>
          <p:nvPr/>
        </p:nvSpPr>
        <p:spPr>
          <a:xfrm>
            <a:off x="841279" y="1580582"/>
            <a:ext cx="1905013" cy="276999"/>
          </a:xfrm>
          <a:prstGeom prst="rect">
            <a:avLst/>
          </a:prstGeom>
          <a:noFill/>
        </p:spPr>
        <p:txBody>
          <a:bodyPr wrap="square" rtlCol="0">
            <a:spAutoFit/>
          </a:bodyPr>
          <a:lstStyle/>
          <a:p>
            <a:r>
              <a:rPr lang="tr-TR" sz="1200" dirty="0" smtClean="0">
                <a:latin typeface="Trebuchet MS" pitchFamily="34" charset="0"/>
              </a:rPr>
              <a:t>0312 21347 6194</a:t>
            </a:r>
            <a:endParaRPr lang="tr-TR" sz="1200" dirty="0">
              <a:latin typeface="Trebuchet MS" pitchFamily="34" charset="0"/>
            </a:endParaRPr>
          </a:p>
        </p:txBody>
      </p:sp>
      <p:pic>
        <p:nvPicPr>
          <p:cNvPr id="3" name="Resim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6880" y="113640"/>
            <a:ext cx="1685589" cy="1766769"/>
          </a:xfrm>
          <a:prstGeom prst="rect">
            <a:avLst/>
          </a:prstGeom>
        </p:spPr>
      </p:pic>
      <p:pic>
        <p:nvPicPr>
          <p:cNvPr id="16" name="Resim 15"/>
          <p:cNvPicPr>
            <a:picLocks noChangeAspect="1"/>
          </p:cNvPicPr>
          <p:nvPr/>
        </p:nvPicPr>
        <p:blipFill>
          <a:blip r:embed="rId7"/>
          <a:stretch>
            <a:fillRect/>
          </a:stretch>
        </p:blipFill>
        <p:spPr>
          <a:xfrm>
            <a:off x="2356284" y="3918657"/>
            <a:ext cx="4266783" cy="2223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146615"/>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285720" y="696497"/>
            <a:ext cx="8286808" cy="4801314"/>
          </a:xfrm>
          <a:prstGeom prst="rect">
            <a:avLst/>
          </a:prstGeom>
        </p:spPr>
        <p:txBody>
          <a:bodyPr wrap="square">
            <a:spAutoFit/>
          </a:bodyPr>
          <a:lstStyle/>
          <a:p>
            <a:pPr algn="ctr"/>
            <a:r>
              <a:rPr lang="tr-TR" b="1" dirty="0">
                <a:solidFill>
                  <a:srgbClr val="FF0000"/>
                </a:solidFill>
              </a:rPr>
              <a:t>BİLSEM SÜRECİ</a:t>
            </a:r>
          </a:p>
          <a:p>
            <a:pPr algn="ctr"/>
            <a:endParaRPr lang="tr-TR" b="1" dirty="0">
              <a:solidFill>
                <a:srgbClr val="FF0000"/>
              </a:solidFill>
            </a:endParaRPr>
          </a:p>
          <a:p>
            <a:r>
              <a:rPr lang="tr-TR" b="1" dirty="0">
                <a:solidFill>
                  <a:srgbClr val="FF0000"/>
                </a:solidFill>
              </a:rPr>
              <a:t>UYGULAMA ESASLARI </a:t>
            </a:r>
          </a:p>
          <a:p>
            <a:endParaRPr lang="tr-TR" b="1" dirty="0"/>
          </a:p>
          <a:p>
            <a:r>
              <a:rPr lang="tr-TR" b="1" dirty="0">
                <a:solidFill>
                  <a:schemeClr val="accent1">
                    <a:lumMod val="75000"/>
                  </a:schemeClr>
                </a:solidFill>
              </a:rPr>
              <a:t>İl Tanılama Sınav Komisyonlarının Oluşturulması </a:t>
            </a:r>
          </a:p>
          <a:p>
            <a:endParaRPr lang="tr-TR" b="1" dirty="0"/>
          </a:p>
          <a:p>
            <a:r>
              <a:rPr lang="tr-TR" b="1" dirty="0">
                <a:solidFill>
                  <a:srgbClr val="FF0000"/>
                </a:solidFill>
              </a:rPr>
              <a:t>a) </a:t>
            </a:r>
            <a:r>
              <a:rPr lang="tr-TR" dirty="0"/>
              <a:t>BİLSEM’e yerleştirilecek öğrencilerin tanılama süreçleri ile ilgili iş ve işlemleri yürütmek üzere </a:t>
            </a:r>
            <a:r>
              <a:rPr lang="tr-TR" b="1" dirty="0">
                <a:solidFill>
                  <a:srgbClr val="FF0000"/>
                </a:solidFill>
              </a:rPr>
              <a:t>29-31 Aralık 2021 tarihleri </a:t>
            </a:r>
            <a:r>
              <a:rPr lang="tr-TR" dirty="0"/>
              <a:t>arasında il millî eğitim müdürlükleri tarafından il tanılama sınav komisyonları oluşturulacaktır. </a:t>
            </a:r>
          </a:p>
          <a:p>
            <a:endParaRPr lang="tr-TR" dirty="0"/>
          </a:p>
          <a:p>
            <a:r>
              <a:rPr lang="tr-TR" b="1" dirty="0">
                <a:solidFill>
                  <a:srgbClr val="FF0000"/>
                </a:solidFill>
              </a:rPr>
              <a:t>b) </a:t>
            </a:r>
            <a:r>
              <a:rPr lang="tr-TR" dirty="0"/>
              <a:t>İl tanılama sınav komisyonları; il özel eğitim ve rehberlik hizmetlerinden sorumlu millî eğitim müdür yardımcısı/şube müdürü başkanlığında, ilde bulunan rehberlik ve araştırma merkezi ve BİLSEM müdürlerinin tamamının katılımlarıyla oluşturulacaktır.</a:t>
            </a:r>
          </a:p>
          <a:p>
            <a:endParaRPr lang="tr-TR" dirty="0">
              <a:solidFill>
                <a:srgbClr val="FF0000"/>
              </a:solidFill>
            </a:endParaRPr>
          </a:p>
          <a:p>
            <a:endParaRPr lang="tr-TR" dirty="0">
              <a:solidFill>
                <a:srgbClr val="FF0000"/>
              </a:solidFill>
            </a:endParaRPr>
          </a:p>
          <a:p>
            <a:endParaRPr lang="tr-TR" dirty="0">
              <a:solidFill>
                <a:srgbClr val="FF0000"/>
              </a:solidFill>
            </a:endParaRP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146615"/>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285720" y="696496"/>
            <a:ext cx="8572560" cy="7017306"/>
          </a:xfrm>
          <a:prstGeom prst="rect">
            <a:avLst/>
          </a:prstGeom>
        </p:spPr>
        <p:txBody>
          <a:bodyPr wrap="square">
            <a:spAutoFit/>
          </a:bodyPr>
          <a:lstStyle/>
          <a:p>
            <a:pPr algn="ctr"/>
            <a:r>
              <a:rPr lang="tr-TR" b="1" dirty="0">
                <a:solidFill>
                  <a:srgbClr val="FF0000"/>
                </a:solidFill>
              </a:rPr>
              <a:t>BİLSEM SÜRECİ</a:t>
            </a:r>
          </a:p>
          <a:p>
            <a:pPr algn="ctr"/>
            <a:endParaRPr lang="tr-TR" b="1" dirty="0">
              <a:solidFill>
                <a:srgbClr val="FF0000"/>
              </a:solidFill>
            </a:endParaRPr>
          </a:p>
          <a:p>
            <a:r>
              <a:rPr lang="tr-TR" b="1" dirty="0">
                <a:solidFill>
                  <a:schemeClr val="accent1">
                    <a:lumMod val="75000"/>
                  </a:schemeClr>
                </a:solidFill>
              </a:rPr>
              <a:t>İl Tanılama Sınav Komisyonunun Görevleri </a:t>
            </a:r>
          </a:p>
          <a:p>
            <a:endParaRPr lang="tr-TR" b="1" dirty="0"/>
          </a:p>
          <a:p>
            <a:r>
              <a:rPr lang="tr-TR" b="1" dirty="0">
                <a:solidFill>
                  <a:srgbClr val="FF0000"/>
                </a:solidFill>
              </a:rPr>
              <a:t>a) </a:t>
            </a:r>
            <a:r>
              <a:rPr lang="tr-TR" dirty="0"/>
              <a:t>İlkokul sınıf öğretmenlerine, rehberlik öğretmenlerine/ psikolojik danışmanlara ve okul yöneticilerine yönelik gerçekleştirilecek BİLSEM öğrenci tanılama ve yerleştirme sürecine ilişkin bilgilendirme toplantılarını </a:t>
            </a:r>
            <a:r>
              <a:rPr lang="tr-TR" b="1" dirty="0">
                <a:solidFill>
                  <a:srgbClr val="FF0000"/>
                </a:solidFill>
              </a:rPr>
              <a:t>03-07 Ocak 2022 tarihleri </a:t>
            </a:r>
            <a:r>
              <a:rPr lang="tr-TR" dirty="0"/>
              <a:t>arasında planlamak ve gerçekleştirmek, </a:t>
            </a:r>
          </a:p>
          <a:p>
            <a:endParaRPr lang="tr-TR" dirty="0"/>
          </a:p>
          <a:p>
            <a:r>
              <a:rPr lang="tr-TR" b="1" dirty="0">
                <a:solidFill>
                  <a:srgbClr val="FF0000"/>
                </a:solidFill>
              </a:rPr>
              <a:t>b) </a:t>
            </a:r>
            <a:r>
              <a:rPr lang="tr-TR" dirty="0"/>
              <a:t>Ön değerlendirme ve bireysel değerlendirme aşamalarındaki iş ve işlemleri planlamak ve yürütmek, </a:t>
            </a:r>
          </a:p>
          <a:p>
            <a:endParaRPr lang="tr-TR" dirty="0"/>
          </a:p>
          <a:p>
            <a:r>
              <a:rPr lang="tr-TR" b="1" dirty="0">
                <a:solidFill>
                  <a:srgbClr val="FF0000"/>
                </a:solidFill>
              </a:rPr>
              <a:t>c) </a:t>
            </a:r>
            <a:r>
              <a:rPr lang="tr-TR" dirty="0"/>
              <a:t>Ön değerlendirme ve bireysel değerlendirme sonuçlarına ilişkin itirazları değerlendirerek maddi hata içermeyen itirazları karara bağlamak, maddi hata içeren itirazları ise karara bağlanmak üzere merkez tanılama sınav komisyonuna göndermek </a:t>
            </a:r>
          </a:p>
          <a:p>
            <a:endParaRPr lang="tr-TR" dirty="0"/>
          </a:p>
          <a:p>
            <a:r>
              <a:rPr lang="tr-TR" b="1" dirty="0">
                <a:solidFill>
                  <a:srgbClr val="FF0000"/>
                </a:solidFill>
              </a:rPr>
              <a:t>ç) </a:t>
            </a:r>
            <a:r>
              <a:rPr lang="tr-TR" dirty="0"/>
              <a:t>İtiraz değerlendirme sürecinde; genel zihinsel yetenek alanı için ön değerlendirme ve bireysel değerlendirme uygulamalarında görev yapmış en az 1 (bir) uygulayıcı, resim ve müzik yetenek alanları için ise bireysel değerlendirme itiraz sürecinde görevlendirilmek üzere alanlarının uygulamalarında görev yapmış en az 2’şer (ikişer) komisyon üyesinin katılımını sağlamaktır.</a:t>
            </a:r>
          </a:p>
          <a:p>
            <a:endParaRPr lang="tr-TR" dirty="0">
              <a:solidFill>
                <a:srgbClr val="FF0000"/>
              </a:solidFill>
            </a:endParaRPr>
          </a:p>
          <a:p>
            <a:endParaRPr lang="tr-TR" dirty="0">
              <a:solidFill>
                <a:srgbClr val="FF0000"/>
              </a:solidFill>
            </a:endParaRPr>
          </a:p>
          <a:p>
            <a:endParaRPr lang="tr-TR" dirty="0">
              <a:solidFill>
                <a:srgbClr val="FF0000"/>
              </a:solidFill>
            </a:endParaRP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146615"/>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285720" y="696496"/>
            <a:ext cx="8572560" cy="3693319"/>
          </a:xfrm>
          <a:prstGeom prst="rect">
            <a:avLst/>
          </a:prstGeom>
        </p:spPr>
        <p:txBody>
          <a:bodyPr wrap="square">
            <a:spAutoFit/>
          </a:bodyPr>
          <a:lstStyle/>
          <a:p>
            <a:pPr algn="ctr"/>
            <a:r>
              <a:rPr lang="tr-TR" b="1" dirty="0">
                <a:solidFill>
                  <a:srgbClr val="FF0000"/>
                </a:solidFill>
              </a:rPr>
              <a:t>BİLSEM SÜRECİ</a:t>
            </a:r>
          </a:p>
          <a:p>
            <a:pPr algn="ctr"/>
            <a:endParaRPr lang="tr-TR" b="1" dirty="0">
              <a:solidFill>
                <a:srgbClr val="FF0000"/>
              </a:solidFill>
            </a:endParaRPr>
          </a:p>
          <a:p>
            <a:r>
              <a:rPr lang="tr-TR" b="1" dirty="0">
                <a:solidFill>
                  <a:schemeClr val="accent1">
                    <a:lumMod val="75000"/>
                  </a:schemeClr>
                </a:solidFill>
              </a:rPr>
              <a:t>Merkez Tanılama Sınav Komisyonunun Oluşturulması</a:t>
            </a:r>
            <a:r>
              <a:rPr lang="tr-TR" dirty="0">
                <a:solidFill>
                  <a:schemeClr val="accent1">
                    <a:lumMod val="75000"/>
                  </a:schemeClr>
                </a:solidFill>
              </a:rPr>
              <a:t> </a:t>
            </a:r>
          </a:p>
          <a:p>
            <a:endParaRPr lang="tr-TR" dirty="0"/>
          </a:p>
          <a:p>
            <a:r>
              <a:rPr lang="tr-TR" b="1" dirty="0">
                <a:solidFill>
                  <a:srgbClr val="FF0000"/>
                </a:solidFill>
              </a:rPr>
              <a:t>a) </a:t>
            </a:r>
            <a:r>
              <a:rPr lang="tr-TR" dirty="0"/>
              <a:t>Merkez Tanılama Sınav Komisyonu, Özel Eğitim ve Rehberlik Hizmetleri Genel Müdürünün veya görevlendireceği daire başkanının başkanlığında, üç daire başkanından oluşur. İhtiyaç hâlinde komisyona Rehberlik Hizmetleri ve Özel Yeteneklilerin Geliştirilmesi Daire Başkanlıklarında görevli, alanında uzman ikişer personel de görevlendirebilir. </a:t>
            </a:r>
          </a:p>
          <a:p>
            <a:endParaRPr lang="tr-TR" dirty="0"/>
          </a:p>
          <a:p>
            <a:r>
              <a:rPr lang="tr-TR" b="1" dirty="0">
                <a:solidFill>
                  <a:srgbClr val="FF0000"/>
                </a:solidFill>
              </a:rPr>
              <a:t>b) </a:t>
            </a:r>
            <a:r>
              <a:rPr lang="tr-TR" dirty="0"/>
              <a:t>Merkez Tanılama Sınav Komisyonu, her yetenek alanı için Genel Müdürlükte görevli daire başkanının başkanlığında, alanında uzman en az iki üyeden oluşan alt komisyonlar oluşturabilir. </a:t>
            </a:r>
          </a:p>
          <a:p>
            <a:endParaRPr lang="tr-TR" dirty="0">
              <a:solidFill>
                <a:srgbClr val="FF0000"/>
              </a:solidFill>
            </a:endParaRPr>
          </a:p>
        </p:txBody>
      </p:sp>
      <p:pic>
        <p:nvPicPr>
          <p:cNvPr id="2" name="Resim 1"/>
          <p:cNvPicPr>
            <a:picLocks noChangeAspect="1"/>
          </p:cNvPicPr>
          <p:nvPr/>
        </p:nvPicPr>
        <p:blipFill>
          <a:blip r:embed="rId2"/>
          <a:stretch>
            <a:fillRect/>
          </a:stretch>
        </p:blipFill>
        <p:spPr>
          <a:xfrm>
            <a:off x="1691680" y="4221088"/>
            <a:ext cx="4779678" cy="18228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146615"/>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285720" y="696497"/>
            <a:ext cx="8572560" cy="5078313"/>
          </a:xfrm>
          <a:prstGeom prst="rect">
            <a:avLst/>
          </a:prstGeom>
        </p:spPr>
        <p:txBody>
          <a:bodyPr wrap="square">
            <a:spAutoFit/>
          </a:bodyPr>
          <a:lstStyle/>
          <a:p>
            <a:pPr algn="ctr"/>
            <a:r>
              <a:rPr lang="tr-TR" b="1" dirty="0">
                <a:solidFill>
                  <a:srgbClr val="FF0000"/>
                </a:solidFill>
              </a:rPr>
              <a:t>BİLSEM SÜRECİ</a:t>
            </a:r>
          </a:p>
          <a:p>
            <a:endParaRPr lang="tr-TR" dirty="0">
              <a:solidFill>
                <a:srgbClr val="FF0000"/>
              </a:solidFill>
            </a:endParaRPr>
          </a:p>
          <a:p>
            <a:r>
              <a:rPr lang="tr-TR" b="1" dirty="0">
                <a:solidFill>
                  <a:schemeClr val="accent1">
                    <a:lumMod val="75000"/>
                  </a:schemeClr>
                </a:solidFill>
              </a:rPr>
              <a:t>Merkez Tanılama Sınav Komisyonun Görevleri </a:t>
            </a:r>
            <a:endParaRPr lang="tr-TR" b="1" dirty="0" smtClean="0">
              <a:solidFill>
                <a:schemeClr val="accent1">
                  <a:lumMod val="75000"/>
                </a:schemeClr>
              </a:solidFill>
            </a:endParaRPr>
          </a:p>
          <a:p>
            <a:endParaRPr lang="tr-TR" b="1" dirty="0"/>
          </a:p>
          <a:p>
            <a:r>
              <a:rPr lang="tr-TR" b="1" dirty="0">
                <a:solidFill>
                  <a:srgbClr val="FF0000"/>
                </a:solidFill>
              </a:rPr>
              <a:t>a)</a:t>
            </a:r>
            <a:r>
              <a:rPr lang="tr-TR" b="1" dirty="0"/>
              <a:t> </a:t>
            </a:r>
            <a:r>
              <a:rPr lang="tr-TR" dirty="0"/>
              <a:t>BİLSEM öğrenci tanılama ve yerleştirme sürecini ülke genelinde planlamak, </a:t>
            </a:r>
          </a:p>
          <a:p>
            <a:endParaRPr lang="tr-TR" b="1" dirty="0"/>
          </a:p>
          <a:p>
            <a:r>
              <a:rPr lang="tr-TR" b="1" dirty="0">
                <a:solidFill>
                  <a:srgbClr val="FF0000"/>
                </a:solidFill>
              </a:rPr>
              <a:t>b)</a:t>
            </a:r>
            <a:r>
              <a:rPr lang="tr-TR" b="1" dirty="0"/>
              <a:t> </a:t>
            </a:r>
            <a:r>
              <a:rPr lang="tr-TR" dirty="0"/>
              <a:t>Alt komisyon oluşturulması ve çalışması ile ilgili iş ve işlemleri yürütmek, </a:t>
            </a:r>
          </a:p>
          <a:p>
            <a:endParaRPr lang="tr-TR" dirty="0"/>
          </a:p>
          <a:p>
            <a:r>
              <a:rPr lang="tr-TR" b="1" dirty="0">
                <a:solidFill>
                  <a:srgbClr val="FF0000"/>
                </a:solidFill>
              </a:rPr>
              <a:t>c) </a:t>
            </a:r>
            <a:r>
              <a:rPr lang="tr-TR" dirty="0"/>
              <a:t>Alt komisyonlardan gelen görüşleri karara bağlamak, </a:t>
            </a:r>
          </a:p>
          <a:p>
            <a:endParaRPr lang="tr-TR" dirty="0"/>
          </a:p>
          <a:p>
            <a:r>
              <a:rPr lang="tr-TR" b="1" dirty="0">
                <a:solidFill>
                  <a:srgbClr val="FF0000"/>
                </a:solidFill>
              </a:rPr>
              <a:t>ç) </a:t>
            </a:r>
            <a:r>
              <a:rPr lang="tr-TR" dirty="0"/>
              <a:t>BİLSEM öğrenci tanılama ve yerleştirme sürecinin ülke genelinde sağlıklı yürütülmesi için gerekli önlemleri almak, </a:t>
            </a:r>
          </a:p>
          <a:p>
            <a:endParaRPr lang="tr-TR" dirty="0"/>
          </a:p>
          <a:p>
            <a:r>
              <a:rPr lang="tr-TR" b="1" dirty="0">
                <a:solidFill>
                  <a:srgbClr val="FF0000"/>
                </a:solidFill>
              </a:rPr>
              <a:t>d) </a:t>
            </a:r>
            <a:r>
              <a:rPr lang="tr-TR" dirty="0"/>
              <a:t>İl tanılama sınav komisyonlarında karara bağlanamayan itirazları karara bağlamaktır. </a:t>
            </a:r>
          </a:p>
          <a:p>
            <a:endParaRPr lang="tr-TR" dirty="0">
              <a:solidFill>
                <a:srgbClr val="FF0000"/>
              </a:solidFill>
            </a:endParaRPr>
          </a:p>
          <a:p>
            <a:endParaRPr lang="tr-TR" dirty="0">
              <a:solidFill>
                <a:srgbClr val="FF0000"/>
              </a:solidFill>
            </a:endParaRPr>
          </a:p>
          <a:p>
            <a:endParaRPr lang="tr-TR" dirty="0">
              <a:solidFill>
                <a:srgbClr val="FF0000"/>
              </a:solidFill>
            </a:endParaRP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146615"/>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285720" y="696496"/>
            <a:ext cx="8286808" cy="5632311"/>
          </a:xfrm>
          <a:prstGeom prst="rect">
            <a:avLst/>
          </a:prstGeom>
        </p:spPr>
        <p:txBody>
          <a:bodyPr wrap="square">
            <a:spAutoFit/>
          </a:bodyPr>
          <a:lstStyle/>
          <a:p>
            <a:pPr algn="ctr"/>
            <a:r>
              <a:rPr lang="tr-TR" b="1" dirty="0">
                <a:solidFill>
                  <a:srgbClr val="FF0000"/>
                </a:solidFill>
              </a:rPr>
              <a:t>BİLSEM SÜRECİ</a:t>
            </a:r>
          </a:p>
          <a:p>
            <a:pPr>
              <a:buFont typeface="Wingdings" pitchFamily="2" charset="2"/>
              <a:buChar char="Ø"/>
            </a:pPr>
            <a:endParaRPr lang="tr-TR" b="1" dirty="0">
              <a:solidFill>
                <a:srgbClr val="FF0000"/>
              </a:solidFill>
            </a:endParaRPr>
          </a:p>
          <a:p>
            <a:r>
              <a:rPr lang="tr-TR" b="1" dirty="0">
                <a:solidFill>
                  <a:schemeClr val="accent1">
                    <a:lumMod val="75000"/>
                  </a:schemeClr>
                </a:solidFill>
              </a:rPr>
              <a:t>Ön Değerlendirme Uygulama Esasları </a:t>
            </a:r>
          </a:p>
          <a:p>
            <a:endParaRPr lang="tr-TR" dirty="0"/>
          </a:p>
          <a:p>
            <a:r>
              <a:rPr lang="tr-TR" b="1" dirty="0">
                <a:solidFill>
                  <a:srgbClr val="FF0000"/>
                </a:solidFill>
              </a:rPr>
              <a:t>a) </a:t>
            </a:r>
            <a:r>
              <a:rPr lang="tr-TR" dirty="0"/>
              <a:t>Ön değerlendirme uygulamaları genel zihinsel yetenek alanı için il tanılama sınav komisyonları tarafından belirlenen uygulama merkezlerinde, resim ve müzik yetenek alanları için ise öğrencilerin kayıtlı bulundukları okullarda </a:t>
            </a:r>
            <a:r>
              <a:rPr lang="tr-TR" b="1" dirty="0">
                <a:solidFill>
                  <a:srgbClr val="FF0000"/>
                </a:solidFill>
              </a:rPr>
              <a:t>19 Şubat-08 Mayıs 2022 tarihleri</a:t>
            </a:r>
            <a:r>
              <a:rPr lang="tr-TR" b="1" dirty="0"/>
              <a:t> </a:t>
            </a:r>
            <a:r>
              <a:rPr lang="tr-TR" dirty="0"/>
              <a:t>arasında yapılacaktır. </a:t>
            </a:r>
          </a:p>
          <a:p>
            <a:endParaRPr lang="tr-TR" dirty="0"/>
          </a:p>
          <a:p>
            <a:r>
              <a:rPr lang="tr-TR" b="1" dirty="0">
                <a:solidFill>
                  <a:srgbClr val="FF0000"/>
                </a:solidFill>
              </a:rPr>
              <a:t>b) </a:t>
            </a:r>
            <a:r>
              <a:rPr lang="tr-TR" dirty="0"/>
              <a:t>Uygulamaya girecek öğrencilerin randevuları, il tanılama sınav komisyonlarınca MEBBİS/BİLSEM İşlemleri Modülü üzerinden verilecektir. </a:t>
            </a:r>
          </a:p>
          <a:p>
            <a:endParaRPr lang="tr-TR" dirty="0"/>
          </a:p>
          <a:p>
            <a:r>
              <a:rPr lang="tr-TR" b="1" dirty="0">
                <a:solidFill>
                  <a:srgbClr val="FF0000"/>
                </a:solidFill>
              </a:rPr>
              <a:t>c) </a:t>
            </a:r>
            <a:r>
              <a:rPr lang="tr-TR" dirty="0"/>
              <a:t>Genel zihinsel yetenek alanı ön değerlendirme uygulamalarında öncelikle uygulamanın yapıldığı bölgedeki RAM’larda görev yapan uygulayıcılar görevlendirilecek, uygulayıcı ihtiyacının karşılanamaması durumunda ise farklı RAM’larda görev yapan uygulayıcılar da görevlendirilebilecektir.</a:t>
            </a:r>
            <a:endParaRPr lang="tr-TR" b="1" dirty="0"/>
          </a:p>
          <a:p>
            <a:endParaRPr lang="tr-TR" dirty="0">
              <a:solidFill>
                <a:srgbClr val="FF0000"/>
              </a:solidFill>
            </a:endParaRPr>
          </a:p>
          <a:p>
            <a:endParaRPr lang="tr-TR" dirty="0">
              <a:solidFill>
                <a:srgbClr val="FF0000"/>
              </a:solidFill>
            </a:endParaRPr>
          </a:p>
          <a:p>
            <a:endParaRPr lang="tr-TR" dirty="0">
              <a:solidFill>
                <a:srgbClr val="FF0000"/>
              </a:solidFill>
            </a:endParaRP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146615"/>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285720" y="696497"/>
            <a:ext cx="8286808" cy="6186309"/>
          </a:xfrm>
          <a:prstGeom prst="rect">
            <a:avLst/>
          </a:prstGeom>
        </p:spPr>
        <p:txBody>
          <a:bodyPr wrap="square">
            <a:spAutoFit/>
          </a:bodyPr>
          <a:lstStyle/>
          <a:p>
            <a:pPr algn="ctr"/>
            <a:r>
              <a:rPr lang="tr-TR" b="1" dirty="0">
                <a:solidFill>
                  <a:srgbClr val="FF0000"/>
                </a:solidFill>
              </a:rPr>
              <a:t>BİLSEM SÜRECİ</a:t>
            </a:r>
          </a:p>
          <a:p>
            <a:endParaRPr lang="tr-TR" b="1" dirty="0">
              <a:solidFill>
                <a:srgbClr val="FF0000"/>
              </a:solidFill>
            </a:endParaRPr>
          </a:p>
          <a:p>
            <a:r>
              <a:rPr lang="tr-TR" b="1" dirty="0">
                <a:solidFill>
                  <a:schemeClr val="accent1">
                    <a:lumMod val="75000"/>
                  </a:schemeClr>
                </a:solidFill>
              </a:rPr>
              <a:t>Ön Değerlendirme Uygulama Esasları </a:t>
            </a:r>
          </a:p>
          <a:p>
            <a:endParaRPr lang="tr-TR" dirty="0"/>
          </a:p>
          <a:p>
            <a:r>
              <a:rPr lang="tr-TR" b="1" dirty="0">
                <a:solidFill>
                  <a:srgbClr val="FF0000"/>
                </a:solidFill>
              </a:rPr>
              <a:t>ç) </a:t>
            </a:r>
            <a:r>
              <a:rPr lang="tr-TR" dirty="0"/>
              <a:t>Öğretmen ve öğrencilerin uygulamaya çağrı cihazı, telsiz, radyo, cep telefonu gibi haberleşme araçları ile veri bank, dizüstü bilgisayar, el bilgisayarı, cep bilgisayarı, saat dışında fonksiyonu bulunan saat vb. her türlü bilgisayar özelliği olan, özel elektronik donanımlı aletler, hesap makinesi, fotoğraf makinesi, kamera vb. cihazlarla gelmeleri yasaktır. </a:t>
            </a:r>
          </a:p>
          <a:p>
            <a:endParaRPr lang="tr-TR" dirty="0"/>
          </a:p>
          <a:p>
            <a:r>
              <a:rPr lang="tr-TR" b="1" dirty="0">
                <a:solidFill>
                  <a:srgbClr val="FF0000"/>
                </a:solidFill>
              </a:rPr>
              <a:t>d) </a:t>
            </a:r>
            <a:r>
              <a:rPr lang="tr-TR" dirty="0"/>
              <a:t>Genel zihinsel yetenek alanı ön değerlendirme uygulamaları </a:t>
            </a:r>
            <a:r>
              <a:rPr lang="tr-TR" b="1" dirty="0">
                <a:solidFill>
                  <a:srgbClr val="FF0000"/>
                </a:solidFill>
              </a:rPr>
              <a:t>cumartesi/pazar günleri ve her gün için 5 (beş) oturum</a:t>
            </a:r>
            <a:r>
              <a:rPr lang="tr-TR" dirty="0">
                <a:solidFill>
                  <a:srgbClr val="FF0000"/>
                </a:solidFill>
              </a:rPr>
              <a:t> </a:t>
            </a:r>
            <a:r>
              <a:rPr lang="tr-TR" dirty="0"/>
              <a:t>şeklinde yapılacaktır. </a:t>
            </a:r>
          </a:p>
          <a:p>
            <a:endParaRPr lang="tr-TR" dirty="0"/>
          </a:p>
          <a:p>
            <a:r>
              <a:rPr lang="tr-TR" b="1" dirty="0">
                <a:solidFill>
                  <a:srgbClr val="FF0000"/>
                </a:solidFill>
              </a:rPr>
              <a:t>e) </a:t>
            </a:r>
            <a:r>
              <a:rPr lang="tr-TR" dirty="0"/>
              <a:t>Resim ve müzik yetenek alanları ön değerlendirme uygulamaları sınıf öğretmenleri tarafından yürütülecektir.</a:t>
            </a:r>
          </a:p>
          <a:p>
            <a:endParaRPr lang="tr-TR" dirty="0">
              <a:solidFill>
                <a:srgbClr val="FF0000"/>
              </a:solidFill>
            </a:endParaRPr>
          </a:p>
          <a:p>
            <a:r>
              <a:rPr lang="tr-TR" b="1" dirty="0">
                <a:solidFill>
                  <a:srgbClr val="FF0000"/>
                </a:solidFill>
              </a:rPr>
              <a:t>f) </a:t>
            </a:r>
            <a:r>
              <a:rPr lang="tr-TR" dirty="0"/>
              <a:t>Ön değerlendirme uygulamalarında Bakanlıkça belirlenen ölçme araçları kullanılacaktır. Uygulamalara ilişkin usul ve esaslar ile ilgili ayrıca bilgilendirme yapılacaktır. </a:t>
            </a:r>
            <a:endParaRPr lang="tr-TR" dirty="0">
              <a:solidFill>
                <a:srgbClr val="FF0000"/>
              </a:solidFill>
            </a:endParaRPr>
          </a:p>
          <a:p>
            <a:endParaRPr lang="tr-TR" dirty="0">
              <a:solidFill>
                <a:srgbClr val="FF0000"/>
              </a:solidFill>
            </a:endParaRPr>
          </a:p>
          <a:p>
            <a:endParaRPr lang="tr-TR" dirty="0">
              <a:solidFill>
                <a:srgbClr val="FF0000"/>
              </a:solidFill>
            </a:endParaRP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146615"/>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285720" y="696497"/>
            <a:ext cx="8286808" cy="3139321"/>
          </a:xfrm>
          <a:prstGeom prst="rect">
            <a:avLst/>
          </a:prstGeom>
        </p:spPr>
        <p:txBody>
          <a:bodyPr wrap="square">
            <a:spAutoFit/>
          </a:bodyPr>
          <a:lstStyle/>
          <a:p>
            <a:pPr algn="ctr"/>
            <a:r>
              <a:rPr lang="tr-TR" b="1" dirty="0">
                <a:solidFill>
                  <a:srgbClr val="FF0000"/>
                </a:solidFill>
              </a:rPr>
              <a:t>BİLSEM SÜRECİ</a:t>
            </a:r>
          </a:p>
          <a:p>
            <a:endParaRPr lang="tr-TR" b="1" dirty="0">
              <a:solidFill>
                <a:srgbClr val="FF0000"/>
              </a:solidFill>
            </a:endParaRPr>
          </a:p>
          <a:p>
            <a:r>
              <a:rPr lang="tr-TR" b="1" dirty="0">
                <a:solidFill>
                  <a:schemeClr val="accent1">
                    <a:lumMod val="75000"/>
                  </a:schemeClr>
                </a:solidFill>
              </a:rPr>
              <a:t>Ön Değerlendirme Uygulama Esasları </a:t>
            </a:r>
          </a:p>
          <a:p>
            <a:endParaRPr lang="tr-TR" dirty="0"/>
          </a:p>
          <a:p>
            <a:r>
              <a:rPr lang="tr-TR" b="1" dirty="0">
                <a:solidFill>
                  <a:srgbClr val="FF0000"/>
                </a:solidFill>
              </a:rPr>
              <a:t>g) </a:t>
            </a:r>
            <a:r>
              <a:rPr lang="tr-TR" dirty="0"/>
              <a:t>Ön değerlendirme uygulamasına girecek öğrencilerin </a:t>
            </a:r>
            <a:r>
              <a:rPr lang="tr-TR" b="1" dirty="0">
                <a:solidFill>
                  <a:srgbClr val="FF0000"/>
                </a:solidFill>
              </a:rPr>
              <a:t>“Uygulama Giriş Belgeleri” 02 Şubat 2022 tarihinde e-Okul Yönetim Bilgi Sistemi /İlkokul Ortaokul Kurum İşlemleri/Sınav İşlemleri Modülü’nde</a:t>
            </a:r>
            <a:r>
              <a:rPr lang="tr-TR" dirty="0"/>
              <a:t> yayımlanacak olup fotoğraflı giriş belgeleri okul müdürlükleri tarafından onaylanarak öğrenci velilerine imza karşılığında teslim edilecektir.</a:t>
            </a:r>
            <a:endParaRPr lang="tr-TR" dirty="0">
              <a:solidFill>
                <a:srgbClr val="FF0000"/>
              </a:solidFill>
            </a:endParaRPr>
          </a:p>
          <a:p>
            <a:endParaRPr lang="tr-TR" dirty="0">
              <a:solidFill>
                <a:srgbClr val="FF0000"/>
              </a:solidFill>
            </a:endParaRPr>
          </a:p>
          <a:p>
            <a:endParaRPr lang="tr-TR" dirty="0"/>
          </a:p>
        </p:txBody>
      </p:sp>
      <p:pic>
        <p:nvPicPr>
          <p:cNvPr id="2" name="Resim 1"/>
          <p:cNvPicPr>
            <a:picLocks noChangeAspect="1"/>
          </p:cNvPicPr>
          <p:nvPr/>
        </p:nvPicPr>
        <p:blipFill>
          <a:blip r:embed="rId2"/>
          <a:stretch>
            <a:fillRect/>
          </a:stretch>
        </p:blipFill>
        <p:spPr>
          <a:xfrm>
            <a:off x="2448904" y="3835818"/>
            <a:ext cx="3960440" cy="24479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146615"/>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285720" y="696497"/>
            <a:ext cx="8286808" cy="6186309"/>
          </a:xfrm>
          <a:prstGeom prst="rect">
            <a:avLst/>
          </a:prstGeom>
        </p:spPr>
        <p:txBody>
          <a:bodyPr wrap="square">
            <a:spAutoFit/>
          </a:bodyPr>
          <a:lstStyle/>
          <a:p>
            <a:pPr algn="ctr"/>
            <a:r>
              <a:rPr lang="tr-TR" b="1" dirty="0">
                <a:solidFill>
                  <a:srgbClr val="FF0000"/>
                </a:solidFill>
              </a:rPr>
              <a:t>BİLSEM SÜRECİ</a:t>
            </a:r>
          </a:p>
          <a:p>
            <a:pPr algn="ctr"/>
            <a:endParaRPr lang="tr-TR" b="1" dirty="0">
              <a:solidFill>
                <a:srgbClr val="FF0000"/>
              </a:solidFill>
            </a:endParaRPr>
          </a:p>
          <a:p>
            <a:r>
              <a:rPr lang="tr-TR" b="1" dirty="0">
                <a:solidFill>
                  <a:schemeClr val="accent1">
                    <a:lumMod val="75000"/>
                  </a:schemeClr>
                </a:solidFill>
              </a:rPr>
              <a:t>Bireysel Değerlendirme Uygulama Esasları </a:t>
            </a:r>
          </a:p>
          <a:p>
            <a:endParaRPr lang="tr-TR" dirty="0"/>
          </a:p>
          <a:p>
            <a:r>
              <a:rPr lang="tr-TR" dirty="0"/>
              <a:t>Ön değerlendirme uygulamaları tamamlandıktan sonra yetenek alanlarına göre Bakanlık tarafından belirlenecek puanı geçen öğrenciler yetenek alanlarına göre bireysel değerlendirmeye alınacaktır. Bireysel değerlendirme uygulamaları sonucunda Bakanlık tarafından yetenek alanlarına göre belirlenecek olan puanı geçen öğrenciler bilim ve sanat merkezine kayıt hakkı kazanacaktır.</a:t>
            </a:r>
          </a:p>
          <a:p>
            <a:endParaRPr lang="tr-TR" dirty="0">
              <a:solidFill>
                <a:srgbClr val="FF0000"/>
              </a:solidFill>
            </a:endParaRPr>
          </a:p>
          <a:p>
            <a:r>
              <a:rPr lang="tr-TR" b="1" dirty="0">
                <a:solidFill>
                  <a:srgbClr val="FF0000"/>
                </a:solidFill>
              </a:rPr>
              <a:t>a) </a:t>
            </a:r>
            <a:r>
              <a:rPr lang="tr-TR" dirty="0"/>
              <a:t>MEBBİS/BİLSEM Modülü /Bireysel Değerlendirme İşlemleri ekranı üzerinden verilen randevu bilgilerinin yer aldığı </a:t>
            </a:r>
            <a:r>
              <a:rPr lang="tr-TR" b="1" dirty="0">
                <a:solidFill>
                  <a:srgbClr val="FF0000"/>
                </a:solidFill>
              </a:rPr>
              <a:t>fotoğraflı giriş belgeleri okul müdürlüklerince 03 Haziran 2022 tarihinden itibaren e-Okul Yönetim Bilgi Sistemi/ İlkokul Ortaokul Kurum İşlemleri/ Sınav İşlemleri Modülünde</a:t>
            </a:r>
            <a:r>
              <a:rPr lang="tr-TR" b="1" dirty="0"/>
              <a:t> </a:t>
            </a:r>
            <a:r>
              <a:rPr lang="tr-TR" dirty="0"/>
              <a:t>yazdırılarak öğrenci velilerine imza karşılığında teslim edilecektir.</a:t>
            </a:r>
          </a:p>
          <a:p>
            <a:endParaRPr lang="tr-TR" dirty="0"/>
          </a:p>
          <a:p>
            <a:r>
              <a:rPr lang="tr-TR" b="1" dirty="0">
                <a:solidFill>
                  <a:srgbClr val="FF0000"/>
                </a:solidFill>
              </a:rPr>
              <a:t>b) </a:t>
            </a:r>
            <a:r>
              <a:rPr lang="tr-TR" dirty="0"/>
              <a:t>Uygulama giriş belgelerinin yayımlandığının duyurulma sorumluluğu okul müdürlüklerine, imza karşılığı teslim alınma sorumluluğu ise öğrenci velilerine aittir. Belgelerin imza karşılığı teslimi zorunlu olup bu durum dışında yapılan uygulamaların sorumluluğu okul müdürlüklerine aittir.</a:t>
            </a:r>
            <a:endParaRPr lang="tr-TR" dirty="0">
              <a:solidFill>
                <a:srgbClr val="FF0000"/>
              </a:solidFill>
            </a:endParaRPr>
          </a:p>
          <a:p>
            <a:endParaRPr lang="tr-TR" dirty="0">
              <a:solidFill>
                <a:srgbClr val="FF0000"/>
              </a:solidFill>
            </a:endParaRP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146615"/>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285720" y="696497"/>
            <a:ext cx="8286808" cy="4524315"/>
          </a:xfrm>
          <a:prstGeom prst="rect">
            <a:avLst/>
          </a:prstGeom>
        </p:spPr>
        <p:txBody>
          <a:bodyPr wrap="square">
            <a:spAutoFit/>
          </a:bodyPr>
          <a:lstStyle/>
          <a:p>
            <a:pPr algn="ctr"/>
            <a:r>
              <a:rPr lang="tr-TR" b="1" dirty="0">
                <a:solidFill>
                  <a:srgbClr val="FF0000"/>
                </a:solidFill>
              </a:rPr>
              <a:t>BİLSEM SÜRECİ</a:t>
            </a:r>
          </a:p>
          <a:p>
            <a:pPr algn="ctr"/>
            <a:endParaRPr lang="tr-TR" b="1" dirty="0">
              <a:solidFill>
                <a:srgbClr val="FF0000"/>
              </a:solidFill>
            </a:endParaRPr>
          </a:p>
          <a:p>
            <a:r>
              <a:rPr lang="tr-TR" b="1" dirty="0">
                <a:solidFill>
                  <a:schemeClr val="accent1">
                    <a:lumMod val="75000"/>
                  </a:schemeClr>
                </a:solidFill>
              </a:rPr>
              <a:t>Bireysel Değerlendirme Uygulama Esasları </a:t>
            </a:r>
          </a:p>
          <a:p>
            <a:endParaRPr lang="tr-TR" dirty="0"/>
          </a:p>
          <a:p>
            <a:r>
              <a:rPr lang="tr-TR" b="1" dirty="0">
                <a:solidFill>
                  <a:srgbClr val="FF0000"/>
                </a:solidFill>
              </a:rPr>
              <a:t>c) </a:t>
            </a:r>
            <a:r>
              <a:rPr lang="tr-TR" dirty="0"/>
              <a:t>Öğretmen ve öğrencilerin uygulamaya çağrı cihazı, telsiz, radyo, cep telefonu gibi haberleşme araçları ile veri bank, dizüstü bilgisayar, el bilgisayarı, cep bilgisayarı, saat dışında fonksiyonu bulunan saat vb. her türlü bilgisayar özelliği olan, özel elektronik donanımlı aletler, hesap makinesi, fotoğraf makinesi, kamera vb. cihazlarla gelmeleri yasaktır. </a:t>
            </a:r>
          </a:p>
          <a:p>
            <a:endParaRPr lang="tr-TR" dirty="0"/>
          </a:p>
          <a:p>
            <a:r>
              <a:rPr lang="tr-TR" b="1" dirty="0">
                <a:solidFill>
                  <a:srgbClr val="FF0000"/>
                </a:solidFill>
              </a:rPr>
              <a:t>ç) </a:t>
            </a:r>
            <a:r>
              <a:rPr lang="tr-TR" dirty="0"/>
              <a:t>Resim ve müzik yetenek alanlarında değerlendirmeye alınacak öğrenciler giriş belgelerinde belirtilen saatten 30 dakika önce; genel zihinsel yetenek alanında uygulamaya alınacak öğrenciler ise giriş belgelerinde yer alan saatte uygulama merkezlerinde hazır bulunacaklardır. Öğrenciler giriş belgelerindeki randevu saatinden en fazla 15 (on beş) dakikaya kadar olan gecikmelerde değerlendirmeye alınacak olup bu sürenin aşılmasından sonra değerlendirmeye alınmayacaklardır.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146615"/>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285720" y="696496"/>
            <a:ext cx="8286808" cy="4247317"/>
          </a:xfrm>
          <a:prstGeom prst="rect">
            <a:avLst/>
          </a:prstGeom>
        </p:spPr>
        <p:txBody>
          <a:bodyPr wrap="square">
            <a:spAutoFit/>
          </a:bodyPr>
          <a:lstStyle/>
          <a:p>
            <a:pPr algn="ctr"/>
            <a:r>
              <a:rPr lang="tr-TR" b="1" dirty="0">
                <a:solidFill>
                  <a:srgbClr val="FF0000"/>
                </a:solidFill>
              </a:rPr>
              <a:t>BİLSEM SÜRECİ</a:t>
            </a:r>
          </a:p>
          <a:p>
            <a:pPr algn="ctr"/>
            <a:endParaRPr lang="tr-TR" b="1" dirty="0">
              <a:solidFill>
                <a:srgbClr val="FF0000"/>
              </a:solidFill>
            </a:endParaRPr>
          </a:p>
          <a:p>
            <a:r>
              <a:rPr lang="tr-TR" b="1" dirty="0">
                <a:solidFill>
                  <a:schemeClr val="accent1">
                    <a:lumMod val="75000"/>
                  </a:schemeClr>
                </a:solidFill>
              </a:rPr>
              <a:t>Bireysel Değerlendirme Uygulama Esasları </a:t>
            </a:r>
          </a:p>
          <a:p>
            <a:endParaRPr lang="tr-TR" dirty="0"/>
          </a:p>
          <a:p>
            <a:r>
              <a:rPr lang="tr-TR" b="1" dirty="0">
                <a:solidFill>
                  <a:srgbClr val="FF0000"/>
                </a:solidFill>
              </a:rPr>
              <a:t>d) </a:t>
            </a:r>
            <a:r>
              <a:rPr lang="tr-TR" dirty="0"/>
              <a:t>Genel zihinsel yetenek alanı değerlendirmeleri RAM’larda, resim ve müzik yetenek alanı değerlendirmeleri ise BİLSEM’lerde yapılacaktır ancak değerlendirmeler RAM’ların ve BİLSEM’lerin fiziki koşullarının uygun olmaması ve değerlendirmenin gerçekleştirileceği kurumun da ilgili RAM’ların ve BİLSEM’lerin hizmet verdiği il-ilçede bulunması şartı ile Merkez Tanılama Sınav Komisyonunun kararı ile Bakanlığımıza bağlı diğer kurumlarda gerçekleştirilebilecektir. </a:t>
            </a:r>
          </a:p>
          <a:p>
            <a:endParaRPr lang="tr-TR" dirty="0"/>
          </a:p>
          <a:p>
            <a:r>
              <a:rPr lang="tr-TR" b="1" dirty="0">
                <a:solidFill>
                  <a:srgbClr val="FF0000"/>
                </a:solidFill>
              </a:rPr>
              <a:t>e) </a:t>
            </a:r>
            <a:r>
              <a:rPr lang="tr-TR" dirty="0"/>
              <a:t>Genel zihinsel yetenek alanı değerlendirmelerine ve sonuçlarına ilişkin her türlü evrak, değerlendirme yapılan bölgenin sorumluluk alanında bulunduğu RAM’larda, resim ve müzik yetenek alanları için ise değerlendirme yapılan bölgenin sorumluluk alanındaki BİLSEM’lerde muhafaza edilecektir.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146615"/>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38100" dist="38100" dir="2700000" algn="tl">
                    <a:srgbClr val="000000">
                      <a:alpha val="43137"/>
                    </a:srgbClr>
                  </a:outerShdw>
                </a:effectLst>
              </a:rPr>
              <a:t>BİLSEM SÜRECİ VE TANITIMI</a:t>
            </a:r>
          </a:p>
        </p:txBody>
      </p:sp>
      <p:sp>
        <p:nvSpPr>
          <p:cNvPr id="5" name="4 Dikdörtgen"/>
          <p:cNvSpPr/>
          <p:nvPr/>
        </p:nvSpPr>
        <p:spPr>
          <a:xfrm>
            <a:off x="285720" y="696496"/>
            <a:ext cx="8286808" cy="5078313"/>
          </a:xfrm>
          <a:prstGeom prst="rect">
            <a:avLst/>
          </a:prstGeom>
        </p:spPr>
        <p:txBody>
          <a:bodyPr wrap="square">
            <a:spAutoFit/>
          </a:bodyPr>
          <a:lstStyle/>
          <a:p>
            <a:pPr>
              <a:buFont typeface="Wingdings" pitchFamily="2" charset="2"/>
              <a:buChar char="Ø"/>
            </a:pPr>
            <a:r>
              <a:rPr lang="tr-TR" dirty="0" smtClean="0"/>
              <a:t>Hayata </a:t>
            </a:r>
            <a:r>
              <a:rPr lang="tr-TR" dirty="0"/>
              <a:t>birçok yetenekle donatılarak </a:t>
            </a:r>
            <a:r>
              <a:rPr lang="tr-TR" dirty="0" smtClean="0"/>
              <a:t>başlarız. </a:t>
            </a:r>
            <a:r>
              <a:rPr lang="tr-TR" dirty="0"/>
              <a:t>Bu yetenekler </a:t>
            </a:r>
            <a:r>
              <a:rPr lang="tr-TR" dirty="0" smtClean="0"/>
              <a:t>zamanla, gözlemle </a:t>
            </a:r>
            <a:r>
              <a:rPr lang="tr-TR" dirty="0"/>
              <a:t>ve tesadüflerle keşfedilir. Bilim ve Sanat Merkezleri; üstün yetenekli bireylerin yeteneklerini hızla keşfetmek, geliştirmek ve topluma katkıda bulunmalarını sağlamak için kurulmuştur. </a:t>
            </a:r>
            <a:endParaRPr lang="tr-TR" dirty="0" smtClean="0"/>
          </a:p>
          <a:p>
            <a:pPr>
              <a:buFont typeface="Wingdings" pitchFamily="2" charset="2"/>
              <a:buChar char="Ø"/>
            </a:pPr>
            <a:r>
              <a:rPr lang="tr-TR" b="1" dirty="0" smtClean="0">
                <a:solidFill>
                  <a:srgbClr val="FF0000"/>
                </a:solidFill>
              </a:rPr>
              <a:t>Bilsem</a:t>
            </a:r>
            <a:r>
              <a:rPr lang="tr-TR" dirty="0"/>
              <a:t>, Bilim ve Sanat Eğitim Merkezlerinin kısaltılmış ismidir. İlkokullarda (1., 2., 3. ve 4. sınıflar) sınavla tespit edilen özel yetenekli öğrencilerin örgün eğitim kurumlarındaki eğitimlerini aksatmayacak şekilde bireysel yeteneklerinin farkında olmalarını sağlamak ve sahip oldukları kapasitelerini geliştirerek üst düzeyde kullanmalarını sağlamak amacıyla devlete bağlı olarak açılmış olan özel eğitim kurumlarıdır. </a:t>
            </a:r>
          </a:p>
          <a:p>
            <a:pPr>
              <a:buFont typeface="Wingdings" pitchFamily="2" charset="2"/>
              <a:buChar char="Ø"/>
            </a:pPr>
            <a:endParaRPr lang="tr-TR" dirty="0"/>
          </a:p>
          <a:p>
            <a:endParaRPr lang="tr-TR" dirty="0"/>
          </a:p>
          <a:p>
            <a:endParaRPr lang="tr-TR" dirty="0">
              <a:solidFill>
                <a:srgbClr val="FF0000"/>
              </a:solidFill>
            </a:endParaRPr>
          </a:p>
          <a:p>
            <a:endParaRPr lang="tr-TR" dirty="0">
              <a:solidFill>
                <a:srgbClr val="FF0000"/>
              </a:solidFill>
            </a:endParaRPr>
          </a:p>
          <a:p>
            <a:endParaRPr lang="tr-TR" dirty="0">
              <a:solidFill>
                <a:srgbClr val="FF0000"/>
              </a:solidFill>
            </a:endParaRPr>
          </a:p>
          <a:p>
            <a:endParaRPr lang="tr-TR" dirty="0">
              <a:solidFill>
                <a:srgbClr val="FF0000"/>
              </a:solidFill>
            </a:endParaRPr>
          </a:p>
          <a:p>
            <a:endParaRPr lang="tr-TR" dirty="0">
              <a:solidFill>
                <a:srgbClr val="FF0000"/>
              </a:solidFill>
            </a:endParaRPr>
          </a:p>
          <a:p>
            <a:endParaRPr lang="tr-TR" dirty="0"/>
          </a:p>
        </p:txBody>
      </p:sp>
      <p:pic>
        <p:nvPicPr>
          <p:cNvPr id="7" name="Picture 1" descr="C:\Users\dell\Desktop\unnamed.png"/>
          <p:cNvPicPr>
            <a:picLocks noChangeAspect="1" noChangeArrowheads="1"/>
          </p:cNvPicPr>
          <p:nvPr/>
        </p:nvPicPr>
        <p:blipFill rotWithShape="1">
          <a:blip r:embed="rId2" cstate="print"/>
          <a:srcRect r="23181"/>
          <a:stretch/>
        </p:blipFill>
        <p:spPr bwMode="auto">
          <a:xfrm>
            <a:off x="2248628" y="4077072"/>
            <a:ext cx="2304257" cy="2106849"/>
          </a:xfrm>
          <a:prstGeom prst="rect">
            <a:avLst/>
          </a:prstGeom>
          <a:noFill/>
        </p:spPr>
      </p:pic>
      <p:pic>
        <p:nvPicPr>
          <p:cNvPr id="2" name="Resim 1"/>
          <p:cNvPicPr>
            <a:picLocks noChangeAspect="1"/>
          </p:cNvPicPr>
          <p:nvPr/>
        </p:nvPicPr>
        <p:blipFill rotWithShape="1">
          <a:blip r:embed="rId3"/>
          <a:srcRect l="35370" t="12748"/>
          <a:stretch/>
        </p:blipFill>
        <p:spPr>
          <a:xfrm>
            <a:off x="4552885" y="4077072"/>
            <a:ext cx="2340892" cy="21068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63963" y="0"/>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251520" y="548680"/>
            <a:ext cx="8286808" cy="6186309"/>
          </a:xfrm>
          <a:prstGeom prst="rect">
            <a:avLst/>
          </a:prstGeom>
        </p:spPr>
        <p:txBody>
          <a:bodyPr wrap="square">
            <a:spAutoFit/>
          </a:bodyPr>
          <a:lstStyle/>
          <a:p>
            <a:pPr algn="ctr"/>
            <a:r>
              <a:rPr lang="tr-TR" b="1" dirty="0">
                <a:solidFill>
                  <a:srgbClr val="FF0000"/>
                </a:solidFill>
              </a:rPr>
              <a:t>BİLSEM SÜRECİ</a:t>
            </a:r>
          </a:p>
          <a:p>
            <a:pPr algn="ctr"/>
            <a:endParaRPr lang="tr-TR" b="1" dirty="0">
              <a:solidFill>
                <a:srgbClr val="FF0000"/>
              </a:solidFill>
            </a:endParaRPr>
          </a:p>
          <a:p>
            <a:r>
              <a:rPr lang="tr-TR" b="1" dirty="0">
                <a:solidFill>
                  <a:schemeClr val="accent1">
                    <a:lumMod val="75000"/>
                  </a:schemeClr>
                </a:solidFill>
              </a:rPr>
              <a:t>Bireysel Değerlendirme Uygulama Esasları </a:t>
            </a:r>
          </a:p>
          <a:p>
            <a:endParaRPr lang="tr-TR" b="1" dirty="0"/>
          </a:p>
          <a:p>
            <a:r>
              <a:rPr lang="tr-TR" b="1" dirty="0">
                <a:solidFill>
                  <a:srgbClr val="FF0000"/>
                </a:solidFill>
              </a:rPr>
              <a:t>f)</a:t>
            </a:r>
            <a:r>
              <a:rPr lang="tr-TR" dirty="0"/>
              <a:t> Değerlendirmelerde görev alacak uygulayıcılara beyanlarına bağlı olarak kendileri ile üçüncü dereceye kadar akrabalık bağı bulunan öğrencilerin değerlendirmelerinde görev verilmeyecektir. </a:t>
            </a:r>
          </a:p>
          <a:p>
            <a:endParaRPr lang="tr-TR" dirty="0"/>
          </a:p>
          <a:p>
            <a:r>
              <a:rPr lang="tr-TR" b="1" dirty="0">
                <a:solidFill>
                  <a:srgbClr val="FF0000"/>
                </a:solidFill>
              </a:rPr>
              <a:t>g)</a:t>
            </a:r>
            <a:r>
              <a:rPr lang="tr-TR" dirty="0"/>
              <a:t> Değerlendirme sonuçlarının uygulayıcılar tarafından elektronik ortamda sisteme işlenebilmesi için, değerlendirmenin yapıldığı kurum müdürlüklerince, öğrencilerin “MEBBİS/BİLSEM Modülü/Bireysel Değerlendirme İşlemleri (Sınav Merkezi)/Bireysel Değerlendirme Öğrenci Yoklama Girişi” ekranında “GİRDİ” olarak işaretlenmeleri gerekmektedir. </a:t>
            </a:r>
          </a:p>
          <a:p>
            <a:endParaRPr lang="tr-TR" dirty="0"/>
          </a:p>
          <a:p>
            <a:r>
              <a:rPr lang="tr-TR" b="1" dirty="0">
                <a:solidFill>
                  <a:srgbClr val="FF0000"/>
                </a:solidFill>
              </a:rPr>
              <a:t>h)</a:t>
            </a:r>
            <a:r>
              <a:rPr lang="tr-TR" dirty="0"/>
              <a:t> Uygulayıcılar, öğrencilerin değerlendirme sonuçlarını kendilerine tanımlı bulunan “MEBBİS/BİLSEM Modülü/Bireysel Değerlendirme İşlemleri/Bireysel Değerlendirme Aday Not Girişi” ekranı üzerinden sisteme işleyeceklerdir. </a:t>
            </a:r>
            <a:endParaRPr lang="tr-TR" dirty="0" smtClean="0"/>
          </a:p>
          <a:p>
            <a:endParaRPr lang="tr-TR" dirty="0" smtClean="0"/>
          </a:p>
          <a:p>
            <a:r>
              <a:rPr lang="tr-TR" b="1" dirty="0" smtClean="0">
                <a:solidFill>
                  <a:srgbClr val="FF0000"/>
                </a:solidFill>
              </a:rPr>
              <a:t>ı</a:t>
            </a:r>
            <a:r>
              <a:rPr lang="tr-TR" b="1" dirty="0">
                <a:solidFill>
                  <a:srgbClr val="FF0000"/>
                </a:solidFill>
              </a:rPr>
              <a:t>)</a:t>
            </a:r>
            <a:r>
              <a:rPr lang="tr-TR" dirty="0"/>
              <a:t> Değerlendirme ve sonuçların kayıt altına alınması uygulayıcıların; gizliliğinin sağlanması ise uygulayıcıların ve değerlendirmenin gerçekleştirildiği kurum müdürlüklerinin sorumluluğundadır.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18848"/>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323528" y="548680"/>
            <a:ext cx="8286808" cy="6186309"/>
          </a:xfrm>
          <a:prstGeom prst="rect">
            <a:avLst/>
          </a:prstGeom>
        </p:spPr>
        <p:txBody>
          <a:bodyPr wrap="square">
            <a:spAutoFit/>
          </a:bodyPr>
          <a:lstStyle/>
          <a:p>
            <a:pPr algn="ctr"/>
            <a:r>
              <a:rPr lang="tr-TR" b="1" dirty="0">
                <a:solidFill>
                  <a:srgbClr val="FF0000"/>
                </a:solidFill>
              </a:rPr>
              <a:t>BİLSEM SÜRECİ</a:t>
            </a:r>
          </a:p>
          <a:p>
            <a:pPr algn="ctr"/>
            <a:endParaRPr lang="tr-TR" b="1" dirty="0">
              <a:solidFill>
                <a:srgbClr val="FF0000"/>
              </a:solidFill>
            </a:endParaRPr>
          </a:p>
          <a:p>
            <a:r>
              <a:rPr lang="tr-TR" b="1" dirty="0" smtClean="0">
                <a:solidFill>
                  <a:schemeClr val="accent1">
                    <a:lumMod val="75000"/>
                  </a:schemeClr>
                </a:solidFill>
              </a:rPr>
              <a:t>Genel </a:t>
            </a:r>
            <a:r>
              <a:rPr lang="tr-TR" b="1" dirty="0">
                <a:solidFill>
                  <a:schemeClr val="accent1">
                    <a:lumMod val="75000"/>
                  </a:schemeClr>
                </a:solidFill>
              </a:rPr>
              <a:t>Zihinsel Yetenek Alanında Bireysel Değerlendirme </a:t>
            </a:r>
          </a:p>
          <a:p>
            <a:endParaRPr lang="tr-TR" dirty="0"/>
          </a:p>
          <a:p>
            <a:r>
              <a:rPr lang="tr-TR" b="1" dirty="0">
                <a:solidFill>
                  <a:srgbClr val="FF0000"/>
                </a:solidFill>
              </a:rPr>
              <a:t>a) </a:t>
            </a:r>
            <a:r>
              <a:rPr lang="tr-TR" dirty="0"/>
              <a:t>Bireysel değerlendirmelerde Bakanlıkça belirlenen zekâ ölçeği/ ölçekleri kullanılacaktır. </a:t>
            </a:r>
          </a:p>
          <a:p>
            <a:endParaRPr lang="tr-TR" dirty="0"/>
          </a:p>
          <a:p>
            <a:r>
              <a:rPr lang="tr-TR" b="1" dirty="0">
                <a:solidFill>
                  <a:srgbClr val="FF0000"/>
                </a:solidFill>
              </a:rPr>
              <a:t>b) </a:t>
            </a:r>
            <a:r>
              <a:rPr lang="tr-TR" dirty="0"/>
              <a:t>Öğrencilerin randevuları; RAM’ların sorumluluk bölgelerinde bulunan öğrenci, uygulayıcı sayısı ile RAM’larda bulunan test bataryalarına göre ve takvimde öngörülen tarih aralığında, resmî tatillerin dışında, randevu verilmeyen gün bırakılmaksızın oluşturulacaktır. </a:t>
            </a:r>
          </a:p>
          <a:p>
            <a:endParaRPr lang="tr-TR" dirty="0"/>
          </a:p>
          <a:p>
            <a:r>
              <a:rPr lang="tr-TR" b="1" dirty="0">
                <a:solidFill>
                  <a:srgbClr val="FF0000"/>
                </a:solidFill>
              </a:rPr>
              <a:t>c) </a:t>
            </a:r>
            <a:r>
              <a:rPr lang="tr-TR" dirty="0"/>
              <a:t>Yasal mazereti bulunmayan uygulayıcıların tamamı değerlendirme sürecinde görevlendirilecektir</a:t>
            </a:r>
            <a:r>
              <a:rPr lang="tr-TR" dirty="0" smtClean="0"/>
              <a:t>.</a:t>
            </a:r>
          </a:p>
          <a:p>
            <a:endParaRPr lang="tr-TR" dirty="0">
              <a:solidFill>
                <a:srgbClr val="FF0000"/>
              </a:solidFill>
            </a:endParaRPr>
          </a:p>
          <a:p>
            <a:r>
              <a:rPr lang="tr-TR" b="1" dirty="0">
                <a:solidFill>
                  <a:srgbClr val="FF0000"/>
                </a:solidFill>
              </a:rPr>
              <a:t>ç)</a:t>
            </a:r>
            <a:r>
              <a:rPr lang="tr-TR" dirty="0">
                <a:solidFill>
                  <a:srgbClr val="FF0000"/>
                </a:solidFill>
              </a:rPr>
              <a:t> </a:t>
            </a:r>
            <a:r>
              <a:rPr lang="tr-TR" dirty="0"/>
              <a:t>Değerlendirmelerin yapılacağı kurumların belirlenmesinde öğrenci ve uygulayıcı hareketliliğinin en aza indirilmesi esastır. Ancak görev yaptığı RAM’da değerlendirme gerçekleştirilmeyecek olması ya da değerlendirmelerin tamamlanmasının ardından ilgili RAM’daki uygulayıcı, Merkez Tanılama Sınav Komisyonunun kararı ile yine uygulayıcı hareketliliği en az düzeyde tutulacak şekilde değerlendirmelerin devam etmekte olduğu diğer RAM’larda da görevlendirilebilecektir. </a:t>
            </a:r>
          </a:p>
          <a:p>
            <a:endParaRPr lang="tr-T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146615"/>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285720" y="696497"/>
            <a:ext cx="8286808" cy="5078313"/>
          </a:xfrm>
          <a:prstGeom prst="rect">
            <a:avLst/>
          </a:prstGeom>
        </p:spPr>
        <p:txBody>
          <a:bodyPr wrap="square">
            <a:spAutoFit/>
          </a:bodyPr>
          <a:lstStyle/>
          <a:p>
            <a:pPr algn="ctr"/>
            <a:r>
              <a:rPr lang="tr-TR" b="1" dirty="0">
                <a:solidFill>
                  <a:srgbClr val="FF0000"/>
                </a:solidFill>
              </a:rPr>
              <a:t>BİLSEM SÜRECİ</a:t>
            </a:r>
          </a:p>
          <a:p>
            <a:pPr algn="ctr"/>
            <a:endParaRPr lang="tr-TR" b="1" dirty="0">
              <a:solidFill>
                <a:srgbClr val="FF0000"/>
              </a:solidFill>
            </a:endParaRPr>
          </a:p>
          <a:p>
            <a:r>
              <a:rPr lang="tr-TR" b="1" dirty="0">
                <a:solidFill>
                  <a:schemeClr val="accent1">
                    <a:lumMod val="75000"/>
                  </a:schemeClr>
                </a:solidFill>
              </a:rPr>
              <a:t>Genel Zihinsel Yetenek Alanında Bireysel Değerlendirme </a:t>
            </a:r>
          </a:p>
          <a:p>
            <a:endParaRPr lang="tr-TR" dirty="0">
              <a:solidFill>
                <a:srgbClr val="FF0000"/>
              </a:solidFill>
            </a:endParaRPr>
          </a:p>
          <a:p>
            <a:r>
              <a:rPr lang="tr-TR" b="1" dirty="0">
                <a:solidFill>
                  <a:srgbClr val="FF0000"/>
                </a:solidFill>
              </a:rPr>
              <a:t>d) </a:t>
            </a:r>
            <a:r>
              <a:rPr lang="tr-TR" dirty="0"/>
              <a:t>Uygulamalar, öğrenci velileri ile uygulayıcıların, değerlendirme öncesinde ve sonrasında karşılaşmayacağı şekilde planlanacaktır. Öğrencinin uygulamaya alınmasından ve uygulama sonrasında veliye tesliminden kurum müdürlükleri sorumlu olacaklardır. </a:t>
            </a:r>
          </a:p>
          <a:p>
            <a:endParaRPr lang="tr-TR" dirty="0"/>
          </a:p>
          <a:p>
            <a:r>
              <a:rPr lang="tr-TR" b="1" dirty="0">
                <a:solidFill>
                  <a:srgbClr val="FF0000"/>
                </a:solidFill>
              </a:rPr>
              <a:t>e) </a:t>
            </a:r>
            <a:r>
              <a:rPr lang="tr-TR" dirty="0"/>
              <a:t>RAM dışındaki kurumlarda gerçekleştirilen değerlendirmelerde kullanılan test bataryaları ilgili RAM’ın sorumluluğundadır. </a:t>
            </a:r>
            <a:endParaRPr lang="tr-TR" dirty="0" smtClean="0"/>
          </a:p>
          <a:p>
            <a:endParaRPr lang="tr-TR" dirty="0" smtClean="0">
              <a:solidFill>
                <a:srgbClr val="FF0000"/>
              </a:solidFill>
            </a:endParaRPr>
          </a:p>
          <a:p>
            <a:r>
              <a:rPr lang="tr-TR" b="1" dirty="0" smtClean="0">
                <a:solidFill>
                  <a:srgbClr val="FF0000"/>
                </a:solidFill>
              </a:rPr>
              <a:t>f</a:t>
            </a:r>
            <a:r>
              <a:rPr lang="tr-TR" b="1" dirty="0">
                <a:solidFill>
                  <a:srgbClr val="FF0000"/>
                </a:solidFill>
              </a:rPr>
              <a:t>) </a:t>
            </a:r>
            <a:r>
              <a:rPr lang="tr-TR" dirty="0"/>
              <a:t>Uygulayıcı tarafından, uygulamanın yapılamayacağı kararına varıldığı durumlarda (öğrencinin, performansını etkileyecek derecede görme, işitme engelinin olması; Türkçeye ölçeğin gerektirdiği kadar hâkim olmaması vb.) öğrenci değerlendirmeye alınmayacak olup durum tutanak ile tespit edilerek il tanılama sınav komisyonları aracılığı ile Merkez Tanılama Sınav Komisyonuna bildirilecektir.</a:t>
            </a:r>
          </a:p>
          <a:p>
            <a:endParaRPr lang="tr-T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0" y="0"/>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251520" y="548680"/>
            <a:ext cx="7992888" cy="4801314"/>
          </a:xfrm>
          <a:prstGeom prst="rect">
            <a:avLst/>
          </a:prstGeom>
        </p:spPr>
        <p:txBody>
          <a:bodyPr wrap="square">
            <a:spAutoFit/>
          </a:bodyPr>
          <a:lstStyle/>
          <a:p>
            <a:pPr algn="ctr"/>
            <a:r>
              <a:rPr lang="tr-TR" b="1" dirty="0">
                <a:solidFill>
                  <a:srgbClr val="FF0000"/>
                </a:solidFill>
              </a:rPr>
              <a:t>BİLSEM SÜRECİ</a:t>
            </a:r>
          </a:p>
          <a:p>
            <a:endParaRPr lang="tr-TR" dirty="0">
              <a:solidFill>
                <a:srgbClr val="FF0000"/>
              </a:solidFill>
            </a:endParaRPr>
          </a:p>
          <a:p>
            <a:r>
              <a:rPr lang="tr-TR" b="1" dirty="0">
                <a:solidFill>
                  <a:schemeClr val="accent1">
                    <a:lumMod val="75000"/>
                  </a:schemeClr>
                </a:solidFill>
              </a:rPr>
              <a:t>Resim Yetenek Alanında Bireysel Değerlendirme</a:t>
            </a:r>
            <a:r>
              <a:rPr lang="tr-TR" dirty="0">
                <a:solidFill>
                  <a:schemeClr val="accent1">
                    <a:lumMod val="75000"/>
                  </a:schemeClr>
                </a:solidFill>
              </a:rPr>
              <a:t> </a:t>
            </a:r>
          </a:p>
          <a:p>
            <a:endParaRPr lang="tr-TR" dirty="0"/>
          </a:p>
          <a:p>
            <a:r>
              <a:rPr lang="tr-TR" b="1" dirty="0">
                <a:solidFill>
                  <a:srgbClr val="FF0000"/>
                </a:solidFill>
              </a:rPr>
              <a:t>a) </a:t>
            </a:r>
            <a:r>
              <a:rPr lang="tr-TR" dirty="0"/>
              <a:t>Değerlendirmeler Bakanlıkça belirlenen ölçütler doğrultusunda yapılacaktır. </a:t>
            </a:r>
          </a:p>
          <a:p>
            <a:endParaRPr lang="tr-TR" dirty="0"/>
          </a:p>
          <a:p>
            <a:r>
              <a:rPr lang="tr-TR" b="1" dirty="0">
                <a:solidFill>
                  <a:srgbClr val="FF0000"/>
                </a:solidFill>
              </a:rPr>
              <a:t>b) </a:t>
            </a:r>
            <a:r>
              <a:rPr lang="tr-TR" dirty="0"/>
              <a:t>Değerlendirmeler 2 (iki) oturumdan oluşacak ve her 1 (bir) oturum 40 (kırk) dakika sürecektir. </a:t>
            </a:r>
          </a:p>
          <a:p>
            <a:endParaRPr lang="tr-TR" dirty="0"/>
          </a:p>
          <a:p>
            <a:r>
              <a:rPr lang="tr-TR" b="1" dirty="0">
                <a:solidFill>
                  <a:srgbClr val="FF0000"/>
                </a:solidFill>
              </a:rPr>
              <a:t>c) </a:t>
            </a:r>
            <a:r>
              <a:rPr lang="tr-TR" dirty="0"/>
              <a:t>Öğrenci randevuları takvimde öngörülen tarih aralığında Merkez Tanılama Sınav Komisyonunun belirleyeceği değerlendirme tarihleri için de oluşturulacaktır. </a:t>
            </a:r>
            <a:endParaRPr lang="tr-TR" dirty="0" smtClean="0"/>
          </a:p>
          <a:p>
            <a:endParaRPr lang="tr-TR" dirty="0" smtClean="0"/>
          </a:p>
          <a:p>
            <a:r>
              <a:rPr lang="tr-TR" b="1" dirty="0">
                <a:solidFill>
                  <a:srgbClr val="FF0000"/>
                </a:solidFill>
              </a:rPr>
              <a:t>ç) </a:t>
            </a:r>
            <a:r>
              <a:rPr lang="tr-TR" dirty="0"/>
              <a:t>Değerlendirmeye girecek adaylar için gerekli materyaller uygulama merkezlerinde hazır bulundurulacaktır. </a:t>
            </a:r>
          </a:p>
          <a:p>
            <a:endParaRPr lang="tr-TR" dirty="0"/>
          </a:p>
          <a:p>
            <a:endParaRPr lang="tr-TR" dirty="0"/>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146615"/>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285720" y="696497"/>
            <a:ext cx="8286808" cy="6186309"/>
          </a:xfrm>
          <a:prstGeom prst="rect">
            <a:avLst/>
          </a:prstGeom>
        </p:spPr>
        <p:txBody>
          <a:bodyPr wrap="square">
            <a:spAutoFit/>
          </a:bodyPr>
          <a:lstStyle/>
          <a:p>
            <a:pPr algn="ctr"/>
            <a:r>
              <a:rPr lang="tr-TR" b="1" dirty="0">
                <a:solidFill>
                  <a:srgbClr val="FF0000"/>
                </a:solidFill>
              </a:rPr>
              <a:t>BİLSEM SÜRECİ</a:t>
            </a:r>
          </a:p>
          <a:p>
            <a:endParaRPr lang="tr-TR" dirty="0"/>
          </a:p>
          <a:p>
            <a:r>
              <a:rPr lang="tr-TR" b="1" dirty="0">
                <a:solidFill>
                  <a:schemeClr val="accent1">
                    <a:lumMod val="75000"/>
                  </a:schemeClr>
                </a:solidFill>
              </a:rPr>
              <a:t>Müzik Yetenek Alanında Bireysel Değerlendirme </a:t>
            </a:r>
          </a:p>
          <a:p>
            <a:endParaRPr lang="tr-TR" dirty="0"/>
          </a:p>
          <a:p>
            <a:r>
              <a:rPr lang="tr-TR" b="1" dirty="0">
                <a:solidFill>
                  <a:srgbClr val="FF0000"/>
                </a:solidFill>
              </a:rPr>
              <a:t>a) </a:t>
            </a:r>
            <a:r>
              <a:rPr lang="tr-TR" dirty="0"/>
              <a:t>Değerlendirmeler Bakanlıkça belirlenen ölçütler doğrultusunda yapılacaktır. </a:t>
            </a:r>
          </a:p>
          <a:p>
            <a:endParaRPr lang="tr-TR" dirty="0"/>
          </a:p>
          <a:p>
            <a:r>
              <a:rPr lang="tr-TR" b="1" dirty="0">
                <a:solidFill>
                  <a:srgbClr val="FF0000"/>
                </a:solidFill>
              </a:rPr>
              <a:t>b) </a:t>
            </a:r>
            <a:r>
              <a:rPr lang="tr-TR" dirty="0"/>
              <a:t>Öğrencilerin randevuları; takvimde öngörülen tarih aralığında, resmi tatillerin dışında, randevu verilmeyen gün bırakılmaksızın oluşturulacaktır. c)Değerlendirmeler her gün için 4 (dört) oturum şeklinde gerçekleştirilecektir. </a:t>
            </a:r>
            <a:endParaRPr lang="tr-TR" dirty="0">
              <a:solidFill>
                <a:srgbClr val="FF0000"/>
              </a:solidFill>
            </a:endParaRPr>
          </a:p>
          <a:p>
            <a:endParaRPr lang="tr-TR" dirty="0"/>
          </a:p>
          <a:p>
            <a:r>
              <a:rPr lang="tr-TR" b="1" dirty="0">
                <a:solidFill>
                  <a:srgbClr val="FF0000"/>
                </a:solidFill>
              </a:rPr>
              <a:t>c) </a:t>
            </a:r>
            <a:r>
              <a:rPr lang="tr-TR" dirty="0"/>
              <a:t>Değerlendirmeler her gün için 4 (dört) oturum şeklinde gerçekleştirilecektir. </a:t>
            </a:r>
            <a:endParaRPr lang="tr-TR" dirty="0" smtClean="0"/>
          </a:p>
          <a:p>
            <a:endParaRPr lang="tr-TR" dirty="0" smtClean="0"/>
          </a:p>
          <a:p>
            <a:r>
              <a:rPr lang="tr-TR" b="1" dirty="0" smtClean="0">
                <a:solidFill>
                  <a:srgbClr val="FF0000"/>
                </a:solidFill>
              </a:rPr>
              <a:t>ç</a:t>
            </a:r>
            <a:r>
              <a:rPr lang="tr-TR" b="1" dirty="0">
                <a:solidFill>
                  <a:srgbClr val="FF0000"/>
                </a:solidFill>
              </a:rPr>
              <a:t>) </a:t>
            </a:r>
            <a:r>
              <a:rPr lang="tr-TR" dirty="0"/>
              <a:t>Değerlendirmeye yönelik hazırlanan “Örnek Uygulama Videosu” http://orgm.meb.gov.tr web adresi üzerinden izlenebilecektir. İlgili videonun her oturum öncesinde öğrencilere uygulama merkezi müdürlüklerince izletilmesi zorunludur. </a:t>
            </a:r>
          </a:p>
          <a:p>
            <a:endParaRPr lang="tr-TR" dirty="0"/>
          </a:p>
          <a:p>
            <a:r>
              <a:rPr lang="tr-TR" b="1" dirty="0">
                <a:solidFill>
                  <a:srgbClr val="FF0000"/>
                </a:solidFill>
              </a:rPr>
              <a:t>d)</a:t>
            </a:r>
            <a:r>
              <a:rPr lang="tr-TR" dirty="0"/>
              <a:t> Değerlendirmeye girecek adaylar için gerekli materyaller uygulama merkezlerinde hazır bulundurulacaktır.</a:t>
            </a:r>
          </a:p>
          <a:p>
            <a:endParaRPr lang="tr-TR" dirty="0" smtClean="0"/>
          </a:p>
          <a:p>
            <a:endParaRPr lang="tr-TR" dirty="0"/>
          </a:p>
          <a:p>
            <a:endParaRPr lang="tr-T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146615"/>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285720" y="696496"/>
            <a:ext cx="8286808" cy="5886227"/>
          </a:xfrm>
          <a:prstGeom prst="rect">
            <a:avLst/>
          </a:prstGeom>
        </p:spPr>
        <p:txBody>
          <a:bodyPr wrap="square">
            <a:spAutoFit/>
          </a:bodyPr>
          <a:lstStyle/>
          <a:p>
            <a:pPr algn="ctr"/>
            <a:r>
              <a:rPr lang="tr-TR" b="1" dirty="0">
                <a:solidFill>
                  <a:srgbClr val="FF0000"/>
                </a:solidFill>
              </a:rPr>
              <a:t>BİLSEM SÜRECİ</a:t>
            </a:r>
          </a:p>
          <a:p>
            <a:pPr algn="ctr"/>
            <a:endParaRPr lang="tr-TR" b="1" dirty="0">
              <a:solidFill>
                <a:srgbClr val="FF0000"/>
              </a:solidFill>
            </a:endParaRPr>
          </a:p>
          <a:p>
            <a:r>
              <a:rPr lang="tr-TR" b="1" dirty="0">
                <a:solidFill>
                  <a:schemeClr val="accent1">
                    <a:lumMod val="75000"/>
                  </a:schemeClr>
                </a:solidFill>
              </a:rPr>
              <a:t>İtirazlar</a:t>
            </a:r>
          </a:p>
          <a:p>
            <a:endParaRPr lang="tr-TR" b="1" dirty="0"/>
          </a:p>
          <a:p>
            <a:pPr>
              <a:buFont typeface="Wingdings" pitchFamily="2" charset="2"/>
              <a:buChar char="Ø"/>
            </a:pPr>
            <a:r>
              <a:rPr lang="tr-TR" dirty="0"/>
              <a:t> İtirazlar, ön değerlendirme ve bireysel değerlendirme sonuçlarının https://meb.gov.tr adresinden yayımlanmasından itibaren </a:t>
            </a:r>
            <a:r>
              <a:rPr lang="tr-TR" b="1" dirty="0">
                <a:solidFill>
                  <a:srgbClr val="FF0000"/>
                </a:solidFill>
              </a:rPr>
              <a:t>5 (beş) iş günü içinde </a:t>
            </a:r>
            <a:r>
              <a:rPr lang="tr-TR" dirty="0"/>
              <a:t>il tanılama sınav komisyonlarına yapılacaktır. </a:t>
            </a:r>
          </a:p>
          <a:p>
            <a:endParaRPr lang="tr-TR" dirty="0"/>
          </a:p>
          <a:p>
            <a:pPr>
              <a:buFont typeface="Wingdings" pitchFamily="2" charset="2"/>
              <a:buChar char="Ø"/>
            </a:pPr>
            <a:r>
              <a:rPr lang="tr-TR" dirty="0"/>
              <a:t> Ön değerlendirme ve bireysel değerlendirme sonuçlarına yapılacak itirazlar il tanılama sınav komisyonlarınca değerlendirilecektir. </a:t>
            </a:r>
          </a:p>
          <a:p>
            <a:endParaRPr lang="tr-TR" dirty="0"/>
          </a:p>
          <a:p>
            <a:pPr>
              <a:buFont typeface="Wingdings" pitchFamily="2" charset="2"/>
              <a:buChar char="Ø"/>
            </a:pPr>
            <a:r>
              <a:rPr lang="tr-TR" dirty="0"/>
              <a:t> Bireysel değerlendirme sonuçları için; il tanılama sınav komisyonlarınca itiraz başvurularına ait materyallerin birer sureti, uygulama merkezlerinden talep edilecektir. Uygulama merkezleri, söz konusu materyallerin kapalı zarf içerisinde gizlilik ve güvenliğini sağlayarak; asılları kendilerinde kalmak kaydı ile il tanılama sınav komisyonlarına gönderecektir.</a:t>
            </a:r>
          </a:p>
          <a:p>
            <a:endParaRPr lang="tr-TR" dirty="0"/>
          </a:p>
          <a:p>
            <a:pPr>
              <a:buFont typeface="Wingdings" pitchFamily="2" charset="2"/>
              <a:buChar char="Ø"/>
            </a:pPr>
            <a:r>
              <a:rPr lang="tr-TR" dirty="0"/>
              <a:t> Yapılan ön değerlendirme ve bireysel değerlendirme içeriklerine ilişkin herhangi bir belge yayımlanmayacak ve paylaşılmayacaktır.</a:t>
            </a:r>
          </a:p>
          <a:p>
            <a:endParaRPr lang="tr-TR" dirty="0"/>
          </a:p>
          <a:p>
            <a:pPr>
              <a:buFont typeface="Wingdings" pitchFamily="2" charset="2"/>
              <a:buChar char="Ø"/>
            </a:pPr>
            <a:r>
              <a:rPr lang="tr-TR" dirty="0"/>
              <a:t> Faks ve e-posta yolu ile yapılan itirazlar dikkate alınmayacaktır.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146615"/>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285720" y="696497"/>
            <a:ext cx="8286808" cy="4801314"/>
          </a:xfrm>
          <a:prstGeom prst="rect">
            <a:avLst/>
          </a:prstGeom>
        </p:spPr>
        <p:txBody>
          <a:bodyPr wrap="square">
            <a:spAutoFit/>
          </a:bodyPr>
          <a:lstStyle/>
          <a:p>
            <a:pPr algn="ctr"/>
            <a:endParaRPr lang="tr-TR" b="1" dirty="0">
              <a:solidFill>
                <a:srgbClr val="FF0000"/>
              </a:solidFill>
            </a:endParaRPr>
          </a:p>
          <a:p>
            <a:r>
              <a:rPr lang="tr-TR" b="1" dirty="0">
                <a:solidFill>
                  <a:srgbClr val="FF0000"/>
                </a:solidFill>
              </a:rPr>
              <a:t>BİLSEMLERDE EĞİTİM DÖNEMLERİ NE ZAMANDIR?</a:t>
            </a:r>
          </a:p>
          <a:p>
            <a:endParaRPr lang="tr-TR" dirty="0"/>
          </a:p>
          <a:p>
            <a:pPr>
              <a:buFont typeface="Wingdings" pitchFamily="2" charset="2"/>
              <a:buChar char="Ø"/>
            </a:pPr>
            <a:r>
              <a:rPr lang="tr-TR" dirty="0"/>
              <a:t> Bilsem’lerde eğitim-öğretim; birinci dönem (Eylül-Ocak), ikinci dönem (Şubat-Haziran) ve Temmuz, Ağustos (yaz okulu, öğrenci kampları) aylarını kapsayacak şekilde yılda üç dönem halinde düzenlenir. </a:t>
            </a:r>
          </a:p>
          <a:p>
            <a:endParaRPr lang="tr-TR" dirty="0"/>
          </a:p>
          <a:p>
            <a:pPr>
              <a:buFont typeface="Wingdings" pitchFamily="2" charset="2"/>
              <a:buChar char="Ø"/>
            </a:pPr>
            <a:r>
              <a:rPr lang="tr-TR" dirty="0"/>
              <a:t> Öğrenci kayıtlı olduğu örgün eğitim okulunda sabahçı ise öğleden sonra Bilsem’ de, öğlenci ise sabah Bilsem’ de ve tam gün eğitim görüyorsa akşam BİLSEM’ de olacak şekilde eğitime alınır. </a:t>
            </a:r>
          </a:p>
          <a:p>
            <a:pPr>
              <a:buFont typeface="Wingdings" pitchFamily="2" charset="2"/>
              <a:buChar char="Ø"/>
            </a:pPr>
            <a:endParaRPr lang="tr-TR" dirty="0"/>
          </a:p>
          <a:p>
            <a:pPr>
              <a:buFont typeface="Wingdings" pitchFamily="2" charset="2"/>
              <a:buChar char="Ø"/>
            </a:pPr>
            <a:r>
              <a:rPr lang="tr-TR" dirty="0"/>
              <a:t> Her eğitim döneminde devamsızlık süresi eğitim süresinin %30’ unu geçemez. Mazeret göstermeksizin bu süreyi aşan veya programa katılmayan öğrencilerin kaydı silinir</a:t>
            </a:r>
            <a:r>
              <a:rPr lang="tr-TR" dirty="0" smtClean="0"/>
              <a:t>.</a:t>
            </a:r>
          </a:p>
          <a:p>
            <a:endParaRPr lang="tr-TR" dirty="0"/>
          </a:p>
          <a:p>
            <a:pPr>
              <a:buFont typeface="Wingdings" pitchFamily="2" charset="2"/>
              <a:buChar char="Ø"/>
            </a:pPr>
            <a:endParaRPr lang="tr-TR" dirty="0"/>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146615"/>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285720" y="696497"/>
            <a:ext cx="8286808" cy="646331"/>
          </a:xfrm>
          <a:prstGeom prst="rect">
            <a:avLst/>
          </a:prstGeom>
        </p:spPr>
        <p:txBody>
          <a:bodyPr wrap="square">
            <a:spAutoFit/>
          </a:bodyPr>
          <a:lstStyle/>
          <a:p>
            <a:endParaRPr lang="tr-TR" dirty="0"/>
          </a:p>
          <a:p>
            <a:endParaRPr lang="tr-TR" dirty="0"/>
          </a:p>
        </p:txBody>
      </p:sp>
      <p:pic>
        <p:nvPicPr>
          <p:cNvPr id="1026" name="Picture 2" descr="C:\Users\dell\Desktop\IMG-20211230-WA0012.jpg"/>
          <p:cNvPicPr>
            <a:picLocks noChangeAspect="1" noChangeArrowheads="1"/>
          </p:cNvPicPr>
          <p:nvPr/>
        </p:nvPicPr>
        <p:blipFill>
          <a:blip r:embed="rId2" cstate="print"/>
          <a:srcRect/>
          <a:stretch>
            <a:fillRect/>
          </a:stretch>
        </p:blipFill>
        <p:spPr bwMode="auto">
          <a:xfrm>
            <a:off x="0" y="589339"/>
            <a:ext cx="9144000" cy="62686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146615"/>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285720" y="696497"/>
            <a:ext cx="8286808" cy="6186309"/>
          </a:xfrm>
          <a:prstGeom prst="rect">
            <a:avLst/>
          </a:prstGeom>
        </p:spPr>
        <p:txBody>
          <a:bodyPr wrap="square">
            <a:spAutoFit/>
          </a:bodyPr>
          <a:lstStyle/>
          <a:p>
            <a:pPr algn="ctr"/>
            <a:r>
              <a:rPr lang="tr-TR" b="1" dirty="0">
                <a:solidFill>
                  <a:srgbClr val="FF0000"/>
                </a:solidFill>
              </a:rPr>
              <a:t>BİLSEM SÜRECİ</a:t>
            </a:r>
          </a:p>
          <a:p>
            <a:endParaRPr lang="tr-TR" b="1" dirty="0">
              <a:solidFill>
                <a:srgbClr val="FF0000"/>
              </a:solidFill>
            </a:endParaRPr>
          </a:p>
          <a:p>
            <a:r>
              <a:rPr lang="tr-TR" dirty="0"/>
              <a:t>Öğrenci tanılama işlemleri, 1, 2, 3 ve 4. sınıf seviyelerinde sınıf öğretmenleri tarafından yetenek alanı/alanlarında aday gösterilecek öğrenciler için kılavuz takvimi doğrultusunda gerçekleştirilecektir.</a:t>
            </a:r>
          </a:p>
          <a:p>
            <a:pPr>
              <a:buFont typeface="Wingdings" pitchFamily="2" charset="2"/>
              <a:buChar char="Ø"/>
            </a:pPr>
            <a:endParaRPr lang="tr-TR" b="1" dirty="0">
              <a:solidFill>
                <a:srgbClr val="FF0000"/>
              </a:solidFill>
            </a:endParaRPr>
          </a:p>
          <a:p>
            <a:r>
              <a:rPr lang="tr-TR" b="1" dirty="0">
                <a:solidFill>
                  <a:srgbClr val="FF0000"/>
                </a:solidFill>
              </a:rPr>
              <a:t>ADAY GÖSTERME SÜRECİ</a:t>
            </a:r>
          </a:p>
          <a:p>
            <a:endParaRPr lang="tr-TR" dirty="0"/>
          </a:p>
          <a:p>
            <a:pPr>
              <a:buFont typeface="Wingdings" pitchFamily="2" charset="2"/>
              <a:buChar char="Ø"/>
            </a:pPr>
            <a:r>
              <a:rPr lang="tr-TR" dirty="0"/>
              <a:t> Aday gösterme süreci okul yönlendirme komisyonları tarafından yürütülecektir.</a:t>
            </a:r>
          </a:p>
          <a:p>
            <a:pPr>
              <a:buFont typeface="Wingdings" pitchFamily="2" charset="2"/>
              <a:buChar char="Ø"/>
            </a:pPr>
            <a:endParaRPr lang="tr-TR" dirty="0"/>
          </a:p>
          <a:p>
            <a:pPr>
              <a:buFont typeface="Wingdings" pitchFamily="2" charset="2"/>
              <a:buChar char="Ø"/>
            </a:pPr>
            <a:r>
              <a:rPr lang="tr-TR" dirty="0"/>
              <a:t> Okul yönlendirme komisyonu; okul müdürü başkanlığında müdür yardımcısı, rehber öğretmen/psikolojik danışman olarak görev yapan öğretmenlerin tamamı ve her sınıf seviyesinden okul müdürünün belirleyeceği en az bir sınıf öğretmeninden oluşturulacaktır. Komisyonda yer alma şartlarını sağlayan üyelerden herhangi birinin bulunmadığı durumlarda mevcut üyeler ile komisyon oluşturulacaktır. </a:t>
            </a:r>
          </a:p>
          <a:p>
            <a:pPr>
              <a:buFont typeface="Wingdings" pitchFamily="2" charset="2"/>
              <a:buChar char="Ø"/>
            </a:pPr>
            <a:endParaRPr lang="tr-TR" dirty="0"/>
          </a:p>
          <a:p>
            <a:pPr>
              <a:buFont typeface="Wingdings" pitchFamily="2" charset="2"/>
              <a:buChar char="Ø"/>
            </a:pPr>
            <a:r>
              <a:rPr lang="tr-TR" dirty="0"/>
              <a:t> Her okulda her sınıf düzeyinde her bir yetenek alanı için öğrenci sayısının </a:t>
            </a:r>
            <a:r>
              <a:rPr lang="tr-TR" b="1" dirty="0">
                <a:solidFill>
                  <a:srgbClr val="FF0000"/>
                </a:solidFill>
              </a:rPr>
              <a:t>en fazla %20’si </a:t>
            </a:r>
            <a:r>
              <a:rPr lang="tr-TR" dirty="0"/>
              <a:t>aday gösterilebilecektir.</a:t>
            </a:r>
          </a:p>
          <a:p>
            <a:endParaRPr lang="tr-TR" dirty="0">
              <a:solidFill>
                <a:srgbClr val="FF0000"/>
              </a:solidFill>
            </a:endParaRPr>
          </a:p>
          <a:p>
            <a:endParaRPr lang="tr-TR" dirty="0">
              <a:solidFill>
                <a:srgbClr val="FF0000"/>
              </a:solidFill>
            </a:endParaRPr>
          </a:p>
          <a:p>
            <a:endParaRPr lang="tr-TR" dirty="0">
              <a:solidFill>
                <a:srgbClr val="FF0000"/>
              </a:solidFill>
            </a:endParaRP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146615"/>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285720" y="696496"/>
            <a:ext cx="8286808" cy="4247317"/>
          </a:xfrm>
          <a:prstGeom prst="rect">
            <a:avLst/>
          </a:prstGeom>
        </p:spPr>
        <p:txBody>
          <a:bodyPr wrap="square">
            <a:spAutoFit/>
          </a:bodyPr>
          <a:lstStyle/>
          <a:p>
            <a:pPr algn="ctr"/>
            <a:r>
              <a:rPr lang="tr-TR" b="1" dirty="0">
                <a:solidFill>
                  <a:srgbClr val="FF0000"/>
                </a:solidFill>
              </a:rPr>
              <a:t>BİLSEM SÜRECİ</a:t>
            </a:r>
          </a:p>
          <a:p>
            <a:endParaRPr lang="tr-TR" b="1" dirty="0">
              <a:solidFill>
                <a:srgbClr val="FF0000"/>
              </a:solidFill>
            </a:endParaRPr>
          </a:p>
          <a:p>
            <a:pPr>
              <a:buFont typeface="Wingdings" pitchFamily="2" charset="2"/>
              <a:buChar char="Ø"/>
            </a:pPr>
            <a:r>
              <a:rPr lang="tr-TR" dirty="0"/>
              <a:t>Bir öğrenci en fazla iki yetenek alanından aday gösterilebilecektir. </a:t>
            </a:r>
          </a:p>
          <a:p>
            <a:pPr>
              <a:buFont typeface="Wingdings" pitchFamily="2" charset="2"/>
              <a:buChar char="Ø"/>
            </a:pPr>
            <a:endParaRPr lang="tr-TR" dirty="0"/>
          </a:p>
          <a:p>
            <a:pPr>
              <a:buFont typeface="Wingdings" pitchFamily="2" charset="2"/>
              <a:buChar char="Ø"/>
            </a:pPr>
            <a:r>
              <a:rPr lang="tr-TR" dirty="0"/>
              <a:t> Sınıf öğretmenleri tarafından önerilen öğrenciler için; </a:t>
            </a:r>
            <a:r>
              <a:rPr lang="tr-TR" b="1" dirty="0">
                <a:solidFill>
                  <a:srgbClr val="FF0000"/>
                </a:solidFill>
              </a:rPr>
              <a:t>EK 1 Gözlem Formu</a:t>
            </a:r>
            <a:r>
              <a:rPr lang="tr-TR" dirty="0"/>
              <a:t>’nun çıktısı doldurularak okul yönlendirme komisyonuna teslim edilecektir. </a:t>
            </a:r>
          </a:p>
          <a:p>
            <a:pPr>
              <a:buFont typeface="Wingdings" pitchFamily="2" charset="2"/>
              <a:buChar char="Ø"/>
            </a:pPr>
            <a:endParaRPr lang="tr-TR" dirty="0"/>
          </a:p>
          <a:p>
            <a:pPr>
              <a:buFont typeface="Wingdings" pitchFamily="2" charset="2"/>
              <a:buChar char="Ø"/>
            </a:pPr>
            <a:r>
              <a:rPr lang="tr-TR" dirty="0"/>
              <a:t> Komisyon tarafından okulun aday göstereceği öğrencilerin ilgili öğretmenlere tebliğ edilmesi sonrasında gözlem formları sınıf öğretmenleri tarafından </a:t>
            </a:r>
            <a:r>
              <a:rPr lang="tr-TR" b="1" dirty="0">
                <a:solidFill>
                  <a:srgbClr val="FF0000"/>
                </a:solidFill>
              </a:rPr>
              <a:t>MEBBİS/e-Okul Yönetim Bilgi Sistemleri Modülüne</a:t>
            </a:r>
            <a:r>
              <a:rPr lang="tr-TR" dirty="0"/>
              <a:t> işlenecektir.</a:t>
            </a:r>
          </a:p>
          <a:p>
            <a:pPr>
              <a:buFont typeface="Wingdings" pitchFamily="2" charset="2"/>
              <a:buChar char="Ø"/>
            </a:pPr>
            <a:endParaRPr lang="tr-TR" dirty="0"/>
          </a:p>
          <a:p>
            <a:endParaRPr lang="tr-TR" dirty="0">
              <a:solidFill>
                <a:srgbClr val="FF0000"/>
              </a:solidFill>
            </a:endParaRPr>
          </a:p>
          <a:p>
            <a:endParaRPr lang="tr-TR" dirty="0">
              <a:solidFill>
                <a:srgbClr val="FF0000"/>
              </a:solidFill>
            </a:endParaRPr>
          </a:p>
          <a:p>
            <a:endParaRPr lang="tr-TR" dirty="0">
              <a:solidFill>
                <a:srgbClr val="FF0000"/>
              </a:solidFill>
            </a:endParaRP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7504" y="692696"/>
            <a:ext cx="9001000" cy="6165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Metin kutusu 6"/>
          <p:cNvSpPr txBox="1"/>
          <p:nvPr/>
        </p:nvSpPr>
        <p:spPr>
          <a:xfrm>
            <a:off x="1763688" y="260648"/>
            <a:ext cx="5256584" cy="369332"/>
          </a:xfrm>
          <a:prstGeom prst="rect">
            <a:avLst/>
          </a:prstGeom>
          <a:solidFill>
            <a:schemeClr val="accent1">
              <a:lumMod val="75000"/>
            </a:schemeClr>
          </a:solidFill>
        </p:spPr>
        <p:txBody>
          <a:bodyPr wrap="square" rtlCol="0">
            <a:spAutoFit/>
          </a:bodyPr>
          <a:lstStyle/>
          <a:p>
            <a:pPr algn="ctr"/>
            <a:r>
              <a:rPr lang="tr-TR" b="1" dirty="0" smtClean="0">
                <a:solidFill>
                  <a:schemeClr val="bg1"/>
                </a:solidFill>
              </a:rPr>
              <a:t>EK-1 GÖZLEM FORMU</a:t>
            </a:r>
            <a:endParaRPr lang="tr-TR" b="1" dirty="0">
              <a:solidFill>
                <a:schemeClr val="bg1"/>
              </a:solidFill>
            </a:endParaRPr>
          </a:p>
        </p:txBody>
      </p:sp>
    </p:spTree>
    <p:extLst>
      <p:ext uri="{BB962C8B-B14F-4D97-AF65-F5344CB8AC3E}">
        <p14:creationId xmlns:p14="http://schemas.microsoft.com/office/powerpoint/2010/main" val="253807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691680" y="0"/>
            <a:ext cx="5261304" cy="499915"/>
          </a:xfrm>
          <a:prstGeom prst="rect">
            <a:avLst/>
          </a:prstGeom>
        </p:spPr>
      </p:pic>
      <p:pic>
        <p:nvPicPr>
          <p:cNvPr id="6" name="Resim 5"/>
          <p:cNvPicPr>
            <a:picLocks noChangeAspect="1"/>
          </p:cNvPicPr>
          <p:nvPr/>
        </p:nvPicPr>
        <p:blipFill>
          <a:blip r:embed="rId3"/>
          <a:stretch>
            <a:fillRect/>
          </a:stretch>
        </p:blipFill>
        <p:spPr>
          <a:xfrm>
            <a:off x="0" y="404664"/>
            <a:ext cx="9289032" cy="6650613"/>
          </a:xfrm>
          <a:prstGeom prst="rect">
            <a:avLst/>
          </a:prstGeom>
        </p:spPr>
      </p:pic>
    </p:spTree>
    <p:extLst>
      <p:ext uri="{BB962C8B-B14F-4D97-AF65-F5344CB8AC3E}">
        <p14:creationId xmlns:p14="http://schemas.microsoft.com/office/powerpoint/2010/main" val="273103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763688" y="0"/>
            <a:ext cx="5261304" cy="499915"/>
          </a:xfrm>
          <a:prstGeom prst="rect">
            <a:avLst/>
          </a:prstGeom>
        </p:spPr>
      </p:pic>
      <p:pic>
        <p:nvPicPr>
          <p:cNvPr id="5" name="Resim 4"/>
          <p:cNvPicPr>
            <a:picLocks noChangeAspect="1"/>
          </p:cNvPicPr>
          <p:nvPr/>
        </p:nvPicPr>
        <p:blipFill>
          <a:blip r:embed="rId3"/>
          <a:stretch>
            <a:fillRect/>
          </a:stretch>
        </p:blipFill>
        <p:spPr>
          <a:xfrm>
            <a:off x="0" y="423411"/>
            <a:ext cx="9324528" cy="6533981"/>
          </a:xfrm>
          <a:prstGeom prst="rect">
            <a:avLst/>
          </a:prstGeom>
        </p:spPr>
      </p:pic>
    </p:spTree>
    <p:extLst>
      <p:ext uri="{BB962C8B-B14F-4D97-AF65-F5344CB8AC3E}">
        <p14:creationId xmlns:p14="http://schemas.microsoft.com/office/powerpoint/2010/main" val="3873889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38229" y="25517"/>
            <a:ext cx="9182229" cy="461665"/>
          </a:xfrm>
          <a:prstGeom prst="rect">
            <a:avLst/>
          </a:prstGeom>
          <a:solidFill>
            <a:schemeClr val="accent1">
              <a:lumMod val="75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BİLSEM SÜRECİ VE TANITIMI</a:t>
            </a:r>
          </a:p>
        </p:txBody>
      </p:sp>
      <p:sp>
        <p:nvSpPr>
          <p:cNvPr id="5" name="4 Dikdörtgen"/>
          <p:cNvSpPr/>
          <p:nvPr/>
        </p:nvSpPr>
        <p:spPr>
          <a:xfrm>
            <a:off x="323528" y="487182"/>
            <a:ext cx="8286808" cy="7848302"/>
          </a:xfrm>
          <a:prstGeom prst="rect">
            <a:avLst/>
          </a:prstGeom>
        </p:spPr>
        <p:txBody>
          <a:bodyPr wrap="square">
            <a:spAutoFit/>
          </a:bodyPr>
          <a:lstStyle/>
          <a:p>
            <a:pPr algn="ctr"/>
            <a:r>
              <a:rPr lang="tr-TR" b="1" dirty="0">
                <a:solidFill>
                  <a:srgbClr val="FF0000"/>
                </a:solidFill>
              </a:rPr>
              <a:t>BİLSEM SÜRECİ</a:t>
            </a:r>
          </a:p>
          <a:p>
            <a:pPr algn="ctr"/>
            <a:endParaRPr lang="tr-TR" b="1" dirty="0">
              <a:solidFill>
                <a:srgbClr val="FF0000"/>
              </a:solidFill>
            </a:endParaRPr>
          </a:p>
          <a:p>
            <a:r>
              <a:rPr lang="tr-TR" b="1" dirty="0">
                <a:solidFill>
                  <a:schemeClr val="accent1">
                    <a:lumMod val="75000"/>
                  </a:schemeClr>
                </a:solidFill>
              </a:rPr>
              <a:t>Okul yönlendirme komisyonunun görevleri: </a:t>
            </a:r>
            <a:endParaRPr lang="tr-TR" b="1" dirty="0" smtClean="0">
              <a:solidFill>
                <a:schemeClr val="accent1">
                  <a:lumMod val="75000"/>
                </a:schemeClr>
              </a:solidFill>
            </a:endParaRPr>
          </a:p>
          <a:p>
            <a:r>
              <a:rPr lang="tr-TR" b="1" dirty="0" smtClean="0">
                <a:solidFill>
                  <a:srgbClr val="FF0000"/>
                </a:solidFill>
              </a:rPr>
              <a:t>a</a:t>
            </a:r>
            <a:r>
              <a:rPr lang="tr-TR" b="1" dirty="0">
                <a:solidFill>
                  <a:srgbClr val="FF0000"/>
                </a:solidFill>
              </a:rPr>
              <a:t>)</a:t>
            </a:r>
            <a:r>
              <a:rPr lang="tr-TR" dirty="0"/>
              <a:t> Sınıf öğretmeni tarafından önerilen öğrenci/öğrencilerin gözlem formlarını değerlendirerek aday gösterilecek öğrencileri belirlemek, </a:t>
            </a:r>
          </a:p>
          <a:p>
            <a:endParaRPr lang="tr-TR" dirty="0"/>
          </a:p>
          <a:p>
            <a:r>
              <a:rPr lang="tr-TR" b="1" dirty="0">
                <a:solidFill>
                  <a:srgbClr val="FF0000"/>
                </a:solidFill>
              </a:rPr>
              <a:t>b)</a:t>
            </a:r>
            <a:r>
              <a:rPr lang="tr-TR" dirty="0"/>
              <a:t> Aday gösterilecek öğrencilerin sınıf bazlı listelerini ilgili sınıf öğretmenlerine tebliğ etmek, </a:t>
            </a:r>
          </a:p>
          <a:p>
            <a:endParaRPr lang="tr-TR" dirty="0"/>
          </a:p>
          <a:p>
            <a:r>
              <a:rPr lang="tr-TR" b="1" dirty="0">
                <a:solidFill>
                  <a:srgbClr val="FF0000"/>
                </a:solidFill>
              </a:rPr>
              <a:t>c) </a:t>
            </a:r>
            <a:r>
              <a:rPr lang="tr-TR" dirty="0"/>
              <a:t>Aday gösterilen öğrenci bilgilerini kontrol etmek ve varsa gerekli düzeltme işlemlerini gerçekleştirmek, </a:t>
            </a:r>
          </a:p>
          <a:p>
            <a:endParaRPr lang="tr-TR" dirty="0"/>
          </a:p>
          <a:p>
            <a:r>
              <a:rPr lang="tr-TR" b="1" dirty="0">
                <a:solidFill>
                  <a:srgbClr val="FF0000"/>
                </a:solidFill>
              </a:rPr>
              <a:t>ç) </a:t>
            </a:r>
            <a:r>
              <a:rPr lang="tr-TR" dirty="0"/>
              <a:t>Resim ve müzik yetenek alanları ön değerlendirme uygulamalarında gerekli ortamı sağlamaktır. </a:t>
            </a:r>
          </a:p>
          <a:p>
            <a:endParaRPr lang="tr-TR" dirty="0"/>
          </a:p>
          <a:p>
            <a:pPr>
              <a:buFont typeface="Wingdings" pitchFamily="2" charset="2"/>
              <a:buChar char="Ø"/>
            </a:pPr>
            <a:r>
              <a:rPr lang="tr-TR" dirty="0"/>
              <a:t> Aday gösterilen öğrenci bilgilerinde bir değişiklik olması durumunda gerekli düzeltme işlemleri gözlem formlarının doldurulma süresi içerisinde okul yönlendirme komisyonlarınca yapılacaktır. </a:t>
            </a:r>
          </a:p>
          <a:p>
            <a:pPr>
              <a:buFont typeface="Wingdings" pitchFamily="2" charset="2"/>
              <a:buChar char="Ø"/>
            </a:pPr>
            <a:endParaRPr lang="tr-TR" dirty="0"/>
          </a:p>
          <a:p>
            <a:pPr>
              <a:buFont typeface="Wingdings" pitchFamily="2" charset="2"/>
              <a:buChar char="Ø"/>
            </a:pPr>
            <a:r>
              <a:rPr lang="tr-TR" dirty="0"/>
              <a:t> Özel eğitim ihtiyacı olan öğrencilerden, “total görme engelli” olup durumlarını Sağlık Bakanlığı’nın rapor vermeye yetkili hastanelerinden alınan sağlık kurulu raporları ile belgeleyenler dışında aday gösterilmiş öğrencilerin tamamı ön değerlendirme sürecine katılacaklardır. </a:t>
            </a:r>
          </a:p>
          <a:p>
            <a:endParaRPr lang="tr-TR" dirty="0">
              <a:solidFill>
                <a:srgbClr val="FF0000"/>
              </a:solidFill>
            </a:endParaRPr>
          </a:p>
          <a:p>
            <a:endParaRPr lang="tr-TR" dirty="0">
              <a:solidFill>
                <a:srgbClr val="FF0000"/>
              </a:solidFill>
            </a:endParaRPr>
          </a:p>
          <a:p>
            <a:endParaRPr lang="tr-TR" dirty="0">
              <a:solidFill>
                <a:srgbClr val="FF0000"/>
              </a:solidFill>
            </a:endParaRP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2230</Words>
  <Application>Microsoft Office PowerPoint</Application>
  <PresentationFormat>Ekran Gösterisi (4:3)</PresentationFormat>
  <Paragraphs>252</Paragraphs>
  <Slides>26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26</vt:i4>
      </vt:variant>
    </vt:vector>
  </HeadingPairs>
  <TitlesOfParts>
    <vt:vector size="31" baseType="lpstr">
      <vt:lpstr>Arial</vt:lpstr>
      <vt:lpstr>Calibri</vt:lpstr>
      <vt:lpstr>Trebuchet MS</vt:lpstr>
      <vt:lpstr>Wingdings</vt:lpstr>
      <vt:lpstr>Ofis Teması</vt:lpstr>
      <vt:lpstr>‘’BİLSEM SÜRECİ VE TANITIMI’’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‘’BİLSEM SÜRECİ VE TANITIMI’’  ÖĞRETMEN BİLGİLENDİRME KİTAPÇIĞI</dc:title>
  <dc:creator>Win7</dc:creator>
  <cp:lastModifiedBy>HP</cp:lastModifiedBy>
  <cp:revision>11</cp:revision>
  <dcterms:created xsi:type="dcterms:W3CDTF">2021-12-31T13:04:05Z</dcterms:created>
  <dcterms:modified xsi:type="dcterms:W3CDTF">2022-01-05T10:01:06Z</dcterms:modified>
</cp:coreProperties>
</file>