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BC38A6-128E-44D5-99CF-55F9BEC5868E}" type="datetimeFigureOut">
              <a:rPr lang="tr-TR" smtClean="0"/>
              <a:t>16.02.2021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5E995-A6B2-4D85-B53C-F5532BAA6DC6}" type="slidenum">
              <a:rPr lang="tr-TR" smtClean="0"/>
              <a:t>‹#›</a:t>
            </a:fld>
            <a:endParaRPr lang="tr-TR"/>
          </a:p>
        </p:txBody>
      </p:sp>
    </p:spTree>
    <p:extLst>
      <p:ext uri="{BB962C8B-B14F-4D97-AF65-F5344CB8AC3E}">
        <p14:creationId xmlns:p14="http://schemas.microsoft.com/office/powerpoint/2010/main" val="1844336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05E995-A6B2-4D85-B53C-F5532BAA6DC6}" type="slidenum">
              <a:rPr lang="tr-TR" smtClean="0"/>
              <a:t>1</a:t>
            </a:fld>
            <a:endParaRPr lang="tr-TR"/>
          </a:p>
        </p:txBody>
      </p:sp>
    </p:spTree>
    <p:extLst>
      <p:ext uri="{BB962C8B-B14F-4D97-AF65-F5344CB8AC3E}">
        <p14:creationId xmlns:p14="http://schemas.microsoft.com/office/powerpoint/2010/main" val="2358582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764952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382918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49277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1766094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1991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1112208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3944853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3553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89339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7D19580-7889-4F93-A091-AD8985C7D912}" type="datetimeFigureOut">
              <a:rPr lang="tr-TR" smtClean="0"/>
              <a:t>16.02.2021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313775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D19580-7889-4F93-A091-AD8985C7D912}" type="datetimeFigureOut">
              <a:rPr lang="tr-TR" smtClean="0"/>
              <a:t>16.02.2021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2052832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D19580-7889-4F93-A091-AD8985C7D912}" type="datetimeFigureOut">
              <a:rPr lang="tr-TR" smtClean="0"/>
              <a:t>16.02.2021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420599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D19580-7889-4F93-A091-AD8985C7D912}" type="datetimeFigureOut">
              <a:rPr lang="tr-TR" smtClean="0"/>
              <a:t>16.02.2021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98774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19580-7889-4F93-A091-AD8985C7D912}" type="datetimeFigureOut">
              <a:rPr lang="tr-TR" smtClean="0"/>
              <a:t>16.02.2021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220326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7D19580-7889-4F93-A091-AD8985C7D912}" type="datetimeFigureOut">
              <a:rPr lang="tr-TR" smtClean="0"/>
              <a:t>16.02.2021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182272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7D19580-7889-4F93-A091-AD8985C7D912}" type="datetimeFigureOut">
              <a:rPr lang="tr-TR" smtClean="0"/>
              <a:t>16.02.2021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2CA497-EB47-442D-BE7F-4603D46B4B97}" type="slidenum">
              <a:rPr lang="tr-TR" smtClean="0"/>
              <a:t>‹#›</a:t>
            </a:fld>
            <a:endParaRPr lang="tr-TR"/>
          </a:p>
        </p:txBody>
      </p:sp>
    </p:spTree>
    <p:extLst>
      <p:ext uri="{BB962C8B-B14F-4D97-AF65-F5344CB8AC3E}">
        <p14:creationId xmlns:p14="http://schemas.microsoft.com/office/powerpoint/2010/main" val="248850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D19580-7889-4F93-A091-AD8985C7D912}" type="datetimeFigureOut">
              <a:rPr lang="tr-TR" smtClean="0"/>
              <a:t>16.02.2021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2CA497-EB47-442D-BE7F-4603D46B4B97}" type="slidenum">
              <a:rPr lang="tr-TR" smtClean="0"/>
              <a:t>‹#›</a:t>
            </a:fld>
            <a:endParaRPr lang="tr-TR"/>
          </a:p>
        </p:txBody>
      </p:sp>
    </p:spTree>
    <p:extLst>
      <p:ext uri="{BB962C8B-B14F-4D97-AF65-F5344CB8AC3E}">
        <p14:creationId xmlns:p14="http://schemas.microsoft.com/office/powerpoint/2010/main" val="2151195331"/>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1273" y="3536648"/>
            <a:ext cx="7766936" cy="1646302"/>
          </a:xfrm>
        </p:spPr>
        <p:txBody>
          <a:bodyPr/>
          <a:lstStyle/>
          <a:p>
            <a:pPr algn="ctr"/>
            <a:r>
              <a:rPr lang="tr-TR" dirty="0" smtClean="0"/>
              <a:t>YAYGIN GELİŞİMSEL BOZUKLUKLAR </a:t>
            </a:r>
            <a:endParaRPr lang="tr-TR" dirty="0"/>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4066" y="320043"/>
            <a:ext cx="2625705" cy="27353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95772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ASPERGER SENDROMU</a:t>
            </a:r>
            <a:endParaRPr lang="tr-TR" dirty="0"/>
          </a:p>
        </p:txBody>
      </p:sp>
      <p:sp>
        <p:nvSpPr>
          <p:cNvPr id="3" name="İçerik Yer Tutucusu 2"/>
          <p:cNvSpPr>
            <a:spLocks noGrp="1"/>
          </p:cNvSpPr>
          <p:nvPr>
            <p:ph idx="1"/>
          </p:nvPr>
        </p:nvSpPr>
        <p:spPr/>
        <p:txBody>
          <a:bodyPr>
            <a:normAutofit/>
          </a:bodyPr>
          <a:lstStyle/>
          <a:p>
            <a:r>
              <a:rPr lang="tr-TR" dirty="0" err="1"/>
              <a:t>Asperger</a:t>
            </a:r>
            <a:r>
              <a:rPr lang="tr-TR" dirty="0"/>
              <a:t> sendromu çocukluk döneminde başlayan ve sosyal etkileşimi zorlaştıran bir sorundur. En önemli belirtileri aşırı içe kapanıklık, iletişim sorunu ve beceri zayıflığıdır. Genel özellikleri itibarı ile otizme benzer. Otizmde olduğu gibi </a:t>
            </a:r>
            <a:r>
              <a:rPr lang="tr-TR" dirty="0" err="1"/>
              <a:t>Asperger</a:t>
            </a:r>
            <a:r>
              <a:rPr lang="tr-TR" dirty="0"/>
              <a:t> sendromunda da erken tanı çok önemlidir.</a:t>
            </a:r>
          </a:p>
          <a:p>
            <a:r>
              <a:rPr lang="tr-TR" dirty="0" err="1"/>
              <a:t>Asperger</a:t>
            </a:r>
            <a:r>
              <a:rPr lang="tr-TR" dirty="0"/>
              <a:t> Sendromu, çocukluk çağında ortaya çıkan genetik geçişli bir sorundur. Sendromun ana belirtisi aşırı içe kapanıklık durumudur. Tekrarlayıcı davranışlar, tekdüze bir konuşma, belli bir konuya abartılı ilgi diğer önemli belirtilerdir. </a:t>
            </a:r>
            <a:r>
              <a:rPr lang="tr-TR" dirty="0" smtClean="0"/>
              <a:t>Sendrom, </a:t>
            </a:r>
            <a:r>
              <a:rPr lang="tr-TR" dirty="0"/>
              <a:t>3-4 yaşlarından sonra yavaş yavaş belli olmaya başlar. Çocuklar genellikle 3-4 yaşına kadar yaşıtları gibi davranıp, hareket ederler.</a:t>
            </a:r>
          </a:p>
          <a:p>
            <a:r>
              <a:rPr lang="tr-TR" dirty="0" smtClean="0"/>
              <a:t>Otistik çocukların büyük bölümünde zeka geriliği gözlenmekle </a:t>
            </a:r>
            <a:r>
              <a:rPr lang="tr-TR" dirty="0" err="1" smtClean="0"/>
              <a:t>beraber,Asperger</a:t>
            </a:r>
            <a:r>
              <a:rPr lang="tr-TR" dirty="0" smtClean="0"/>
              <a:t> sendromlu çocukların çoğunluğu normal ve üstü zekaya sahiptir</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3938156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ASPERGER BELİRTİLERİ</a:t>
            </a:r>
            <a:endParaRPr lang="tr-TR" dirty="0"/>
          </a:p>
        </p:txBody>
      </p:sp>
      <p:sp>
        <p:nvSpPr>
          <p:cNvPr id="3" name="İçerik Yer Tutucusu 2"/>
          <p:cNvSpPr>
            <a:spLocks noGrp="1"/>
          </p:cNvSpPr>
          <p:nvPr>
            <p:ph idx="1"/>
          </p:nvPr>
        </p:nvSpPr>
        <p:spPr/>
        <p:txBody>
          <a:bodyPr>
            <a:normAutofit fontScale="47500" lnSpcReduction="20000"/>
          </a:bodyPr>
          <a:lstStyle/>
          <a:p>
            <a:r>
              <a:rPr lang="tr-TR" dirty="0"/>
              <a:t>Sosyal farkındalık eksikliği,</a:t>
            </a:r>
          </a:p>
          <a:p>
            <a:r>
              <a:rPr lang="tr-TR" dirty="0"/>
              <a:t>Sosyalleşmede ilgi eksikliği,</a:t>
            </a:r>
          </a:p>
          <a:p>
            <a:r>
              <a:rPr lang="tr-TR" dirty="0"/>
              <a:t>Arkadaşlıklar kurma ve sürdürmede zorluk,</a:t>
            </a:r>
          </a:p>
          <a:p>
            <a:r>
              <a:rPr lang="tr-TR" dirty="0"/>
              <a:t>Başkalarının düşüncelerini ve duygularını anlayamamak ,</a:t>
            </a:r>
          </a:p>
          <a:p>
            <a:r>
              <a:rPr lang="tr-TR" dirty="0"/>
              <a:t>Göz temasından kaçınmak veya çok dikkatlice bakmak,</a:t>
            </a:r>
          </a:p>
          <a:p>
            <a:r>
              <a:rPr lang="tr-TR" dirty="0"/>
              <a:t>Mimik kullanma eksikliği ya da abartılı mimiklerin kullanılması,</a:t>
            </a:r>
          </a:p>
          <a:p>
            <a:r>
              <a:rPr lang="tr-TR" dirty="0"/>
              <a:t>Vücut dilini anlayamama,</a:t>
            </a:r>
          </a:p>
          <a:p>
            <a:r>
              <a:rPr lang="tr-TR" dirty="0"/>
              <a:t>Kişilerarası sınırlara uymama,</a:t>
            </a:r>
          </a:p>
          <a:p>
            <a:r>
              <a:rPr lang="tr-TR" dirty="0"/>
              <a:t>Seslere, dokunmaya, kokulara, tatlara veya görsel uyaranlara aşırı hassasiyet,</a:t>
            </a:r>
          </a:p>
          <a:p>
            <a:r>
              <a:rPr lang="tr-TR" dirty="0"/>
              <a:t>Rutine aşırı bağlılık,</a:t>
            </a:r>
          </a:p>
          <a:p>
            <a:r>
              <a:rPr lang="tr-TR" dirty="0"/>
              <a:t>El çırpma ya da kol sallama gibi tekrarlanan motor davranışlar,</a:t>
            </a:r>
          </a:p>
          <a:p>
            <a:r>
              <a:rPr lang="tr-TR" dirty="0"/>
              <a:t>Sakarlık veya koordine olmayan motor hareketler,</a:t>
            </a:r>
          </a:p>
          <a:p>
            <a:r>
              <a:rPr lang="tr-TR" dirty="0"/>
              <a:t>Birkaç konuya gösterilen takıntılı ilgi,</a:t>
            </a:r>
          </a:p>
          <a:p>
            <a:r>
              <a:rPr lang="tr-TR" dirty="0"/>
              <a:t>İroni ya da alay gibi ince bir dil kullanımını anlamada güçlük çekmek,</a:t>
            </a:r>
          </a:p>
          <a:p>
            <a:r>
              <a:rPr lang="tr-TR" dirty="0"/>
              <a:t>Ses tonunu ayarlamada zorlanma,</a:t>
            </a:r>
          </a:p>
          <a:p>
            <a:r>
              <a:rPr lang="tr-TR" dirty="0"/>
              <a:t>Düzensiz konuşma veya konuşmayı kendi ilgi alanına yönlendirme.</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2726322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ATİPİK OTİZM</a:t>
            </a:r>
            <a:endParaRPr lang="tr-TR" dirty="0"/>
          </a:p>
        </p:txBody>
      </p:sp>
      <p:sp>
        <p:nvSpPr>
          <p:cNvPr id="3" name="İçerik Yer Tutucusu 2"/>
          <p:cNvSpPr>
            <a:spLocks noGrp="1"/>
          </p:cNvSpPr>
          <p:nvPr>
            <p:ph idx="1"/>
          </p:nvPr>
        </p:nvSpPr>
        <p:spPr/>
        <p:txBody>
          <a:bodyPr/>
          <a:lstStyle/>
          <a:p>
            <a:r>
              <a:rPr lang="tr-TR" dirty="0"/>
              <a:t>Başka türlü adlandırılamayan yaygın gelişimsel bozukluk olarak da adlandırılabilen </a:t>
            </a:r>
            <a:r>
              <a:rPr lang="tr-TR" dirty="0" err="1"/>
              <a:t>atipik</a:t>
            </a:r>
            <a:r>
              <a:rPr lang="tr-TR" dirty="0"/>
              <a:t> otizm yaygın gelişimsel bozukluk şemsiyesi altında gösterilen bir </a:t>
            </a:r>
            <a:r>
              <a:rPr lang="tr-TR" dirty="0" err="1"/>
              <a:t>gruptur.Yaygın</a:t>
            </a:r>
            <a:r>
              <a:rPr lang="tr-TR" dirty="0"/>
              <a:t> gelişimsel bozukluk çatısı altındaki diğer grupların özelliklerini tam olarak karşılamayan çocuklar için kullanılan bir </a:t>
            </a:r>
            <a:r>
              <a:rPr lang="tr-TR" dirty="0" err="1"/>
              <a:t>sınıftır.Otizm</a:t>
            </a:r>
            <a:r>
              <a:rPr lang="tr-TR" dirty="0"/>
              <a:t> veya </a:t>
            </a:r>
            <a:r>
              <a:rPr lang="tr-TR" dirty="0" err="1"/>
              <a:t>asperger</a:t>
            </a:r>
            <a:r>
              <a:rPr lang="tr-TR" dirty="0"/>
              <a:t> sendromunun bazı özelliklerini </a:t>
            </a:r>
            <a:r>
              <a:rPr lang="tr-TR" dirty="0" err="1"/>
              <a:t>taşıyan;ancak</a:t>
            </a:r>
            <a:r>
              <a:rPr lang="tr-TR" dirty="0"/>
              <a:t> tanı kriterlerini tam olarak karşılamayan bireyler için </a:t>
            </a:r>
            <a:r>
              <a:rPr lang="tr-TR" dirty="0" err="1"/>
              <a:t>atipik</a:t>
            </a:r>
            <a:r>
              <a:rPr lang="tr-TR" dirty="0"/>
              <a:t> otizm(başka türlü adlandırılamayan yaygın gelişimsel bozukluk)tanısı kullanılmaktadır.</a:t>
            </a:r>
          </a:p>
          <a:p>
            <a:pPr marL="0" indent="0">
              <a:buNone/>
            </a:pPr>
            <a:r>
              <a:rPr lang="tr-TR" dirty="0"/>
              <a:t>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3499492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ATİPİK OTİZM BELİRTİLERİ</a:t>
            </a:r>
            <a:endParaRPr lang="tr-TR" dirty="0"/>
          </a:p>
        </p:txBody>
      </p:sp>
      <p:sp>
        <p:nvSpPr>
          <p:cNvPr id="3" name="İçerik Yer Tutucusu 2"/>
          <p:cNvSpPr>
            <a:spLocks noGrp="1"/>
          </p:cNvSpPr>
          <p:nvPr>
            <p:ph idx="1"/>
          </p:nvPr>
        </p:nvSpPr>
        <p:spPr/>
        <p:txBody>
          <a:bodyPr>
            <a:normAutofit/>
          </a:bodyPr>
          <a:lstStyle/>
          <a:p>
            <a:r>
              <a:rPr lang="tr-TR" dirty="0" smtClean="0"/>
              <a:t>Dil ve konuşmada gecikme</a:t>
            </a:r>
          </a:p>
          <a:p>
            <a:r>
              <a:rPr lang="tr-TR" dirty="0" smtClean="0"/>
              <a:t>Sözel ifade ve beden dili kullanımında güçlük</a:t>
            </a:r>
          </a:p>
          <a:p>
            <a:r>
              <a:rPr lang="tr-TR" dirty="0"/>
              <a:t>zaman planlaması </a:t>
            </a:r>
            <a:r>
              <a:rPr lang="tr-TR" dirty="0" smtClean="0"/>
              <a:t>güçlükleri</a:t>
            </a:r>
          </a:p>
          <a:p>
            <a:r>
              <a:rPr lang="tr-TR" dirty="0"/>
              <a:t>tat, ses, koku, görme ve dokunmaya karşı artan ya da azalan </a:t>
            </a:r>
            <a:r>
              <a:rPr lang="tr-TR" dirty="0" smtClean="0"/>
              <a:t>hassasiyetler</a:t>
            </a:r>
          </a:p>
          <a:p>
            <a:r>
              <a:rPr lang="tr-TR" dirty="0"/>
              <a:t>tekrarlayan ve takıntılı </a:t>
            </a:r>
            <a:r>
              <a:rPr lang="tr-TR" dirty="0" smtClean="0"/>
              <a:t>davranışlar</a:t>
            </a:r>
          </a:p>
          <a:p>
            <a:r>
              <a:rPr lang="tr-TR" dirty="0" smtClean="0"/>
              <a:t> </a:t>
            </a:r>
            <a:r>
              <a:rPr lang="tr-TR" dirty="0"/>
              <a:t>soyut kavramları anlamada </a:t>
            </a:r>
            <a:r>
              <a:rPr lang="tr-TR" dirty="0" smtClean="0"/>
              <a:t>zorluklar</a:t>
            </a:r>
          </a:p>
          <a:p>
            <a:r>
              <a:rPr lang="tr-TR" dirty="0" smtClean="0"/>
              <a:t> </a:t>
            </a:r>
            <a:r>
              <a:rPr lang="tr-TR" dirty="0"/>
              <a:t>kaygı, fiziksel koordinasyon </a:t>
            </a:r>
            <a:r>
              <a:rPr lang="tr-TR" dirty="0" smtClean="0"/>
              <a:t>problemleri</a:t>
            </a:r>
          </a:p>
          <a:p>
            <a:r>
              <a:rPr lang="tr-TR" dirty="0" smtClean="0"/>
              <a:t> kas </a:t>
            </a:r>
            <a:r>
              <a:rPr lang="tr-TR" dirty="0"/>
              <a:t>yoğunluğunda düşüklük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2338227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YGB TANISI ALAN ÇOCUK İÇİN NE YAPMALI?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Aile çok iyi bilgilenmelidir</a:t>
            </a:r>
          </a:p>
          <a:p>
            <a:r>
              <a:rPr lang="tr-TR" dirty="0" smtClean="0"/>
              <a:t>Çocuk en uygun eğitim ortamına yönlendirilmelidir</a:t>
            </a:r>
          </a:p>
          <a:p>
            <a:r>
              <a:rPr lang="tr-TR" dirty="0" smtClean="0"/>
              <a:t>Çocuk için doğru eğitim programı seçilmelidir(Etkin program uygulamalı davranış  analizidir ABA)</a:t>
            </a:r>
          </a:p>
          <a:p>
            <a:r>
              <a:rPr lang="tr-TR" dirty="0" smtClean="0"/>
              <a:t>Haftada 20-40 saatlik yoğun bir eğitim gereklidir</a:t>
            </a:r>
          </a:p>
          <a:p>
            <a:r>
              <a:rPr lang="tr-TR" dirty="0" smtClean="0"/>
              <a:t>Bu programların mümkün olmadığı yerlerde ailenin ciddi iş birliği ve eve eğitim programları ile bunu desteklemek gerekir. </a:t>
            </a:r>
          </a:p>
          <a:p>
            <a:r>
              <a:rPr lang="tr-TR" dirty="0" smtClean="0"/>
              <a:t>Ailenin eğitimde rol alması, ve evde de çocuğun sosyal duygusal gelişmesi ve olumsuz davranışlarını değiştirmek için çaba harcamaları gerekmektedir.</a:t>
            </a:r>
          </a:p>
          <a:p>
            <a:r>
              <a:rPr lang="tr-TR" dirty="0" smtClean="0"/>
              <a:t> Eğitim </a:t>
            </a:r>
            <a:r>
              <a:rPr lang="tr-TR" dirty="0" err="1" smtClean="0"/>
              <a:t>süresi,çocuğun</a:t>
            </a:r>
            <a:r>
              <a:rPr lang="tr-TR" dirty="0" smtClean="0"/>
              <a:t> bireysel </a:t>
            </a:r>
            <a:r>
              <a:rPr lang="tr-TR" dirty="0" err="1" smtClean="0"/>
              <a:t>potansiyeli,eğitim</a:t>
            </a:r>
            <a:r>
              <a:rPr lang="tr-TR" dirty="0" smtClean="0"/>
              <a:t> kalitesi ve aile iş birliği ile ilgilidir.</a:t>
            </a:r>
          </a:p>
          <a:p>
            <a:r>
              <a:rPr lang="tr-TR" dirty="0" smtClean="0"/>
              <a:t>Bazı olgularda ilaç tedavisi gerekebilir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591448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KAYNAKLAR</a:t>
            </a:r>
            <a:endParaRPr lang="tr-TR" dirty="0"/>
          </a:p>
        </p:txBody>
      </p:sp>
      <p:sp>
        <p:nvSpPr>
          <p:cNvPr id="3" name="İçerik Yer Tutucusu 2"/>
          <p:cNvSpPr>
            <a:spLocks noGrp="1"/>
          </p:cNvSpPr>
          <p:nvPr>
            <p:ph idx="1"/>
          </p:nvPr>
        </p:nvSpPr>
        <p:spPr/>
        <p:txBody>
          <a:bodyPr/>
          <a:lstStyle/>
          <a:p>
            <a:r>
              <a:rPr lang="tr-TR" dirty="0"/>
              <a:t>Prof. </a:t>
            </a:r>
            <a:r>
              <a:rPr lang="tr-TR" dirty="0" err="1"/>
              <a:t>Dr.Nahit</a:t>
            </a:r>
            <a:r>
              <a:rPr lang="tr-TR" dirty="0"/>
              <a:t> </a:t>
            </a:r>
            <a:r>
              <a:rPr lang="tr-TR" dirty="0" err="1"/>
              <a:t>Motavalli</a:t>
            </a:r>
            <a:r>
              <a:rPr lang="tr-TR" dirty="0"/>
              <a:t> </a:t>
            </a:r>
            <a:r>
              <a:rPr lang="tr-TR" dirty="0" smtClean="0"/>
              <a:t>Mukaddes( Otizm spektrum bozuklukları)</a:t>
            </a:r>
          </a:p>
          <a:p>
            <a:r>
              <a:rPr lang="tr-TR" dirty="0"/>
              <a:t>Özgür YORBIK, Hakan ERMAN, Teoman SÖHMEN (</a:t>
            </a:r>
            <a:r>
              <a:rPr lang="tr-TR" dirty="0" err="1"/>
              <a:t>Asperger</a:t>
            </a:r>
            <a:r>
              <a:rPr lang="tr-TR" dirty="0"/>
              <a:t> Sendromu ve Yüksek Fonksiyonlu Otizmin Tanısal ayrımı</a:t>
            </a:r>
            <a:r>
              <a:rPr lang="tr-TR" dirty="0" smtClean="0"/>
              <a:t>)</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2103900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YAYGIN GELİŞİMSEL BOZUKLUKLAR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a:t>Yaygın Gelişimsel Bozukluklar (YGB) terimi; toplumsal etkileşim, duygusal karşılıklılık, sözel ve sözel olmayan iletişim ve sembolik oyun alanlarında </a:t>
            </a:r>
            <a:r>
              <a:rPr lang="tr-TR" dirty="0" err="1"/>
              <a:t>varolan</a:t>
            </a:r>
            <a:r>
              <a:rPr lang="tr-TR" dirty="0"/>
              <a:t> güçlüklerle karakterize bir grup bozukluğu kapsayan şemsiye bir terimdir</a:t>
            </a:r>
            <a:r>
              <a:rPr lang="tr-TR" dirty="0" smtClean="0"/>
              <a:t>.</a:t>
            </a:r>
          </a:p>
          <a:p>
            <a:r>
              <a:rPr lang="tr-TR" dirty="0" smtClean="0"/>
              <a:t> </a:t>
            </a:r>
            <a:r>
              <a:rPr lang="tr-TR" dirty="0"/>
              <a:t>Bu grupta yer alan otistik bozukluk, </a:t>
            </a:r>
            <a:r>
              <a:rPr lang="tr-TR" dirty="0" err="1"/>
              <a:t>Asperger</a:t>
            </a:r>
            <a:r>
              <a:rPr lang="tr-TR" dirty="0"/>
              <a:t> sendromu ve başka türlü adlandırılamayan yaygın gelişimsel bozukluk  tanıları; sosyal etkileşim, iletişim ve sınırlı ve tekrarlayıcı davranışlar olmak üzere üç alanda hafiften ağıra değişen düzeylerde yetersizlik ve bozulmanın görüldüğü durumları tanımlar</a:t>
            </a:r>
            <a:r>
              <a:rPr lang="tr-TR" dirty="0" smtClean="0"/>
              <a:t>.</a:t>
            </a:r>
          </a:p>
          <a:p>
            <a:r>
              <a:rPr lang="tr-TR" dirty="0" smtClean="0"/>
              <a:t>Belirtilen </a:t>
            </a:r>
            <a:r>
              <a:rPr lang="tr-TR" dirty="0"/>
              <a:t>alanlardaki gelişimsel sapmanın daha ağır olduğu durumlar otistik </a:t>
            </a:r>
            <a:r>
              <a:rPr lang="tr-TR" dirty="0" smtClean="0"/>
              <a:t>bozukluk.</a:t>
            </a:r>
          </a:p>
          <a:p>
            <a:r>
              <a:rPr lang="tr-TR" dirty="0" smtClean="0"/>
              <a:t> Bilişsel </a:t>
            </a:r>
            <a:r>
              <a:rPr lang="tr-TR" dirty="0"/>
              <a:t>ve dil gelişiminde gecikmenin olmadığı daha hafif formlar ise </a:t>
            </a:r>
            <a:r>
              <a:rPr lang="tr-TR" dirty="0" err="1"/>
              <a:t>Asperger</a:t>
            </a:r>
            <a:r>
              <a:rPr lang="tr-TR" dirty="0"/>
              <a:t> sendromu olarak adlandırılmaktadır</a:t>
            </a:r>
            <a:r>
              <a:rPr lang="tr-TR" dirty="0" smtClean="0"/>
              <a:t>.</a:t>
            </a:r>
          </a:p>
          <a:p>
            <a:r>
              <a:rPr lang="tr-TR" dirty="0" smtClean="0"/>
              <a:t> Otistik </a:t>
            </a:r>
            <a:r>
              <a:rPr lang="tr-TR" dirty="0"/>
              <a:t>bozukluk ya da </a:t>
            </a:r>
            <a:r>
              <a:rPr lang="tr-TR" dirty="0" err="1"/>
              <a:t>Asperger</a:t>
            </a:r>
            <a:r>
              <a:rPr lang="tr-TR" dirty="0"/>
              <a:t> sendromu belirtilerinden </a:t>
            </a:r>
            <a:r>
              <a:rPr lang="tr-TR" dirty="0" smtClean="0"/>
              <a:t>bazılarını </a:t>
            </a:r>
            <a:r>
              <a:rPr lang="tr-TR" dirty="0"/>
              <a:t>taşıyan ama tüm tanı kriterlerini karşılamayan ya da belirtileri çok hafif düzeyde olan bireyler ise </a:t>
            </a:r>
            <a:r>
              <a:rPr lang="tr-TR" dirty="0" smtClean="0"/>
              <a:t>YGB(</a:t>
            </a:r>
            <a:r>
              <a:rPr lang="tr-TR" dirty="0" err="1" smtClean="0"/>
              <a:t>Atipik</a:t>
            </a:r>
            <a:r>
              <a:rPr lang="tr-TR" dirty="0" smtClean="0"/>
              <a:t> Otizm) </a:t>
            </a:r>
            <a:r>
              <a:rPr lang="tr-TR" dirty="0"/>
              <a:t>tanısı almaktadırlar.</a:t>
            </a:r>
          </a:p>
          <a:p>
            <a:endParaRPr lang="tr-TR"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75063" cy="775063"/>
          </a:xfrm>
          <a:prstGeom prst="rect">
            <a:avLst/>
          </a:prstGeom>
        </p:spPr>
      </p:pic>
    </p:spTree>
    <p:extLst>
      <p:ext uri="{BB962C8B-B14F-4D97-AF65-F5344CB8AC3E}">
        <p14:creationId xmlns:p14="http://schemas.microsoft.com/office/powerpoint/2010/main" val="1221222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OTİZM</a:t>
            </a:r>
            <a:endParaRPr lang="tr-TR" dirty="0"/>
          </a:p>
        </p:txBody>
      </p:sp>
      <p:sp>
        <p:nvSpPr>
          <p:cNvPr id="3" name="İçerik Yer Tutucusu 2"/>
          <p:cNvSpPr>
            <a:spLocks noGrp="1"/>
          </p:cNvSpPr>
          <p:nvPr>
            <p:ph idx="1"/>
          </p:nvPr>
        </p:nvSpPr>
        <p:spPr/>
        <p:txBody>
          <a:bodyPr>
            <a:normAutofit/>
          </a:bodyPr>
          <a:lstStyle/>
          <a:p>
            <a:pPr fontAlgn="base"/>
            <a:r>
              <a:rPr lang="tr-TR" dirty="0"/>
              <a:t>Otizm, nedeni tam olarak bilinemeyen, çocuğun sosyal ve iletişim becerilerinin oluşmasını engelleyen veya etkileyen, sınırlı tekrarlayan davranışlar ve sınırlı ilgi alanları ile kendini gösteren, dilin gelişiminde gecikme ve problemler yaratan Yaygın Gelişimsel Bozukluk çeşididir. Başkalarıyla etkileşimde bulunmayı engelleyen ve kişinin kendi iç dünyasıyla baş başa kalmasına yol açan otizm, genellikle 3 yaştan önce ortaya çıkmaktadır.</a:t>
            </a:r>
          </a:p>
          <a:p>
            <a:pPr fontAlgn="base"/>
            <a:r>
              <a:rPr lang="tr-TR" dirty="0"/>
              <a:t>Beynin ve sinir sisteminin farklı yapısından ya da işleyişinden kaynaklandığı kabul edilen Dünya’nın her yerinde, her toplumunda ve her kültürde görülen bir bozukluktur. Ülkemizde son yıllarda yapılan araştırmalara göre oranın 68 çocukta 1 olduğu görülmektedir.</a:t>
            </a:r>
          </a:p>
          <a:p>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3656980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OTİZMİN NEDENLERİ</a:t>
            </a:r>
            <a:endParaRPr lang="tr-TR" dirty="0"/>
          </a:p>
        </p:txBody>
      </p:sp>
      <p:sp>
        <p:nvSpPr>
          <p:cNvPr id="3" name="İçerik Yer Tutucusu 2"/>
          <p:cNvSpPr>
            <a:spLocks noGrp="1"/>
          </p:cNvSpPr>
          <p:nvPr>
            <p:ph idx="1"/>
          </p:nvPr>
        </p:nvSpPr>
        <p:spPr/>
        <p:txBody>
          <a:bodyPr/>
          <a:lstStyle/>
          <a:p>
            <a:r>
              <a:rPr lang="tr-TR" dirty="0"/>
              <a:t>Bütün gelişimsel bozukluk ya da yetersizliklerde olduğu gibi, otizminde gerçek anlamda nedenleri tam olarak bilinmemekle birlikte, günümüzde bir görüşe göre; nörolojik işlevlerdeki bozukluğun otizmi tetiklediği, genetik faktörlerden kaynaklandığı ve çevresel faktörlerden etkilendiği ileri sürülmektedir.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90510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OTİZMİN BELİRTİLERİ</a:t>
            </a:r>
            <a:endParaRPr lang="tr-TR" dirty="0"/>
          </a:p>
        </p:txBody>
      </p:sp>
      <p:sp>
        <p:nvSpPr>
          <p:cNvPr id="3" name="İçerik Yer Tutucusu 2"/>
          <p:cNvSpPr>
            <a:spLocks noGrp="1"/>
          </p:cNvSpPr>
          <p:nvPr>
            <p:ph idx="1"/>
          </p:nvPr>
        </p:nvSpPr>
        <p:spPr>
          <a:xfrm>
            <a:off x="838200" y="1825625"/>
            <a:ext cx="10515600" cy="4322626"/>
          </a:xfrm>
        </p:spPr>
        <p:txBody>
          <a:bodyPr>
            <a:normAutofit/>
          </a:bodyPr>
          <a:lstStyle/>
          <a:p>
            <a:r>
              <a:rPr lang="tr-TR" dirty="0" smtClean="0"/>
              <a:t>0-1 YAŞ</a:t>
            </a:r>
          </a:p>
          <a:p>
            <a:r>
              <a:rPr lang="tr-TR" dirty="0"/>
              <a:t>Göz teması azdır, gülümseme ve seslenmeye cevabı yetersizdir.</a:t>
            </a:r>
          </a:p>
          <a:p>
            <a:r>
              <a:rPr lang="tr-TR" dirty="0"/>
              <a:t>Çok katı veya gevşek görünüm vardır</a:t>
            </a:r>
          </a:p>
          <a:p>
            <a:r>
              <a:rPr lang="tr-TR" dirty="0"/>
              <a:t>Kucağa alınınca mutlu olmazlar</a:t>
            </a:r>
          </a:p>
          <a:p>
            <a:r>
              <a:rPr lang="tr-TR" dirty="0"/>
              <a:t>Annesini/Bakıcısını görünce gülümsememe</a:t>
            </a:r>
          </a:p>
          <a:p>
            <a:r>
              <a:rPr lang="tr-TR" dirty="0"/>
              <a:t>Taklit etmeye çalışmazlar</a:t>
            </a:r>
          </a:p>
          <a:p>
            <a:r>
              <a:rPr lang="tr-TR" dirty="0"/>
              <a:t>İsmi çağırılınca bakmazlar</a:t>
            </a:r>
          </a:p>
          <a:p>
            <a:r>
              <a:rPr lang="tr-TR" dirty="0"/>
              <a:t>İnsanlara ilgi göstermezler</a:t>
            </a:r>
          </a:p>
          <a:p>
            <a:r>
              <a:rPr lang="tr-TR" dirty="0"/>
              <a:t>Agulama, heceleme gibi normal dil gelişimi yerine hırlama, boğazdan ses çıkarma tarzında sesler çıkarırlar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1415429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2-3 YAŞ</a:t>
            </a:r>
            <a:endParaRPr lang="tr-TR" dirty="0"/>
          </a:p>
        </p:txBody>
      </p:sp>
      <p:sp>
        <p:nvSpPr>
          <p:cNvPr id="3" name="İçerik Yer Tutucusu 2"/>
          <p:cNvSpPr>
            <a:spLocks noGrp="1"/>
          </p:cNvSpPr>
          <p:nvPr>
            <p:ph idx="1"/>
          </p:nvPr>
        </p:nvSpPr>
        <p:spPr/>
        <p:txBody>
          <a:bodyPr>
            <a:normAutofit fontScale="62500" lnSpcReduction="20000"/>
          </a:bodyPr>
          <a:lstStyle/>
          <a:p>
            <a:r>
              <a:rPr lang="tr-TR" dirty="0"/>
              <a:t>En sık doktora başvurma yaşıdır.</a:t>
            </a:r>
          </a:p>
          <a:p>
            <a:r>
              <a:rPr lang="tr-TR" dirty="0"/>
              <a:t>Özellikle konuşma sorunları ailelerin dikkatini çeker.</a:t>
            </a:r>
          </a:p>
          <a:p>
            <a:r>
              <a:rPr lang="tr-TR" dirty="0"/>
              <a:t>Kelime söyleme, iki kelimelik cümle kurma, söylenenleri anlama konusunda yetersizlik vardır. </a:t>
            </a:r>
          </a:p>
          <a:p>
            <a:r>
              <a:rPr lang="tr-TR" dirty="0"/>
              <a:t>Bazı çocuklarda önceden kazanılmış becerilerde (örneğin; daha önce öğrendiği ve kullandığı kelimeleri söylememe) gerileme olması belirgindir.</a:t>
            </a:r>
          </a:p>
          <a:p>
            <a:r>
              <a:rPr lang="tr-TR" dirty="0"/>
              <a:t>Yalnızlığı tercih ederler.</a:t>
            </a:r>
          </a:p>
          <a:p>
            <a:r>
              <a:rPr lang="tr-TR" dirty="0"/>
              <a:t>Göz temasından kaçınır veya göz temasını uzun sürdüremezler.</a:t>
            </a:r>
          </a:p>
          <a:p>
            <a:r>
              <a:rPr lang="tr-TR" dirty="0"/>
              <a:t>Gülümseme az ya da yoktur, donuk yüz ifadesi vardır.</a:t>
            </a:r>
          </a:p>
          <a:p>
            <a:r>
              <a:rPr lang="tr-TR" dirty="0"/>
              <a:t>İsmine bakmama, yaşıtlarına ilgi göstermeme veya az ilgilenme söz konusudur.</a:t>
            </a:r>
          </a:p>
          <a:p>
            <a:r>
              <a:rPr lang="tr-TR" dirty="0"/>
              <a:t>İşaret ettiğiniz nesneye bakmaz, kendi ilgilendiği nesneyi başkaları ile paylaşmazlar.</a:t>
            </a:r>
          </a:p>
          <a:p>
            <a:r>
              <a:rPr lang="tr-TR" dirty="0"/>
              <a:t>Bay bay yapmaz ya da uygun olmayan şekilde yaparlar (ters yapma, aşağı yukarı sallama gibi), öpücük gibi taklide dayalı davranış geliştiremezler.</a:t>
            </a:r>
          </a:p>
          <a:p>
            <a:r>
              <a:rPr lang="tr-TR" dirty="0"/>
              <a:t>Tekrarlanan anlamsız hareketler ( Kanat çırpma, parmak ucunda yürüme, dönme, sallanma, el çırpma gibi amacı olmayan hareketlerdir) vardır.</a:t>
            </a:r>
          </a:p>
          <a:p>
            <a:r>
              <a:rPr lang="tr-TR" dirty="0"/>
              <a:t>Oyuncaklarla uygun şekilde oynamama, onları bir sıraya göre dizme, sadece bir parçasıyla aşırı ilgilenme de sık görülmektedir.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2247505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4-5 YAŞ</a:t>
            </a:r>
            <a:endParaRPr lang="tr-TR" dirty="0"/>
          </a:p>
        </p:txBody>
      </p:sp>
      <p:sp>
        <p:nvSpPr>
          <p:cNvPr id="3" name="İçerik Yer Tutucusu 2"/>
          <p:cNvSpPr>
            <a:spLocks noGrp="1"/>
          </p:cNvSpPr>
          <p:nvPr>
            <p:ph idx="1"/>
          </p:nvPr>
        </p:nvSpPr>
        <p:spPr/>
        <p:txBody>
          <a:bodyPr>
            <a:normAutofit fontScale="85000" lnSpcReduction="10000"/>
          </a:bodyPr>
          <a:lstStyle/>
          <a:p>
            <a:r>
              <a:rPr lang="tr-TR" dirty="0"/>
              <a:t>Bu yaşlarda yaşıtlarından farklılık belirgindir.</a:t>
            </a:r>
          </a:p>
          <a:p>
            <a:r>
              <a:rPr lang="tr-TR" dirty="0"/>
              <a:t>Donuk yüz ifadesi, insanlarla iletişim kurmada isteksizlik vardır.</a:t>
            </a:r>
          </a:p>
          <a:p>
            <a:r>
              <a:rPr lang="tr-TR" dirty="0"/>
              <a:t>Oyunlarında hayal gücünü kullanma, ¨-</a:t>
            </a:r>
            <a:r>
              <a:rPr lang="tr-TR" dirty="0" err="1"/>
              <a:t>mış</a:t>
            </a:r>
            <a:r>
              <a:rPr lang="tr-TR" dirty="0"/>
              <a:t> gibi yapma¨ davranışlarında sorun yaşarlar.</a:t>
            </a:r>
          </a:p>
          <a:p>
            <a:r>
              <a:rPr lang="tr-TR" dirty="0"/>
              <a:t>Normal gelişimde gözlenen karşısındaki kişinin duygularını anlama, kendisini onun yerine koyabilme gibi becerileri gelişmemiştir.</a:t>
            </a:r>
          </a:p>
          <a:p>
            <a:r>
              <a:rPr lang="tr-TR" dirty="0"/>
              <a:t>Sallanma, kendi etrafında dönme, parmak ucunda yürüme gibi davranışlar devam edebilir.</a:t>
            </a:r>
          </a:p>
          <a:p>
            <a:r>
              <a:rPr lang="tr-TR" dirty="0"/>
              <a:t>Konuşmasında bu yaşlarda bir miktar ilerleme gözlenir fakat kısıtlılık sürer (Kısa cümleler kurma, söylenenleri tekrar etme, tek düze ses tonu vardır).</a:t>
            </a:r>
          </a:p>
          <a:p>
            <a:r>
              <a:rPr lang="tr-TR" dirty="0"/>
              <a:t>Konuşamayan grupta ise garip sesler çıkarma, değişik kelimeler uydurma gözlenebilir.</a:t>
            </a:r>
          </a:p>
          <a:p>
            <a:r>
              <a:rPr lang="tr-TR" dirty="0"/>
              <a:t>Karşılıklı bir konuşmayı başlatma ve yürütmede kısıtlılık belirgindir.</a:t>
            </a:r>
          </a:p>
          <a:p>
            <a:r>
              <a:rPr lang="tr-TR" dirty="0"/>
              <a:t>Değişime dirençlidirler. Hep aynı kıyafeti tercih etme, hep aynı yoldan gitme görülebilir.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403180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OKUL ÇAĞI</a:t>
            </a:r>
            <a:endParaRPr lang="tr-TR" dirty="0"/>
          </a:p>
        </p:txBody>
      </p:sp>
      <p:sp>
        <p:nvSpPr>
          <p:cNvPr id="3" name="İçerik Yer Tutucusu 2"/>
          <p:cNvSpPr>
            <a:spLocks noGrp="1"/>
          </p:cNvSpPr>
          <p:nvPr>
            <p:ph idx="1"/>
          </p:nvPr>
        </p:nvSpPr>
        <p:spPr/>
        <p:txBody>
          <a:bodyPr/>
          <a:lstStyle/>
          <a:p>
            <a:r>
              <a:rPr lang="tr-TR" dirty="0"/>
              <a:t>Değişikliklerde ve yeni ortamlarda zorlandıkları için okul döneminde bazı güçlükler olabilir.</a:t>
            </a:r>
          </a:p>
          <a:p>
            <a:r>
              <a:rPr lang="tr-TR" dirty="0"/>
              <a:t>Bazıları hiçbir sosyal iletişime girmez, arkadaşlık kurmaz, duygusal karşılık vermez ve duymuyormuş gibi davranabilirler.</a:t>
            </a:r>
          </a:p>
          <a:p>
            <a:r>
              <a:rPr lang="tr-TR" dirty="0"/>
              <a:t>Bir kısım çocuklar ise aktif olarak ilişki kurmaz fakat karşısından ilgi gördüğünde reddetmeyip yaklaşmasına izin verebilirler.</a:t>
            </a:r>
          </a:p>
          <a:p>
            <a:r>
              <a:rPr lang="tr-TR" dirty="0"/>
              <a:t>Bazı otizmli çocuklarda aktif olarak ilişki kurabilir ancak ilişki biçimleri farklı olabilir.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1785385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OTİZMİN TEDAVİSİ</a:t>
            </a:r>
            <a:endParaRPr lang="tr-TR" dirty="0"/>
          </a:p>
        </p:txBody>
      </p:sp>
      <p:sp>
        <p:nvSpPr>
          <p:cNvPr id="3" name="İçerik Yer Tutucusu 2"/>
          <p:cNvSpPr>
            <a:spLocks noGrp="1"/>
          </p:cNvSpPr>
          <p:nvPr>
            <p:ph idx="1"/>
          </p:nvPr>
        </p:nvSpPr>
        <p:spPr/>
        <p:txBody>
          <a:bodyPr>
            <a:normAutofit fontScale="77500" lnSpcReduction="20000"/>
          </a:bodyPr>
          <a:lstStyle/>
          <a:p>
            <a:r>
              <a:rPr lang="tr-TR" dirty="0"/>
              <a:t>Otizm hastalık değil, gelişimsel bir farklılıktır. </a:t>
            </a:r>
            <a:r>
              <a:rPr lang="tr-TR" b="1" u="sng" dirty="0"/>
              <a:t>Din, dil, ırk, sosyal statü ayırt etmeyen otizmin, günümüzde bilinen tek tedavisi, tek ilacı vardır o da; erken tanı ile yoğun ve sürekli özel eğitim</a:t>
            </a:r>
            <a:r>
              <a:rPr lang="tr-TR" dirty="0"/>
              <a:t>.</a:t>
            </a:r>
            <a:br>
              <a:rPr lang="tr-TR" dirty="0"/>
            </a:br>
            <a:endParaRPr lang="tr-TR" dirty="0"/>
          </a:p>
          <a:p>
            <a:r>
              <a:rPr lang="tr-TR" dirty="0"/>
              <a:t>Erken tanı ve doğru bir eğitim yöntemi ile yoğun olarak eğitim alan çocukların yaklaşık yüzde ellisinde otizmin belirtileri kontrol altına alınabilmekte, gelişim sağlanabilmekte, büyük ilerleme kaydedilmekte ve hatta bazı otizmli çocukların ergenlik yaşına geldiklerinde diğer arkadaşlarından farkı kalmayabilmektedir. Dolayısıyla bizim için burada en önemli nokta olabildiğince erken dönemde (18 ay civarı) tanı koyabilmek </a:t>
            </a:r>
            <a:r>
              <a:rPr lang="tr-TR" dirty="0" smtClean="0"/>
              <a:t>( en </a:t>
            </a:r>
            <a:r>
              <a:rPr lang="tr-TR" dirty="0" err="1" smtClean="0"/>
              <a:t>güvenlir</a:t>
            </a:r>
            <a:r>
              <a:rPr lang="tr-TR" dirty="0" smtClean="0"/>
              <a:t> tanı 2 yaşta) ve </a:t>
            </a:r>
            <a:r>
              <a:rPr lang="tr-TR" dirty="0"/>
              <a:t>haftada en az 30 saati bulan yoğun bir eğitim almalarını sağlamaktır. Özellikle 3 ile 5 yaş arasında bu yoğun eğitim çok kıymetlidir.</a:t>
            </a:r>
            <a:br>
              <a:rPr lang="tr-TR" dirty="0"/>
            </a:br>
            <a:endParaRPr lang="tr-TR" dirty="0"/>
          </a:p>
          <a:p>
            <a:r>
              <a:rPr lang="tr-TR" dirty="0"/>
              <a:t>Otizmin tedavisindeki başarıyı etkileyen en büyük unsur erken teşhistir. Otizm etkilerinin yoğunluğu çocuktan çocuğa değiştiğinden tedavi stratejileri ona göre düzenlenir. Tedavi sonrası ortaya çıkan bulgular göstermektedir ki kişiye özel bir eğitimde otizmli çocuklar tedaviye daha iyi reaksiyon vermektedir. Eğitimde aile faktörü mutlaka olmalı, otizmli çocuğa iletişimsel, sosyal ve davranışsal anlamda uyum sağlayıcı tedavi yöntemleri uygulanmalıdır. Son dönemlerin en etkili eğitim şekli Davranışsal eğitim ve yönetimdir. Amaç otizmli çocuğun iletişim becerilerini geliştirmek kendine yardım etmesini sağlamak ve sosyal becerilerini geliştirmektir.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1596664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103</TotalTime>
  <Words>1057</Words>
  <Application>Microsoft Office PowerPoint</Application>
  <PresentationFormat>Geniş ekran</PresentationFormat>
  <Paragraphs>100</Paragraphs>
  <Slides>15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Trebuchet MS</vt:lpstr>
      <vt:lpstr>Wingdings 3</vt:lpstr>
      <vt:lpstr>Kristal</vt:lpstr>
      <vt:lpstr>YAYGIN GELİŞİMSEL BOZUKLUKLAR </vt:lpstr>
      <vt:lpstr>YAYGIN GELİŞİMSEL BOZUKLUKLAR</vt:lpstr>
      <vt:lpstr>OTİZM</vt:lpstr>
      <vt:lpstr>OTİZMİN NEDENLERİ</vt:lpstr>
      <vt:lpstr>OTİZMİN BELİRTİLERİ</vt:lpstr>
      <vt:lpstr>2-3 YAŞ</vt:lpstr>
      <vt:lpstr>4-5 YAŞ</vt:lpstr>
      <vt:lpstr>OKUL ÇAĞI</vt:lpstr>
      <vt:lpstr>OTİZMİN TEDAVİSİ</vt:lpstr>
      <vt:lpstr>ASPERGER SENDROMU</vt:lpstr>
      <vt:lpstr>ASPERGER BELİRTİLERİ</vt:lpstr>
      <vt:lpstr>ATİPİK OTİZM</vt:lpstr>
      <vt:lpstr>ATİPİK OTİZM BELİRTİLERİ</vt:lpstr>
      <vt:lpstr>YGB TANISI ALAN ÇOCUK İÇİN NE YAPMALI?</vt:lpstr>
      <vt:lpstr>KAYNAKLAR</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11</cp:revision>
  <dcterms:created xsi:type="dcterms:W3CDTF">2021-02-04T07:29:33Z</dcterms:created>
  <dcterms:modified xsi:type="dcterms:W3CDTF">2021-02-16T09:37:32Z</dcterms:modified>
</cp:coreProperties>
</file>