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0"/>
  </p:notesMasterIdLst>
  <p:sldIdLst>
    <p:sldId id="257" r:id="rId2"/>
    <p:sldId id="258" r:id="rId3"/>
    <p:sldId id="264" r:id="rId4"/>
    <p:sldId id="266" r:id="rId5"/>
    <p:sldId id="260" r:id="rId6"/>
    <p:sldId id="261" r:id="rId7"/>
    <p:sldId id="262" r:id="rId8"/>
    <p:sldId id="263" r:id="rId9"/>
    <p:sldId id="267" r:id="rId10"/>
    <p:sldId id="268" r:id="rId11"/>
    <p:sldId id="269" r:id="rId12"/>
    <p:sldId id="270" r:id="rId13"/>
    <p:sldId id="271" r:id="rId14"/>
    <p:sldId id="272" r:id="rId15"/>
    <p:sldId id="273" r:id="rId16"/>
    <p:sldId id="274" r:id="rId17"/>
    <p:sldId id="277" r:id="rId18"/>
    <p:sldId id="275" r:id="rId19"/>
    <p:sldId id="276" r:id="rId20"/>
    <p:sldId id="278" r:id="rId21"/>
    <p:sldId id="279" r:id="rId22"/>
    <p:sldId id="280" r:id="rId23"/>
    <p:sldId id="281" r:id="rId24"/>
    <p:sldId id="282" r:id="rId25"/>
    <p:sldId id="283" r:id="rId26"/>
    <p:sldId id="284" r:id="rId27"/>
    <p:sldId id="285" r:id="rId28"/>
    <p:sldId id="286"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EC8AFA-E907-4878-8E57-EE961D5B8628}" type="datetimeFigureOut">
              <a:rPr lang="tr-TR" smtClean="0"/>
              <a:pPr/>
              <a:t>16.02.2021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D527F-87EB-4347-B7AE-CF81E487E22B}"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89D527F-87EB-4347-B7AE-CF81E487E22B}" type="slidenum">
              <a:rPr lang="tr-TR" smtClean="0"/>
              <a:pPr/>
              <a:t>10</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805F2112-933B-498E-BE3D-88696AC51CF0}" type="datetimeFigureOut">
              <a:rPr lang="tr-TR" smtClean="0"/>
              <a:pPr/>
              <a:t>16.02.2021</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A64F29AF-1B7B-4E05-BEFE-7AF20F4F9FCF}"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05F2112-933B-498E-BE3D-88696AC51CF0}" type="datetimeFigureOut">
              <a:rPr lang="tr-TR" smtClean="0"/>
              <a:pPr/>
              <a:t>16.02.2021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64F29AF-1B7B-4E05-BEFE-7AF20F4F9FC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05F2112-933B-498E-BE3D-88696AC51CF0}" type="datetimeFigureOut">
              <a:rPr lang="tr-TR" smtClean="0"/>
              <a:pPr/>
              <a:t>16.02.2021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64F29AF-1B7B-4E05-BEFE-7AF20F4F9FC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05F2112-933B-498E-BE3D-88696AC51CF0}" type="datetimeFigureOut">
              <a:rPr lang="tr-TR" smtClean="0"/>
              <a:pPr/>
              <a:t>16.02.2021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64F29AF-1B7B-4E05-BEFE-7AF20F4F9FC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805F2112-933B-498E-BE3D-88696AC51CF0}" type="datetimeFigureOut">
              <a:rPr lang="tr-TR" smtClean="0"/>
              <a:pPr/>
              <a:t>16.02.2021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64F29AF-1B7B-4E05-BEFE-7AF20F4F9FCF}"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05F2112-933B-498E-BE3D-88696AC51CF0}" type="datetimeFigureOut">
              <a:rPr lang="tr-TR" smtClean="0"/>
              <a:pPr/>
              <a:t>16.02.2021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64F29AF-1B7B-4E05-BEFE-7AF20F4F9FC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805F2112-933B-498E-BE3D-88696AC51CF0}" type="datetimeFigureOut">
              <a:rPr lang="tr-TR" smtClean="0"/>
              <a:pPr/>
              <a:t>16.02.2021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64F29AF-1B7B-4E05-BEFE-7AF20F4F9FC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05F2112-933B-498E-BE3D-88696AC51CF0}" type="datetimeFigureOut">
              <a:rPr lang="tr-TR" smtClean="0"/>
              <a:pPr/>
              <a:t>16.02.2021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64F29AF-1B7B-4E05-BEFE-7AF20F4F9FC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05F2112-933B-498E-BE3D-88696AC51CF0}" type="datetimeFigureOut">
              <a:rPr lang="tr-TR" smtClean="0"/>
              <a:pPr/>
              <a:t>16.02.2021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64F29AF-1B7B-4E05-BEFE-7AF20F4F9FC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05F2112-933B-498E-BE3D-88696AC51CF0}" type="datetimeFigureOut">
              <a:rPr lang="tr-TR" smtClean="0"/>
              <a:pPr/>
              <a:t>16.02.2021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64F29AF-1B7B-4E05-BEFE-7AF20F4F9FC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805F2112-933B-498E-BE3D-88696AC51CF0}" type="datetimeFigureOut">
              <a:rPr lang="tr-TR" smtClean="0"/>
              <a:pPr/>
              <a:t>16.02.2021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A64F29AF-1B7B-4E05-BEFE-7AF20F4F9FCF}"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05F2112-933B-498E-BE3D-88696AC51CF0}" type="datetimeFigureOut">
              <a:rPr lang="tr-TR" smtClean="0"/>
              <a:pPr/>
              <a:t>16.02.2021</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4F29AF-1B7B-4E05-BEFE-7AF20F4F9FCF}"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000372"/>
            <a:ext cx="2212848" cy="1582621"/>
          </a:xfrm>
        </p:spPr>
        <p:txBody>
          <a:bodyPr>
            <a:noAutofit/>
          </a:bodyPr>
          <a:lstStyle/>
          <a:p>
            <a:pPr algn="ctr"/>
            <a:r>
              <a:rPr lang="tr-TR" sz="2800" dirty="0" smtClean="0">
                <a:latin typeface="Times New Roman" pitchFamily="18" charset="0"/>
                <a:cs typeface="Times New Roman" pitchFamily="18" charset="0"/>
              </a:rPr>
              <a:t>ÖZEL ÖĞRENME GÜÇLÜĞÜ</a:t>
            </a:r>
            <a:endParaRPr lang="tr-TR" sz="2800" dirty="0">
              <a:latin typeface="Times New Roman" pitchFamily="18" charset="0"/>
              <a:cs typeface="Times New Roman" pitchFamily="18" charset="0"/>
            </a:endParaRPr>
          </a:p>
        </p:txBody>
      </p:sp>
      <p:pic>
        <p:nvPicPr>
          <p:cNvPr id="9" name="8 Resim Yer Tutucusu" descr="4.jpg"/>
          <p:cNvPicPr>
            <a:picLocks noGrp="1" noChangeAspect="1"/>
          </p:cNvPicPr>
          <p:nvPr>
            <p:ph type="pic" idx="1"/>
          </p:nvPr>
        </p:nvPicPr>
        <p:blipFill>
          <a:blip r:embed="rId2"/>
          <a:srcRect t="5701" b="5701"/>
          <a:stretch>
            <a:fillRect/>
          </a:stretch>
        </p:blipFill>
        <p:spPr/>
      </p:pic>
      <p:pic>
        <p:nvPicPr>
          <p:cNvPr id="4" name="3 Resim" descr="ram logo.jpg"/>
          <p:cNvPicPr>
            <a:picLocks noChangeAspect="1"/>
          </p:cNvPicPr>
          <p:nvPr/>
        </p:nvPicPr>
        <p:blipFill>
          <a:blip r:embed="rId3" cstate="print"/>
          <a:stretch>
            <a:fillRect/>
          </a:stretch>
        </p:blipFill>
        <p:spPr>
          <a:xfrm>
            <a:off x="285720" y="0"/>
            <a:ext cx="2357454" cy="235745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643050"/>
            <a:ext cx="8229600" cy="1143000"/>
          </a:xfrm>
        </p:spPr>
        <p:txBody>
          <a:bodyPr>
            <a:normAutofit fontScale="90000"/>
          </a:bodyPr>
          <a:lstStyle/>
          <a:p>
            <a:r>
              <a:rPr lang="tr-TR" dirty="0" err="1" smtClean="0"/>
              <a:t>ÖÖG’li</a:t>
            </a:r>
            <a:r>
              <a:rPr lang="tr-TR" dirty="0" smtClean="0"/>
              <a:t> bireylerin tanılanmasında;</a:t>
            </a:r>
            <a:endParaRPr lang="tr-TR" dirty="0"/>
          </a:p>
        </p:txBody>
      </p:sp>
      <p:sp>
        <p:nvSpPr>
          <p:cNvPr id="3" name="2 İçerik Yer Tutucusu"/>
          <p:cNvSpPr>
            <a:spLocks noGrp="1"/>
          </p:cNvSpPr>
          <p:nvPr>
            <p:ph idx="1"/>
          </p:nvPr>
        </p:nvSpPr>
        <p:spPr>
          <a:xfrm>
            <a:off x="428596" y="2928934"/>
            <a:ext cx="8186766" cy="3279470"/>
          </a:xfrm>
        </p:spPr>
        <p:txBody>
          <a:bodyPr>
            <a:normAutofit lnSpcReduction="10000"/>
          </a:bodyPr>
          <a:lstStyle/>
          <a:p>
            <a:pPr>
              <a:buNone/>
            </a:pPr>
            <a:r>
              <a:rPr lang="tr-TR" sz="2200" dirty="0" smtClean="0">
                <a:latin typeface="Times New Roman" pitchFamily="18" charset="0"/>
                <a:cs typeface="Times New Roman" pitchFamily="18" charset="0"/>
              </a:rPr>
              <a:t>(a</a:t>
            </a:r>
            <a:r>
              <a:rPr lang="tr-TR" sz="2200" dirty="0" smtClean="0">
                <a:latin typeface="Times New Roman" pitchFamily="18" charset="0"/>
                <a:cs typeface="Times New Roman" pitchFamily="18" charset="0"/>
              </a:rPr>
              <a:t>) Okul </a:t>
            </a:r>
            <a:r>
              <a:rPr lang="tr-TR" sz="2200" dirty="0" smtClean="0">
                <a:latin typeface="Times New Roman" pitchFamily="18" charset="0"/>
                <a:cs typeface="Times New Roman" pitchFamily="18" charset="0"/>
              </a:rPr>
              <a:t>becerilerinin bireyin kronolojik yaşının önemli ve ölçülebilir derecede </a:t>
            </a:r>
            <a:r>
              <a:rPr lang="tr-TR" sz="2200" dirty="0" smtClean="0">
                <a:latin typeface="Times New Roman" pitchFamily="18" charset="0"/>
                <a:cs typeface="Times New Roman" pitchFamily="18" charset="0"/>
              </a:rPr>
              <a:t>altında olması</a:t>
            </a:r>
            <a:r>
              <a:rPr lang="tr-TR" sz="2200" dirty="0" smtClean="0">
                <a:latin typeface="Times New Roman" pitchFamily="18" charset="0"/>
                <a:cs typeface="Times New Roman" pitchFamily="18" charset="0"/>
              </a:rPr>
              <a:t>,</a:t>
            </a:r>
          </a:p>
          <a:p>
            <a:pPr>
              <a:buNone/>
            </a:pPr>
            <a:r>
              <a:rPr lang="tr-TR" sz="2200" dirty="0" smtClean="0">
                <a:latin typeface="Times New Roman" pitchFamily="18" charset="0"/>
                <a:cs typeface="Times New Roman" pitchFamily="18" charset="0"/>
              </a:rPr>
              <a:t>(b) Okul ya da işle ilgili günlük yaşam becerilerinin de etkilenmesi,</a:t>
            </a:r>
          </a:p>
          <a:p>
            <a:pPr>
              <a:buNone/>
            </a:pPr>
            <a:r>
              <a:rPr lang="tr-TR" sz="2200" dirty="0" smtClean="0">
                <a:latin typeface="Times New Roman" pitchFamily="18" charset="0"/>
                <a:cs typeface="Times New Roman" pitchFamily="18" charset="0"/>
              </a:rPr>
              <a:t>(c) Bu durumunun zihinsel yetersizlik, diğer ruhsal ve </a:t>
            </a:r>
            <a:r>
              <a:rPr lang="tr-TR" sz="2200" dirty="0" smtClean="0">
                <a:latin typeface="Times New Roman" pitchFamily="18" charset="0"/>
                <a:cs typeface="Times New Roman" pitchFamily="18" charset="0"/>
              </a:rPr>
              <a:t>sinirsel bozukluklar</a:t>
            </a:r>
            <a:r>
              <a:rPr lang="tr-TR" sz="2200" dirty="0" smtClean="0">
                <a:latin typeface="Times New Roman" pitchFamily="18" charset="0"/>
                <a:cs typeface="Times New Roman" pitchFamily="18" charset="0"/>
              </a:rPr>
              <a:t>, ruhsal ve </a:t>
            </a:r>
            <a:r>
              <a:rPr lang="tr-TR" sz="2200" dirty="0" smtClean="0">
                <a:latin typeface="Times New Roman" pitchFamily="18" charset="0"/>
                <a:cs typeface="Times New Roman" pitchFamily="18" charset="0"/>
              </a:rPr>
              <a:t>toplumsal güçlükler</a:t>
            </a:r>
            <a:r>
              <a:rPr lang="tr-TR" sz="2200" dirty="0" smtClean="0">
                <a:latin typeface="Times New Roman" pitchFamily="18" charset="0"/>
                <a:cs typeface="Times New Roman" pitchFamily="18" charset="0"/>
              </a:rPr>
              <a:t>, okulda kullanılan dili tam bilmeme, eğitsel yönergelerin yetersizliği </a:t>
            </a:r>
            <a:r>
              <a:rPr lang="tr-TR" sz="2200" dirty="0" smtClean="0">
                <a:latin typeface="Times New Roman" pitchFamily="18" charset="0"/>
                <a:cs typeface="Times New Roman" pitchFamily="18" charset="0"/>
              </a:rPr>
              <a:t>gibi durumlarla </a:t>
            </a:r>
            <a:r>
              <a:rPr lang="tr-TR" sz="2200" dirty="0" smtClean="0">
                <a:latin typeface="Times New Roman" pitchFamily="18" charset="0"/>
                <a:cs typeface="Times New Roman" pitchFamily="18" charset="0"/>
              </a:rPr>
              <a:t>açıklanamaması gerekliliği vurgulanmaktadır (Görgün &amp; </a:t>
            </a:r>
            <a:r>
              <a:rPr lang="tr-TR" sz="2200" dirty="0" err="1" smtClean="0">
                <a:latin typeface="Times New Roman" pitchFamily="18" charset="0"/>
                <a:cs typeface="Times New Roman" pitchFamily="18" charset="0"/>
              </a:rPr>
              <a:t>Melekoğlu</a:t>
            </a:r>
            <a:r>
              <a:rPr lang="tr-TR" sz="2200" dirty="0" smtClean="0">
                <a:latin typeface="Times New Roman" pitchFamily="18" charset="0"/>
                <a:cs typeface="Times New Roman" pitchFamily="18" charset="0"/>
              </a:rPr>
              <a:t>, 2019). </a:t>
            </a:r>
            <a:r>
              <a:rPr lang="tr-TR" dirty="0" smtClean="0"/>
              <a:t/>
            </a:r>
            <a:br>
              <a:rPr lang="tr-TR" dirty="0" smtClean="0"/>
            </a:br>
            <a:endParaRPr lang="tr-TR" dirty="0"/>
          </a:p>
        </p:txBody>
      </p:sp>
      <p:pic>
        <p:nvPicPr>
          <p:cNvPr id="4" name="3 Resim" descr="ram logo.jpg"/>
          <p:cNvPicPr>
            <a:picLocks noChangeAspect="1"/>
          </p:cNvPicPr>
          <p:nvPr/>
        </p:nvPicPr>
        <p:blipFill>
          <a:blip r:embed="rId3" cstate="print"/>
          <a:stretch>
            <a:fillRect/>
          </a:stretch>
        </p:blipFill>
        <p:spPr>
          <a:xfrm>
            <a:off x="7143768" y="571480"/>
            <a:ext cx="1643074" cy="164307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928802"/>
            <a:ext cx="7715304" cy="3367854"/>
          </a:xfrm>
        </p:spPr>
        <p:txBody>
          <a:bodyPr>
            <a:normAutofit/>
          </a:bodyPr>
          <a:lstStyle/>
          <a:p>
            <a:r>
              <a:rPr lang="tr-TR" dirty="0" smtClean="0"/>
              <a:t>Özel öğrenme güçlüğü olan çocukların</a:t>
            </a:r>
            <a:br>
              <a:rPr lang="tr-TR" dirty="0" smtClean="0"/>
            </a:br>
            <a:r>
              <a:rPr lang="tr-TR" dirty="0" smtClean="0"/>
              <a:t>genel davranış özellikleri </a:t>
            </a:r>
            <a:br>
              <a:rPr lang="tr-TR" dirty="0" smtClean="0"/>
            </a:br>
            <a:endParaRPr lang="tr-TR" dirty="0"/>
          </a:p>
        </p:txBody>
      </p:sp>
      <p:pic>
        <p:nvPicPr>
          <p:cNvPr id="3" name="2 Resim" descr="ram logo.jpg"/>
          <p:cNvPicPr>
            <a:picLocks noChangeAspect="1"/>
          </p:cNvPicPr>
          <p:nvPr/>
        </p:nvPicPr>
        <p:blipFill>
          <a:blip r:embed="rId2" cstate="print"/>
          <a:stretch>
            <a:fillRect/>
          </a:stretch>
        </p:blipFill>
        <p:spPr>
          <a:xfrm>
            <a:off x="7143768" y="571480"/>
            <a:ext cx="1643074" cy="1643074"/>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Okul öncesi dönemde:</a:t>
            </a:r>
            <a:endParaRPr lang="tr-TR" dirty="0"/>
          </a:p>
        </p:txBody>
      </p:sp>
      <p:sp>
        <p:nvSpPr>
          <p:cNvPr id="3" name="2 İçerik Yer Tutucusu"/>
          <p:cNvSpPr>
            <a:spLocks noGrp="1"/>
          </p:cNvSpPr>
          <p:nvPr>
            <p:ph idx="1"/>
          </p:nvPr>
        </p:nvSpPr>
        <p:spPr/>
        <p:txBody>
          <a:bodyPr>
            <a:normAutofit/>
          </a:bodyPr>
          <a:lstStyle/>
          <a:p>
            <a:pPr>
              <a:buNone/>
            </a:pPr>
            <a:r>
              <a:rPr lang="tr-TR" dirty="0" smtClean="0"/>
              <a:t/>
            </a:r>
            <a:br>
              <a:rPr lang="tr-TR" dirty="0" smtClean="0"/>
            </a:br>
            <a:r>
              <a:rPr lang="tr-TR" sz="2400" dirty="0" smtClean="0">
                <a:latin typeface="Times New Roman" pitchFamily="18" charset="0"/>
                <a:cs typeface="Times New Roman" pitchFamily="18" charset="0"/>
              </a:rPr>
              <a:t>• Konuşmada gecikme görülebilir.</a:t>
            </a:r>
            <a:br>
              <a:rPr lang="tr-TR" sz="2400" dirty="0" smtClean="0">
                <a:latin typeface="Times New Roman" pitchFamily="18" charset="0"/>
                <a:cs typeface="Times New Roman" pitchFamily="18" charset="0"/>
              </a:rPr>
            </a:br>
            <a:r>
              <a:rPr lang="tr-TR" sz="2400" dirty="0" smtClean="0">
                <a:latin typeface="Times New Roman" pitchFamily="18" charset="0"/>
                <a:cs typeface="Times New Roman" pitchFamily="18" charset="0"/>
              </a:rPr>
              <a:t>• Birbirine yakın heceli kelimelerde </a:t>
            </a:r>
            <a:r>
              <a:rPr lang="tr-TR" sz="2400" dirty="0" smtClean="0">
                <a:latin typeface="Times New Roman" pitchFamily="18" charset="0"/>
                <a:cs typeface="Times New Roman" pitchFamily="18" charset="0"/>
              </a:rPr>
              <a:t>sesler karıştırılır</a:t>
            </a:r>
            <a:r>
              <a:rPr lang="tr-TR" sz="2400" dirty="0" smtClean="0">
                <a:latin typeface="Times New Roman" pitchFamily="18" charset="0"/>
                <a:cs typeface="Times New Roman" pitchFamily="18" charset="0"/>
              </a:rPr>
              <a:t>. (“Su” yerine “bu” gibi)</a:t>
            </a:r>
            <a:br>
              <a:rPr lang="tr-TR" sz="2400" dirty="0" smtClean="0">
                <a:latin typeface="Times New Roman" pitchFamily="18" charset="0"/>
                <a:cs typeface="Times New Roman" pitchFamily="18" charset="0"/>
              </a:rPr>
            </a:br>
            <a:r>
              <a:rPr lang="tr-TR" sz="2400" dirty="0" smtClean="0">
                <a:latin typeface="Times New Roman" pitchFamily="18" charset="0"/>
                <a:cs typeface="Times New Roman" pitchFamily="18" charset="0"/>
              </a:rPr>
              <a:t>• Ayakkabıların bağlanmasında </a:t>
            </a:r>
            <a:r>
              <a:rPr lang="tr-TR" sz="2400" dirty="0" smtClean="0">
                <a:latin typeface="Times New Roman" pitchFamily="18" charset="0"/>
                <a:cs typeface="Times New Roman" pitchFamily="18" charset="0"/>
              </a:rPr>
              <a:t>başarısızlık yaşanır</a:t>
            </a:r>
            <a:r>
              <a:rPr lang="tr-TR" sz="2400" dirty="0" smtClean="0">
                <a:latin typeface="Times New Roman" pitchFamily="18" charset="0"/>
                <a:cs typeface="Times New Roman" pitchFamily="18" charset="0"/>
              </a:rPr>
              <a:t>.</a:t>
            </a:r>
            <a:br>
              <a:rPr lang="tr-TR" sz="2400" dirty="0" smtClean="0">
                <a:latin typeface="Times New Roman" pitchFamily="18" charset="0"/>
                <a:cs typeface="Times New Roman" pitchFamily="18" charset="0"/>
              </a:rPr>
            </a:br>
            <a:r>
              <a:rPr lang="tr-TR" sz="2400" dirty="0" smtClean="0">
                <a:latin typeface="Times New Roman" pitchFamily="18" charset="0"/>
                <a:cs typeface="Times New Roman" pitchFamily="18" charset="0"/>
              </a:rPr>
              <a:t>• Sağ-sol karıştırılır.</a:t>
            </a:r>
            <a:br>
              <a:rPr lang="tr-TR" sz="2400" dirty="0" smtClean="0">
                <a:latin typeface="Times New Roman" pitchFamily="18" charset="0"/>
                <a:cs typeface="Times New Roman" pitchFamily="18" charset="0"/>
              </a:rPr>
            </a:br>
            <a:r>
              <a:rPr lang="tr-TR" sz="2400" dirty="0" smtClean="0">
                <a:latin typeface="Times New Roman" pitchFamily="18" charset="0"/>
                <a:cs typeface="Times New Roman" pitchFamily="18" charset="0"/>
              </a:rPr>
              <a:t>• Bir iş yapılırken her iki el de kullanılır, kullanılacak el konusunda belirgin bir </a:t>
            </a:r>
            <a:r>
              <a:rPr lang="tr-TR" sz="2400" dirty="0" smtClean="0">
                <a:latin typeface="Times New Roman" pitchFamily="18" charset="0"/>
                <a:cs typeface="Times New Roman" pitchFamily="18" charset="0"/>
              </a:rPr>
              <a:t>seçim yapılamaz</a:t>
            </a:r>
            <a:r>
              <a:rPr lang="tr-TR" sz="2400" dirty="0" smtClean="0">
                <a:latin typeface="Times New Roman" pitchFamily="18" charset="0"/>
                <a:cs typeface="Times New Roman" pitchFamily="18" charset="0"/>
              </a:rPr>
              <a:t>.</a:t>
            </a:r>
            <a:br>
              <a:rPr lang="tr-TR" sz="2400" dirty="0" smtClean="0">
                <a:latin typeface="Times New Roman" pitchFamily="18" charset="0"/>
                <a:cs typeface="Times New Roman" pitchFamily="18" charset="0"/>
              </a:rPr>
            </a:br>
            <a:r>
              <a:rPr lang="tr-TR" sz="2400" dirty="0" smtClean="0">
                <a:latin typeface="Times New Roman" pitchFamily="18" charset="0"/>
                <a:cs typeface="Times New Roman" pitchFamily="18" charset="0"/>
              </a:rPr>
              <a:t>• Alfabedeki harf ve seslerin </a:t>
            </a:r>
            <a:r>
              <a:rPr lang="tr-TR" sz="2400" dirty="0" smtClean="0">
                <a:latin typeface="Times New Roman" pitchFamily="18" charset="0"/>
                <a:cs typeface="Times New Roman" pitchFamily="18" charset="0"/>
              </a:rPr>
              <a:t>öğrenilmesinde zorluk </a:t>
            </a:r>
            <a:r>
              <a:rPr lang="tr-TR" sz="2400" dirty="0" smtClean="0">
                <a:latin typeface="Times New Roman" pitchFamily="18" charset="0"/>
                <a:cs typeface="Times New Roman" pitchFamily="18" charset="0"/>
              </a:rPr>
              <a:t>yaşanır.</a:t>
            </a:r>
            <a:br>
              <a:rPr lang="tr-TR" sz="2400" dirty="0" smtClean="0">
                <a:latin typeface="Times New Roman" pitchFamily="18" charset="0"/>
                <a:cs typeface="Times New Roman" pitchFamily="18" charset="0"/>
              </a:rPr>
            </a:br>
            <a:r>
              <a:rPr lang="tr-TR" sz="2400" dirty="0" smtClean="0">
                <a:latin typeface="Times New Roman" pitchFamily="18" charset="0"/>
                <a:cs typeface="Times New Roman" pitchFamily="18" charset="0"/>
              </a:rPr>
              <a:t>• Zaman ve yön kavramları </a:t>
            </a:r>
            <a:r>
              <a:rPr lang="tr-TR" sz="2400" dirty="0" smtClean="0">
                <a:latin typeface="Times New Roman" pitchFamily="18" charset="0"/>
                <a:cs typeface="Times New Roman" pitchFamily="18" charset="0"/>
              </a:rPr>
              <a:t>birbirine</a:t>
            </a:r>
            <a:r>
              <a:rPr lang="tr-TR" sz="2400"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karıştırılır </a:t>
            </a:r>
            <a:r>
              <a:rPr lang="tr-TR" sz="2400" dirty="0" smtClean="0">
                <a:latin typeface="Times New Roman" pitchFamily="18" charset="0"/>
                <a:cs typeface="Times New Roman" pitchFamily="18" charset="0"/>
              </a:rPr>
              <a:t/>
            </a:r>
            <a:br>
              <a:rPr lang="tr-TR" sz="2400" dirty="0" smtClean="0">
                <a:latin typeface="Times New Roman" pitchFamily="18" charset="0"/>
                <a:cs typeface="Times New Roman" pitchFamily="18" charset="0"/>
              </a:rPr>
            </a:br>
            <a:endParaRPr lang="tr-TR" sz="2400" dirty="0">
              <a:latin typeface="Times New Roman" pitchFamily="18" charset="0"/>
              <a:cs typeface="Times New Roman" pitchFamily="18" charset="0"/>
            </a:endParaRPr>
          </a:p>
        </p:txBody>
      </p:sp>
      <p:pic>
        <p:nvPicPr>
          <p:cNvPr id="4" name="3 Resim" descr="ram logo.jpg"/>
          <p:cNvPicPr>
            <a:picLocks noChangeAspect="1"/>
          </p:cNvPicPr>
          <p:nvPr/>
        </p:nvPicPr>
        <p:blipFill>
          <a:blip r:embed="rId2" cstate="print"/>
          <a:stretch>
            <a:fillRect/>
          </a:stretch>
        </p:blipFill>
        <p:spPr>
          <a:xfrm>
            <a:off x="7143768" y="571480"/>
            <a:ext cx="1643074" cy="1643074"/>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Okul döneminde:</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t/>
            </a:r>
            <a:br>
              <a:rPr lang="tr-TR" dirty="0" smtClean="0"/>
            </a:br>
            <a:r>
              <a:rPr lang="tr-TR" dirty="0" smtClean="0">
                <a:latin typeface="Times New Roman" pitchFamily="18" charset="0"/>
                <a:cs typeface="Times New Roman" pitchFamily="18" charset="0"/>
              </a:rPr>
              <a:t>• Okuma geç ve zor öğrenilir.</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Yavaş ve hatalı okunur.</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Yazı bozuklukları çok sık görülür.</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Matematikte güçlük çekilir.</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Çarpım tablosunu öğrenememe görülür.</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İmla ve noktalama hataları yapılır.</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d ile b, p ile b harflerini karıştırılır.</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Okuduğunu </a:t>
            </a:r>
            <a:r>
              <a:rPr lang="tr-TR" dirty="0" smtClean="0">
                <a:latin typeface="Times New Roman" pitchFamily="18" charset="0"/>
                <a:cs typeface="Times New Roman" pitchFamily="18" charset="0"/>
              </a:rPr>
              <a:t>anlamada sorun yaşanır.</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Okurken sık sık harfler karıştırılır (“dağ”</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yerine “bağ”, “sal” yerine “şal” vb.).</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endParaRPr lang="tr-TR" dirty="0">
              <a:latin typeface="Times New Roman" pitchFamily="18" charset="0"/>
              <a:cs typeface="Times New Roman" pitchFamily="18" charset="0"/>
            </a:endParaRPr>
          </a:p>
        </p:txBody>
      </p:sp>
      <p:pic>
        <p:nvPicPr>
          <p:cNvPr id="4" name="3 Resim" descr="ram logo.jpg"/>
          <p:cNvPicPr>
            <a:picLocks noChangeAspect="1"/>
          </p:cNvPicPr>
          <p:nvPr/>
        </p:nvPicPr>
        <p:blipFill>
          <a:blip r:embed="rId2" cstate="print"/>
          <a:stretch>
            <a:fillRect/>
          </a:stretch>
        </p:blipFill>
        <p:spPr>
          <a:xfrm>
            <a:off x="7143768" y="571480"/>
            <a:ext cx="1643074" cy="1643074"/>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285860"/>
            <a:ext cx="8186766" cy="5038740"/>
          </a:xfrm>
        </p:spPr>
        <p:txBody>
          <a:bodyPr>
            <a:normAutofit/>
          </a:bodyPr>
          <a:lstStyle/>
          <a:p>
            <a:pPr>
              <a:buNone/>
            </a:pPr>
            <a:r>
              <a:rPr lang="tr-TR" sz="2000" dirty="0" smtClean="0">
                <a:latin typeface="Times New Roman" pitchFamily="18" charset="0"/>
                <a:cs typeface="Times New Roman" pitchFamily="18" charset="0"/>
              </a:rPr>
              <a:t>   • Harflerin sırası karıştırılır (“kız” yerine</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a:t>
            </a:r>
            <a:r>
              <a:rPr lang="tr-TR" sz="2000" dirty="0" err="1" smtClean="0">
                <a:latin typeface="Times New Roman" pitchFamily="18" charset="0"/>
                <a:cs typeface="Times New Roman" pitchFamily="18" charset="0"/>
              </a:rPr>
              <a:t>zık</a:t>
            </a:r>
            <a:r>
              <a:rPr lang="tr-TR" sz="2000" dirty="0" smtClean="0">
                <a:latin typeface="Times New Roman" pitchFamily="18" charset="0"/>
                <a:cs typeface="Times New Roman" pitchFamily="18" charset="0"/>
              </a:rPr>
              <a:t>” veya “</a:t>
            </a:r>
            <a:r>
              <a:rPr lang="tr-TR" sz="2000" dirty="0" err="1" smtClean="0">
                <a:latin typeface="Times New Roman" pitchFamily="18" charset="0"/>
                <a:cs typeface="Times New Roman" pitchFamily="18" charset="0"/>
              </a:rPr>
              <a:t>ızk</a:t>
            </a:r>
            <a:r>
              <a:rPr lang="tr-TR" sz="2000" dirty="0" smtClean="0">
                <a:latin typeface="Times New Roman" pitchFamily="18" charset="0"/>
                <a:cs typeface="Times New Roman" pitchFamily="18" charset="0"/>
              </a:rPr>
              <a:t>” vb.).</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Benzer kelimeler birbirine karıştırılır (“incir”</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yerine “zincir”, “en” yerine “ne” vb.).</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Ayna görüntüsü ile ters olarak yazma.</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Bazı kelimeler yanlış hecelenir, hece atlanır, heceler tersten okunur - yazılır.</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Sesli okuma sırasında vurgulamalar inişli</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çıkışlı olur ve noktalama işaretleri görülmez.</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Dil sorunları görülür.</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Sayfa yanlış ve düzensiz kullanılır, çizgiler</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arasında yazmada zorluk yaşanır.</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Kelimeler çok yer kaplayacak şekilde aralıklı veya birbirine çok bitişik yazılır.</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Yuvarlak ve düz çizgiden oluşan harfleri</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yazmada zorluk yaşanır.</a:t>
            </a:r>
            <a:endParaRPr lang="tr-TR" sz="2000" dirty="0">
              <a:latin typeface="Times New Roman" pitchFamily="18" charset="0"/>
              <a:cs typeface="Times New Roman" pitchFamily="18" charset="0"/>
            </a:endParaRPr>
          </a:p>
        </p:txBody>
      </p:sp>
      <p:pic>
        <p:nvPicPr>
          <p:cNvPr id="4" name="3 Resim" descr="ram logo.jpg"/>
          <p:cNvPicPr>
            <a:picLocks noChangeAspect="1"/>
          </p:cNvPicPr>
          <p:nvPr/>
        </p:nvPicPr>
        <p:blipFill>
          <a:blip r:embed="rId2" cstate="print"/>
          <a:stretch>
            <a:fillRect/>
          </a:stretch>
        </p:blipFill>
        <p:spPr>
          <a:xfrm>
            <a:off x="7143768" y="571480"/>
            <a:ext cx="1643074" cy="1643074"/>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714488"/>
            <a:ext cx="8258204" cy="4610112"/>
          </a:xfrm>
        </p:spPr>
        <p:txBody>
          <a:bodyPr>
            <a:normAutofit/>
          </a:bodyPr>
          <a:lstStyle/>
          <a:p>
            <a:pPr>
              <a:buNone/>
            </a:pPr>
            <a:r>
              <a:rPr lang="tr-TR" dirty="0" smtClean="0"/>
              <a:t>   • </a:t>
            </a:r>
            <a:r>
              <a:rPr lang="tr-TR" sz="2400" dirty="0" smtClean="0">
                <a:latin typeface="Times New Roman" pitchFamily="18" charset="0"/>
                <a:cs typeface="Times New Roman" pitchFamily="18" charset="0"/>
              </a:rPr>
              <a:t>Aşırı düzensizlik görülür.</a:t>
            </a:r>
            <a:br>
              <a:rPr lang="tr-TR" sz="2400" dirty="0" smtClean="0">
                <a:latin typeface="Times New Roman" pitchFamily="18" charset="0"/>
                <a:cs typeface="Times New Roman" pitchFamily="18" charset="0"/>
              </a:rPr>
            </a:br>
            <a:r>
              <a:rPr lang="tr-TR" sz="2400" dirty="0" smtClean="0">
                <a:latin typeface="Times New Roman" pitchFamily="18" charset="0"/>
                <a:cs typeface="Times New Roman" pitchFamily="18" charset="0"/>
              </a:rPr>
              <a:t>• Dikkat dağınıklığı veya erken unutma görülür.</a:t>
            </a:r>
            <a:br>
              <a:rPr lang="tr-TR" sz="2400" dirty="0" smtClean="0">
                <a:latin typeface="Times New Roman" pitchFamily="18" charset="0"/>
                <a:cs typeface="Times New Roman" pitchFamily="18" charset="0"/>
              </a:rPr>
            </a:br>
            <a:r>
              <a:rPr lang="tr-TR" sz="2400" dirty="0" smtClean="0">
                <a:latin typeface="Times New Roman" pitchFamily="18" charset="0"/>
                <a:cs typeface="Times New Roman" pitchFamily="18" charset="0"/>
              </a:rPr>
              <a:t>• Geç ve yavaş yazılır.</a:t>
            </a:r>
            <a:br>
              <a:rPr lang="tr-TR" sz="2400" dirty="0" smtClean="0">
                <a:latin typeface="Times New Roman" pitchFamily="18" charset="0"/>
                <a:cs typeface="Times New Roman" pitchFamily="18" charset="0"/>
              </a:rPr>
            </a:br>
            <a:r>
              <a:rPr lang="tr-TR" sz="2400" dirty="0" smtClean="0">
                <a:latin typeface="Times New Roman" pitchFamily="18" charset="0"/>
                <a:cs typeface="Times New Roman" pitchFamily="18" charset="0"/>
              </a:rPr>
              <a:t>• Şekiller, semboller ve işaretler tersten algılanır ve yazılır. (“+” yerine “x” kullanma gibi)</a:t>
            </a:r>
            <a:br>
              <a:rPr lang="tr-TR" sz="2400" dirty="0" smtClean="0">
                <a:latin typeface="Times New Roman" pitchFamily="18" charset="0"/>
                <a:cs typeface="Times New Roman" pitchFamily="18" charset="0"/>
              </a:rPr>
            </a:br>
            <a:r>
              <a:rPr lang="tr-TR" sz="2400" dirty="0" smtClean="0">
                <a:latin typeface="Times New Roman" pitchFamily="18" charset="0"/>
                <a:cs typeface="Times New Roman" pitchFamily="18" charset="0"/>
              </a:rPr>
              <a:t>• Öz güven yoksunluğu yaşanır.</a:t>
            </a:r>
            <a:br>
              <a:rPr lang="tr-TR" sz="2400" dirty="0" smtClean="0">
                <a:latin typeface="Times New Roman" pitchFamily="18" charset="0"/>
                <a:cs typeface="Times New Roman" pitchFamily="18" charset="0"/>
              </a:rPr>
            </a:br>
            <a:r>
              <a:rPr lang="tr-TR" sz="2400" dirty="0" smtClean="0">
                <a:latin typeface="Times New Roman" pitchFamily="18" charset="0"/>
                <a:cs typeface="Times New Roman" pitchFamily="18" charset="0"/>
              </a:rPr>
              <a:t>• Problem çözme becerilerinde gerilik gösterirler.</a:t>
            </a:r>
            <a:br>
              <a:rPr lang="tr-TR" sz="2400" dirty="0" smtClean="0">
                <a:latin typeface="Times New Roman" pitchFamily="18" charset="0"/>
                <a:cs typeface="Times New Roman" pitchFamily="18" charset="0"/>
              </a:rPr>
            </a:br>
            <a:r>
              <a:rPr lang="tr-TR" sz="2400" dirty="0" smtClean="0">
                <a:latin typeface="Times New Roman" pitchFamily="18" charset="0"/>
                <a:cs typeface="Times New Roman" pitchFamily="18" charset="0"/>
              </a:rPr>
              <a:t>• Yazılı sınavlarda başarısızlık oranı sözlü</a:t>
            </a:r>
            <a:br>
              <a:rPr lang="tr-TR" sz="2400" dirty="0" smtClean="0">
                <a:latin typeface="Times New Roman" pitchFamily="18" charset="0"/>
                <a:cs typeface="Times New Roman" pitchFamily="18" charset="0"/>
              </a:rPr>
            </a:br>
            <a:r>
              <a:rPr lang="tr-TR" sz="2400" dirty="0" smtClean="0">
                <a:latin typeface="Times New Roman" pitchFamily="18" charset="0"/>
                <a:cs typeface="Times New Roman" pitchFamily="18" charset="0"/>
              </a:rPr>
              <a:t>sınavlara kıyasla daha yüksektir.</a:t>
            </a:r>
            <a:br>
              <a:rPr lang="tr-TR" sz="2400" dirty="0" smtClean="0">
                <a:latin typeface="Times New Roman" pitchFamily="18" charset="0"/>
                <a:cs typeface="Times New Roman" pitchFamily="18" charset="0"/>
              </a:rPr>
            </a:br>
            <a:r>
              <a:rPr lang="tr-TR" sz="2400" dirty="0" smtClean="0">
                <a:latin typeface="Times New Roman" pitchFamily="18" charset="0"/>
                <a:cs typeface="Times New Roman" pitchFamily="18" charset="0"/>
              </a:rPr>
              <a:t>• Zamanı kullanma, kavrama ve söylemede</a:t>
            </a:r>
            <a:br>
              <a:rPr lang="tr-TR" sz="2400" dirty="0" smtClean="0">
                <a:latin typeface="Times New Roman" pitchFamily="18" charset="0"/>
                <a:cs typeface="Times New Roman" pitchFamily="18" charset="0"/>
              </a:rPr>
            </a:br>
            <a:r>
              <a:rPr lang="tr-TR" sz="2400" dirty="0" smtClean="0">
                <a:latin typeface="Times New Roman" pitchFamily="18" charset="0"/>
                <a:cs typeface="Times New Roman" pitchFamily="18" charset="0"/>
              </a:rPr>
              <a:t>zorluk yaşanır.</a:t>
            </a:r>
            <a:br>
              <a:rPr lang="tr-TR" sz="2400" dirty="0" smtClean="0">
                <a:latin typeface="Times New Roman" pitchFamily="18" charset="0"/>
                <a:cs typeface="Times New Roman" pitchFamily="18" charset="0"/>
              </a:rPr>
            </a:br>
            <a:endParaRPr lang="tr-TR" sz="2400" dirty="0">
              <a:latin typeface="Times New Roman" pitchFamily="18" charset="0"/>
              <a:cs typeface="Times New Roman" pitchFamily="18" charset="0"/>
            </a:endParaRPr>
          </a:p>
        </p:txBody>
      </p:sp>
      <p:pic>
        <p:nvPicPr>
          <p:cNvPr id="4" name="3 Resim" descr="ram logo.jpg"/>
          <p:cNvPicPr>
            <a:picLocks noChangeAspect="1"/>
          </p:cNvPicPr>
          <p:nvPr/>
        </p:nvPicPr>
        <p:blipFill>
          <a:blip r:embed="rId2" cstate="print"/>
          <a:stretch>
            <a:fillRect/>
          </a:stretch>
        </p:blipFill>
        <p:spPr>
          <a:xfrm>
            <a:off x="7143768" y="571480"/>
            <a:ext cx="1643074" cy="1643074"/>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1071546"/>
            <a:ext cx="7643866" cy="5143536"/>
          </a:xfrm>
        </p:spPr>
        <p:txBody>
          <a:bodyPr>
            <a:normAutofit fontScale="92500" lnSpcReduction="10000"/>
          </a:bodyPr>
          <a:lstStyle/>
          <a:p>
            <a:pPr>
              <a:buNone/>
            </a:pPr>
            <a:r>
              <a:rPr lang="tr-TR" dirty="0" smtClean="0">
                <a:latin typeface="Times New Roman" pitchFamily="18" charset="0"/>
                <a:cs typeface="Times New Roman" pitchFamily="18" charset="0"/>
              </a:rPr>
              <a:t>   • Kurulan cümlelerin sonunu getirmede</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zorluk yaşanır, genelde kısa cümleler</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kurulur.</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Aşırı hareketli ya da aksine çok durağan</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olabilirler.</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Birden fazla işlem gerektiren problemlerde</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sorun yaşarlar.</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Soyut kavramları algılamada zorluk yaşanır.</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Organize etme, sentez ve analiz </a:t>
            </a:r>
            <a:r>
              <a:rPr lang="tr-TR" dirty="0" smtClean="0">
                <a:latin typeface="Times New Roman" pitchFamily="18" charset="0"/>
                <a:cs typeface="Times New Roman" pitchFamily="18" charset="0"/>
              </a:rPr>
              <a:t>etmede güçlük </a:t>
            </a:r>
            <a:r>
              <a:rPr lang="tr-TR" dirty="0" smtClean="0">
                <a:latin typeface="Times New Roman" pitchFamily="18" charset="0"/>
                <a:cs typeface="Times New Roman" pitchFamily="18" charset="0"/>
              </a:rPr>
              <a:t>yaşanır.</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Uyum sorunu görülür.</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Görsel ve işitsel algıda yavaşlık söz konusudur.</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Motor koordinasyon sorunları yaşanır.</a:t>
            </a:r>
          </a:p>
          <a:p>
            <a:pPr>
              <a:buNone/>
            </a:pPr>
            <a:r>
              <a:rPr lang="tr-TR" dirty="0" smtClean="0">
                <a:latin typeface="Times New Roman" pitchFamily="18" charset="0"/>
                <a:cs typeface="Times New Roman" pitchFamily="18" charset="0"/>
              </a:rPr>
              <a:t>							(Salman, </a:t>
            </a:r>
            <a:r>
              <a:rPr lang="tr-TR" dirty="0" err="1" smtClean="0">
                <a:latin typeface="Times New Roman" pitchFamily="18" charset="0"/>
                <a:cs typeface="Times New Roman" pitchFamily="18" charset="0"/>
              </a:rPr>
              <a:t>vd</a:t>
            </a:r>
            <a:r>
              <a:rPr lang="tr-TR" dirty="0" smtClean="0">
                <a:latin typeface="Times New Roman" pitchFamily="18" charset="0"/>
                <a:cs typeface="Times New Roman" pitchFamily="18" charset="0"/>
              </a:rPr>
              <a:t>.)</a:t>
            </a:r>
            <a:br>
              <a:rPr lang="tr-TR" dirty="0" smtClean="0">
                <a:latin typeface="Times New Roman" pitchFamily="18" charset="0"/>
                <a:cs typeface="Times New Roman" pitchFamily="18" charset="0"/>
              </a:rPr>
            </a:br>
            <a:endParaRPr lang="tr-TR"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Özel Öğrenme Güçlüğü Tanısı</a:t>
            </a:r>
            <a:endParaRPr lang="tr-TR" dirty="0"/>
          </a:p>
        </p:txBody>
      </p:sp>
      <p:sp>
        <p:nvSpPr>
          <p:cNvPr id="3" name="2 İçerik Yer Tutucusu"/>
          <p:cNvSpPr>
            <a:spLocks noGrp="1"/>
          </p:cNvSpPr>
          <p:nvPr>
            <p:ph idx="1"/>
          </p:nvPr>
        </p:nvSpPr>
        <p:spPr>
          <a:xfrm>
            <a:off x="142844" y="2214554"/>
            <a:ext cx="8472518" cy="3850974"/>
          </a:xfrm>
        </p:spPr>
        <p:txBody>
          <a:bodyPr>
            <a:normAutofit/>
          </a:bodyPr>
          <a:lstStyle/>
          <a:p>
            <a:pPr algn="just">
              <a:buNone/>
            </a:pPr>
            <a:r>
              <a:rPr lang="tr-TR" dirty="0" smtClean="0"/>
              <a:t>	</a:t>
            </a:r>
            <a:r>
              <a:rPr lang="tr-TR" dirty="0" smtClean="0">
                <a:latin typeface="Times New Roman" pitchFamily="18" charset="0"/>
                <a:cs typeface="Times New Roman" pitchFamily="18" charset="0"/>
              </a:rPr>
              <a:t>ÖÖG tanı koyma süreci hastanelerde yapılmaktadır. Tanı için öncelikle zeka testi  uygulanır. Bu test ile çocuğun normal zihinsel gelişime sahip olup olmadığı, güçlü ve zayıf yanları belirlenir. Daha sonra okuma, yazma ve aritmetik becerilerini değerlendirecek olan testler yapılır. Ayrıca  özel öğrenme güçlüğü belirtilerinin araştırıldığı bir grup test daha yapılır. Tüm bu değerlendirmelerden sonra çocuğun hangi alanda zorlandığı, hangi alanlarda iyi olduğu belirlenir.</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1714488"/>
            <a:ext cx="8115328" cy="1796218"/>
          </a:xfrm>
        </p:spPr>
        <p:txBody>
          <a:bodyPr>
            <a:normAutofit/>
          </a:bodyPr>
          <a:lstStyle/>
          <a:p>
            <a:r>
              <a:rPr lang="tr-TR" dirty="0" smtClean="0"/>
              <a:t>Özel öğrenme güçlüğünün tedavisi nedir?</a:t>
            </a:r>
            <a:endParaRPr lang="tr-TR" dirty="0"/>
          </a:p>
        </p:txBody>
      </p:sp>
      <p:pic>
        <p:nvPicPr>
          <p:cNvPr id="3" name="2 Resim" descr="ram logo.jpg"/>
          <p:cNvPicPr>
            <a:picLocks noChangeAspect="1"/>
          </p:cNvPicPr>
          <p:nvPr/>
        </p:nvPicPr>
        <p:blipFill>
          <a:blip r:embed="rId2" cstate="print"/>
          <a:stretch>
            <a:fillRect/>
          </a:stretch>
        </p:blipFill>
        <p:spPr>
          <a:xfrm>
            <a:off x="7143768" y="571480"/>
            <a:ext cx="1643074" cy="1643074"/>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71546"/>
            <a:ext cx="8115328" cy="5253054"/>
          </a:xfrm>
        </p:spPr>
        <p:txBody>
          <a:bodyPr>
            <a:normAutofit/>
          </a:bodyPr>
          <a:lstStyle/>
          <a:p>
            <a:r>
              <a:rPr lang="tr-TR" dirty="0" smtClean="0">
                <a:latin typeface="Times New Roman" pitchFamily="18" charset="0"/>
                <a:cs typeface="Times New Roman" pitchFamily="18" charset="0"/>
              </a:rPr>
              <a:t>Öğrenme güçlüğü bir hastalık ya da zekâ sorunu değildir. Öğrenme güçlüğü tanısı almış çocukların tedavisi ya da diğer deyişle geliştirilebilmesi için ilaç kullanılmaz. Ancak </a:t>
            </a:r>
            <a:r>
              <a:rPr lang="tr-TR" dirty="0" err="1" smtClean="0">
                <a:latin typeface="Times New Roman" pitchFamily="18" charset="0"/>
                <a:cs typeface="Times New Roman" pitchFamily="18" charset="0"/>
              </a:rPr>
              <a:t>hiperaktivite</a:t>
            </a:r>
            <a:r>
              <a:rPr lang="tr-TR" dirty="0" smtClean="0">
                <a:latin typeface="Times New Roman" pitchFamily="18" charset="0"/>
                <a:cs typeface="Times New Roman" pitchFamily="18" charset="0"/>
              </a:rPr>
              <a:t> veya dikkat eksikliği gibi durumların varlığında ilaçla destek sağlanır. </a:t>
            </a:r>
            <a:br>
              <a:rPr lang="tr-TR" dirty="0" smtClean="0">
                <a:latin typeface="Times New Roman" pitchFamily="18" charset="0"/>
                <a:cs typeface="Times New Roman" pitchFamily="18" charset="0"/>
              </a:rPr>
            </a:br>
            <a:endParaRPr lang="tr-TR"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Özel öğrenme güçlüğü tanısı alan çocukla birlikte ailenin eğitim alması </a:t>
            </a:r>
            <a:r>
              <a:rPr lang="tr-TR" dirty="0" smtClean="0">
                <a:latin typeface="Times New Roman" pitchFamily="18" charset="0"/>
                <a:cs typeface="Times New Roman" pitchFamily="18" charset="0"/>
              </a:rPr>
              <a:t>gerekir. </a:t>
            </a:r>
            <a:r>
              <a:rPr lang="tr-TR" dirty="0" smtClean="0">
                <a:latin typeface="Times New Roman" pitchFamily="18" charset="0"/>
                <a:cs typeface="Times New Roman" pitchFamily="18" charset="0"/>
              </a:rPr>
              <a:t>Planlanan tedavi </a:t>
            </a:r>
            <a:r>
              <a:rPr lang="tr-TR" dirty="0" err="1" smtClean="0">
                <a:latin typeface="Times New Roman" pitchFamily="18" charset="0"/>
                <a:cs typeface="Times New Roman" pitchFamily="18" charset="0"/>
              </a:rPr>
              <a:t>psiko</a:t>
            </a:r>
            <a:r>
              <a:rPr lang="tr-TR" dirty="0" smtClean="0">
                <a:latin typeface="Times New Roman" pitchFamily="18" charset="0"/>
                <a:cs typeface="Times New Roman" pitchFamily="18" charset="0"/>
              </a:rPr>
              <a:t>-eğitimle desteklenirken aile ve öğretmen, daima iş birliği içinde </a:t>
            </a:r>
            <a:r>
              <a:rPr lang="tr-TR" dirty="0" smtClean="0">
                <a:latin typeface="Times New Roman" pitchFamily="18" charset="0"/>
                <a:cs typeface="Times New Roman" pitchFamily="18" charset="0"/>
              </a:rPr>
              <a:t>olmalıdır.</a:t>
            </a:r>
            <a:endParaRPr lang="tr-TR" dirty="0" smtClean="0">
              <a:latin typeface="Times New Roman" pitchFamily="18" charset="0"/>
              <a:cs typeface="Times New Roman" pitchFamily="18" charset="0"/>
            </a:endParaRPr>
          </a:p>
          <a:p>
            <a:pPr>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1785926"/>
            <a:ext cx="8229600" cy="1143000"/>
          </a:xfrm>
        </p:spPr>
        <p:txBody>
          <a:bodyPr/>
          <a:lstStyle/>
          <a:p>
            <a:r>
              <a:rPr lang="tr-TR" dirty="0" smtClean="0"/>
              <a:t>Özel </a:t>
            </a:r>
            <a:r>
              <a:rPr lang="tr-TR" dirty="0" smtClean="0">
                <a:latin typeface="Times New Roman" pitchFamily="18" charset="0"/>
                <a:cs typeface="Times New Roman" pitchFamily="18" charset="0"/>
              </a:rPr>
              <a:t>Öğrenme</a:t>
            </a:r>
            <a:r>
              <a:rPr lang="tr-TR" dirty="0" smtClean="0"/>
              <a:t> Güçlüğü Nedir?</a:t>
            </a:r>
            <a:endParaRPr lang="tr-TR" dirty="0"/>
          </a:p>
        </p:txBody>
      </p:sp>
      <p:sp>
        <p:nvSpPr>
          <p:cNvPr id="3" name="2 İçerik Yer Tutucusu"/>
          <p:cNvSpPr>
            <a:spLocks noGrp="1"/>
          </p:cNvSpPr>
          <p:nvPr>
            <p:ph idx="1"/>
          </p:nvPr>
        </p:nvSpPr>
        <p:spPr>
          <a:xfrm>
            <a:off x="500034" y="3429000"/>
            <a:ext cx="8215370" cy="2428892"/>
          </a:xfrm>
        </p:spPr>
        <p:txBody>
          <a:bodyPr/>
          <a:lstStyle/>
          <a:p>
            <a:pPr algn="just">
              <a:buNone/>
            </a:pPr>
            <a:r>
              <a:rPr lang="tr-TR" b="1" dirty="0" smtClean="0">
                <a:latin typeface="Times New Roman" pitchFamily="18" charset="0"/>
                <a:cs typeface="Times New Roman" pitchFamily="18" charset="0"/>
              </a:rPr>
              <a:t>   		Özel Öğrenme Güçlüğü (ÖÖG)</a:t>
            </a:r>
            <a:r>
              <a:rPr lang="tr-TR" dirty="0" smtClean="0">
                <a:latin typeface="Times New Roman" pitchFamily="18" charset="0"/>
                <a:cs typeface="Times New Roman" pitchFamily="18" charset="0"/>
              </a:rPr>
              <a:t>, bir çocuğun zekası normal ya da normalin üstünde olmasına rağmen, dinleme, düşünme, anlama, kendini ifade etme, okuma- yazma veya matematik becerilerinden bir ya da birkaçında yaşıtlarına ve zekasına oranla düşük başarı göstermesidir. </a:t>
            </a:r>
            <a:endParaRPr lang="tr-TR" dirty="0">
              <a:latin typeface="Times New Roman" pitchFamily="18" charset="0"/>
              <a:cs typeface="Times New Roman" pitchFamily="18" charset="0"/>
            </a:endParaRPr>
          </a:p>
        </p:txBody>
      </p:sp>
      <p:pic>
        <p:nvPicPr>
          <p:cNvPr id="5" name="4 Resim" descr="ram logo.jpg"/>
          <p:cNvPicPr>
            <a:picLocks noChangeAspect="1"/>
          </p:cNvPicPr>
          <p:nvPr/>
        </p:nvPicPr>
        <p:blipFill>
          <a:blip r:embed="rId2" cstate="print"/>
          <a:stretch>
            <a:fillRect/>
          </a:stretch>
        </p:blipFill>
        <p:spPr>
          <a:xfrm>
            <a:off x="7143768" y="571480"/>
            <a:ext cx="1643074" cy="1643074"/>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Eğitsel tanılama için RAM süreci</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a:t>
            </a:r>
            <a:r>
              <a:rPr lang="tr-TR" dirty="0" smtClean="0">
                <a:latin typeface="Times New Roman" pitchFamily="18" charset="0"/>
                <a:cs typeface="Times New Roman" pitchFamily="18" charset="0"/>
              </a:rPr>
              <a:t>Hastaneden raporlaştırma işlemi yapıldıktan sonra eğitsel tanılama için okulun bulunduğu ilçedeki rehberlik araştırma merkezlerine müracaat ederek randevu alınır.</a:t>
            </a:r>
          </a:p>
          <a:p>
            <a:pPr>
              <a:buNone/>
            </a:pPr>
            <a:r>
              <a:rPr lang="tr-TR" dirty="0" smtClean="0">
                <a:latin typeface="Times New Roman" pitchFamily="18" charset="0"/>
                <a:cs typeface="Times New Roman" pitchFamily="18" charset="0"/>
              </a:rPr>
              <a:t>	Rehberlik araştırma merkezlerine eğitsel tanılama için gerekli evraklar: </a:t>
            </a:r>
          </a:p>
          <a:p>
            <a:pPr>
              <a:buNone/>
            </a:pPr>
            <a:r>
              <a:rPr lang="tr-TR"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Sağlık raporu </a:t>
            </a:r>
          </a:p>
          <a:p>
            <a:pPr>
              <a:buNone/>
            </a:pPr>
            <a:r>
              <a:rPr lang="tr-TR" dirty="0" smtClean="0">
                <a:latin typeface="Times New Roman" pitchFamily="18" charset="0"/>
                <a:cs typeface="Times New Roman" pitchFamily="18" charset="0"/>
              </a:rPr>
              <a:t>    -Kayıtlı </a:t>
            </a:r>
            <a:r>
              <a:rPr lang="tr-TR" dirty="0" smtClean="0">
                <a:latin typeface="Times New Roman" pitchFamily="18" charset="0"/>
                <a:cs typeface="Times New Roman" pitchFamily="18" charset="0"/>
              </a:rPr>
              <a:t>olduğu okuldan eğitsel değerlendirme veya bireysel gelişim formu </a:t>
            </a:r>
          </a:p>
          <a:p>
            <a:pPr>
              <a:buNone/>
            </a:pPr>
            <a:r>
              <a:rPr lang="tr-TR"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4 adet fotoğraf </a:t>
            </a:r>
          </a:p>
          <a:p>
            <a:pPr>
              <a:buNone/>
            </a:pPr>
            <a:r>
              <a:rPr lang="tr-TR"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Öğrencinin kimlik fotokopisi</a:t>
            </a:r>
            <a:endParaRPr lang="tr-TR"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1285860"/>
            <a:ext cx="8358246" cy="4643470"/>
          </a:xfrm>
        </p:spPr>
        <p:txBody>
          <a:bodyPr>
            <a:noAutofit/>
          </a:bodyPr>
          <a:lstStyle/>
          <a:p>
            <a:pPr algn="just"/>
            <a:r>
              <a:rPr lang="tr-TR" sz="2000" dirty="0" smtClean="0">
                <a:latin typeface="Times New Roman" pitchFamily="18" charset="0"/>
                <a:cs typeface="Times New Roman" pitchFamily="18" charset="0"/>
              </a:rPr>
              <a:t>RAM’da eğitsel tanılama için çocuğun performansı alınarak bu doğrultuda okul tedbir işlemi ve özel öğrenme güçlüğü destek eğitim program planı yapılır. </a:t>
            </a:r>
          </a:p>
          <a:p>
            <a:pPr algn="just"/>
            <a:r>
              <a:rPr lang="tr-TR" sz="2000" dirty="0" smtClean="0">
                <a:latin typeface="Times New Roman" pitchFamily="18" charset="0"/>
                <a:cs typeface="Times New Roman" pitchFamily="18" charset="0"/>
              </a:rPr>
              <a:t>Eğitsel tanılaması yapılmış özel öğrenme güçlüğü olan öğrenciler için okul </a:t>
            </a:r>
            <a:r>
              <a:rPr lang="tr-TR" sz="2000" dirty="0" err="1" smtClean="0">
                <a:latin typeface="Times New Roman" pitchFamily="18" charset="0"/>
                <a:cs typeface="Times New Roman" pitchFamily="18" charset="0"/>
              </a:rPr>
              <a:t>bep</a:t>
            </a:r>
            <a:r>
              <a:rPr lang="tr-TR" sz="2000" dirty="0" smtClean="0">
                <a:latin typeface="Times New Roman" pitchFamily="18" charset="0"/>
                <a:cs typeface="Times New Roman" pitchFamily="18" charset="0"/>
              </a:rPr>
              <a:t> birimi tarafından bireyin ilgi ve ihtiyaçları doğrultusunda bir program hazırlanarak destek eğitim odasından da faydalanması sağlanır. </a:t>
            </a:r>
          </a:p>
          <a:p>
            <a:pPr algn="just"/>
            <a:r>
              <a:rPr lang="tr-TR" sz="2000" dirty="0" smtClean="0">
                <a:latin typeface="Times New Roman" pitchFamily="18" charset="0"/>
                <a:cs typeface="Times New Roman" pitchFamily="18" charset="0"/>
              </a:rPr>
              <a:t>Özel öğrenme güçlüğü öğrencileri olan sınıf öğretmeni tarafından da öğrenci için sınıf içi ortam düzenlemeleri yapması beklenir. </a:t>
            </a:r>
          </a:p>
          <a:p>
            <a:pPr algn="just"/>
            <a:r>
              <a:rPr lang="tr-TR" sz="2000" dirty="0" smtClean="0">
                <a:latin typeface="Times New Roman" pitchFamily="18" charset="0"/>
                <a:cs typeface="Times New Roman" pitchFamily="18" charset="0"/>
              </a:rPr>
              <a:t>Eğitsel tanılamada veli başvurusu dahilinde özel eğitim değerlendirme kurulunun uygun görmesi durumunda destek eğitim programı uygun görülen bireyler özel özel eğitim merkezlerinde ayda 8 saat bireysel, 4 saate kadar da grup eğitimi alabilirler</a:t>
            </a:r>
            <a:r>
              <a:rPr lang="tr-TR" sz="2400" dirty="0" smtClean="0">
                <a:latin typeface="Times New Roman" pitchFamily="18" charset="0"/>
                <a:cs typeface="Times New Roman" pitchFamily="18" charset="0"/>
              </a:rPr>
              <a:t>.</a:t>
            </a:r>
            <a:endParaRPr lang="tr-TR" sz="24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Ailelere öneriler</a:t>
            </a:r>
            <a:endParaRPr lang="tr-TR" dirty="0"/>
          </a:p>
        </p:txBody>
      </p:sp>
      <p:sp>
        <p:nvSpPr>
          <p:cNvPr id="3" name="2 İçerik Yer Tutucusu"/>
          <p:cNvSpPr>
            <a:spLocks noGrp="1"/>
          </p:cNvSpPr>
          <p:nvPr>
            <p:ph idx="1"/>
          </p:nvPr>
        </p:nvSpPr>
        <p:spPr/>
        <p:txBody>
          <a:bodyPr>
            <a:normAutofit/>
          </a:bodyPr>
          <a:lstStyle/>
          <a:p>
            <a:r>
              <a:rPr lang="tr-TR" sz="2400" dirty="0" smtClean="0">
                <a:latin typeface="Times New Roman" pitchFamily="18" charset="0"/>
                <a:cs typeface="Times New Roman" pitchFamily="18" charset="0"/>
              </a:rPr>
              <a:t>Öncelikle çocuğunuzu olduğu gibi, kimseyle kıyaslamadan ve durumunu inkar etmeden kabul </a:t>
            </a:r>
            <a:r>
              <a:rPr lang="tr-TR" sz="2400" dirty="0" smtClean="0">
                <a:latin typeface="Times New Roman" pitchFamily="18" charset="0"/>
                <a:cs typeface="Times New Roman" pitchFamily="18" charset="0"/>
              </a:rPr>
              <a:t>edin. Unutulmamalıdır ki çocuğunuz diğer çocuklarla mukayese edildiğinde,  gelişmesi yavaşlayacak ve çocuk daha çok yorulacaktır</a:t>
            </a:r>
            <a:r>
              <a:rPr lang="tr-TR" sz="2400" dirty="0" smtClean="0">
                <a:latin typeface="Times New Roman" pitchFamily="18" charset="0"/>
                <a:cs typeface="Times New Roman" pitchFamily="18" charset="0"/>
              </a:rPr>
              <a:t>.</a:t>
            </a:r>
            <a:endParaRPr lang="tr-TR" sz="2400" dirty="0" smtClean="0">
              <a:latin typeface="Times New Roman" pitchFamily="18" charset="0"/>
              <a:cs typeface="Times New Roman" pitchFamily="18" charset="0"/>
            </a:endParaRPr>
          </a:p>
          <a:p>
            <a:r>
              <a:rPr lang="tr-TR" sz="2400"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Çocuğunuzun gelişimini yakından takip edin, farklılıkları uzmanlara danışın. </a:t>
            </a:r>
          </a:p>
          <a:p>
            <a:r>
              <a:rPr lang="tr-TR" sz="2400" dirty="0" smtClean="0">
                <a:latin typeface="Times New Roman" pitchFamily="18" charset="0"/>
                <a:cs typeface="Times New Roman" pitchFamily="18" charset="0"/>
              </a:rPr>
              <a:t>Her bireyin kendine ait yapabildikleri, ilgi ve yetenekleri olduğu unutulmadan ; çocuğunuzun yapamadıkları üzerinden değil yapabildikleri üzerinden hareket </a:t>
            </a:r>
            <a:r>
              <a:rPr lang="tr-TR" sz="2400" dirty="0" smtClean="0">
                <a:latin typeface="Times New Roman" pitchFamily="18" charset="0"/>
                <a:cs typeface="Times New Roman" pitchFamily="18" charset="0"/>
              </a:rPr>
              <a:t>edin.</a:t>
            </a:r>
          </a:p>
        </p:txBody>
      </p:sp>
      <p:pic>
        <p:nvPicPr>
          <p:cNvPr id="4" name="3 Resim" descr="ram logo.jpg"/>
          <p:cNvPicPr>
            <a:picLocks noChangeAspect="1"/>
          </p:cNvPicPr>
          <p:nvPr/>
        </p:nvPicPr>
        <p:blipFill>
          <a:blip r:embed="rId2" cstate="print"/>
          <a:stretch>
            <a:fillRect/>
          </a:stretch>
        </p:blipFill>
        <p:spPr>
          <a:xfrm>
            <a:off x="7215206" y="214290"/>
            <a:ext cx="1643074" cy="178595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00108"/>
            <a:ext cx="7972452" cy="5324492"/>
          </a:xfrm>
        </p:spPr>
        <p:txBody>
          <a:bodyPr/>
          <a:lstStyle/>
          <a:p>
            <a:r>
              <a:rPr lang="tr-TR" dirty="0" smtClean="0">
                <a:latin typeface="Times New Roman" pitchFamily="18" charset="0"/>
                <a:cs typeface="Times New Roman" pitchFamily="18" charset="0"/>
              </a:rPr>
              <a:t> Ev </a:t>
            </a:r>
            <a:r>
              <a:rPr lang="tr-TR" dirty="0" smtClean="0">
                <a:latin typeface="Times New Roman" pitchFamily="18" charset="0"/>
                <a:cs typeface="Times New Roman" pitchFamily="18" charset="0"/>
              </a:rPr>
              <a:t>ödevlerinde çocuğunuz sizin yardımınıza ihtiyaç duyacaktır. Yardımcı olurken yüreklendirici söz ve davranışlarda bulunun.</a:t>
            </a:r>
            <a:endParaRPr lang="tr-TR"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Kendini ifade etmesine , farklılıklarını ortaya koymasına izin verin. İstediği ve yapabildikleri şeyleri yapmaları için destekleyin. </a:t>
            </a:r>
          </a:p>
          <a:p>
            <a:r>
              <a:rPr lang="tr-TR" dirty="0" smtClean="0">
                <a:latin typeface="Times New Roman" pitchFamily="18" charset="0"/>
                <a:cs typeface="Times New Roman" pitchFamily="18" charset="0"/>
              </a:rPr>
              <a:t>Çocuğunuza arkadaşlarının öğrendiklerini, onun da öğreneceği fikrini aşılayın ve kendilerine güvenlerini arttıracak sosyal faaliyetlere yönlendirin. Buna siz de inanın.</a:t>
            </a:r>
            <a:endParaRPr lang="tr-TR"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142984"/>
            <a:ext cx="8258204" cy="5181616"/>
          </a:xfrm>
        </p:spPr>
        <p:txBody>
          <a:bodyPr/>
          <a:lstStyle/>
          <a:p>
            <a:r>
              <a:rPr lang="tr-TR" dirty="0" smtClean="0">
                <a:latin typeface="Times New Roman" pitchFamily="18" charset="0"/>
                <a:cs typeface="Times New Roman" pitchFamily="18" charset="0"/>
              </a:rPr>
              <a:t>Çocuğunuza karşı tutarlı olun. </a:t>
            </a:r>
          </a:p>
          <a:p>
            <a:r>
              <a:rPr lang="tr-TR" dirty="0" smtClean="0">
                <a:latin typeface="Times New Roman" pitchFamily="18" charset="0"/>
                <a:cs typeface="Times New Roman" pitchFamily="18" charset="0"/>
              </a:rPr>
              <a:t> Ödül ve cezada adil olun</a:t>
            </a:r>
            <a:r>
              <a:rPr lang="tr-TR" dirty="0" smtClean="0">
                <a:latin typeface="Times New Roman" pitchFamily="18" charset="0"/>
                <a:cs typeface="Times New Roman" pitchFamily="18" charset="0"/>
              </a:rPr>
              <a:t>. Ödül ve ceza davranışa yönelik olmalıdır. Ceza en son başvurulacak yöntemdir.</a:t>
            </a:r>
            <a:endParaRPr lang="tr-TR"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Uzun vadeli tehditlerde bulunmayın. </a:t>
            </a:r>
            <a:endParaRPr lang="tr-TR"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Aile, </a:t>
            </a:r>
            <a:r>
              <a:rPr lang="tr-TR" dirty="0" smtClean="0">
                <a:latin typeface="Times New Roman" pitchFamily="18" charset="0"/>
                <a:cs typeface="Times New Roman" pitchFamily="18" charset="0"/>
              </a:rPr>
              <a:t>okul,öğretmen </a:t>
            </a:r>
            <a:r>
              <a:rPr lang="tr-TR" dirty="0" smtClean="0">
                <a:latin typeface="Times New Roman" pitchFamily="18" charset="0"/>
                <a:cs typeface="Times New Roman" pitchFamily="18" charset="0"/>
              </a:rPr>
              <a:t>arasında sıkı iletişim olmalıdır</a:t>
            </a:r>
            <a:r>
              <a:rPr lang="tr-TR" dirty="0" smtClean="0">
                <a:latin typeface="Times New Roman" pitchFamily="18" charset="0"/>
                <a:cs typeface="Times New Roman" pitchFamily="18" charset="0"/>
              </a:rPr>
              <a:t>. Sürekli iletişim halinde olun.</a:t>
            </a:r>
            <a:endParaRPr lang="tr-TR"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Öğretmenlere öneriler</a:t>
            </a:r>
            <a:endParaRPr lang="tr-TR" dirty="0"/>
          </a:p>
        </p:txBody>
      </p:sp>
      <p:sp>
        <p:nvSpPr>
          <p:cNvPr id="3" name="2 İçerik Yer Tutucusu"/>
          <p:cNvSpPr>
            <a:spLocks noGrp="1"/>
          </p:cNvSpPr>
          <p:nvPr>
            <p:ph idx="1"/>
          </p:nvPr>
        </p:nvSpPr>
        <p:spPr/>
        <p:txBody>
          <a:bodyPr/>
          <a:lstStyle/>
          <a:p>
            <a:r>
              <a:rPr lang="tr-TR" dirty="0" smtClean="0"/>
              <a:t> </a:t>
            </a:r>
            <a:r>
              <a:rPr lang="tr-TR" dirty="0" smtClean="0">
                <a:latin typeface="Times New Roman" pitchFamily="18" charset="0"/>
                <a:cs typeface="Times New Roman" pitchFamily="18" charset="0"/>
              </a:rPr>
              <a:t>Çocuğun bireysel özelliklerini, kapasitelerini, sınırlılıklarını bilin. </a:t>
            </a:r>
          </a:p>
          <a:p>
            <a:r>
              <a:rPr lang="tr-TR" dirty="0" smtClean="0">
                <a:latin typeface="Times New Roman" pitchFamily="18" charset="0"/>
                <a:cs typeface="Times New Roman" pitchFamily="18" charset="0"/>
              </a:rPr>
              <a:t>Aileyle diyalog hâlinde olun.</a:t>
            </a:r>
          </a:p>
          <a:p>
            <a:r>
              <a:rPr lang="tr-TR" dirty="0" smtClean="0">
                <a:latin typeface="Times New Roman" pitchFamily="18" charset="0"/>
                <a:cs typeface="Times New Roman" pitchFamily="18" charset="0"/>
              </a:rPr>
              <a:t> Kullandığınız komutların basit, kısa ve net olmasına dikkat edin.</a:t>
            </a:r>
          </a:p>
          <a:p>
            <a:r>
              <a:rPr lang="tr-TR" dirty="0" smtClean="0">
                <a:latin typeface="Times New Roman" pitchFamily="18" charset="0"/>
                <a:cs typeface="Times New Roman" pitchFamily="18" charset="0"/>
              </a:rPr>
              <a:t> Öğrendiklerinin bellekte kalıcı olmasını sağlamak amacıyla birden fazla duyuya hitap edin (görsel, işitsel, drama vb.).</a:t>
            </a:r>
            <a:endParaRPr lang="tr-TR" dirty="0">
              <a:latin typeface="Times New Roman" pitchFamily="18" charset="0"/>
              <a:cs typeface="Times New Roman" pitchFamily="18" charset="0"/>
            </a:endParaRPr>
          </a:p>
        </p:txBody>
      </p:sp>
      <p:pic>
        <p:nvPicPr>
          <p:cNvPr id="4" name="3 Resim" descr="ram logo.jpg"/>
          <p:cNvPicPr>
            <a:picLocks noChangeAspect="1"/>
          </p:cNvPicPr>
          <p:nvPr/>
        </p:nvPicPr>
        <p:blipFill>
          <a:blip r:embed="rId2" cstate="print"/>
          <a:stretch>
            <a:fillRect/>
          </a:stretch>
        </p:blipFill>
        <p:spPr>
          <a:xfrm>
            <a:off x="7143768" y="571480"/>
            <a:ext cx="1643074" cy="1643074"/>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1000108"/>
            <a:ext cx="8401080" cy="5324492"/>
          </a:xfrm>
        </p:spPr>
        <p:txBody>
          <a:bodyPr>
            <a:normAutofit/>
          </a:bodyPr>
          <a:lstStyle/>
          <a:p>
            <a:r>
              <a:rPr lang="tr-TR" dirty="0" smtClean="0">
                <a:latin typeface="Times New Roman" pitchFamily="18" charset="0"/>
                <a:cs typeface="Times New Roman" pitchFamily="18" charset="0"/>
              </a:rPr>
              <a:t>Ön sıralara oturtun sık sık jest ve mimiklerle katılımını sağlayın.</a:t>
            </a:r>
          </a:p>
          <a:p>
            <a:r>
              <a:rPr lang="tr-TR" dirty="0" smtClean="0">
                <a:latin typeface="Times New Roman" pitchFamily="18" charset="0"/>
                <a:cs typeface="Times New Roman" pitchFamily="18" charset="0"/>
              </a:rPr>
              <a:t> Ödevler sıkıcı ve monoton olmaktan çıkarılıp canlı ve ilgi çekici bir görevle birleştirilmelidir.</a:t>
            </a:r>
          </a:p>
          <a:p>
            <a:r>
              <a:rPr lang="tr-TR" dirty="0" smtClean="0">
                <a:latin typeface="Times New Roman" pitchFamily="18" charset="0"/>
                <a:cs typeface="Times New Roman" pitchFamily="18" charset="0"/>
              </a:rPr>
              <a:t> Çok fazla ödev verilmeden, yapabileceği ödevler ile başarı duygusunu tatmasını sağlamak, başarısızlık deneyimlerini azaltacak önlemler almak yararlı olur. Verilen ödevin alındığından emin olmak ve dönüşte kontrolünü yapmak gerekir.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214422"/>
            <a:ext cx="8258204" cy="5110178"/>
          </a:xfrm>
        </p:spPr>
        <p:txBody>
          <a:bodyPr/>
          <a:lstStyle/>
          <a:p>
            <a:r>
              <a:rPr lang="tr-TR" dirty="0" smtClean="0">
                <a:latin typeface="Times New Roman" pitchFamily="18" charset="0"/>
                <a:cs typeface="Times New Roman" pitchFamily="18" charset="0"/>
              </a:rPr>
              <a:t>Sık sık okuma çalışmaları yapılmalı, bu çalışmalar sırasında sözcükler sesli olarak okunurken çocuk yazıyı görmeli ve parmağını hareket ettirerek takip edebilmelidir.</a:t>
            </a:r>
          </a:p>
          <a:p>
            <a:r>
              <a:rPr lang="tr-TR" dirty="0" smtClean="0">
                <a:latin typeface="Times New Roman" pitchFamily="18" charset="0"/>
                <a:cs typeface="Times New Roman" pitchFamily="18" charset="0"/>
              </a:rPr>
              <a:t>Olumsuz etiketlemelerden </a:t>
            </a:r>
            <a:r>
              <a:rPr lang="tr-TR" dirty="0" smtClean="0">
                <a:latin typeface="Times New Roman" pitchFamily="18" charset="0"/>
                <a:cs typeface="Times New Roman" pitchFamily="18" charset="0"/>
              </a:rPr>
              <a:t>kaçınılmalıdır </a:t>
            </a:r>
            <a:r>
              <a:rPr lang="tr-TR" dirty="0" smtClean="0">
                <a:latin typeface="Times New Roman" pitchFamily="18" charset="0"/>
                <a:cs typeface="Times New Roman" pitchFamily="18" charset="0"/>
              </a:rPr>
              <a:t>(yaramaz, tembel, dikkatsiz vb</a:t>
            </a:r>
            <a:r>
              <a:rPr lang="tr-TR"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Disleksili</a:t>
            </a:r>
            <a:r>
              <a:rPr lang="tr-TR"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bir çocuğun düşüncelerini yazma kabiliyeti, çocuğun sözlü olarak vereceği bilgi seviyesinden oldukça farklı olacaktır. Başarılı bir entegrasyon için, öğrenciden bilgiyi sözel olarak aktarmasını isteyebilirsiniz.</a:t>
            </a:r>
            <a:endParaRPr lang="tr-TR"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1928802"/>
            <a:ext cx="7929618" cy="4286280"/>
          </a:xfrm>
        </p:spPr>
        <p:txBody>
          <a:bodyPr/>
          <a:lstStyle/>
          <a:p>
            <a:pPr algn="just"/>
            <a:r>
              <a:rPr lang="tr-TR" dirty="0" err="1" smtClean="0">
                <a:latin typeface="Times New Roman" pitchFamily="18" charset="0"/>
                <a:cs typeface="Times New Roman" pitchFamily="18" charset="0"/>
              </a:rPr>
              <a:t>Disleksili</a:t>
            </a:r>
            <a:r>
              <a:rPr lang="tr-TR" dirty="0" smtClean="0">
                <a:latin typeface="Times New Roman" pitchFamily="18" charset="0"/>
                <a:cs typeface="Times New Roman" pitchFamily="18" charset="0"/>
              </a:rPr>
              <a:t> çocukların okuma , planlama , yeniden yazma çalışmalarının düzeltilmesi için ekstra zamana ihtiyaç duyması nedeni ile işin tamamlanması için daha fazla zaman ayırmalıdır. </a:t>
            </a:r>
          </a:p>
          <a:p>
            <a:pPr algn="just"/>
            <a:r>
              <a:rPr lang="tr-TR"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Özel öğrenme güçlüğü olan çocuklar başarısızlık beklentisi yaşadıklarında, onlara sınıfta söz hakkı verilmeli derse katılmaları sağlanmalı ve başarıları ödüllendirilmelidir. Başarısızlığın üstesinden gelmeye hizmet edecek stratejilerin çocuğa kazandırılması </a:t>
            </a:r>
            <a:r>
              <a:rPr lang="tr-TR" dirty="0" smtClean="0">
                <a:latin typeface="Times New Roman" pitchFamily="18" charset="0"/>
                <a:cs typeface="Times New Roman" pitchFamily="18" charset="0"/>
              </a:rPr>
              <a:t>gerekmektedir.</a:t>
            </a:r>
            <a:endParaRPr lang="tr-TR" dirty="0" smtClean="0">
              <a:latin typeface="Times New Roman" pitchFamily="18" charset="0"/>
              <a:cs typeface="Times New Roman" pitchFamily="18" charset="0"/>
            </a:endParaRPr>
          </a:p>
        </p:txBody>
      </p:sp>
      <p:pic>
        <p:nvPicPr>
          <p:cNvPr id="4" name="3 Resim" descr="ram logo.jpg"/>
          <p:cNvPicPr>
            <a:picLocks noChangeAspect="1"/>
          </p:cNvPicPr>
          <p:nvPr/>
        </p:nvPicPr>
        <p:blipFill>
          <a:blip r:embed="rId2" cstate="print"/>
          <a:stretch>
            <a:fillRect/>
          </a:stretch>
        </p:blipFill>
        <p:spPr>
          <a:xfrm>
            <a:off x="7215206" y="357166"/>
            <a:ext cx="1643074" cy="164307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1928802"/>
            <a:ext cx="8215370" cy="3929090"/>
          </a:xfrm>
        </p:spPr>
        <p:txBody>
          <a:bodyPr>
            <a:normAutofit fontScale="92500" lnSpcReduction="10000"/>
          </a:bodyPr>
          <a:lstStyle/>
          <a:p>
            <a:pPr algn="just">
              <a:buNone/>
            </a:pPr>
            <a:r>
              <a:rPr lang="tr-TR" dirty="0" smtClean="0"/>
              <a:t/>
            </a:r>
            <a:br>
              <a:rPr lang="tr-TR" dirty="0" smtClean="0"/>
            </a:br>
            <a:r>
              <a:rPr lang="tr-TR" dirty="0" smtClean="0">
                <a:latin typeface="Times New Roman" pitchFamily="18" charset="0"/>
                <a:cs typeface="Times New Roman" pitchFamily="18" charset="0"/>
              </a:rPr>
              <a:t>Öğrenme bozukluğunda özel bir akademik alanda</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belirgin </a:t>
            </a:r>
            <a:r>
              <a:rPr lang="tr-TR" dirty="0" err="1" smtClean="0">
                <a:latin typeface="Times New Roman" pitchFamily="18" charset="0"/>
                <a:cs typeface="Times New Roman" pitchFamily="18" charset="0"/>
              </a:rPr>
              <a:t>disfonksiyon</a:t>
            </a:r>
            <a:r>
              <a:rPr lang="tr-TR" dirty="0" smtClean="0">
                <a:latin typeface="Times New Roman" pitchFamily="18" charset="0"/>
                <a:cs typeface="Times New Roman" pitchFamily="18" charset="0"/>
              </a:rPr>
              <a:t> söz konusudur. Öğrenme</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bozukluğu tanısı konulan çocuklarda bilişsel yetilerin</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düzgün olmayan dağılımı dikkati çeker. Literatürde</a:t>
            </a:r>
            <a:br>
              <a:rPr lang="tr-TR" dirty="0" smtClean="0">
                <a:latin typeface="Times New Roman" pitchFamily="18" charset="0"/>
                <a:cs typeface="Times New Roman" pitchFamily="18" charset="0"/>
              </a:rPr>
            </a:br>
            <a:r>
              <a:rPr lang="tr-TR" dirty="0" err="1" smtClean="0">
                <a:latin typeface="Times New Roman" pitchFamily="18" charset="0"/>
                <a:cs typeface="Times New Roman" pitchFamily="18" charset="0"/>
              </a:rPr>
              <a:t>disleksi</a:t>
            </a:r>
            <a:r>
              <a:rPr lang="tr-TR" dirty="0" smtClean="0">
                <a:latin typeface="Times New Roman" pitchFamily="18" charset="0"/>
                <a:cs typeface="Times New Roman" pitchFamily="18" charset="0"/>
              </a:rPr>
              <a:t> (okuma sorunu) öğrenme bozukluğu ile eş</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anlamlı olarak ve bazen konuşma, dinleme ve</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anlama yetilerindeki sorunları içerecek şekilde</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geniş bir anlamda kullanılır (Salman, </a:t>
            </a:r>
            <a:r>
              <a:rPr lang="tr-TR" dirty="0" smtClean="0">
                <a:latin typeface="Times New Roman" pitchFamily="18" charset="0"/>
                <a:cs typeface="Times New Roman" pitchFamily="18" charset="0"/>
              </a:rPr>
              <a:t>Özdemir, Salman, Özdemir, 2016</a:t>
            </a:r>
            <a:r>
              <a:rPr lang="tr-TR" dirty="0" smtClean="0">
                <a:latin typeface="Times New Roman" pitchFamily="18" charset="0"/>
                <a:cs typeface="Times New Roman" pitchFamily="18" charset="0"/>
              </a:rPr>
              <a:t>).</a:t>
            </a:r>
            <a:r>
              <a:rPr lang="tr-TR" dirty="0" smtClean="0"/>
              <a:t/>
            </a:r>
            <a:br>
              <a:rPr lang="tr-TR" dirty="0" smtClean="0"/>
            </a:br>
            <a:endParaRPr lang="tr-TR" dirty="0"/>
          </a:p>
        </p:txBody>
      </p:sp>
      <p:pic>
        <p:nvPicPr>
          <p:cNvPr id="4" name="3 Resim" descr="ram logo.jpg"/>
          <p:cNvPicPr>
            <a:picLocks noChangeAspect="1"/>
          </p:cNvPicPr>
          <p:nvPr/>
        </p:nvPicPr>
        <p:blipFill>
          <a:blip r:embed="rId2" cstate="print"/>
          <a:stretch>
            <a:fillRect/>
          </a:stretch>
        </p:blipFill>
        <p:spPr>
          <a:xfrm>
            <a:off x="7143768" y="571480"/>
            <a:ext cx="1643074" cy="164307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428604"/>
            <a:ext cx="8229600" cy="1143000"/>
          </a:xfrm>
        </p:spPr>
        <p:txBody>
          <a:bodyPr/>
          <a:lstStyle/>
          <a:p>
            <a:r>
              <a:rPr lang="tr-TR" dirty="0" err="1" smtClean="0"/>
              <a:t>Disleksi</a:t>
            </a:r>
            <a:r>
              <a:rPr lang="tr-TR" dirty="0" smtClean="0"/>
              <a:t> neden olur?</a:t>
            </a:r>
            <a:endParaRPr lang="tr-TR" dirty="0"/>
          </a:p>
        </p:txBody>
      </p:sp>
      <p:sp>
        <p:nvSpPr>
          <p:cNvPr id="3" name="2 İçerik Yer Tutucusu"/>
          <p:cNvSpPr>
            <a:spLocks noGrp="1"/>
          </p:cNvSpPr>
          <p:nvPr>
            <p:ph idx="1"/>
          </p:nvPr>
        </p:nvSpPr>
        <p:spPr>
          <a:xfrm>
            <a:off x="428596" y="1928802"/>
            <a:ext cx="8258204" cy="4395798"/>
          </a:xfrm>
        </p:spPr>
        <p:txBody>
          <a:bodyPr>
            <a:normAutofit fontScale="92500" lnSpcReduction="20000"/>
          </a:bodyPr>
          <a:lstStyle/>
          <a:p>
            <a:pPr algn="just">
              <a:buNone/>
            </a:pP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Disleksi</a:t>
            </a:r>
            <a:r>
              <a:rPr lang="tr-TR" dirty="0" smtClean="0">
                <a:latin typeface="Times New Roman" pitchFamily="18" charset="0"/>
                <a:cs typeface="Times New Roman" pitchFamily="18" charset="0"/>
              </a:rPr>
              <a:t> sendromlu bireylerde beynin sağ ya da</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sol yarım kürelerinin gelişmediği veya az geliştiği</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ince ve dar olduğu görülür. Yapılan araştırmalar,</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Bu </a:t>
            </a:r>
            <a:r>
              <a:rPr lang="tr-TR" dirty="0" smtClean="0">
                <a:latin typeface="Times New Roman" pitchFamily="18" charset="0"/>
                <a:cs typeface="Times New Roman" pitchFamily="18" charset="0"/>
              </a:rPr>
              <a:t>bozukluğa </a:t>
            </a:r>
            <a:r>
              <a:rPr lang="tr-TR" dirty="0" smtClean="0">
                <a:latin typeface="Times New Roman" pitchFamily="18" charset="0"/>
                <a:cs typeface="Times New Roman" pitchFamily="18" charset="0"/>
              </a:rPr>
              <a:t>neden olan etmenler konusunda</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kesin sonuçlar vermemekle birlikte, düşük kilolu doğumlar, doğum öncesi ve doğum sonrası</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yaşanan sorunlar, dikkat eksikliği bozuklukları,</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yeme alışkanlıkları, bazı alerji türleri, görsel - işitsel</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algısal ve benzeri sorunların özel öğrenme güçlüğü</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ile ilişkili olduğu varsayılmaktadır. Ancak bunlar her</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çocukta farklı durumlarda ortaya çıkmakta ve her</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çocuk için farklı nedenler ortaya koyulabilmektedir </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(Salman, Özdemir, Salman, Özdemir, 2016).</a:t>
            </a:r>
            <a:br>
              <a:rPr lang="tr-TR" dirty="0" smtClean="0">
                <a:latin typeface="Times New Roman" pitchFamily="18" charset="0"/>
                <a:cs typeface="Times New Roman" pitchFamily="18" charset="0"/>
              </a:rPr>
            </a:br>
            <a:endParaRPr lang="tr-TR" dirty="0">
              <a:latin typeface="Times New Roman" pitchFamily="18" charset="0"/>
              <a:cs typeface="Times New Roman" pitchFamily="18" charset="0"/>
            </a:endParaRPr>
          </a:p>
        </p:txBody>
      </p:sp>
      <p:pic>
        <p:nvPicPr>
          <p:cNvPr id="4" name="3 Resim" descr="ram logo.jpg"/>
          <p:cNvPicPr>
            <a:picLocks noChangeAspect="1"/>
          </p:cNvPicPr>
          <p:nvPr/>
        </p:nvPicPr>
        <p:blipFill>
          <a:blip r:embed="rId2" cstate="print"/>
          <a:stretch>
            <a:fillRect/>
          </a:stretch>
        </p:blipFill>
        <p:spPr>
          <a:xfrm>
            <a:off x="7143768" y="285728"/>
            <a:ext cx="1643074" cy="157163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2000240"/>
            <a:ext cx="7858180" cy="642934"/>
          </a:xfrm>
        </p:spPr>
        <p:txBody>
          <a:bodyPr>
            <a:normAutofit/>
          </a:bodyPr>
          <a:lstStyle/>
          <a:p>
            <a:r>
              <a:rPr lang="tr-TR" sz="3200" dirty="0" smtClean="0">
                <a:latin typeface="Times New Roman" pitchFamily="18" charset="0"/>
                <a:cs typeface="Times New Roman" pitchFamily="18" charset="0"/>
              </a:rPr>
              <a:t>Özel Öğrenme Güçlüğü dört grupta incelenir;</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a:xfrm>
            <a:off x="1357290" y="3000372"/>
            <a:ext cx="5972188" cy="2428892"/>
          </a:xfrm>
        </p:spPr>
        <p:txBody>
          <a:bodyPr/>
          <a:lstStyle/>
          <a:p>
            <a:pPr lvl="3"/>
            <a:r>
              <a:rPr lang="tr-TR" dirty="0" smtClean="0">
                <a:latin typeface="Times New Roman" pitchFamily="18" charset="0"/>
                <a:cs typeface="Times New Roman" pitchFamily="18" charset="0"/>
              </a:rPr>
              <a:t>Okuma bozukluğu (</a:t>
            </a:r>
            <a:r>
              <a:rPr lang="tr-TR" dirty="0" err="1" smtClean="0">
                <a:latin typeface="Times New Roman" pitchFamily="18" charset="0"/>
                <a:cs typeface="Times New Roman" pitchFamily="18" charset="0"/>
              </a:rPr>
              <a:t>Disleksi</a:t>
            </a:r>
            <a:r>
              <a:rPr lang="tr-TR" dirty="0" smtClean="0">
                <a:latin typeface="Times New Roman" pitchFamily="18" charset="0"/>
                <a:cs typeface="Times New Roman" pitchFamily="18" charset="0"/>
              </a:rPr>
              <a:t>)</a:t>
            </a:r>
          </a:p>
          <a:p>
            <a:pPr lvl="3"/>
            <a:r>
              <a:rPr lang="tr-TR" dirty="0" smtClean="0">
                <a:latin typeface="Times New Roman" pitchFamily="18" charset="0"/>
                <a:cs typeface="Times New Roman" pitchFamily="18" charset="0"/>
              </a:rPr>
              <a:t>Aritmetik bozukluğu (</a:t>
            </a:r>
            <a:r>
              <a:rPr lang="tr-TR" dirty="0" err="1" smtClean="0">
                <a:latin typeface="Times New Roman" pitchFamily="18" charset="0"/>
                <a:cs typeface="Times New Roman" pitchFamily="18" charset="0"/>
              </a:rPr>
              <a:t>Discalculi</a:t>
            </a:r>
            <a:r>
              <a:rPr lang="tr-TR" dirty="0" smtClean="0">
                <a:latin typeface="Times New Roman" pitchFamily="18" charset="0"/>
                <a:cs typeface="Times New Roman" pitchFamily="18" charset="0"/>
              </a:rPr>
              <a:t>)</a:t>
            </a:r>
          </a:p>
          <a:p>
            <a:pPr lvl="3"/>
            <a:r>
              <a:rPr lang="tr-TR" dirty="0" smtClean="0">
                <a:latin typeface="Times New Roman" pitchFamily="18" charset="0"/>
                <a:cs typeface="Times New Roman" pitchFamily="18" charset="0"/>
              </a:rPr>
              <a:t>Yazılı anlatım bozukluğu (</a:t>
            </a:r>
            <a:r>
              <a:rPr lang="tr-TR" dirty="0" err="1" smtClean="0">
                <a:latin typeface="Times New Roman" pitchFamily="18" charset="0"/>
                <a:cs typeface="Times New Roman" pitchFamily="18" charset="0"/>
              </a:rPr>
              <a:t>Disgrafi</a:t>
            </a:r>
            <a:r>
              <a:rPr lang="tr-TR" dirty="0" smtClean="0">
                <a:latin typeface="Times New Roman" pitchFamily="18" charset="0"/>
                <a:cs typeface="Times New Roman" pitchFamily="18" charset="0"/>
              </a:rPr>
              <a:t>)</a:t>
            </a:r>
          </a:p>
          <a:p>
            <a:pPr lvl="3"/>
            <a:r>
              <a:rPr lang="tr-TR" dirty="0" smtClean="0">
                <a:latin typeface="Times New Roman" pitchFamily="18" charset="0"/>
                <a:cs typeface="Times New Roman" pitchFamily="18" charset="0"/>
              </a:rPr>
              <a:t>Başka türlü adlandırılamayan öğrenme</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bozuklukları. </a:t>
            </a:r>
            <a:br>
              <a:rPr lang="tr-TR" dirty="0" smtClean="0">
                <a:latin typeface="Times New Roman" pitchFamily="18" charset="0"/>
                <a:cs typeface="Times New Roman" pitchFamily="18" charset="0"/>
              </a:rPr>
            </a:br>
            <a:endParaRPr lang="tr-TR" dirty="0">
              <a:latin typeface="Times New Roman" pitchFamily="18" charset="0"/>
              <a:cs typeface="Times New Roman" pitchFamily="18" charset="0"/>
            </a:endParaRPr>
          </a:p>
        </p:txBody>
      </p:sp>
      <p:pic>
        <p:nvPicPr>
          <p:cNvPr id="4" name="3 Resim" descr="ram logo.jpg"/>
          <p:cNvPicPr>
            <a:picLocks noChangeAspect="1"/>
          </p:cNvPicPr>
          <p:nvPr/>
        </p:nvPicPr>
        <p:blipFill>
          <a:blip r:embed="rId2" cstate="print"/>
          <a:stretch>
            <a:fillRect/>
          </a:stretch>
        </p:blipFill>
        <p:spPr>
          <a:xfrm>
            <a:off x="7143768" y="571480"/>
            <a:ext cx="1643074" cy="164307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428736"/>
            <a:ext cx="5357850" cy="4500594"/>
          </a:xfrm>
        </p:spPr>
        <p:txBody>
          <a:bodyPr>
            <a:normAutofit/>
          </a:bodyPr>
          <a:lstStyle/>
          <a:p>
            <a:r>
              <a:rPr lang="tr-TR" sz="1800" dirty="0" smtClean="0">
                <a:latin typeface="Times New Roman" pitchFamily="18" charset="0"/>
                <a:cs typeface="Times New Roman" pitchFamily="18" charset="0"/>
              </a:rPr>
              <a:t>Okuma güçlüğü; sessiz okuma sırasında</a:t>
            </a:r>
            <a:br>
              <a:rPr lang="tr-TR" sz="1800" dirty="0" smtClean="0">
                <a:latin typeface="Times New Roman" pitchFamily="18" charset="0"/>
                <a:cs typeface="Times New Roman" pitchFamily="18" charset="0"/>
              </a:rPr>
            </a:br>
            <a:r>
              <a:rPr lang="tr-TR" sz="1800" dirty="0" smtClean="0">
                <a:latin typeface="Times New Roman" pitchFamily="18" charset="0"/>
                <a:cs typeface="Times New Roman" pitchFamily="18" charset="0"/>
              </a:rPr>
              <a:t>okuduğunu anlamada zorluk ve doğru hızda okuyamama, sesli okuma sırasında doğru seslendirme ile ilgili yaşanan zorluklar ve heceleme ile ilgili yaşanan zorluklar şeklinde kendini gösterebilir (</a:t>
            </a:r>
            <a:r>
              <a:rPr lang="tr-TR" sz="1800" dirty="0" err="1" smtClean="0">
                <a:latin typeface="Times New Roman" pitchFamily="18" charset="0"/>
                <a:cs typeface="Times New Roman" pitchFamily="18" charset="0"/>
              </a:rPr>
              <a:t>Morrisson’dan</a:t>
            </a:r>
            <a:r>
              <a:rPr lang="tr-TR" sz="1800" dirty="0" smtClean="0">
                <a:latin typeface="Times New Roman" pitchFamily="18" charset="0"/>
                <a:cs typeface="Times New Roman" pitchFamily="18" charset="0"/>
              </a:rPr>
              <a:t> aktaran </a:t>
            </a:r>
            <a:r>
              <a:rPr lang="tr-TR" sz="1800" dirty="0" err="1" smtClean="0">
                <a:latin typeface="Times New Roman" pitchFamily="18" charset="0"/>
                <a:cs typeface="Times New Roman" pitchFamily="18" charset="0"/>
              </a:rPr>
              <a:t>Kuruyer</a:t>
            </a:r>
            <a:r>
              <a:rPr lang="tr-TR" sz="1800" dirty="0" smtClean="0">
                <a:latin typeface="Times New Roman" pitchFamily="18" charset="0"/>
                <a:cs typeface="Times New Roman" pitchFamily="18" charset="0"/>
              </a:rPr>
              <a:t> &amp; </a:t>
            </a:r>
            <a:r>
              <a:rPr lang="tr-TR" sz="1800" dirty="0" err="1" smtClean="0">
                <a:latin typeface="Times New Roman" pitchFamily="18" charset="0"/>
                <a:cs typeface="Times New Roman" pitchFamily="18" charset="0"/>
              </a:rPr>
              <a:t>Çakıroğlu</a:t>
            </a:r>
            <a:r>
              <a:rPr lang="tr-TR" sz="1800" dirty="0" smtClean="0">
                <a:latin typeface="Times New Roman" pitchFamily="18" charset="0"/>
                <a:cs typeface="Times New Roman" pitchFamily="18" charset="0"/>
              </a:rPr>
              <a:t>, 2017). Okuma güçlüğü olan bireylerin okuma performanslarının, yaş, zekâ düzeyi ve aldıkları eğitim göz önünde bulundurulduğunda akranlarına göre beklenilenin önemli derecede</a:t>
            </a:r>
            <a:br>
              <a:rPr lang="tr-TR" sz="1800" dirty="0" smtClean="0">
                <a:latin typeface="Times New Roman" pitchFamily="18" charset="0"/>
                <a:cs typeface="Times New Roman" pitchFamily="18" charset="0"/>
              </a:rPr>
            </a:br>
            <a:r>
              <a:rPr lang="tr-TR" sz="1800" dirty="0" smtClean="0">
                <a:latin typeface="Times New Roman" pitchFamily="18" charset="0"/>
                <a:cs typeface="Times New Roman" pitchFamily="18" charset="0"/>
              </a:rPr>
              <a:t>altında olduğu görülmektedir (İşeri ve Akın-Sarı’dan aktaran </a:t>
            </a:r>
            <a:r>
              <a:rPr lang="tr-TR" sz="1800" dirty="0" err="1" smtClean="0">
                <a:latin typeface="Times New Roman" pitchFamily="18" charset="0"/>
                <a:cs typeface="Times New Roman" pitchFamily="18" charset="0"/>
              </a:rPr>
              <a:t>Kuruyer</a:t>
            </a:r>
            <a:r>
              <a:rPr lang="tr-TR" sz="1800" dirty="0" smtClean="0">
                <a:latin typeface="Times New Roman" pitchFamily="18" charset="0"/>
                <a:cs typeface="Times New Roman" pitchFamily="18" charset="0"/>
              </a:rPr>
              <a:t> &amp; </a:t>
            </a:r>
            <a:r>
              <a:rPr lang="tr-TR" sz="1800" dirty="0" err="1" smtClean="0">
                <a:latin typeface="Times New Roman" pitchFamily="18" charset="0"/>
                <a:cs typeface="Times New Roman" pitchFamily="18" charset="0"/>
              </a:rPr>
              <a:t>Çakıroğlu</a:t>
            </a:r>
            <a:r>
              <a:rPr lang="tr-TR" sz="18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2017</a:t>
            </a:r>
            <a:r>
              <a:rPr lang="tr-TR" sz="1800" dirty="0" smtClean="0">
                <a:latin typeface="Times New Roman" pitchFamily="18" charset="0"/>
                <a:cs typeface="Times New Roman" pitchFamily="18" charset="0"/>
              </a:rPr>
              <a:t>). </a:t>
            </a:r>
            <a:br>
              <a:rPr lang="tr-TR" sz="1800" dirty="0" smtClean="0">
                <a:latin typeface="Times New Roman" pitchFamily="18" charset="0"/>
                <a:cs typeface="Times New Roman" pitchFamily="18" charset="0"/>
              </a:rPr>
            </a:br>
            <a:endParaRPr lang="tr-TR" sz="1800" dirty="0">
              <a:latin typeface="Times New Roman" pitchFamily="18" charset="0"/>
              <a:cs typeface="Times New Roman" pitchFamily="18" charset="0"/>
            </a:endParaRPr>
          </a:p>
        </p:txBody>
      </p:sp>
      <p:pic>
        <p:nvPicPr>
          <p:cNvPr id="5" name="4 Resim" descr="pasi.jpg"/>
          <p:cNvPicPr>
            <a:picLocks noChangeAspect="1"/>
          </p:cNvPicPr>
          <p:nvPr/>
        </p:nvPicPr>
        <p:blipFill>
          <a:blip r:embed="rId2"/>
          <a:stretch>
            <a:fillRect/>
          </a:stretch>
        </p:blipFill>
        <p:spPr>
          <a:xfrm>
            <a:off x="6000760" y="2500306"/>
            <a:ext cx="2653412" cy="1857388"/>
          </a:xfrm>
          <a:prstGeom prst="rect">
            <a:avLst/>
          </a:prstGeom>
        </p:spPr>
      </p:pic>
      <p:pic>
        <p:nvPicPr>
          <p:cNvPr id="4" name="3 Resim" descr="ram logo.jpg"/>
          <p:cNvPicPr>
            <a:picLocks noChangeAspect="1"/>
          </p:cNvPicPr>
          <p:nvPr/>
        </p:nvPicPr>
        <p:blipFill>
          <a:blip r:embed="rId3" cstate="print"/>
          <a:stretch>
            <a:fillRect/>
          </a:stretch>
        </p:blipFill>
        <p:spPr>
          <a:xfrm>
            <a:off x="7143768" y="571480"/>
            <a:ext cx="1643074" cy="164307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3000372"/>
            <a:ext cx="6543692" cy="3208032"/>
          </a:xfrm>
        </p:spPr>
        <p:txBody>
          <a:bodyPr>
            <a:normAutofit fontScale="70000" lnSpcReduction="20000"/>
          </a:bodyPr>
          <a:lstStyle/>
          <a:p>
            <a:r>
              <a:rPr lang="tr-TR" dirty="0" smtClean="0">
                <a:latin typeface="Times New Roman" pitchFamily="18" charset="0"/>
                <a:cs typeface="Times New Roman" pitchFamily="18" charset="0"/>
              </a:rPr>
              <a:t>Matematik güçlüğü, sayı sayma,</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matematiksel </a:t>
            </a:r>
            <a:r>
              <a:rPr lang="tr-TR" dirty="0" smtClean="0">
                <a:latin typeface="Times New Roman" pitchFamily="18" charset="0"/>
                <a:cs typeface="Times New Roman" pitchFamily="18" charset="0"/>
              </a:rPr>
              <a:t>kavramları anlama, sembolleri tanıma, çarpım tablosunu öğrenme, dört işlemleri</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yapma ya da dört işlem içeren problemleri çözmede yaşanan zorluklar şeklinde kendini gösterebilir.</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Matematik güçlüğü olan öğrenciler matematiksel işlemleri yapmakta güçlükler yaşarlar. Matematik</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güçlüğü olan öğrencilerin; özellikle sayma ve hesaplama ile ilgili becerileri kazanmada zorlandıkları,</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buna bağlı olarak aritmetik işlem yapma ve hatırlamada sorun yaşadıkları görülmektedir (</a:t>
            </a:r>
            <a:r>
              <a:rPr lang="tr-TR" dirty="0" err="1" smtClean="0">
                <a:latin typeface="Times New Roman" pitchFamily="18" charset="0"/>
                <a:cs typeface="Times New Roman" pitchFamily="18" charset="0"/>
              </a:rPr>
              <a:t>Olkun</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Akkurt</a:t>
            </a:r>
            <a:r>
              <a:rPr lang="tr-TR" dirty="0" smtClean="0">
                <a:latin typeface="Times New Roman" pitchFamily="18" charset="0"/>
                <a:cs typeface="Times New Roman" pitchFamily="18" charset="0"/>
              </a:rPr>
              <a:t>-Denizli ve Göçer-Şahin’den aktaran </a:t>
            </a:r>
            <a:r>
              <a:rPr lang="tr-TR" dirty="0" err="1" smtClean="0">
                <a:latin typeface="Times New Roman" pitchFamily="18" charset="0"/>
                <a:cs typeface="Times New Roman" pitchFamily="18" charset="0"/>
              </a:rPr>
              <a:t>Kuruyer</a:t>
            </a:r>
            <a:r>
              <a:rPr lang="tr-TR" dirty="0" smtClean="0">
                <a:latin typeface="Times New Roman" pitchFamily="18" charset="0"/>
                <a:cs typeface="Times New Roman" pitchFamily="18" charset="0"/>
              </a:rPr>
              <a:t> &amp; </a:t>
            </a:r>
            <a:r>
              <a:rPr lang="tr-TR" dirty="0" err="1" smtClean="0">
                <a:latin typeface="Times New Roman" pitchFamily="18" charset="0"/>
                <a:cs typeface="Times New Roman" pitchFamily="18" charset="0"/>
              </a:rPr>
              <a:t>Çakıroğlu</a:t>
            </a:r>
            <a:r>
              <a:rPr lang="tr-TR" dirty="0" smtClean="0">
                <a:latin typeface="Times New Roman" pitchFamily="18" charset="0"/>
                <a:cs typeface="Times New Roman" pitchFamily="18" charset="0"/>
              </a:rPr>
              <a:t>, 2017). </a:t>
            </a:r>
            <a:br>
              <a:rPr lang="tr-TR" dirty="0" smtClean="0">
                <a:latin typeface="Times New Roman" pitchFamily="18" charset="0"/>
                <a:cs typeface="Times New Roman" pitchFamily="18" charset="0"/>
              </a:rPr>
            </a:br>
            <a:endParaRPr lang="tr-TR" dirty="0">
              <a:latin typeface="Times New Roman" pitchFamily="18" charset="0"/>
              <a:cs typeface="Times New Roman" pitchFamily="18" charset="0"/>
            </a:endParaRPr>
          </a:p>
        </p:txBody>
      </p:sp>
      <p:pic>
        <p:nvPicPr>
          <p:cNvPr id="4" name="3 Resim" descr="3.jpg"/>
          <p:cNvPicPr>
            <a:picLocks noChangeAspect="1"/>
          </p:cNvPicPr>
          <p:nvPr/>
        </p:nvPicPr>
        <p:blipFill>
          <a:blip r:embed="rId2" cstate="print"/>
          <a:stretch>
            <a:fillRect/>
          </a:stretch>
        </p:blipFill>
        <p:spPr>
          <a:xfrm>
            <a:off x="4714876" y="1071546"/>
            <a:ext cx="3944183" cy="200026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935480"/>
            <a:ext cx="5543560" cy="2850842"/>
          </a:xfrm>
        </p:spPr>
        <p:txBody>
          <a:bodyPr>
            <a:normAutofit fontScale="77500" lnSpcReduction="20000"/>
          </a:bodyPr>
          <a:lstStyle/>
          <a:p>
            <a:r>
              <a:rPr lang="tr-TR" dirty="0" smtClean="0">
                <a:latin typeface="Times New Roman" pitchFamily="18" charset="0"/>
                <a:cs typeface="Times New Roman" pitchFamily="18" charset="0"/>
              </a:rPr>
              <a:t>Yazma güçlüğü olan öğrenciler ise, dil bilgisi, noktalama,</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heceleme ve yazarken düşüncelerini geliştirme ile ilgili problemler yaşarlar. Yazma güçlüğü,</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çocuğun kronolojik yaşı, zekâ düzeyi ve eğitim düzeyi açısından beklenen düzeyden geri kalması</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olarak belirtilmektedir (İlker ve </a:t>
            </a:r>
            <a:r>
              <a:rPr lang="tr-TR" dirty="0" err="1" smtClean="0">
                <a:latin typeface="Times New Roman" pitchFamily="18" charset="0"/>
                <a:cs typeface="Times New Roman" pitchFamily="18" charset="0"/>
              </a:rPr>
              <a:t>Melekoğlu’ndan</a:t>
            </a:r>
            <a:r>
              <a:rPr lang="tr-TR" dirty="0" smtClean="0">
                <a:latin typeface="Times New Roman" pitchFamily="18" charset="0"/>
                <a:cs typeface="Times New Roman" pitchFamily="18" charset="0"/>
              </a:rPr>
              <a:t> aktaran </a:t>
            </a:r>
            <a:r>
              <a:rPr lang="tr-TR" dirty="0" err="1" smtClean="0">
                <a:latin typeface="Times New Roman" pitchFamily="18" charset="0"/>
                <a:cs typeface="Times New Roman" pitchFamily="18" charset="0"/>
              </a:rPr>
              <a:t>Kuruyer</a:t>
            </a:r>
            <a:r>
              <a:rPr lang="tr-TR" dirty="0" smtClean="0">
                <a:latin typeface="Times New Roman" pitchFamily="18" charset="0"/>
                <a:cs typeface="Times New Roman" pitchFamily="18" charset="0"/>
              </a:rPr>
              <a:t> &amp; </a:t>
            </a:r>
            <a:r>
              <a:rPr lang="tr-TR" dirty="0" err="1" smtClean="0">
                <a:latin typeface="Times New Roman" pitchFamily="18" charset="0"/>
                <a:cs typeface="Times New Roman" pitchFamily="18" charset="0"/>
              </a:rPr>
              <a:t>Çakıroğlu</a:t>
            </a:r>
            <a:r>
              <a:rPr lang="tr-TR" dirty="0" smtClean="0">
                <a:latin typeface="Times New Roman" pitchFamily="18" charset="0"/>
                <a:cs typeface="Times New Roman" pitchFamily="18" charset="0"/>
              </a:rPr>
              <a:t>, 2017) </a:t>
            </a:r>
            <a:r>
              <a:rPr lang="tr-TR" dirty="0" smtClean="0">
                <a:latin typeface="Times New Roman" pitchFamily="18" charset="0"/>
                <a:cs typeface="Times New Roman" pitchFamily="18" charset="0"/>
              </a:rPr>
              <a:t>.</a:t>
            </a:r>
            <a:r>
              <a:rPr lang="tr-TR" dirty="0" smtClean="0"/>
              <a:t/>
            </a:r>
            <a:br>
              <a:rPr lang="tr-TR" dirty="0" smtClean="0"/>
            </a:br>
            <a:endParaRPr lang="tr-TR" dirty="0"/>
          </a:p>
        </p:txBody>
      </p:sp>
      <p:pic>
        <p:nvPicPr>
          <p:cNvPr id="4" name="3 Resim" descr="yaz.jpg"/>
          <p:cNvPicPr>
            <a:picLocks noChangeAspect="1"/>
          </p:cNvPicPr>
          <p:nvPr/>
        </p:nvPicPr>
        <p:blipFill>
          <a:blip r:embed="rId2" cstate="print"/>
          <a:stretch>
            <a:fillRect/>
          </a:stretch>
        </p:blipFill>
        <p:spPr>
          <a:xfrm>
            <a:off x="6286512" y="3071810"/>
            <a:ext cx="2518024" cy="2143140"/>
          </a:xfrm>
          <a:prstGeom prst="rect">
            <a:avLst/>
          </a:prstGeom>
        </p:spPr>
      </p:pic>
      <p:pic>
        <p:nvPicPr>
          <p:cNvPr id="5" name="4 Resim" descr="ram logo.jpg"/>
          <p:cNvPicPr>
            <a:picLocks noChangeAspect="1"/>
          </p:cNvPicPr>
          <p:nvPr/>
        </p:nvPicPr>
        <p:blipFill>
          <a:blip r:embed="rId3" cstate="print"/>
          <a:stretch>
            <a:fillRect/>
          </a:stretch>
        </p:blipFill>
        <p:spPr>
          <a:xfrm>
            <a:off x="7072330" y="857232"/>
            <a:ext cx="1643074" cy="164307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2844" y="1928802"/>
            <a:ext cx="8229600" cy="1143000"/>
          </a:xfrm>
        </p:spPr>
        <p:txBody>
          <a:bodyPr>
            <a:normAutofit/>
          </a:bodyPr>
          <a:lstStyle/>
          <a:p>
            <a:r>
              <a:rPr lang="tr-TR" sz="4000" dirty="0" smtClean="0"/>
              <a:t>      Özel öğrenme güçlüğünün belirtileri;</a:t>
            </a:r>
            <a:endParaRPr lang="tr-TR" sz="4000" dirty="0"/>
          </a:p>
        </p:txBody>
      </p:sp>
      <p:sp>
        <p:nvSpPr>
          <p:cNvPr id="3" name="2 İçerik Yer Tutucusu"/>
          <p:cNvSpPr>
            <a:spLocks noGrp="1"/>
          </p:cNvSpPr>
          <p:nvPr>
            <p:ph idx="1"/>
          </p:nvPr>
        </p:nvSpPr>
        <p:spPr>
          <a:xfrm>
            <a:off x="357158" y="3214686"/>
            <a:ext cx="8186766" cy="2993718"/>
          </a:xfrm>
        </p:spPr>
        <p:txBody>
          <a:bodyPr>
            <a:normAutofit/>
          </a:bodyPr>
          <a:lstStyle/>
          <a:p>
            <a:pPr>
              <a:buNone/>
            </a:pPr>
            <a:r>
              <a:rPr lang="tr-TR" dirty="0" smtClean="0"/>
              <a:t>	</a:t>
            </a:r>
            <a:r>
              <a:rPr lang="tr-TR" sz="2000" dirty="0" smtClean="0">
                <a:latin typeface="Times New Roman" pitchFamily="18" charset="0"/>
                <a:cs typeface="Times New Roman" pitchFamily="18" charset="0"/>
              </a:rPr>
              <a:t>Amerikan Psikiyatri Birliği tarafından 2014 yılında </a:t>
            </a:r>
            <a:r>
              <a:rPr lang="tr-TR" sz="2000" dirty="0" smtClean="0">
                <a:latin typeface="Times New Roman" pitchFamily="18" charset="0"/>
                <a:cs typeface="Times New Roman" pitchFamily="18" charset="0"/>
              </a:rPr>
              <a:t>yayınlanan Ruhsal </a:t>
            </a:r>
            <a:r>
              <a:rPr lang="tr-TR" sz="2000" dirty="0" smtClean="0">
                <a:latin typeface="Times New Roman" pitchFamily="18" charset="0"/>
                <a:cs typeface="Times New Roman" pitchFamily="18" charset="0"/>
              </a:rPr>
              <a:t>Bozuklukların Tanısal ve Sayımsal Elkitabında gerekli </a:t>
            </a:r>
            <a:r>
              <a:rPr lang="tr-TR" sz="2000" dirty="0" smtClean="0">
                <a:latin typeface="Times New Roman" pitchFamily="18" charset="0"/>
                <a:cs typeface="Times New Roman" pitchFamily="18" charset="0"/>
              </a:rPr>
              <a:t>girişimlerde bulunulmasına </a:t>
            </a:r>
            <a:r>
              <a:rPr lang="tr-TR" sz="2000" dirty="0" smtClean="0">
                <a:latin typeface="Times New Roman" pitchFamily="18" charset="0"/>
                <a:cs typeface="Times New Roman" pitchFamily="18" charset="0"/>
              </a:rPr>
              <a:t>rağmen, en az altı aydır sürme, yanlış ya da yavaş sözcük </a:t>
            </a:r>
            <a:r>
              <a:rPr lang="tr-TR" sz="2000" dirty="0" smtClean="0">
                <a:latin typeface="Times New Roman" pitchFamily="18" charset="0"/>
                <a:cs typeface="Times New Roman" pitchFamily="18" charset="0"/>
              </a:rPr>
              <a:t>okuma, okuduğunu </a:t>
            </a:r>
            <a:r>
              <a:rPr lang="tr-TR" sz="2000" dirty="0" smtClean="0">
                <a:latin typeface="Times New Roman" pitchFamily="18" charset="0"/>
                <a:cs typeface="Times New Roman" pitchFamily="18" charset="0"/>
              </a:rPr>
              <a:t>anlamada güçlük yaşama, harf harf söylemede veya yazmada güçlük </a:t>
            </a:r>
            <a:r>
              <a:rPr lang="tr-TR" sz="2000" dirty="0" smtClean="0">
                <a:latin typeface="Times New Roman" pitchFamily="18" charset="0"/>
                <a:cs typeface="Times New Roman" pitchFamily="18" charset="0"/>
              </a:rPr>
              <a:t>yaşama, yazılı </a:t>
            </a:r>
            <a:r>
              <a:rPr lang="tr-TR" sz="2000" dirty="0" smtClean="0">
                <a:latin typeface="Times New Roman" pitchFamily="18" charset="0"/>
                <a:cs typeface="Times New Roman" pitchFamily="18" charset="0"/>
              </a:rPr>
              <a:t>anlatımda güçlük yaşama, sayı algısı ve hesaplamada güçlük yaşama ve </a:t>
            </a:r>
            <a:r>
              <a:rPr lang="tr-TR" sz="2000" dirty="0" smtClean="0">
                <a:latin typeface="Times New Roman" pitchFamily="18" charset="0"/>
                <a:cs typeface="Times New Roman" pitchFamily="18" charset="0"/>
              </a:rPr>
              <a:t>akıl yürütmede </a:t>
            </a:r>
            <a:r>
              <a:rPr lang="tr-TR" sz="2000" dirty="0" smtClean="0">
                <a:latin typeface="Times New Roman" pitchFamily="18" charset="0"/>
                <a:cs typeface="Times New Roman" pitchFamily="18" charset="0"/>
              </a:rPr>
              <a:t>güçlük yaşama olarak sıralanmıştır (Görgün &amp; </a:t>
            </a:r>
            <a:r>
              <a:rPr lang="tr-TR" sz="2000" dirty="0" err="1" smtClean="0">
                <a:latin typeface="Times New Roman" pitchFamily="18" charset="0"/>
                <a:cs typeface="Times New Roman" pitchFamily="18" charset="0"/>
              </a:rPr>
              <a:t>Melekoğlu</a:t>
            </a:r>
            <a:r>
              <a:rPr lang="tr-TR" sz="2000" dirty="0" smtClean="0">
                <a:latin typeface="Times New Roman" pitchFamily="18" charset="0"/>
                <a:cs typeface="Times New Roman" pitchFamily="18" charset="0"/>
              </a:rPr>
              <a:t>, 2019).</a:t>
            </a:r>
            <a:r>
              <a:rPr lang="tr-TR" sz="2000" dirty="0" smtClean="0"/>
              <a:t/>
            </a:r>
            <a:br>
              <a:rPr lang="tr-TR" sz="2000" dirty="0" smtClean="0"/>
            </a:br>
            <a:endParaRPr lang="tr-TR" sz="2000" dirty="0"/>
          </a:p>
        </p:txBody>
      </p:sp>
      <p:pic>
        <p:nvPicPr>
          <p:cNvPr id="4" name="3 Resim" descr="ram logo.jpg"/>
          <p:cNvPicPr>
            <a:picLocks noChangeAspect="1"/>
          </p:cNvPicPr>
          <p:nvPr/>
        </p:nvPicPr>
        <p:blipFill>
          <a:blip r:embed="rId2" cstate="print"/>
          <a:stretch>
            <a:fillRect/>
          </a:stretch>
        </p:blipFill>
        <p:spPr>
          <a:xfrm>
            <a:off x="7143768" y="571480"/>
            <a:ext cx="1643074" cy="1643074"/>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794</TotalTime>
  <Words>732</Words>
  <Application>Microsoft Office PowerPoint</Application>
  <PresentationFormat>Ekran Gösterisi (4:3)</PresentationFormat>
  <Paragraphs>70</Paragraphs>
  <Slides>28</Slides>
  <Notes>1</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Akış</vt:lpstr>
      <vt:lpstr>ÖZEL ÖĞRENME GÜÇLÜĞÜ</vt:lpstr>
      <vt:lpstr>Özel Öğrenme Güçlüğü Nedir?</vt:lpstr>
      <vt:lpstr>Slayt 3</vt:lpstr>
      <vt:lpstr>Disleksi neden olur?</vt:lpstr>
      <vt:lpstr>Özel Öğrenme Güçlüğü dört grupta incelenir;</vt:lpstr>
      <vt:lpstr>Slayt 6</vt:lpstr>
      <vt:lpstr>Slayt 7</vt:lpstr>
      <vt:lpstr>Slayt 8</vt:lpstr>
      <vt:lpstr>      Özel öğrenme güçlüğünün belirtileri;</vt:lpstr>
      <vt:lpstr>ÖÖG’li bireylerin tanılanmasında;</vt:lpstr>
      <vt:lpstr>Özel öğrenme güçlüğü olan çocukların genel davranış özellikleri  </vt:lpstr>
      <vt:lpstr>Okul öncesi dönemde:</vt:lpstr>
      <vt:lpstr>Okul döneminde:</vt:lpstr>
      <vt:lpstr>Slayt 14</vt:lpstr>
      <vt:lpstr>Slayt 15</vt:lpstr>
      <vt:lpstr>Slayt 16</vt:lpstr>
      <vt:lpstr>Özel Öğrenme Güçlüğü Tanısı</vt:lpstr>
      <vt:lpstr>Özel öğrenme güçlüğünün tedavisi nedir?</vt:lpstr>
      <vt:lpstr>Slayt 19</vt:lpstr>
      <vt:lpstr>Eğitsel tanılama için RAM süreci</vt:lpstr>
      <vt:lpstr>Slayt 21</vt:lpstr>
      <vt:lpstr>Ailelere öneriler</vt:lpstr>
      <vt:lpstr>Slayt 23</vt:lpstr>
      <vt:lpstr>Slayt 24</vt:lpstr>
      <vt:lpstr>Öğretmenlere öneriler</vt:lpstr>
      <vt:lpstr>Slayt 26</vt:lpstr>
      <vt:lpstr>Slayt 27</vt:lpstr>
      <vt:lpstr>Slayt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ÖZEL ÖĞRENME GÜÇLÜĞÜ</dc:title>
  <dc:creator>halid</dc:creator>
  <cp:lastModifiedBy>halid</cp:lastModifiedBy>
  <cp:revision>66</cp:revision>
  <dcterms:created xsi:type="dcterms:W3CDTF">2021-02-08T08:16:28Z</dcterms:created>
  <dcterms:modified xsi:type="dcterms:W3CDTF">2021-02-16T08:14:09Z</dcterms:modified>
</cp:coreProperties>
</file>