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5F5E46-FC1C-49DD-8E2F-3D57B67D581F}" type="datetimeFigureOut">
              <a:rPr lang="tr-TR" smtClean="0"/>
              <a:pPr/>
              <a:t>27.01.2021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CC91C1-325B-4663-B673-F4E60A99C15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Belgesi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Belgesi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5984" y="2500306"/>
            <a:ext cx="6172200" cy="1357322"/>
          </a:xfrm>
        </p:spPr>
        <p:txBody>
          <a:bodyPr>
            <a:normAutofit/>
          </a:bodyPr>
          <a:lstStyle/>
          <a:p>
            <a:r>
              <a:rPr lang="tr-TR" sz="5000" dirty="0" smtClean="0"/>
              <a:t>BEP HAZIRLAMA</a:t>
            </a:r>
            <a:endParaRPr lang="tr-TR" sz="50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4624"/>
            <a:ext cx="1260689" cy="12606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tr-TR" dirty="0" smtClean="0"/>
              <a:t>Materyal Belirleme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2786058"/>
            <a:ext cx="8229600" cy="1543048"/>
          </a:xfrm>
        </p:spPr>
        <p:txBody>
          <a:bodyPr/>
          <a:lstStyle/>
          <a:p>
            <a:r>
              <a:rPr lang="tr-TR" dirty="0" smtClean="0"/>
              <a:t>Amaca uygun derste kullanılacak materyaller BEP </a:t>
            </a:r>
            <a:r>
              <a:rPr lang="tr-TR" dirty="0" err="1" smtClean="0"/>
              <a:t>te</a:t>
            </a:r>
            <a:r>
              <a:rPr lang="tr-TR" dirty="0" smtClean="0"/>
              <a:t> yer almalıdır.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BEP DOSYASI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tr-TR" dirty="0" smtClean="0"/>
              <a:t>Öğrenci tanıma kartı</a:t>
            </a:r>
          </a:p>
          <a:p>
            <a:r>
              <a:rPr lang="tr-TR" dirty="0" smtClean="0"/>
              <a:t>Aile görüşme formu</a:t>
            </a:r>
          </a:p>
          <a:p>
            <a:r>
              <a:rPr lang="tr-TR" dirty="0" smtClean="0"/>
              <a:t>Performans belirleme formu</a:t>
            </a:r>
          </a:p>
          <a:p>
            <a:r>
              <a:rPr lang="tr-TR" dirty="0" smtClean="0"/>
              <a:t>Öğrenci raporları (RAM, hastane)</a:t>
            </a:r>
          </a:p>
          <a:p>
            <a:r>
              <a:rPr lang="tr-TR" dirty="0" smtClean="0"/>
              <a:t>BEP</a:t>
            </a:r>
          </a:p>
          <a:p>
            <a:r>
              <a:rPr lang="tr-TR" dirty="0" smtClean="0"/>
              <a:t>BEP toplantı tutanakları</a:t>
            </a:r>
          </a:p>
          <a:p>
            <a:r>
              <a:rPr lang="tr-TR" dirty="0" smtClean="0"/>
              <a:t>Tüm hizmet planı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BEP Komisyonu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Müdür Yardımcısı</a:t>
            </a:r>
          </a:p>
          <a:p>
            <a:r>
              <a:rPr lang="tr-TR" dirty="0" smtClean="0"/>
              <a:t>Sınıf öğretmeni</a:t>
            </a:r>
          </a:p>
          <a:p>
            <a:r>
              <a:rPr lang="tr-TR" dirty="0" smtClean="0"/>
              <a:t>Varsa derse giren diğer öğretmenler</a:t>
            </a:r>
          </a:p>
          <a:p>
            <a:r>
              <a:rPr lang="tr-TR" dirty="0" smtClean="0"/>
              <a:t>Rehber öğretmeni</a:t>
            </a:r>
          </a:p>
          <a:p>
            <a:r>
              <a:rPr lang="tr-TR" dirty="0" smtClean="0"/>
              <a:t>Veli</a:t>
            </a:r>
          </a:p>
          <a:p>
            <a:r>
              <a:rPr lang="tr-TR" dirty="0" smtClean="0"/>
              <a:t>Rehabilitasyon </a:t>
            </a:r>
            <a:r>
              <a:rPr lang="tr-TR" dirty="0" err="1" smtClean="0"/>
              <a:t>Mrk</a:t>
            </a:r>
            <a:r>
              <a:rPr lang="tr-TR" dirty="0" smtClean="0"/>
              <a:t>. Özel eğitim öğretmeni (Gerekli görüldü takdirde)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3499" y="0"/>
          <a:ext cx="8718377" cy="671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10023420" imgH="5831763" progId="Word.Document.8">
                  <p:embed/>
                </p:oleObj>
              </mc:Choice>
              <mc:Fallback>
                <p:oleObj name="Document" r:id="rId3" imgW="10023420" imgH="5831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499" y="0"/>
                        <a:ext cx="8718377" cy="6715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19" y="214290"/>
          <a:ext cx="8647291" cy="628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10357474" imgH="7017220" progId="Word.Document.8">
                  <p:embed/>
                </p:oleObj>
              </mc:Choice>
              <mc:Fallback>
                <p:oleObj name="Document" r:id="rId3" imgW="10357474" imgH="701722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19" y="214290"/>
                        <a:ext cx="8647291" cy="628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357158" y="214290"/>
          <a:ext cx="8358246" cy="6215105"/>
        </p:xfrm>
        <a:graphic>
          <a:graphicData uri="http://schemas.openxmlformats.org/drawingml/2006/table">
            <a:tbl>
              <a:tblPr/>
              <a:tblGrid>
                <a:gridCol w="3439365"/>
                <a:gridCol w="2606137"/>
                <a:gridCol w="129512"/>
                <a:gridCol w="2183232"/>
              </a:tblGrid>
              <a:tr h="1948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b="1" dirty="0">
                          <a:latin typeface="Times New Roman"/>
                          <a:ea typeface="Times New Roman"/>
                          <a:cs typeface="Times New Roman"/>
                        </a:rPr>
                        <a:t>ÖĞRENCİ TANIMA KARTI</a:t>
                      </a:r>
                      <a:endParaRPr lang="tr-TR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2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600" b="1">
                          <a:latin typeface="Times New Roman"/>
                          <a:ea typeface="Times New Roman"/>
                          <a:cs typeface="Times New Roman"/>
                        </a:rPr>
                        <a:t>ADI SOYADI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4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600" b="1">
                          <a:latin typeface="Times New Roman"/>
                          <a:ea typeface="Times New Roman"/>
                          <a:cs typeface="Times New Roman"/>
                        </a:rPr>
                        <a:t>NUMARASI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6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" b="1">
                          <a:latin typeface="Times New Roman"/>
                          <a:ea typeface="Times New Roman"/>
                          <a:cs typeface="Times New Roman"/>
                        </a:rPr>
                        <a:t>ANNESİNİN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" b="1">
                          <a:latin typeface="Times New Roman"/>
                          <a:ea typeface="Times New Roman"/>
                          <a:cs typeface="Times New Roman"/>
                        </a:rPr>
                        <a:t>BABASININ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ADI SOYADI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ÖĞRENİM DÜZEYİ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ÖZ MÜ - ÜVEY Mİ?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MESLEĞİ- AYLIK GELİRİ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SAĞ MI?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EV TELEFONU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İŞ TELEFONU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CEP TELEFONU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KARDEŞ SAYISI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EVDE KENDİ ODASI VAR MI?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YETERSİZLİĞİNE YÖNELİK DESTEK EĞİTİMİ ALIYOR MU?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SINIF TEKRARI VAR MI? HANGİ SINIFTA?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OKUL DEĞİŞİKLİĞİ VARSA NEDENİ NEDİR?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GEÇİRDİĞİ HASTALIKLAR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YETERSİZLİĞİNE YÖNELİK KULLANDIĞI CİHAZ, PROTEZ, ORTEZ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21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500" b="1">
                          <a:latin typeface="Times New Roman"/>
                          <a:ea typeface="Times New Roman"/>
                          <a:cs typeface="Times New Roman"/>
                        </a:rPr>
                        <a:t>ÖĞRETMENİN BİLMESİ GEREKLİ ÖZEL BİLGİLER (alerji, sürekli kullandığı ilaç, terleme, epilepsi, korku, altını ıslatma vb.)</a:t>
                      </a:r>
                      <a:endParaRPr lang="tr-TR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7" marR="220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14282" y="1071536"/>
          <a:ext cx="8715435" cy="5662532"/>
        </p:xfrm>
        <a:graphic>
          <a:graphicData uri="http://schemas.openxmlformats.org/drawingml/2006/table">
            <a:tbl>
              <a:tblPr/>
              <a:tblGrid>
                <a:gridCol w="2514625"/>
                <a:gridCol w="2514625"/>
                <a:gridCol w="1339517"/>
                <a:gridCol w="1339517"/>
                <a:gridCol w="1007151"/>
              </a:tblGrid>
              <a:tr h="407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Times New Roman"/>
                        </a:rPr>
                        <a:t>Uzun Dönemli Amaçlar</a:t>
                      </a:r>
                      <a:endParaRPr lang="tr-TR" sz="1400" dirty="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Times New Roman"/>
                        </a:rPr>
                        <a:t>Kısa Dönemli Amaçlar</a:t>
                      </a:r>
                      <a:endParaRPr lang="tr-TR" sz="1400" dirty="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</a:rPr>
                        <a:t>Yöntem ve Teknikler</a:t>
                      </a:r>
                      <a:endParaRPr lang="tr-TR" sz="14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</a:rPr>
                        <a:t>Kullanılacak Materyaller</a:t>
                      </a:r>
                      <a:endParaRPr lang="tr-TR" sz="14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Times New Roman"/>
                        </a:rPr>
                        <a:t>Tarih</a:t>
                      </a:r>
                      <a:endParaRPr lang="tr-TR" sz="1400" dirty="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4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 dirty="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76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800" dirty="0">
                        <a:latin typeface="Times New Roman"/>
                        <a:ea typeface="Times New Roman"/>
                      </a:endParaRPr>
                    </a:p>
                  </a:txBody>
                  <a:tcPr marL="44674" marR="44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428604"/>
            <a:ext cx="823815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zh-CN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BİREYSELLEŞTİRİLMİŞ EĞİTİM PROGRAMI FORMU</a:t>
            </a:r>
            <a:endParaRPr kumimoji="0" lang="tr-TR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Öğrencinin Adı Soyadı:                                                                                                                                        Sınıfı Numarası:     </a:t>
            </a:r>
            <a:endParaRPr kumimoji="0" lang="tr-TR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 Programını Hazırlayanlar:                                                                                                         BEP Hazırlama Tarihi:</a:t>
            </a:r>
            <a:endParaRPr kumimoji="0" lang="tr-TR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14282" y="8"/>
          <a:ext cx="8786873" cy="6857984"/>
        </p:xfrm>
        <a:graphic>
          <a:graphicData uri="http://schemas.openxmlformats.org/drawingml/2006/table">
            <a:tbl>
              <a:tblPr/>
              <a:tblGrid>
                <a:gridCol w="1119022"/>
                <a:gridCol w="1806695"/>
                <a:gridCol w="1462858"/>
                <a:gridCol w="1375968"/>
                <a:gridCol w="103545"/>
                <a:gridCol w="103545"/>
                <a:gridCol w="1813521"/>
                <a:gridCol w="1001719"/>
              </a:tblGrid>
              <a:tr h="269916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İLK BEP TOPLANTISI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862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 b="1">
                          <a:latin typeface="Times New Roman"/>
                          <a:ea typeface="Times New Roman"/>
                          <a:cs typeface="Times New Roman"/>
                        </a:rPr>
                        <a:t>ÖĞRENCİNİN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Adı Soyadı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Toplantı Tarihi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Doğum Tarihi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Cinsiyeti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BEP’ in Tamamlanacağı Tarih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Sınıfı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Numarası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Engeli: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 b="1">
                          <a:latin typeface="Times New Roman"/>
                          <a:ea typeface="Times New Roman"/>
                          <a:cs typeface="Times New Roman"/>
                        </a:rPr>
                        <a:t>ALINAN KARARLAR/ÖNERİLEN HİZMET VE PR0GRAMLAR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BEP TOPLANTISINA KATILANLAR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Adı Soyadı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İmza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Öğrenci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Anne/baba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Sınıf Rehber Öğretmeni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Özel Eğitim Öğretmeni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Rehber öğretmen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BEP Geliştirme Birim Bşk.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Öğretmen/ Branşı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 b="1">
                          <a:latin typeface="Times New Roman"/>
                          <a:ea typeface="Times New Roman"/>
                          <a:cs typeface="Times New Roman"/>
                        </a:rPr>
                        <a:t>Diğer Katılımcılar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Öğrencinin Gelişimi İle İlgili Aile Hangi Sıklıkla Bilgilendirilecek?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4 Haftada Bir   (  )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6 Haftada Bir     (   )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8 Haftada Bir   (   )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12 Haftada Bir   (   )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(AİLE ÇOCUĞUN GELİŞİMİ İLE İLGİLİ BEKLENMEDİK DURUMLARDA DA BİLGİLENDİRİLİR)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 Aile çocuğun gelişimi ile hangi yolla bilgilendirilecek?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Bir Sonraki BEP Toplantı Tarihi: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627" marR="46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Yazılı    (   )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Öğretmen/Veli Toplantısı  (  )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14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Times New Roman"/>
                          <a:ea typeface="Times New Roman"/>
                          <a:cs typeface="Times New Roman"/>
                        </a:rPr>
                        <a:t>Diğer :</a:t>
                      </a:r>
                    </a:p>
                  </a:txBody>
                  <a:tcPr marL="46627" marR="46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14282" y="142852"/>
          <a:ext cx="8572560" cy="6429427"/>
        </p:xfrm>
        <a:graphic>
          <a:graphicData uri="http://schemas.openxmlformats.org/drawingml/2006/table">
            <a:tbl>
              <a:tblPr/>
              <a:tblGrid>
                <a:gridCol w="1600183"/>
                <a:gridCol w="100479"/>
                <a:gridCol w="100479"/>
                <a:gridCol w="941644"/>
                <a:gridCol w="941644"/>
                <a:gridCol w="1833050"/>
                <a:gridCol w="2077455"/>
                <a:gridCol w="977626"/>
              </a:tblGrid>
              <a:tr h="255891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BEP TOPLANTISI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 b="1">
                          <a:latin typeface="Times New Roman"/>
                          <a:ea typeface="Times New Roman"/>
                          <a:cs typeface="Times New Roman"/>
                        </a:rPr>
                        <a:t>ÖĞRENCİNİN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Adı Soyadı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 i="1">
                          <a:latin typeface="Times New Roman"/>
                          <a:ea typeface="Times New Roman"/>
                          <a:cs typeface="Times New Roman"/>
                        </a:rPr>
                        <a:t>Toplantı Tarihi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Doğum Tarihi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Cinsiyeti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 i="1">
                          <a:latin typeface="Times New Roman"/>
                          <a:ea typeface="Times New Roman"/>
                          <a:cs typeface="Times New Roman"/>
                        </a:rPr>
                        <a:t>Toplantı No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Sınıfı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Numarası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Engeli:</a:t>
                      </a: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                         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 b="1">
                          <a:latin typeface="Times New Roman"/>
                          <a:ea typeface="Times New Roman"/>
                          <a:cs typeface="Times New Roman"/>
                        </a:rPr>
                        <a:t>GÜNDEM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BEP TOPLANTISINA KATILANLAR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Adı Soyadı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İmza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Öğrenci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Anne/baba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ALINAN KARARLAR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Sınıf /Sınıf Rehber Öğretmeni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Özel Eğitim Öğretmeni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Rehber öğretmen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BEP Geliştirme Birim Başkanı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b="1">
                          <a:latin typeface="Times New Roman"/>
                          <a:ea typeface="Times New Roman"/>
                          <a:cs typeface="Times New Roman"/>
                        </a:rPr>
                        <a:t>Diğer Katılımcılar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700">
                          <a:latin typeface="Times New Roman"/>
                          <a:ea typeface="Times New Roman"/>
                          <a:cs typeface="Times New Roman"/>
                        </a:rPr>
                        <a:t>Görevi/ Branşı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5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0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b="1" i="1">
                          <a:latin typeface="Times New Roman"/>
                          <a:ea typeface="Times New Roman"/>
                          <a:cs typeface="Times New Roman"/>
                        </a:rPr>
                        <a:t>Bir Sonraki BEP Toplantı Tarihi</a:t>
                      </a:r>
                      <a:endParaRPr lang="tr-T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1785926"/>
            <a:ext cx="7467600" cy="1143000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5143504" y="4714884"/>
            <a:ext cx="325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Esra AKKAYA SÖZDİNLER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              Aşamaları</a:t>
            </a:r>
          </a:p>
          <a:p>
            <a:endParaRPr lang="tr-TR" dirty="0" smtClean="0"/>
          </a:p>
          <a:p>
            <a:r>
              <a:rPr lang="tr-TR" dirty="0" smtClean="0"/>
              <a:t>Performans belirlenmesi</a:t>
            </a:r>
          </a:p>
          <a:p>
            <a:r>
              <a:rPr lang="tr-TR" dirty="0" smtClean="0"/>
              <a:t>İhtiyaç belirlenmesi</a:t>
            </a:r>
          </a:p>
          <a:p>
            <a:r>
              <a:rPr lang="tr-TR" dirty="0" smtClean="0"/>
              <a:t>UDA ve KDA yazılması</a:t>
            </a:r>
          </a:p>
          <a:p>
            <a:r>
              <a:rPr lang="tr-TR" dirty="0" smtClean="0"/>
              <a:t>Süre, yöntem- teknik ve materyal belirlenmesi</a:t>
            </a:r>
          </a:p>
          <a:p>
            <a:r>
              <a:rPr lang="tr-TR" dirty="0"/>
              <a:t>D</a:t>
            </a:r>
            <a:r>
              <a:rPr lang="tr-TR" dirty="0" smtClean="0"/>
              <a:t>eğerlendirme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Performans belirlenirken;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Aile görüşmeleri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RAM raporu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Özel eğitim öğretmeni görüşü</a:t>
            </a:r>
          </a:p>
          <a:p>
            <a:pPr>
              <a:buNone/>
            </a:pPr>
            <a:r>
              <a:rPr lang="tr-TR" sz="2800" dirty="0" smtClean="0"/>
              <a:t>dikkate alınır.</a:t>
            </a:r>
          </a:p>
          <a:p>
            <a:pPr>
              <a:buNone/>
            </a:pPr>
            <a:r>
              <a:rPr lang="tr-TR" sz="2800" dirty="0" smtClean="0"/>
              <a:t>En önemlisi </a:t>
            </a:r>
            <a:r>
              <a:rPr lang="tr-TR" sz="2800" dirty="0" smtClean="0">
                <a:solidFill>
                  <a:srgbClr val="00B0F0"/>
                </a:solidFill>
              </a:rPr>
              <a:t>Gözlem</a:t>
            </a:r>
            <a:r>
              <a:rPr lang="tr-TR" sz="2800" dirty="0" smtClean="0"/>
              <a:t>lerinizdir.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İhtiyaç belirlerken;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Öğrencinin performansı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Öğrencinin yaşı ve gereksinimleri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Doktor raporu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Aile görüşü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Özel eğitim öğretmeni görüşü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RAM raporu</a:t>
            </a:r>
          </a:p>
          <a:p>
            <a:pPr>
              <a:buNone/>
            </a:pPr>
            <a:r>
              <a:rPr lang="tr-TR" dirty="0"/>
              <a:t>d</a:t>
            </a:r>
            <a:r>
              <a:rPr lang="tr-TR" dirty="0" smtClean="0"/>
              <a:t>ikkate alınır.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</a:t>
            </a:r>
            <a:r>
              <a:rPr lang="tr-TR" dirty="0"/>
              <a:t>D</a:t>
            </a:r>
            <a:r>
              <a:rPr lang="tr-TR" dirty="0" smtClean="0"/>
              <a:t>önemli 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Öğrenci ismi</a:t>
            </a:r>
          </a:p>
          <a:p>
            <a:r>
              <a:rPr lang="tr-TR" dirty="0" smtClean="0"/>
              <a:t>Ölçülebilir davranış</a:t>
            </a:r>
          </a:p>
          <a:p>
            <a:r>
              <a:rPr lang="tr-TR" dirty="0" smtClean="0"/>
              <a:t>Amacı nasıl gerçekleştireceği (bağımsız yada yardım)</a:t>
            </a:r>
          </a:p>
          <a:p>
            <a:r>
              <a:rPr lang="tr-TR" dirty="0" smtClean="0"/>
              <a:t>Süre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Örnek:</a:t>
            </a:r>
          </a:p>
          <a:p>
            <a:pPr>
              <a:buNone/>
            </a:pPr>
            <a:r>
              <a:rPr lang="tr-TR" dirty="0" smtClean="0"/>
              <a:t>	 Ayşe, bir yılın sonunda temel geometrik şekilleri bağımsız olarak gösterir ve söyler.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Kısa Dönemli 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Öğrenci ismi</a:t>
            </a:r>
          </a:p>
          <a:p>
            <a:r>
              <a:rPr lang="tr-TR" dirty="0" smtClean="0"/>
              <a:t>Ölçülebilir davranış</a:t>
            </a:r>
          </a:p>
          <a:p>
            <a:r>
              <a:rPr lang="tr-TR" dirty="0" smtClean="0"/>
              <a:t>Süre</a:t>
            </a:r>
          </a:p>
          <a:p>
            <a:r>
              <a:rPr lang="tr-TR" dirty="0" smtClean="0"/>
              <a:t>Ölçüt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Örnek: </a:t>
            </a:r>
          </a:p>
          <a:p>
            <a:pPr>
              <a:buNone/>
            </a:pPr>
            <a:r>
              <a:rPr lang="tr-TR" dirty="0" smtClean="0"/>
              <a:t>	Ayşe, 3 ay sonunda kareyi 4/3 doğrulukta gösterir ve söyler.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Öğretimsel 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Kısa dönemli amaçların ayrıntılı yazılması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Örnek: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Ayşe bir dersin sonunda aynı türde (malzeme) ve aynı tipte (büyüklük, renk) iki nesne arasından kare olanı sorulduğunda 4 defadan 3ünde doğru olarak gösterir.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üre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3071810"/>
            <a:ext cx="8229600" cy="1571636"/>
          </a:xfrm>
        </p:spPr>
        <p:txBody>
          <a:bodyPr/>
          <a:lstStyle/>
          <a:p>
            <a:r>
              <a:rPr lang="tr-TR" dirty="0" smtClean="0"/>
              <a:t>Amacın gerçekleşme süresi mutlaka yazılmalıdır.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tr-TR" dirty="0" smtClean="0"/>
              <a:t>Yöntem ve Teknik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8596" y="2857496"/>
            <a:ext cx="8229600" cy="1500198"/>
          </a:xfrm>
        </p:spPr>
        <p:txBody>
          <a:bodyPr/>
          <a:lstStyle/>
          <a:p>
            <a:r>
              <a:rPr lang="tr-TR" dirty="0" smtClean="0"/>
              <a:t>Amaca uygun yöntem ve teknik belirlenip Bireyselleştirilmiş Eğitim Planında yer almalıdır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469</Words>
  <Application>Microsoft Office PowerPoint</Application>
  <PresentationFormat>Ekran Gösterisi (4:3)</PresentationFormat>
  <Paragraphs>168</Paragraphs>
  <Slides>19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宋体</vt:lpstr>
      <vt:lpstr>Arial</vt:lpstr>
      <vt:lpstr>Century Schoolbook</vt:lpstr>
      <vt:lpstr>Times New Roman</vt:lpstr>
      <vt:lpstr>Wingdings</vt:lpstr>
      <vt:lpstr>Wingdings 2</vt:lpstr>
      <vt:lpstr>Cumba</vt:lpstr>
      <vt:lpstr>Document</vt:lpstr>
      <vt:lpstr>BEP HAZIRLAMA</vt:lpstr>
      <vt:lpstr>PowerPoint Sunusu</vt:lpstr>
      <vt:lpstr>Performans belirlenirken;</vt:lpstr>
      <vt:lpstr>İhtiyaç belirlerken;</vt:lpstr>
      <vt:lpstr>Uzun Dönemli Amaç</vt:lpstr>
      <vt:lpstr>Kısa Dönemli Amaç</vt:lpstr>
      <vt:lpstr>Öğretimsel Amaç</vt:lpstr>
      <vt:lpstr>Süre</vt:lpstr>
      <vt:lpstr>Yöntem ve Teknik</vt:lpstr>
      <vt:lpstr>Materyal Belirleme</vt:lpstr>
      <vt:lpstr>BEP DOSYASI</vt:lpstr>
      <vt:lpstr>BEP Komisyonu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 NASIL HAZIRLANIR?</dc:title>
  <dc:creator>halid</dc:creator>
  <cp:lastModifiedBy>HP</cp:lastModifiedBy>
  <cp:revision>16</cp:revision>
  <dcterms:created xsi:type="dcterms:W3CDTF">2021-01-15T08:32:23Z</dcterms:created>
  <dcterms:modified xsi:type="dcterms:W3CDTF">2021-01-27T08:43:53Z</dcterms:modified>
</cp:coreProperties>
</file>