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handoutMasterIdLst>
    <p:handoutMasterId r:id="rId3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6" r:id="rId14"/>
    <p:sldId id="268" r:id="rId15"/>
    <p:sldId id="269" r:id="rId16"/>
    <p:sldId id="270" r:id="rId17"/>
    <p:sldId id="287" r:id="rId18"/>
    <p:sldId id="288" r:id="rId19"/>
    <p:sldId id="272" r:id="rId20"/>
    <p:sldId id="291" r:id="rId21"/>
    <p:sldId id="271" r:id="rId22"/>
    <p:sldId id="293" r:id="rId23"/>
    <p:sldId id="275" r:id="rId24"/>
    <p:sldId id="276" r:id="rId25"/>
    <p:sldId id="289" r:id="rId26"/>
    <p:sldId id="277" r:id="rId27"/>
    <p:sldId id="278" r:id="rId28"/>
    <p:sldId id="281" r:id="rId29"/>
    <p:sldId id="292" r:id="rId30"/>
    <p:sldId id="280" r:id="rId31"/>
    <p:sldId id="282" r:id="rId32"/>
    <p:sldId id="290" r:id="rId33"/>
    <p:sldId id="294" r:id="rId34"/>
  </p:sldIdLst>
  <p:sldSz cx="18288000" cy="10287000"/>
  <p:notesSz cx="6858000" cy="9144000"/>
  <p:embeddedFontLst>
    <p:embeddedFont>
      <p:font typeface="Open Sauce Bold" panose="020B0604020202020204" charset="-94"/>
      <p:regular r:id="rId36"/>
    </p:embeddedFont>
    <p:embeddedFont>
      <p:font typeface="Open Sauce" panose="020B0604020202020204" charset="-94"/>
      <p:regular r:id="rId37"/>
    </p:embeddedFont>
    <p:embeddedFont>
      <p:font typeface="Sunday" panose="020B0604020202020204" charset="-94"/>
      <p:regular r:id="rId38"/>
    </p:embeddedFont>
    <p:embeddedFont>
      <p:font typeface="Calibri" panose="020F0502020204030204" pitchFamily="34" charset="0"/>
      <p:regular r:id="rId39"/>
      <p:bold r:id="rId40"/>
      <p:italic r:id="rId41"/>
      <p:boldItalic r:id="rId42"/>
    </p:embeddedFont>
    <p:embeddedFont>
      <p:font typeface="Bookman Old Style" panose="02050604050505020204" pitchFamily="18" charset="0"/>
      <p:regular r:id="rId43"/>
      <p:bold r:id="rId44"/>
      <p:italic r:id="rId45"/>
      <p:boldItalic r:id="rId46"/>
    </p:embeddedFont>
    <p:embeddedFont>
      <p:font typeface="Garet" panose="020B0604020202020204" charset="-94"/>
      <p:regular r:id="rId47"/>
    </p:embeddedFont>
    <p:embeddedFont>
      <p:font typeface="Old Standard Italics" panose="020B0604020202020204" charset="0"/>
      <p:regular r:id="rId48"/>
    </p:embeddedFont>
    <p:embeddedFont>
      <p:font typeface="Garet Bold" panose="020B0604020202020204" charset="-94"/>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64" autoAdjust="0"/>
  </p:normalViewPr>
  <p:slideViewPr>
    <p:cSldViewPr>
      <p:cViewPr varScale="1">
        <p:scale>
          <a:sx n="73" d="100"/>
          <a:sy n="73" d="100"/>
        </p:scale>
        <p:origin x="59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5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4D7EF4-DED4-4EF2-B776-6F0D6303B746}" type="datetimeFigureOut">
              <a:rPr lang="tr-TR" smtClean="0"/>
              <a:t>26.09.2023</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1769F7-2C60-4008-9446-EC8CDDC1AE49}" type="slidenum">
              <a:rPr lang="tr-TR" smtClean="0"/>
              <a:t>‹#›</a:t>
            </a:fld>
            <a:endParaRPr lang="tr-TR"/>
          </a:p>
        </p:txBody>
      </p:sp>
    </p:spTree>
    <p:extLst>
      <p:ext uri="{BB962C8B-B14F-4D97-AF65-F5344CB8AC3E}">
        <p14:creationId xmlns:p14="http://schemas.microsoft.com/office/powerpoint/2010/main" val="221192976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grpSp>
        <p:nvGrpSpPr>
          <p:cNvPr id="2" name="Group 2"/>
          <p:cNvGrpSpPr/>
          <p:nvPr/>
        </p:nvGrpSpPr>
        <p:grpSpPr>
          <a:xfrm>
            <a:off x="1928272" y="2938499"/>
            <a:ext cx="3794125" cy="3551643"/>
            <a:chOff x="0" y="0"/>
            <a:chExt cx="5058833" cy="4735524"/>
          </a:xfrm>
        </p:grpSpPr>
        <p:sp>
          <p:nvSpPr>
            <p:cNvPr id="3" name="Freeform 3"/>
            <p:cNvSpPr/>
            <p:nvPr/>
          </p:nvSpPr>
          <p:spPr>
            <a:xfrm>
              <a:off x="0" y="0"/>
              <a:ext cx="5058791" cy="4735576"/>
            </a:xfrm>
            <a:custGeom>
              <a:avLst/>
              <a:gdLst/>
              <a:ahLst/>
              <a:cxnLst/>
              <a:rect l="l" t="t" r="r" b="b"/>
              <a:pathLst>
                <a:path w="5058791" h="4735576">
                  <a:moveTo>
                    <a:pt x="0" y="0"/>
                  </a:moveTo>
                  <a:lnTo>
                    <a:pt x="5058791" y="0"/>
                  </a:lnTo>
                  <a:lnTo>
                    <a:pt x="5058791" y="4735576"/>
                  </a:lnTo>
                  <a:lnTo>
                    <a:pt x="0" y="4735576"/>
                  </a:lnTo>
                  <a:lnTo>
                    <a:pt x="0" y="0"/>
                  </a:lnTo>
                  <a:close/>
                </a:path>
              </a:pathLst>
            </a:custGeom>
            <a:blipFill>
              <a:blip r:embed="rId2"/>
              <a:stretch>
                <a:fillRect b="1"/>
              </a:stretch>
            </a:blipFill>
          </p:spPr>
        </p:sp>
      </p:grpSp>
      <p:sp>
        <p:nvSpPr>
          <p:cNvPr id="4" name="TextBox 4"/>
          <p:cNvSpPr txBox="1"/>
          <p:nvPr/>
        </p:nvSpPr>
        <p:spPr>
          <a:xfrm>
            <a:off x="6477000" y="2726354"/>
            <a:ext cx="10591799" cy="1231106"/>
          </a:xfrm>
          <a:prstGeom prst="rect">
            <a:avLst/>
          </a:prstGeom>
        </p:spPr>
        <p:txBody>
          <a:bodyPr wrap="square" lIns="0" tIns="0" rIns="0" bIns="0" rtlCol="0" anchor="t">
            <a:spAutoFit/>
          </a:bodyPr>
          <a:lstStyle/>
          <a:p>
            <a:pPr algn="ctr">
              <a:lnSpc>
                <a:spcPts val="3218"/>
              </a:lnSpc>
            </a:pPr>
            <a:r>
              <a:rPr lang="en-US" sz="3600" b="1" dirty="0">
                <a:solidFill>
                  <a:srgbClr val="43270E"/>
                </a:solidFill>
                <a:effectLst>
                  <a:outerShdw blurRad="38100" dist="38100" dir="2700000" algn="tl">
                    <a:srgbClr val="000000">
                      <a:alpha val="43137"/>
                    </a:srgbClr>
                  </a:outerShdw>
                </a:effectLst>
                <a:latin typeface="Old Standard Italics"/>
              </a:rPr>
              <a:t>2023-2024 </a:t>
            </a:r>
            <a:r>
              <a:rPr lang="tr-TR" sz="3600" b="1" dirty="0" smtClean="0">
                <a:solidFill>
                  <a:srgbClr val="43270E"/>
                </a:solidFill>
                <a:effectLst>
                  <a:outerShdw blurRad="38100" dist="38100" dir="2700000" algn="tl">
                    <a:srgbClr val="000000">
                      <a:alpha val="43137"/>
                    </a:srgbClr>
                  </a:outerShdw>
                </a:effectLst>
                <a:latin typeface="Old Standard Italics"/>
              </a:rPr>
              <a:t> </a:t>
            </a:r>
            <a:r>
              <a:rPr lang="en-US" sz="3600" b="1" dirty="0" smtClean="0">
                <a:solidFill>
                  <a:srgbClr val="43270E"/>
                </a:solidFill>
                <a:effectLst>
                  <a:outerShdw blurRad="38100" dist="38100" dir="2700000" algn="tl">
                    <a:srgbClr val="000000">
                      <a:alpha val="43137"/>
                    </a:srgbClr>
                  </a:outerShdw>
                </a:effectLst>
                <a:latin typeface="Old Standard Italics"/>
              </a:rPr>
              <a:t>Sene </a:t>
            </a:r>
            <a:r>
              <a:rPr lang="en-US" sz="3600" b="1" dirty="0">
                <a:solidFill>
                  <a:srgbClr val="43270E"/>
                </a:solidFill>
                <a:effectLst>
                  <a:outerShdw blurRad="38100" dist="38100" dir="2700000" algn="tl">
                    <a:srgbClr val="000000">
                      <a:alpha val="43137"/>
                    </a:srgbClr>
                  </a:outerShdw>
                </a:effectLst>
                <a:latin typeface="Old Standard Italics"/>
              </a:rPr>
              <a:t>Başı</a:t>
            </a:r>
          </a:p>
          <a:p>
            <a:pPr algn="ctr">
              <a:lnSpc>
                <a:spcPts val="3218"/>
              </a:lnSpc>
            </a:pPr>
            <a:r>
              <a:rPr lang="en-US" sz="3600" b="1" dirty="0">
                <a:solidFill>
                  <a:srgbClr val="43270E"/>
                </a:solidFill>
                <a:effectLst>
                  <a:outerShdw blurRad="38100" dist="38100" dir="2700000" algn="tl">
                    <a:srgbClr val="000000">
                      <a:alpha val="43137"/>
                    </a:srgbClr>
                  </a:outerShdw>
                </a:effectLst>
                <a:latin typeface="Old Standard Italics"/>
              </a:rPr>
              <a:t>Rehber Öğretmen/Psikolojik Danışman Toplantısı</a:t>
            </a:r>
          </a:p>
          <a:p>
            <a:pPr algn="l">
              <a:lnSpc>
                <a:spcPts val="3218"/>
              </a:lnSpc>
            </a:pPr>
            <a:endParaRPr lang="en-US" sz="3318" dirty="0">
              <a:solidFill>
                <a:srgbClr val="43270E"/>
              </a:solidFill>
              <a:effectLst>
                <a:outerShdw blurRad="38100" dist="38100" dir="2700000" algn="tl">
                  <a:srgbClr val="000000">
                    <a:alpha val="43137"/>
                  </a:srgbClr>
                </a:outerShdw>
              </a:effectLst>
              <a:latin typeface="Old Standard Italics"/>
            </a:endParaRPr>
          </a:p>
        </p:txBody>
      </p:sp>
      <p:sp>
        <p:nvSpPr>
          <p:cNvPr id="5" name="TextBox 5"/>
          <p:cNvSpPr txBox="1"/>
          <p:nvPr/>
        </p:nvSpPr>
        <p:spPr>
          <a:xfrm>
            <a:off x="8991600" y="4724137"/>
            <a:ext cx="6477000" cy="459998"/>
          </a:xfrm>
          <a:prstGeom prst="rect">
            <a:avLst/>
          </a:prstGeom>
        </p:spPr>
        <p:txBody>
          <a:bodyPr wrap="square" lIns="0" tIns="0" rIns="0" bIns="0" rtlCol="0" anchor="t">
            <a:spAutoFit/>
          </a:bodyPr>
          <a:lstStyle/>
          <a:p>
            <a:pPr algn="ctr">
              <a:lnSpc>
                <a:spcPts val="3919"/>
              </a:lnSpc>
            </a:pPr>
            <a:r>
              <a:rPr lang="en-US" sz="2799" b="1" dirty="0">
                <a:solidFill>
                  <a:srgbClr val="43270E"/>
                </a:solidFill>
                <a:effectLst>
                  <a:outerShdw blurRad="38100" dist="38100" dir="2700000" algn="tl">
                    <a:srgbClr val="000000">
                      <a:alpha val="43137"/>
                    </a:srgbClr>
                  </a:outerShdw>
                </a:effectLst>
                <a:latin typeface="Bookman Old Style" panose="02050604050505020204" pitchFamily="18" charset="0"/>
              </a:rPr>
              <a:t>Eylül 2023- Altındağ/ANKARA</a:t>
            </a: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6972300"/>
            <a:ext cx="954389" cy="954389"/>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74932" y="6999514"/>
            <a:ext cx="1127586" cy="927175"/>
          </a:xfrm>
          <a:prstGeom prst="rect">
            <a:avLst/>
          </a:prstGeom>
        </p:spPr>
      </p:pic>
      <p:sp>
        <p:nvSpPr>
          <p:cNvPr id="8" name="Dikdörtgen 7"/>
          <p:cNvSpPr/>
          <p:nvPr/>
        </p:nvSpPr>
        <p:spPr>
          <a:xfrm>
            <a:off x="13944600" y="7195029"/>
            <a:ext cx="2743200" cy="369332"/>
          </a:xfrm>
          <a:prstGeom prst="rect">
            <a:avLst/>
          </a:prstGeom>
        </p:spPr>
        <p:txBody>
          <a:bodyPr wrap="square">
            <a:spAutoFit/>
          </a:bodyPr>
          <a:lstStyle/>
          <a:p>
            <a:r>
              <a:rPr lang="tr-TR" b="1" dirty="0">
                <a:effectLst>
                  <a:outerShdw blurRad="38100" dist="38100" dir="2700000" algn="tl">
                    <a:srgbClr val="000000">
                      <a:alpha val="43137"/>
                    </a:srgbClr>
                  </a:outerShdw>
                </a:effectLst>
                <a:latin typeface="Bookman Old Style" panose="02050604050505020204" pitchFamily="18" charset="0"/>
                <a:ea typeface="Calibri" panose="020F0502020204030204" pitchFamily="34" charset="0"/>
                <a:cs typeface="Times New Roman" panose="02020603050405020304" pitchFamily="18" charset="0"/>
              </a:rPr>
              <a:t>RAMAltindag</a:t>
            </a:r>
            <a:endParaRPr lang="tr-TR" b="1" dirty="0">
              <a:effectLst>
                <a:outerShdw blurRad="38100" dist="38100" dir="2700000" algn="tl">
                  <a:srgbClr val="000000">
                    <a:alpha val="43137"/>
                  </a:srgbClr>
                </a:outerShdw>
              </a:effectLst>
              <a:latin typeface="Bookman Old Style" panose="02050604050505020204" pitchFamily="18" charset="0"/>
            </a:endParaRPr>
          </a:p>
        </p:txBody>
      </p:sp>
      <p:sp>
        <p:nvSpPr>
          <p:cNvPr id="9" name="Dikdörtgen 8"/>
          <p:cNvSpPr/>
          <p:nvPr/>
        </p:nvSpPr>
        <p:spPr>
          <a:xfrm>
            <a:off x="7845062" y="7195029"/>
            <a:ext cx="1827108" cy="369332"/>
          </a:xfrm>
          <a:prstGeom prst="rect">
            <a:avLst/>
          </a:prstGeom>
        </p:spPr>
        <p:txBody>
          <a:bodyPr wrap="square">
            <a:spAutoFit/>
          </a:bodyPr>
          <a:lstStyle/>
          <a:p>
            <a:r>
              <a:rPr lang="tr-TR" b="1" dirty="0">
                <a:latin typeface="Bookman Old Style" panose="02050604050505020204" pitchFamily="18" charset="0"/>
                <a:ea typeface="Calibri" panose="020F0502020204030204" pitchFamily="34" charset="0"/>
                <a:cs typeface="Times New Roman" panose="02020603050405020304" pitchFamily="18" charset="0"/>
              </a:rPr>
              <a:t>altındagram</a:t>
            </a:r>
            <a:endParaRPr lang="tr-TR" b="1" dirty="0">
              <a:latin typeface="Bookman Old Style" panose="020506040505050202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grpSp>
        <p:nvGrpSpPr>
          <p:cNvPr id="6" name="Group 2"/>
          <p:cNvGrpSpPr/>
          <p:nvPr/>
        </p:nvGrpSpPr>
        <p:grpSpPr>
          <a:xfrm>
            <a:off x="-228600" y="-373732"/>
            <a:ext cx="7635486" cy="10660732"/>
            <a:chOff x="0" y="0"/>
            <a:chExt cx="10180648" cy="14214309"/>
          </a:xfrm>
        </p:grpSpPr>
        <p:sp>
          <p:nvSpPr>
            <p:cNvPr id="7" name="Freeform 3"/>
            <p:cNvSpPr/>
            <p:nvPr/>
          </p:nvSpPr>
          <p:spPr>
            <a:xfrm>
              <a:off x="0" y="0"/>
              <a:ext cx="10180701" cy="14214348"/>
            </a:xfrm>
            <a:custGeom>
              <a:avLst/>
              <a:gdLst/>
              <a:ahLst/>
              <a:cxnLst/>
              <a:rect l="l" t="t" r="r" b="b"/>
              <a:pathLst>
                <a:path w="10180701" h="14214348">
                  <a:moveTo>
                    <a:pt x="0" y="0"/>
                  </a:moveTo>
                  <a:lnTo>
                    <a:pt x="10180701" y="0"/>
                  </a:lnTo>
                  <a:lnTo>
                    <a:pt x="10180701" y="14214348"/>
                  </a:lnTo>
                  <a:lnTo>
                    <a:pt x="0" y="14214348"/>
                  </a:lnTo>
                  <a:lnTo>
                    <a:pt x="0" y="0"/>
                  </a:lnTo>
                  <a:close/>
                </a:path>
              </a:pathLst>
            </a:custGeom>
            <a:blipFill>
              <a:blip r:embed="rId2"/>
              <a:stretch>
                <a:fillRect t="-10" b="-10"/>
              </a:stretch>
            </a:blipFill>
          </p:spPr>
        </p:sp>
      </p:grpSp>
      <p:sp>
        <p:nvSpPr>
          <p:cNvPr id="4" name="TextBox 4"/>
          <p:cNvSpPr txBox="1"/>
          <p:nvPr/>
        </p:nvSpPr>
        <p:spPr>
          <a:xfrm>
            <a:off x="958144" y="3841842"/>
            <a:ext cx="5262038" cy="2229612"/>
          </a:xfrm>
          <a:prstGeom prst="rect">
            <a:avLst/>
          </a:prstGeom>
        </p:spPr>
        <p:txBody>
          <a:bodyPr lIns="0" tIns="0" rIns="0" bIns="0" rtlCol="0" anchor="t">
            <a:spAutoFit/>
          </a:bodyPr>
          <a:lstStyle/>
          <a:p>
            <a:pPr algn="ctr">
              <a:lnSpc>
                <a:spcPts val="5904"/>
              </a:lnSpc>
            </a:pPr>
            <a:r>
              <a:rPr lang="en-US" sz="4800" dirty="0">
                <a:solidFill>
                  <a:srgbClr val="000000"/>
                </a:solidFill>
                <a:latin typeface="Sunday"/>
              </a:rPr>
              <a:t>Yabancı Dil Dersinden Muafiyet</a:t>
            </a:r>
          </a:p>
        </p:txBody>
      </p:sp>
      <p:sp>
        <p:nvSpPr>
          <p:cNvPr id="5" name="TextBox 5"/>
          <p:cNvSpPr txBox="1"/>
          <p:nvPr/>
        </p:nvSpPr>
        <p:spPr>
          <a:xfrm>
            <a:off x="7620000" y="2797944"/>
            <a:ext cx="9737273" cy="9504045"/>
          </a:xfrm>
          <a:prstGeom prst="rect">
            <a:avLst/>
          </a:prstGeom>
        </p:spPr>
        <p:txBody>
          <a:bodyPr lIns="0" tIns="0" rIns="0" bIns="0" rtlCol="0" anchor="t">
            <a:spAutoFit/>
          </a:bodyPr>
          <a:lstStyle/>
          <a:p>
            <a:pPr algn="ctr">
              <a:lnSpc>
                <a:spcPts val="3780"/>
              </a:lnSpc>
            </a:pPr>
            <a:r>
              <a:rPr lang="en-US" sz="2700" dirty="0">
                <a:solidFill>
                  <a:srgbClr val="000000"/>
                </a:solidFill>
                <a:latin typeface="Open Sauce Bold"/>
              </a:rPr>
              <a:t>Özel </a:t>
            </a:r>
            <a:r>
              <a:rPr lang="en-US" sz="2700" dirty="0" err="1">
                <a:solidFill>
                  <a:srgbClr val="000000"/>
                </a:solidFill>
                <a:latin typeface="Open Sauce Bold"/>
              </a:rPr>
              <a:t>eğitime</a:t>
            </a:r>
            <a:r>
              <a:rPr lang="en-US" sz="2700" dirty="0">
                <a:solidFill>
                  <a:srgbClr val="000000"/>
                </a:solidFill>
                <a:latin typeface="Open Sauce Bold"/>
              </a:rPr>
              <a:t> </a:t>
            </a:r>
            <a:r>
              <a:rPr lang="en-US" sz="2700" dirty="0" err="1">
                <a:solidFill>
                  <a:srgbClr val="000000"/>
                </a:solidFill>
                <a:latin typeface="Open Sauce Bold"/>
              </a:rPr>
              <a:t>ihtiyacı</a:t>
            </a:r>
            <a:r>
              <a:rPr lang="en-US" sz="2700" dirty="0">
                <a:solidFill>
                  <a:srgbClr val="000000"/>
                </a:solidFill>
                <a:latin typeface="Open Sauce Bold"/>
              </a:rPr>
              <a:t> </a:t>
            </a:r>
            <a:r>
              <a:rPr lang="en-US" sz="2700" dirty="0" err="1">
                <a:solidFill>
                  <a:srgbClr val="000000"/>
                </a:solidFill>
                <a:latin typeface="Open Sauce Bold"/>
              </a:rPr>
              <a:t>olan</a:t>
            </a:r>
            <a:r>
              <a:rPr lang="en-US" sz="2700" dirty="0">
                <a:solidFill>
                  <a:srgbClr val="000000"/>
                </a:solidFill>
                <a:latin typeface="Open Sauce Bold"/>
              </a:rPr>
              <a:t> </a:t>
            </a:r>
            <a:r>
              <a:rPr lang="en-US" sz="2700" dirty="0" err="1">
                <a:solidFill>
                  <a:srgbClr val="000000"/>
                </a:solidFill>
                <a:latin typeface="Open Sauce Bold"/>
              </a:rPr>
              <a:t>öğrencilerden</a:t>
            </a:r>
            <a:r>
              <a:rPr lang="en-US" sz="2700" dirty="0">
                <a:solidFill>
                  <a:srgbClr val="000000"/>
                </a:solidFill>
                <a:latin typeface="Open Sauce Bold"/>
              </a:rPr>
              <a:t> </a:t>
            </a:r>
            <a:r>
              <a:rPr lang="en-US" sz="2700" dirty="0" err="1">
                <a:solidFill>
                  <a:srgbClr val="000000"/>
                </a:solidFill>
                <a:latin typeface="Open Sauce Bold"/>
              </a:rPr>
              <a:t>İşitme</a:t>
            </a:r>
            <a:r>
              <a:rPr lang="en-US" sz="2700" dirty="0">
                <a:solidFill>
                  <a:srgbClr val="000000"/>
                </a:solidFill>
                <a:latin typeface="Open Sauce Bold"/>
              </a:rPr>
              <a:t> </a:t>
            </a:r>
            <a:r>
              <a:rPr lang="en-US" sz="2700" dirty="0" err="1">
                <a:solidFill>
                  <a:srgbClr val="000000"/>
                </a:solidFill>
                <a:latin typeface="Open Sauce Bold"/>
              </a:rPr>
              <a:t>yetersizliği</a:t>
            </a:r>
            <a:r>
              <a:rPr lang="en-US" sz="2700" dirty="0">
                <a:solidFill>
                  <a:srgbClr val="000000"/>
                </a:solidFill>
                <a:latin typeface="Open Sauce Bold"/>
              </a:rPr>
              <a:t>, </a:t>
            </a:r>
            <a:r>
              <a:rPr lang="en-US" sz="2700" dirty="0" err="1">
                <a:solidFill>
                  <a:srgbClr val="000000"/>
                </a:solidFill>
                <a:latin typeface="Open Sauce Bold"/>
              </a:rPr>
              <a:t>Zihinsel</a:t>
            </a:r>
            <a:r>
              <a:rPr lang="en-US" sz="2700" dirty="0">
                <a:solidFill>
                  <a:srgbClr val="000000"/>
                </a:solidFill>
                <a:latin typeface="Open Sauce Bold"/>
              </a:rPr>
              <a:t> </a:t>
            </a:r>
            <a:r>
              <a:rPr lang="en-US" sz="2700" dirty="0" err="1">
                <a:solidFill>
                  <a:srgbClr val="000000"/>
                </a:solidFill>
                <a:latin typeface="Open Sauce Bold"/>
              </a:rPr>
              <a:t>etersizliği</a:t>
            </a:r>
            <a:r>
              <a:rPr lang="en-US" sz="2700" dirty="0">
                <a:solidFill>
                  <a:srgbClr val="000000"/>
                </a:solidFill>
                <a:latin typeface="Open Sauce Bold"/>
              </a:rPr>
              <a:t> </a:t>
            </a:r>
            <a:r>
              <a:rPr lang="en-US" sz="2700" dirty="0" err="1">
                <a:solidFill>
                  <a:srgbClr val="000000"/>
                </a:solidFill>
                <a:latin typeface="Open Sauce Bold"/>
              </a:rPr>
              <a:t>veya</a:t>
            </a:r>
            <a:r>
              <a:rPr lang="en-US" sz="2700" dirty="0">
                <a:solidFill>
                  <a:srgbClr val="000000"/>
                </a:solidFill>
                <a:latin typeface="Open Sauce Bold"/>
              </a:rPr>
              <a:t> </a:t>
            </a:r>
            <a:r>
              <a:rPr lang="en-US" sz="2700" dirty="0" err="1">
                <a:solidFill>
                  <a:srgbClr val="000000"/>
                </a:solidFill>
                <a:latin typeface="Open Sauce Bold"/>
              </a:rPr>
              <a:t>Otizm</a:t>
            </a:r>
            <a:r>
              <a:rPr lang="en-US" sz="2700" dirty="0">
                <a:solidFill>
                  <a:srgbClr val="000000"/>
                </a:solidFill>
                <a:latin typeface="Open Sauce Bold"/>
              </a:rPr>
              <a:t> </a:t>
            </a:r>
            <a:r>
              <a:rPr lang="en-US" sz="2700" dirty="0" err="1">
                <a:solidFill>
                  <a:srgbClr val="000000"/>
                </a:solidFill>
                <a:latin typeface="Open Sauce Bold"/>
              </a:rPr>
              <a:t>tanısı</a:t>
            </a:r>
            <a:r>
              <a:rPr lang="en-US" sz="2700" dirty="0">
                <a:solidFill>
                  <a:srgbClr val="000000"/>
                </a:solidFill>
                <a:latin typeface="Open Sauce Bold"/>
              </a:rPr>
              <a:t> </a:t>
            </a:r>
            <a:r>
              <a:rPr lang="en-US" sz="2700" dirty="0" err="1">
                <a:solidFill>
                  <a:srgbClr val="000000"/>
                </a:solidFill>
                <a:latin typeface="Open Sauce Bold"/>
              </a:rPr>
              <a:t>olan</a:t>
            </a:r>
            <a:r>
              <a:rPr lang="en-US" sz="2700" dirty="0">
                <a:solidFill>
                  <a:srgbClr val="000000"/>
                </a:solidFill>
                <a:latin typeface="Open Sauce Bold"/>
              </a:rPr>
              <a:t> </a:t>
            </a:r>
            <a:r>
              <a:rPr lang="en-US" sz="2700" dirty="0" err="1">
                <a:solidFill>
                  <a:srgbClr val="000000"/>
                </a:solidFill>
                <a:latin typeface="Open Sauce Bold"/>
              </a:rPr>
              <a:t>öğrenciler</a:t>
            </a:r>
            <a:r>
              <a:rPr lang="en-US" sz="2700" dirty="0">
                <a:solidFill>
                  <a:srgbClr val="000000"/>
                </a:solidFill>
                <a:latin typeface="Open Sauce Bold"/>
              </a:rPr>
              <a:t>; tüm </a:t>
            </a:r>
            <a:r>
              <a:rPr lang="en-US" sz="2700" dirty="0" err="1">
                <a:solidFill>
                  <a:srgbClr val="000000"/>
                </a:solidFill>
                <a:latin typeface="Open Sauce Bold"/>
              </a:rPr>
              <a:t>kademelerde</a:t>
            </a:r>
            <a:r>
              <a:rPr lang="en-US" sz="2700" dirty="0">
                <a:solidFill>
                  <a:srgbClr val="000000"/>
                </a:solidFill>
                <a:latin typeface="Open Sauce Bold"/>
              </a:rPr>
              <a:t> </a:t>
            </a:r>
            <a:r>
              <a:rPr lang="en-US" sz="2700" dirty="0" err="1">
                <a:solidFill>
                  <a:srgbClr val="000000"/>
                </a:solidFill>
                <a:latin typeface="Open Sauce Bold"/>
              </a:rPr>
              <a:t>velinin</a:t>
            </a:r>
            <a:r>
              <a:rPr lang="en-US" sz="2700" dirty="0">
                <a:solidFill>
                  <a:srgbClr val="000000"/>
                </a:solidFill>
                <a:latin typeface="Open Sauce Bold"/>
              </a:rPr>
              <a:t> </a:t>
            </a:r>
            <a:r>
              <a:rPr lang="en-US" sz="2700" dirty="0" err="1">
                <a:solidFill>
                  <a:srgbClr val="000000"/>
                </a:solidFill>
                <a:latin typeface="Open Sauce Bold"/>
              </a:rPr>
              <a:t>yazılı</a:t>
            </a:r>
            <a:r>
              <a:rPr lang="en-US" sz="2700" dirty="0">
                <a:solidFill>
                  <a:srgbClr val="000000"/>
                </a:solidFill>
                <a:latin typeface="Open Sauce Bold"/>
              </a:rPr>
              <a:t> </a:t>
            </a:r>
            <a:r>
              <a:rPr lang="en-US" sz="2700" dirty="0" err="1">
                <a:solidFill>
                  <a:srgbClr val="000000"/>
                </a:solidFill>
                <a:latin typeface="Open Sauce Bold"/>
              </a:rPr>
              <a:t>talebi</a:t>
            </a:r>
            <a:r>
              <a:rPr lang="en-US" sz="2700" dirty="0">
                <a:solidFill>
                  <a:srgbClr val="000000"/>
                </a:solidFill>
                <a:latin typeface="Open Sauce Bold"/>
              </a:rPr>
              <a:t> ve </a:t>
            </a:r>
            <a:r>
              <a:rPr lang="en-US" sz="2700" dirty="0" err="1">
                <a:solidFill>
                  <a:srgbClr val="000000"/>
                </a:solidFill>
                <a:latin typeface="Open Sauce Bold"/>
              </a:rPr>
              <a:t>Bireyselleştirilmiş</a:t>
            </a:r>
            <a:r>
              <a:rPr lang="en-US" sz="2700" dirty="0">
                <a:solidFill>
                  <a:srgbClr val="000000"/>
                </a:solidFill>
                <a:latin typeface="Open Sauce Bold"/>
              </a:rPr>
              <a:t> Eğitim Programı (BEP) </a:t>
            </a:r>
            <a:r>
              <a:rPr lang="en-US" sz="2700" dirty="0" err="1">
                <a:solidFill>
                  <a:srgbClr val="000000"/>
                </a:solidFill>
                <a:latin typeface="Open Sauce Bold"/>
              </a:rPr>
              <a:t>biriminin</a:t>
            </a:r>
            <a:r>
              <a:rPr lang="en-US" sz="2700" dirty="0">
                <a:solidFill>
                  <a:srgbClr val="000000"/>
                </a:solidFill>
                <a:latin typeface="Open Sauce Bold"/>
              </a:rPr>
              <a:t> </a:t>
            </a:r>
            <a:r>
              <a:rPr lang="en-US" sz="2700" dirty="0" err="1">
                <a:solidFill>
                  <a:srgbClr val="000000"/>
                </a:solidFill>
                <a:latin typeface="Open Sauce Bold"/>
              </a:rPr>
              <a:t>kararı</a:t>
            </a:r>
            <a:r>
              <a:rPr lang="en-US" sz="2700" dirty="0">
                <a:solidFill>
                  <a:srgbClr val="000000"/>
                </a:solidFill>
                <a:latin typeface="Open Sauce Bold"/>
              </a:rPr>
              <a:t> </a:t>
            </a:r>
            <a:r>
              <a:rPr lang="en-US" sz="2700" dirty="0" err="1">
                <a:solidFill>
                  <a:srgbClr val="000000"/>
                </a:solidFill>
                <a:latin typeface="Open Sauce Bold"/>
              </a:rPr>
              <a:t>doğrultusunda</a:t>
            </a:r>
            <a:r>
              <a:rPr lang="en-US" sz="2700" dirty="0">
                <a:solidFill>
                  <a:srgbClr val="000000"/>
                </a:solidFill>
                <a:latin typeface="Open Sauce Bold"/>
              </a:rPr>
              <a:t> </a:t>
            </a:r>
            <a:r>
              <a:rPr lang="en-US" sz="2700" dirty="0" err="1">
                <a:solidFill>
                  <a:srgbClr val="000000"/>
                </a:solidFill>
                <a:latin typeface="Open Sauce Bold"/>
              </a:rPr>
              <a:t>yabancı</a:t>
            </a:r>
            <a:r>
              <a:rPr lang="en-US" sz="2700" dirty="0">
                <a:solidFill>
                  <a:srgbClr val="000000"/>
                </a:solidFill>
                <a:latin typeface="Open Sauce Bold"/>
              </a:rPr>
              <a:t> </a:t>
            </a:r>
            <a:r>
              <a:rPr lang="en-US" sz="2700" dirty="0" err="1">
                <a:solidFill>
                  <a:srgbClr val="000000"/>
                </a:solidFill>
                <a:latin typeface="Open Sauce Bold"/>
              </a:rPr>
              <a:t>dil</a:t>
            </a:r>
            <a:r>
              <a:rPr lang="en-US" sz="2700" dirty="0">
                <a:solidFill>
                  <a:srgbClr val="000000"/>
                </a:solidFill>
                <a:latin typeface="Open Sauce Bold"/>
              </a:rPr>
              <a:t> </a:t>
            </a:r>
            <a:r>
              <a:rPr lang="en-US" sz="2700" dirty="0" err="1">
                <a:solidFill>
                  <a:srgbClr val="000000"/>
                </a:solidFill>
                <a:latin typeface="Open Sauce Bold"/>
              </a:rPr>
              <a:t>dersinden</a:t>
            </a:r>
            <a:r>
              <a:rPr lang="en-US" sz="2700" dirty="0">
                <a:solidFill>
                  <a:srgbClr val="000000"/>
                </a:solidFill>
                <a:latin typeface="Open Sauce Bold"/>
              </a:rPr>
              <a:t> </a:t>
            </a:r>
            <a:r>
              <a:rPr lang="en-US" sz="2700" dirty="0" err="1">
                <a:solidFill>
                  <a:srgbClr val="000000"/>
                </a:solidFill>
                <a:latin typeface="Open Sauce Bold"/>
              </a:rPr>
              <a:t>muaf</a:t>
            </a:r>
            <a:r>
              <a:rPr lang="en-US" sz="2700" dirty="0">
                <a:solidFill>
                  <a:srgbClr val="000000"/>
                </a:solidFill>
                <a:latin typeface="Open Sauce Bold"/>
              </a:rPr>
              <a:t> </a:t>
            </a:r>
            <a:r>
              <a:rPr lang="en-US" sz="2700" dirty="0" err="1">
                <a:solidFill>
                  <a:srgbClr val="000000"/>
                </a:solidFill>
                <a:latin typeface="Open Sauce Bold"/>
              </a:rPr>
              <a:t>olabilirler</a:t>
            </a:r>
            <a:r>
              <a:rPr lang="en-US" sz="2700" dirty="0">
                <a:solidFill>
                  <a:srgbClr val="000000"/>
                </a:solidFill>
                <a:latin typeface="Open Sauce Bold"/>
              </a:rPr>
              <a:t>. </a:t>
            </a:r>
            <a:r>
              <a:rPr lang="en-US" sz="2700" dirty="0" err="1">
                <a:solidFill>
                  <a:srgbClr val="000000"/>
                </a:solidFill>
                <a:latin typeface="Open Sauce Bold"/>
              </a:rPr>
              <a:t>Öğrencilerin</a:t>
            </a:r>
            <a:r>
              <a:rPr lang="en-US" sz="2700" dirty="0">
                <a:solidFill>
                  <a:srgbClr val="000000"/>
                </a:solidFill>
                <a:latin typeface="Open Sauce Bold"/>
              </a:rPr>
              <a:t> </a:t>
            </a:r>
            <a:r>
              <a:rPr lang="en-US" sz="2700" dirty="0" err="1">
                <a:solidFill>
                  <a:srgbClr val="000000"/>
                </a:solidFill>
                <a:latin typeface="Open Sauce Bold"/>
              </a:rPr>
              <a:t>yabancı</a:t>
            </a:r>
            <a:r>
              <a:rPr lang="en-US" sz="2700" dirty="0">
                <a:solidFill>
                  <a:srgbClr val="000000"/>
                </a:solidFill>
                <a:latin typeface="Open Sauce Bold"/>
              </a:rPr>
              <a:t> </a:t>
            </a:r>
            <a:r>
              <a:rPr lang="en-US" sz="2700" dirty="0" err="1">
                <a:solidFill>
                  <a:srgbClr val="000000"/>
                </a:solidFill>
                <a:latin typeface="Open Sauce Bold"/>
              </a:rPr>
              <a:t>dil</a:t>
            </a:r>
            <a:r>
              <a:rPr lang="en-US" sz="2700" dirty="0">
                <a:solidFill>
                  <a:srgbClr val="000000"/>
                </a:solidFill>
                <a:latin typeface="Open Sauce Bold"/>
              </a:rPr>
              <a:t> </a:t>
            </a:r>
            <a:r>
              <a:rPr lang="en-US" sz="2700" dirty="0" err="1">
                <a:solidFill>
                  <a:srgbClr val="000000"/>
                </a:solidFill>
                <a:latin typeface="Open Sauce Bold"/>
              </a:rPr>
              <a:t>dersinden</a:t>
            </a:r>
            <a:r>
              <a:rPr lang="en-US" sz="2700" dirty="0">
                <a:solidFill>
                  <a:srgbClr val="000000"/>
                </a:solidFill>
                <a:latin typeface="Open Sauce Bold"/>
              </a:rPr>
              <a:t> </a:t>
            </a:r>
            <a:r>
              <a:rPr lang="en-US" sz="2700" dirty="0" err="1">
                <a:solidFill>
                  <a:srgbClr val="000000"/>
                </a:solidFill>
                <a:latin typeface="Open Sauce Bold"/>
              </a:rPr>
              <a:t>muaf</a:t>
            </a:r>
            <a:r>
              <a:rPr lang="en-US" sz="2700" dirty="0">
                <a:solidFill>
                  <a:srgbClr val="000000"/>
                </a:solidFill>
                <a:latin typeface="Open Sauce Bold"/>
              </a:rPr>
              <a:t> </a:t>
            </a:r>
            <a:r>
              <a:rPr lang="en-US" sz="2700" dirty="0" err="1">
                <a:solidFill>
                  <a:srgbClr val="000000"/>
                </a:solidFill>
                <a:latin typeface="Open Sauce Bold"/>
              </a:rPr>
              <a:t>olma</a:t>
            </a:r>
            <a:r>
              <a:rPr lang="en-US" sz="2700" dirty="0">
                <a:solidFill>
                  <a:srgbClr val="000000"/>
                </a:solidFill>
                <a:latin typeface="Open Sauce Bold"/>
              </a:rPr>
              <a:t> </a:t>
            </a:r>
            <a:r>
              <a:rPr lang="en-US" sz="2700" dirty="0" err="1">
                <a:solidFill>
                  <a:srgbClr val="000000"/>
                </a:solidFill>
                <a:latin typeface="Open Sauce Bold"/>
              </a:rPr>
              <a:t>durumu</a:t>
            </a:r>
            <a:r>
              <a:rPr lang="en-US" sz="2700" dirty="0">
                <a:solidFill>
                  <a:srgbClr val="000000"/>
                </a:solidFill>
                <a:latin typeface="Open Sauce Bold"/>
              </a:rPr>
              <a:t> </a:t>
            </a:r>
            <a:r>
              <a:rPr lang="en-US" sz="2700" dirty="0" err="1">
                <a:solidFill>
                  <a:srgbClr val="000000"/>
                </a:solidFill>
                <a:latin typeface="Open Sauce Bold"/>
              </a:rPr>
              <a:t>okul</a:t>
            </a:r>
            <a:r>
              <a:rPr lang="en-US" sz="2700" dirty="0">
                <a:solidFill>
                  <a:srgbClr val="000000"/>
                </a:solidFill>
                <a:latin typeface="Open Sauce Bold"/>
              </a:rPr>
              <a:t> </a:t>
            </a:r>
            <a:r>
              <a:rPr lang="en-US" sz="2700" dirty="0" err="1">
                <a:solidFill>
                  <a:srgbClr val="000000"/>
                </a:solidFill>
                <a:latin typeface="Open Sauce Bold"/>
              </a:rPr>
              <a:t>yönetimi</a:t>
            </a:r>
            <a:r>
              <a:rPr lang="en-US" sz="2700" dirty="0">
                <a:solidFill>
                  <a:srgbClr val="000000"/>
                </a:solidFill>
                <a:latin typeface="Open Sauce Bold"/>
              </a:rPr>
              <a:t> tarafından e-</a:t>
            </a:r>
            <a:r>
              <a:rPr lang="en-US" sz="2700" dirty="0" err="1">
                <a:solidFill>
                  <a:srgbClr val="000000"/>
                </a:solidFill>
                <a:latin typeface="Open Sauce Bold"/>
              </a:rPr>
              <a:t>okul</a:t>
            </a:r>
            <a:r>
              <a:rPr lang="en-US" sz="2700" dirty="0">
                <a:solidFill>
                  <a:srgbClr val="000000"/>
                </a:solidFill>
                <a:latin typeface="Open Sauce Bold"/>
              </a:rPr>
              <a:t> </a:t>
            </a:r>
            <a:r>
              <a:rPr lang="en-US" sz="2700" dirty="0" err="1">
                <a:solidFill>
                  <a:srgbClr val="000000"/>
                </a:solidFill>
                <a:latin typeface="Open Sauce Bold"/>
              </a:rPr>
              <a:t>sistemine</a:t>
            </a:r>
            <a:r>
              <a:rPr lang="en-US" sz="2700" dirty="0">
                <a:solidFill>
                  <a:srgbClr val="000000"/>
                </a:solidFill>
                <a:latin typeface="Open Sauce Bold"/>
              </a:rPr>
              <a:t> </a:t>
            </a:r>
            <a:r>
              <a:rPr lang="en-US" sz="2700" dirty="0" err="1">
                <a:solidFill>
                  <a:srgbClr val="000000"/>
                </a:solidFill>
                <a:latin typeface="Open Sauce Bold"/>
              </a:rPr>
              <a:t>işlenmesi</a:t>
            </a:r>
            <a:r>
              <a:rPr lang="en-US" sz="2700" dirty="0">
                <a:solidFill>
                  <a:srgbClr val="000000"/>
                </a:solidFill>
                <a:latin typeface="Open Sauce Bold"/>
              </a:rPr>
              <a:t> </a:t>
            </a:r>
            <a:r>
              <a:rPr lang="en-US" sz="2700" dirty="0" err="1">
                <a:solidFill>
                  <a:srgbClr val="000000"/>
                </a:solidFill>
                <a:latin typeface="Open Sauce Bold"/>
              </a:rPr>
              <a:t>gerekmektedir</a:t>
            </a:r>
            <a:r>
              <a:rPr lang="en-US" sz="2700" dirty="0">
                <a:solidFill>
                  <a:srgbClr val="000000"/>
                </a:solidFill>
                <a:latin typeface="Open Sauce Bold"/>
              </a:rPr>
              <a:t>. Bu </a:t>
            </a:r>
            <a:r>
              <a:rPr lang="en-US" sz="2700" dirty="0" err="1">
                <a:solidFill>
                  <a:srgbClr val="000000"/>
                </a:solidFill>
                <a:latin typeface="Open Sauce Bold"/>
              </a:rPr>
              <a:t>öğrenciler</a:t>
            </a:r>
            <a:r>
              <a:rPr lang="en-US" sz="2700" dirty="0">
                <a:solidFill>
                  <a:srgbClr val="000000"/>
                </a:solidFill>
                <a:latin typeface="Open Sauce Bold"/>
              </a:rPr>
              <a:t> </a:t>
            </a:r>
            <a:r>
              <a:rPr lang="en-US" sz="2700" dirty="0" err="1">
                <a:solidFill>
                  <a:srgbClr val="000000"/>
                </a:solidFill>
                <a:latin typeface="Open Sauce Bold"/>
              </a:rPr>
              <a:t>merkezi</a:t>
            </a:r>
            <a:r>
              <a:rPr lang="en-US" sz="2700" dirty="0">
                <a:solidFill>
                  <a:srgbClr val="000000"/>
                </a:solidFill>
                <a:latin typeface="Open Sauce Bold"/>
              </a:rPr>
              <a:t> </a:t>
            </a:r>
            <a:r>
              <a:rPr lang="en-US" sz="2700" dirty="0" err="1">
                <a:solidFill>
                  <a:srgbClr val="000000"/>
                </a:solidFill>
                <a:latin typeface="Open Sauce Bold"/>
              </a:rPr>
              <a:t>sınavlarda</a:t>
            </a:r>
            <a:r>
              <a:rPr lang="en-US" sz="2700" dirty="0">
                <a:solidFill>
                  <a:srgbClr val="000000"/>
                </a:solidFill>
                <a:latin typeface="Open Sauce Bold"/>
              </a:rPr>
              <a:t> da </a:t>
            </a:r>
            <a:r>
              <a:rPr lang="en-US" sz="2700" dirty="0" err="1">
                <a:solidFill>
                  <a:srgbClr val="000000"/>
                </a:solidFill>
                <a:latin typeface="Open Sauce Bold"/>
              </a:rPr>
              <a:t>yabancı</a:t>
            </a:r>
            <a:r>
              <a:rPr lang="en-US" sz="2700" dirty="0">
                <a:solidFill>
                  <a:srgbClr val="000000"/>
                </a:solidFill>
                <a:latin typeface="Open Sauce Bold"/>
              </a:rPr>
              <a:t> </a:t>
            </a:r>
            <a:r>
              <a:rPr lang="en-US" sz="2700" dirty="0" err="1">
                <a:solidFill>
                  <a:srgbClr val="000000"/>
                </a:solidFill>
                <a:latin typeface="Open Sauce Bold"/>
              </a:rPr>
              <a:t>dil</a:t>
            </a:r>
            <a:r>
              <a:rPr lang="en-US" sz="2700" dirty="0">
                <a:solidFill>
                  <a:srgbClr val="000000"/>
                </a:solidFill>
                <a:latin typeface="Open Sauce Bold"/>
              </a:rPr>
              <a:t> </a:t>
            </a:r>
            <a:r>
              <a:rPr lang="en-US" sz="2700" dirty="0" err="1">
                <a:solidFill>
                  <a:srgbClr val="000000"/>
                </a:solidFill>
                <a:latin typeface="Open Sauce Bold"/>
              </a:rPr>
              <a:t>dersinden</a:t>
            </a:r>
            <a:r>
              <a:rPr lang="en-US" sz="2700" dirty="0">
                <a:solidFill>
                  <a:srgbClr val="000000"/>
                </a:solidFill>
                <a:latin typeface="Open Sauce Bold"/>
              </a:rPr>
              <a:t> </a:t>
            </a:r>
            <a:r>
              <a:rPr lang="en-US" sz="2700" dirty="0" err="1">
                <a:solidFill>
                  <a:srgbClr val="000000"/>
                </a:solidFill>
                <a:latin typeface="Open Sauce Bold"/>
              </a:rPr>
              <a:t>muaf</a:t>
            </a:r>
            <a:r>
              <a:rPr lang="en-US" sz="2700" dirty="0">
                <a:solidFill>
                  <a:srgbClr val="000000"/>
                </a:solidFill>
                <a:latin typeface="Open Sauce Bold"/>
              </a:rPr>
              <a:t> </a:t>
            </a:r>
            <a:r>
              <a:rPr lang="en-US" sz="2700" dirty="0" err="1">
                <a:solidFill>
                  <a:srgbClr val="000000"/>
                </a:solidFill>
                <a:latin typeface="Open Sauce Bold"/>
              </a:rPr>
              <a:t>tutulur</a:t>
            </a:r>
            <a:r>
              <a:rPr lang="en-US" sz="2700" dirty="0">
                <a:solidFill>
                  <a:srgbClr val="000000"/>
                </a:solidFill>
                <a:latin typeface="Open Sauce Bold"/>
              </a:rPr>
              <a:t>. </a:t>
            </a:r>
            <a:r>
              <a:rPr lang="en-US" sz="2700" dirty="0" err="1">
                <a:solidFill>
                  <a:srgbClr val="000000"/>
                </a:solidFill>
                <a:latin typeface="Open Sauce Bold"/>
              </a:rPr>
              <a:t>Merkezi</a:t>
            </a:r>
            <a:r>
              <a:rPr lang="en-US" sz="2700" dirty="0">
                <a:solidFill>
                  <a:srgbClr val="000000"/>
                </a:solidFill>
                <a:latin typeface="Open Sauce Bold"/>
              </a:rPr>
              <a:t> </a:t>
            </a:r>
            <a:r>
              <a:rPr lang="en-US" sz="2700" dirty="0" err="1">
                <a:solidFill>
                  <a:srgbClr val="000000"/>
                </a:solidFill>
                <a:latin typeface="Open Sauce Bold"/>
              </a:rPr>
              <a:t>sınavlardaki</a:t>
            </a:r>
            <a:r>
              <a:rPr lang="en-US" sz="2700" dirty="0">
                <a:solidFill>
                  <a:srgbClr val="000000"/>
                </a:solidFill>
                <a:latin typeface="Open Sauce Bold"/>
              </a:rPr>
              <a:t> </a:t>
            </a:r>
            <a:r>
              <a:rPr lang="en-US" sz="2700" dirty="0" err="1">
                <a:solidFill>
                  <a:srgbClr val="000000"/>
                </a:solidFill>
                <a:latin typeface="Open Sauce Bold"/>
              </a:rPr>
              <a:t>muafiyet</a:t>
            </a:r>
            <a:r>
              <a:rPr lang="en-US" sz="2700" dirty="0">
                <a:solidFill>
                  <a:srgbClr val="000000"/>
                </a:solidFill>
                <a:latin typeface="Open Sauce Bold"/>
              </a:rPr>
              <a:t> </a:t>
            </a:r>
            <a:r>
              <a:rPr lang="en-US" sz="2700" dirty="0" err="1">
                <a:solidFill>
                  <a:srgbClr val="000000"/>
                </a:solidFill>
                <a:latin typeface="Open Sauce Bold"/>
              </a:rPr>
              <a:t>işlemi</a:t>
            </a:r>
            <a:r>
              <a:rPr lang="en-US" sz="2700" dirty="0">
                <a:solidFill>
                  <a:srgbClr val="000000"/>
                </a:solidFill>
                <a:latin typeface="Open Sauce Bold"/>
              </a:rPr>
              <a:t> Rehberlik ve Araştırma </a:t>
            </a:r>
            <a:r>
              <a:rPr lang="en-US" sz="2700" dirty="0" err="1">
                <a:solidFill>
                  <a:srgbClr val="000000"/>
                </a:solidFill>
                <a:latin typeface="Open Sauce Bold"/>
              </a:rPr>
              <a:t>Merkezleri</a:t>
            </a:r>
            <a:r>
              <a:rPr lang="en-US" sz="2700" dirty="0">
                <a:solidFill>
                  <a:srgbClr val="000000"/>
                </a:solidFill>
                <a:latin typeface="Open Sauce Bold"/>
              </a:rPr>
              <a:t> tarafından </a:t>
            </a:r>
            <a:r>
              <a:rPr lang="en-US" sz="2700" dirty="0" err="1">
                <a:solidFill>
                  <a:srgbClr val="000000"/>
                </a:solidFill>
                <a:latin typeface="Open Sauce Bold"/>
              </a:rPr>
              <a:t>yapılır</a:t>
            </a:r>
            <a:r>
              <a:rPr lang="en-US" sz="2700" dirty="0">
                <a:solidFill>
                  <a:srgbClr val="000000"/>
                </a:solidFill>
                <a:latin typeface="Open Sauce Bold"/>
              </a:rPr>
              <a:t>.</a:t>
            </a:r>
          </a:p>
          <a:p>
            <a:pPr algn="ctr">
              <a:lnSpc>
                <a:spcPts val="3780"/>
              </a:lnSpc>
            </a:pPr>
            <a:endParaRPr lang="en-US" sz="2700" dirty="0">
              <a:solidFill>
                <a:srgbClr val="000000"/>
              </a:solidFill>
              <a:latin typeface="Open Sauce Bold"/>
            </a:endParaRPr>
          </a:p>
          <a:p>
            <a:pPr algn="ctr">
              <a:lnSpc>
                <a:spcPts val="3780"/>
              </a:lnSpc>
            </a:pPr>
            <a:endParaRPr lang="en-US" sz="2700" dirty="0">
              <a:solidFill>
                <a:srgbClr val="000000"/>
              </a:solidFill>
              <a:latin typeface="Open Sauce Bold"/>
            </a:endParaRPr>
          </a:p>
          <a:p>
            <a:pPr algn="ctr">
              <a:lnSpc>
                <a:spcPts val="3780"/>
              </a:lnSpc>
            </a:pPr>
            <a:endParaRPr lang="en-US" sz="2700" dirty="0">
              <a:solidFill>
                <a:srgbClr val="000000"/>
              </a:solidFill>
              <a:latin typeface="Open Sauce Bold"/>
            </a:endParaRPr>
          </a:p>
          <a:p>
            <a:pPr algn="ctr">
              <a:lnSpc>
                <a:spcPts val="3780"/>
              </a:lnSpc>
            </a:pPr>
            <a:endParaRPr lang="en-US" sz="2700" dirty="0">
              <a:solidFill>
                <a:srgbClr val="000000"/>
              </a:solidFill>
              <a:latin typeface="Open Sauce Bold"/>
            </a:endParaRPr>
          </a:p>
          <a:p>
            <a:pPr algn="ctr">
              <a:lnSpc>
                <a:spcPts val="3780"/>
              </a:lnSpc>
            </a:pPr>
            <a:endParaRPr lang="en-US" sz="2700" dirty="0">
              <a:solidFill>
                <a:srgbClr val="000000"/>
              </a:solidFill>
              <a:latin typeface="Open Sauce Bold"/>
            </a:endParaRPr>
          </a:p>
          <a:p>
            <a:pPr algn="ctr">
              <a:lnSpc>
                <a:spcPts val="3780"/>
              </a:lnSpc>
            </a:pPr>
            <a:endParaRPr lang="en-US" sz="2700" dirty="0">
              <a:solidFill>
                <a:srgbClr val="000000"/>
              </a:solidFill>
              <a:latin typeface="Open Sauce Bold"/>
            </a:endParaRPr>
          </a:p>
          <a:p>
            <a:pPr algn="ctr">
              <a:lnSpc>
                <a:spcPts val="3780"/>
              </a:lnSpc>
            </a:pPr>
            <a:endParaRPr lang="en-US" sz="2700" dirty="0">
              <a:solidFill>
                <a:srgbClr val="000000"/>
              </a:solidFill>
              <a:latin typeface="Open Sauce Bold"/>
            </a:endParaRPr>
          </a:p>
          <a:p>
            <a:pPr algn="ctr">
              <a:lnSpc>
                <a:spcPts val="3780"/>
              </a:lnSpc>
            </a:pPr>
            <a:endParaRPr lang="en-US" sz="2700" dirty="0">
              <a:solidFill>
                <a:srgbClr val="000000"/>
              </a:solidFill>
              <a:latin typeface="Open Sauce Bold"/>
            </a:endParaRPr>
          </a:p>
          <a:p>
            <a:pPr algn="ctr">
              <a:lnSpc>
                <a:spcPts val="3780"/>
              </a:lnSpc>
            </a:pPr>
            <a:endParaRPr lang="en-US" sz="2700" dirty="0">
              <a:solidFill>
                <a:srgbClr val="000000"/>
              </a:solidFill>
              <a:latin typeface="Open Sauce Bold"/>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grpSp>
        <p:nvGrpSpPr>
          <p:cNvPr id="2" name="Group 2"/>
          <p:cNvGrpSpPr/>
          <p:nvPr/>
        </p:nvGrpSpPr>
        <p:grpSpPr>
          <a:xfrm>
            <a:off x="-346988" y="-373732"/>
            <a:ext cx="7635486" cy="10660732"/>
            <a:chOff x="0" y="0"/>
            <a:chExt cx="10180648" cy="14214309"/>
          </a:xfrm>
        </p:grpSpPr>
        <p:sp>
          <p:nvSpPr>
            <p:cNvPr id="3" name="Freeform 3"/>
            <p:cNvSpPr/>
            <p:nvPr/>
          </p:nvSpPr>
          <p:spPr>
            <a:xfrm>
              <a:off x="0" y="0"/>
              <a:ext cx="10180701" cy="14214348"/>
            </a:xfrm>
            <a:custGeom>
              <a:avLst/>
              <a:gdLst/>
              <a:ahLst/>
              <a:cxnLst/>
              <a:rect l="l" t="t" r="r" b="b"/>
              <a:pathLst>
                <a:path w="10180701" h="14214348">
                  <a:moveTo>
                    <a:pt x="0" y="0"/>
                  </a:moveTo>
                  <a:lnTo>
                    <a:pt x="10180701" y="0"/>
                  </a:lnTo>
                  <a:lnTo>
                    <a:pt x="10180701" y="14214348"/>
                  </a:lnTo>
                  <a:lnTo>
                    <a:pt x="0" y="14214348"/>
                  </a:lnTo>
                  <a:lnTo>
                    <a:pt x="0" y="0"/>
                  </a:lnTo>
                  <a:close/>
                </a:path>
              </a:pathLst>
            </a:custGeom>
            <a:blipFill>
              <a:blip r:embed="rId2"/>
              <a:stretch>
                <a:fillRect t="-10" b="-10"/>
              </a:stretch>
            </a:blipFill>
          </p:spPr>
        </p:sp>
      </p:grpSp>
      <p:sp>
        <p:nvSpPr>
          <p:cNvPr id="4" name="TextBox 4"/>
          <p:cNvSpPr txBox="1"/>
          <p:nvPr/>
        </p:nvSpPr>
        <p:spPr>
          <a:xfrm>
            <a:off x="1223569" y="5034307"/>
            <a:ext cx="5262038" cy="743712"/>
          </a:xfrm>
          <a:prstGeom prst="rect">
            <a:avLst/>
          </a:prstGeom>
        </p:spPr>
        <p:txBody>
          <a:bodyPr lIns="0" tIns="0" rIns="0" bIns="0" rtlCol="0" anchor="t">
            <a:spAutoFit/>
          </a:bodyPr>
          <a:lstStyle/>
          <a:p>
            <a:pPr algn="ctr">
              <a:lnSpc>
                <a:spcPts val="5904"/>
              </a:lnSpc>
            </a:pPr>
            <a:r>
              <a:rPr lang="en-US" sz="4800">
                <a:solidFill>
                  <a:srgbClr val="000000"/>
                </a:solidFill>
                <a:latin typeface="Sunday"/>
              </a:rPr>
              <a:t>Sınıf Tekrarları</a:t>
            </a:r>
          </a:p>
        </p:txBody>
      </p:sp>
      <p:sp>
        <p:nvSpPr>
          <p:cNvPr id="5" name="TextBox 5"/>
          <p:cNvSpPr txBox="1"/>
          <p:nvPr/>
        </p:nvSpPr>
        <p:spPr>
          <a:xfrm>
            <a:off x="7543800" y="3524250"/>
            <a:ext cx="9737273" cy="8075295"/>
          </a:xfrm>
          <a:prstGeom prst="rect">
            <a:avLst/>
          </a:prstGeom>
        </p:spPr>
        <p:txBody>
          <a:bodyPr lIns="0" tIns="0" rIns="0" bIns="0" rtlCol="0" anchor="t">
            <a:spAutoFit/>
          </a:bodyPr>
          <a:lstStyle/>
          <a:p>
            <a:pPr algn="ctr">
              <a:lnSpc>
                <a:spcPts val="3780"/>
              </a:lnSpc>
            </a:pPr>
            <a:r>
              <a:rPr lang="en-US" sz="2700" dirty="0">
                <a:solidFill>
                  <a:srgbClr val="000000"/>
                </a:solidFill>
                <a:latin typeface="Open Sauce Bold"/>
              </a:rPr>
              <a:t>İlkokul ve </a:t>
            </a:r>
            <a:r>
              <a:rPr lang="en-US" sz="2700" dirty="0" err="1">
                <a:solidFill>
                  <a:srgbClr val="000000"/>
                </a:solidFill>
                <a:latin typeface="Open Sauce Bold"/>
              </a:rPr>
              <a:t>ortaokul</a:t>
            </a:r>
            <a:r>
              <a:rPr lang="en-US" sz="2700" dirty="0">
                <a:solidFill>
                  <a:srgbClr val="000000"/>
                </a:solidFill>
                <a:latin typeface="Open Sauce Bold"/>
              </a:rPr>
              <a:t> </a:t>
            </a:r>
            <a:r>
              <a:rPr lang="en-US" sz="2700" dirty="0" err="1">
                <a:solidFill>
                  <a:srgbClr val="000000"/>
                </a:solidFill>
                <a:latin typeface="Open Sauce Bold"/>
              </a:rPr>
              <a:t>kademesinde</a:t>
            </a:r>
            <a:r>
              <a:rPr lang="en-US" sz="2700" dirty="0">
                <a:solidFill>
                  <a:srgbClr val="000000"/>
                </a:solidFill>
                <a:latin typeface="Open Sauce Bold"/>
              </a:rPr>
              <a:t> </a:t>
            </a:r>
            <a:r>
              <a:rPr lang="en-US" sz="2700" dirty="0" err="1">
                <a:solidFill>
                  <a:srgbClr val="000000"/>
                </a:solidFill>
                <a:latin typeface="Open Sauce Bold"/>
              </a:rPr>
              <a:t>kaynaştırma</a:t>
            </a:r>
            <a:r>
              <a:rPr lang="en-US" sz="2700" dirty="0">
                <a:solidFill>
                  <a:srgbClr val="000000"/>
                </a:solidFill>
                <a:latin typeface="Open Sauce Bold"/>
              </a:rPr>
              <a:t> ve </a:t>
            </a:r>
            <a:r>
              <a:rPr lang="en-US" sz="2700" dirty="0" err="1">
                <a:solidFill>
                  <a:srgbClr val="000000"/>
                </a:solidFill>
                <a:latin typeface="Open Sauce Bold"/>
              </a:rPr>
              <a:t>özel</a:t>
            </a:r>
            <a:r>
              <a:rPr lang="en-US" sz="2700" dirty="0">
                <a:solidFill>
                  <a:srgbClr val="000000"/>
                </a:solidFill>
                <a:latin typeface="Open Sauce Bold"/>
              </a:rPr>
              <a:t> eğitim </a:t>
            </a:r>
            <a:r>
              <a:rPr lang="en-US" sz="2700" dirty="0" err="1">
                <a:solidFill>
                  <a:srgbClr val="000000"/>
                </a:solidFill>
                <a:latin typeface="Open Sauce Bold"/>
              </a:rPr>
              <a:t>sınıfı</a:t>
            </a:r>
            <a:r>
              <a:rPr lang="en-US" sz="2700" dirty="0">
                <a:solidFill>
                  <a:srgbClr val="000000"/>
                </a:solidFill>
                <a:latin typeface="Open Sauce Bold"/>
              </a:rPr>
              <a:t> </a:t>
            </a:r>
            <a:r>
              <a:rPr lang="en-US" sz="2700" dirty="0" err="1">
                <a:solidFill>
                  <a:srgbClr val="000000"/>
                </a:solidFill>
                <a:latin typeface="Open Sauce Bold"/>
              </a:rPr>
              <a:t>öğrencileri</a:t>
            </a:r>
            <a:r>
              <a:rPr lang="en-US" sz="2700" dirty="0">
                <a:solidFill>
                  <a:srgbClr val="000000"/>
                </a:solidFill>
                <a:latin typeface="Open Sauce Bold"/>
              </a:rPr>
              <a:t> için </a:t>
            </a:r>
            <a:r>
              <a:rPr lang="en-US" sz="2700" dirty="0" err="1">
                <a:solidFill>
                  <a:srgbClr val="000000"/>
                </a:solidFill>
                <a:latin typeface="Open Sauce Bold"/>
              </a:rPr>
              <a:t>sınıf</a:t>
            </a:r>
            <a:r>
              <a:rPr lang="en-US" sz="2700" dirty="0">
                <a:solidFill>
                  <a:srgbClr val="000000"/>
                </a:solidFill>
                <a:latin typeface="Open Sauce Bold"/>
              </a:rPr>
              <a:t> </a:t>
            </a:r>
            <a:r>
              <a:rPr lang="en-US" sz="2700" dirty="0" err="1">
                <a:solidFill>
                  <a:srgbClr val="000000"/>
                </a:solidFill>
                <a:latin typeface="Open Sauce Bold"/>
              </a:rPr>
              <a:t>tekrarı</a:t>
            </a:r>
            <a:r>
              <a:rPr lang="en-US" sz="2700" dirty="0">
                <a:solidFill>
                  <a:srgbClr val="000000"/>
                </a:solidFill>
                <a:latin typeface="Open Sauce Bold"/>
              </a:rPr>
              <a:t> </a:t>
            </a:r>
            <a:r>
              <a:rPr lang="en-US" sz="2700" dirty="0" err="1">
                <a:solidFill>
                  <a:srgbClr val="000000"/>
                </a:solidFill>
                <a:latin typeface="Open Sauce Bold"/>
              </a:rPr>
              <a:t>uygulanmaz</a:t>
            </a:r>
            <a:r>
              <a:rPr lang="en-US" sz="2700" dirty="0">
                <a:solidFill>
                  <a:srgbClr val="000000"/>
                </a:solidFill>
                <a:latin typeface="Open Sauce Bold"/>
              </a:rPr>
              <a:t>. </a:t>
            </a:r>
            <a:r>
              <a:rPr lang="en-US" sz="2700" dirty="0" err="1">
                <a:solidFill>
                  <a:srgbClr val="000000"/>
                </a:solidFill>
                <a:latin typeface="Open Sauce Bold"/>
              </a:rPr>
              <a:t>Ancak</a:t>
            </a:r>
            <a:r>
              <a:rPr lang="en-US" sz="2700" dirty="0">
                <a:solidFill>
                  <a:srgbClr val="000000"/>
                </a:solidFill>
                <a:latin typeface="Open Sauce Bold"/>
              </a:rPr>
              <a:t> </a:t>
            </a:r>
            <a:r>
              <a:rPr lang="en-US" sz="2700" dirty="0" err="1">
                <a:solidFill>
                  <a:srgbClr val="000000"/>
                </a:solidFill>
                <a:latin typeface="Open Sauce Bold"/>
              </a:rPr>
              <a:t>devamsızlık</a:t>
            </a:r>
            <a:r>
              <a:rPr lang="en-US" sz="2700" dirty="0">
                <a:solidFill>
                  <a:srgbClr val="000000"/>
                </a:solidFill>
                <a:latin typeface="Open Sauce Bold"/>
              </a:rPr>
              <a:t> </a:t>
            </a:r>
            <a:r>
              <a:rPr lang="en-US" sz="2700" dirty="0" err="1">
                <a:solidFill>
                  <a:srgbClr val="000000"/>
                </a:solidFill>
                <a:latin typeface="Open Sauce Bold"/>
              </a:rPr>
              <a:t>halinde</a:t>
            </a:r>
            <a:r>
              <a:rPr lang="en-US" sz="2700" dirty="0">
                <a:solidFill>
                  <a:srgbClr val="000000"/>
                </a:solidFill>
                <a:latin typeface="Open Sauce Bold"/>
              </a:rPr>
              <a:t> </a:t>
            </a:r>
            <a:r>
              <a:rPr lang="en-US" sz="2700" dirty="0" err="1">
                <a:solidFill>
                  <a:srgbClr val="000000"/>
                </a:solidFill>
                <a:latin typeface="Open Sauce Bold"/>
              </a:rPr>
              <a:t>sınıf</a:t>
            </a:r>
            <a:r>
              <a:rPr lang="en-US" sz="2700" dirty="0">
                <a:solidFill>
                  <a:srgbClr val="000000"/>
                </a:solidFill>
                <a:latin typeface="Open Sauce Bold"/>
              </a:rPr>
              <a:t> </a:t>
            </a:r>
            <a:r>
              <a:rPr lang="en-US" sz="2700" dirty="0" err="1">
                <a:solidFill>
                  <a:srgbClr val="000000"/>
                </a:solidFill>
                <a:latin typeface="Open Sauce Bold"/>
              </a:rPr>
              <a:t>tekrarı</a:t>
            </a:r>
            <a:r>
              <a:rPr lang="en-US" sz="2700" dirty="0">
                <a:solidFill>
                  <a:srgbClr val="000000"/>
                </a:solidFill>
                <a:latin typeface="Open Sauce Bold"/>
              </a:rPr>
              <a:t> </a:t>
            </a:r>
            <a:r>
              <a:rPr lang="en-US" sz="2700" dirty="0" err="1">
                <a:solidFill>
                  <a:srgbClr val="000000"/>
                </a:solidFill>
                <a:latin typeface="Open Sauce Bold"/>
              </a:rPr>
              <a:t>yaptırılır</a:t>
            </a:r>
            <a:r>
              <a:rPr lang="en-US" sz="2700" dirty="0">
                <a:solidFill>
                  <a:srgbClr val="000000"/>
                </a:solidFill>
                <a:latin typeface="Open Sauce Bold"/>
              </a:rPr>
              <a:t>. Özel </a:t>
            </a:r>
            <a:r>
              <a:rPr lang="en-US" sz="2700" dirty="0" err="1">
                <a:solidFill>
                  <a:srgbClr val="000000"/>
                </a:solidFill>
                <a:latin typeface="Open Sauce Bold"/>
              </a:rPr>
              <a:t>durumlarda</a:t>
            </a:r>
            <a:r>
              <a:rPr lang="en-US" sz="2700" dirty="0">
                <a:solidFill>
                  <a:srgbClr val="000000"/>
                </a:solidFill>
                <a:latin typeface="Open Sauce Bold"/>
              </a:rPr>
              <a:t> ise </a:t>
            </a:r>
            <a:r>
              <a:rPr lang="en-US" sz="2700" dirty="0" err="1">
                <a:solidFill>
                  <a:srgbClr val="000000"/>
                </a:solidFill>
                <a:latin typeface="Open Sauce Bold"/>
              </a:rPr>
              <a:t>velinin</a:t>
            </a:r>
            <a:r>
              <a:rPr lang="en-US" sz="2700" dirty="0">
                <a:solidFill>
                  <a:srgbClr val="000000"/>
                </a:solidFill>
                <a:latin typeface="Open Sauce Bold"/>
              </a:rPr>
              <a:t> </a:t>
            </a:r>
            <a:r>
              <a:rPr lang="en-US" sz="2700" dirty="0" err="1">
                <a:solidFill>
                  <a:srgbClr val="000000"/>
                </a:solidFill>
                <a:latin typeface="Open Sauce Bold"/>
              </a:rPr>
              <a:t>isteği</a:t>
            </a:r>
            <a:r>
              <a:rPr lang="en-US" sz="2700" dirty="0">
                <a:solidFill>
                  <a:srgbClr val="000000"/>
                </a:solidFill>
                <a:latin typeface="Open Sauce Bold"/>
              </a:rPr>
              <a:t> </a:t>
            </a:r>
            <a:r>
              <a:rPr lang="en-US" sz="2700" dirty="0" err="1">
                <a:solidFill>
                  <a:srgbClr val="000000"/>
                </a:solidFill>
                <a:latin typeface="Open Sauce Bold"/>
              </a:rPr>
              <a:t>doğrultusunda</a:t>
            </a:r>
            <a:r>
              <a:rPr lang="en-US" sz="2700" dirty="0">
                <a:solidFill>
                  <a:srgbClr val="000000"/>
                </a:solidFill>
                <a:latin typeface="Open Sauce Bold"/>
              </a:rPr>
              <a:t> BEP </a:t>
            </a:r>
            <a:r>
              <a:rPr lang="en-US" sz="2700" dirty="0" err="1">
                <a:solidFill>
                  <a:srgbClr val="000000"/>
                </a:solidFill>
                <a:latin typeface="Open Sauce Bold"/>
              </a:rPr>
              <a:t>biriminin</a:t>
            </a:r>
            <a:r>
              <a:rPr lang="en-US" sz="2700" dirty="0">
                <a:solidFill>
                  <a:srgbClr val="000000"/>
                </a:solidFill>
                <a:latin typeface="Open Sauce Bold"/>
              </a:rPr>
              <a:t> </a:t>
            </a:r>
            <a:r>
              <a:rPr lang="en-US" sz="2700" dirty="0" err="1">
                <a:solidFill>
                  <a:srgbClr val="000000"/>
                </a:solidFill>
                <a:latin typeface="Open Sauce Bold"/>
              </a:rPr>
              <a:t>önerisi</a:t>
            </a:r>
            <a:r>
              <a:rPr lang="en-US" sz="2700" dirty="0">
                <a:solidFill>
                  <a:srgbClr val="000000"/>
                </a:solidFill>
                <a:latin typeface="Open Sauce Bold"/>
              </a:rPr>
              <a:t> ile </a:t>
            </a:r>
            <a:r>
              <a:rPr lang="en-US" sz="2700" dirty="0" err="1">
                <a:solidFill>
                  <a:srgbClr val="000000"/>
                </a:solidFill>
                <a:latin typeface="Open Sauce Bold"/>
              </a:rPr>
              <a:t>okullarda</a:t>
            </a:r>
            <a:r>
              <a:rPr lang="en-US" sz="2700" dirty="0">
                <a:solidFill>
                  <a:srgbClr val="000000"/>
                </a:solidFill>
                <a:latin typeface="Open Sauce Bold"/>
              </a:rPr>
              <a:t> </a:t>
            </a:r>
            <a:r>
              <a:rPr lang="en-US" sz="2700" dirty="0" err="1">
                <a:solidFill>
                  <a:srgbClr val="000000"/>
                </a:solidFill>
                <a:latin typeface="Open Sauce Bold"/>
              </a:rPr>
              <a:t>oluşturulacak</a:t>
            </a:r>
            <a:r>
              <a:rPr lang="en-US" sz="2700" dirty="0">
                <a:solidFill>
                  <a:srgbClr val="000000"/>
                </a:solidFill>
                <a:latin typeface="Open Sauce Bold"/>
              </a:rPr>
              <a:t> </a:t>
            </a:r>
            <a:r>
              <a:rPr lang="en-US" sz="2700" dirty="0" err="1">
                <a:solidFill>
                  <a:srgbClr val="000000"/>
                </a:solidFill>
                <a:latin typeface="Open Sauce Bold"/>
              </a:rPr>
              <a:t>bir</a:t>
            </a:r>
            <a:r>
              <a:rPr lang="en-US" sz="2700" dirty="0">
                <a:solidFill>
                  <a:srgbClr val="000000"/>
                </a:solidFill>
                <a:latin typeface="Open Sauce Bold"/>
              </a:rPr>
              <a:t> </a:t>
            </a:r>
            <a:r>
              <a:rPr lang="en-US" sz="2700" dirty="0" err="1">
                <a:solidFill>
                  <a:srgbClr val="000000"/>
                </a:solidFill>
                <a:latin typeface="Open Sauce Bold"/>
              </a:rPr>
              <a:t>komisyon</a:t>
            </a:r>
            <a:r>
              <a:rPr lang="en-US" sz="2700" dirty="0">
                <a:solidFill>
                  <a:srgbClr val="000000"/>
                </a:solidFill>
                <a:latin typeface="Open Sauce Bold"/>
              </a:rPr>
              <a:t> ile </a:t>
            </a:r>
            <a:r>
              <a:rPr lang="en-US" sz="2700" dirty="0" err="1">
                <a:solidFill>
                  <a:srgbClr val="000000"/>
                </a:solidFill>
                <a:latin typeface="Open Sauce Bold"/>
              </a:rPr>
              <a:t>sadece</a:t>
            </a:r>
            <a:r>
              <a:rPr lang="en-US" sz="2700" dirty="0">
                <a:solidFill>
                  <a:srgbClr val="000000"/>
                </a:solidFill>
                <a:latin typeface="Open Sauce Bold"/>
              </a:rPr>
              <a:t> </a:t>
            </a:r>
            <a:r>
              <a:rPr lang="en-US" sz="2700" dirty="0" err="1">
                <a:solidFill>
                  <a:srgbClr val="000000"/>
                </a:solidFill>
                <a:latin typeface="Open Sauce Bold"/>
              </a:rPr>
              <a:t>bir</a:t>
            </a:r>
            <a:r>
              <a:rPr lang="en-US" sz="2700" dirty="0">
                <a:solidFill>
                  <a:srgbClr val="000000"/>
                </a:solidFill>
                <a:latin typeface="Open Sauce Bold"/>
              </a:rPr>
              <a:t> </a:t>
            </a:r>
            <a:r>
              <a:rPr lang="en-US" sz="2700" dirty="0" err="1">
                <a:solidFill>
                  <a:srgbClr val="000000"/>
                </a:solidFill>
                <a:latin typeface="Open Sauce Bold"/>
              </a:rPr>
              <a:t>defaya</a:t>
            </a:r>
            <a:r>
              <a:rPr lang="en-US" sz="2700" dirty="0">
                <a:solidFill>
                  <a:srgbClr val="000000"/>
                </a:solidFill>
                <a:latin typeface="Open Sauce Bold"/>
              </a:rPr>
              <a:t> </a:t>
            </a:r>
            <a:r>
              <a:rPr lang="en-US" sz="2700" dirty="0" err="1">
                <a:solidFill>
                  <a:srgbClr val="000000"/>
                </a:solidFill>
                <a:latin typeface="Open Sauce Bold"/>
              </a:rPr>
              <a:t>mahsus</a:t>
            </a:r>
            <a:r>
              <a:rPr lang="en-US" sz="2700" dirty="0">
                <a:solidFill>
                  <a:srgbClr val="000000"/>
                </a:solidFill>
                <a:latin typeface="Open Sauce Bold"/>
              </a:rPr>
              <a:t> </a:t>
            </a:r>
            <a:r>
              <a:rPr lang="en-US" sz="2700" dirty="0" err="1">
                <a:solidFill>
                  <a:srgbClr val="000000"/>
                </a:solidFill>
                <a:latin typeface="Open Sauce Bold"/>
              </a:rPr>
              <a:t>olmak</a:t>
            </a:r>
            <a:r>
              <a:rPr lang="en-US" sz="2700" dirty="0">
                <a:solidFill>
                  <a:srgbClr val="000000"/>
                </a:solidFill>
                <a:latin typeface="Open Sauce Bold"/>
              </a:rPr>
              <a:t> </a:t>
            </a:r>
            <a:r>
              <a:rPr lang="en-US" sz="2700" dirty="0" err="1">
                <a:solidFill>
                  <a:srgbClr val="000000"/>
                </a:solidFill>
                <a:latin typeface="Open Sauce Bold"/>
              </a:rPr>
              <a:t>üzere</a:t>
            </a:r>
            <a:r>
              <a:rPr lang="en-US" sz="2700" dirty="0">
                <a:solidFill>
                  <a:srgbClr val="000000"/>
                </a:solidFill>
                <a:latin typeface="Open Sauce Bold"/>
              </a:rPr>
              <a:t> öğrenci için </a:t>
            </a:r>
            <a:r>
              <a:rPr lang="en-US" sz="2700" dirty="0" err="1">
                <a:solidFill>
                  <a:srgbClr val="000000"/>
                </a:solidFill>
                <a:latin typeface="Open Sauce Bold"/>
              </a:rPr>
              <a:t>sınıf</a:t>
            </a:r>
            <a:r>
              <a:rPr lang="en-US" sz="2700" dirty="0">
                <a:solidFill>
                  <a:srgbClr val="000000"/>
                </a:solidFill>
                <a:latin typeface="Open Sauce Bold"/>
              </a:rPr>
              <a:t> </a:t>
            </a:r>
            <a:r>
              <a:rPr lang="en-US" sz="2700" dirty="0" err="1">
                <a:solidFill>
                  <a:srgbClr val="000000"/>
                </a:solidFill>
                <a:latin typeface="Open Sauce Bold"/>
              </a:rPr>
              <a:t>tekrarı</a:t>
            </a:r>
            <a:r>
              <a:rPr lang="en-US" sz="2700" dirty="0">
                <a:solidFill>
                  <a:srgbClr val="000000"/>
                </a:solidFill>
                <a:latin typeface="Open Sauce Bold"/>
              </a:rPr>
              <a:t> </a:t>
            </a:r>
            <a:r>
              <a:rPr lang="en-US" sz="2700" dirty="0" err="1">
                <a:solidFill>
                  <a:srgbClr val="000000"/>
                </a:solidFill>
                <a:latin typeface="Open Sauce Bold"/>
              </a:rPr>
              <a:t>yaptırılabilir</a:t>
            </a:r>
            <a:r>
              <a:rPr lang="en-US" sz="2700" dirty="0">
                <a:solidFill>
                  <a:srgbClr val="000000"/>
                </a:solidFill>
                <a:latin typeface="Open Sauce Bold"/>
              </a:rPr>
              <a:t>.</a:t>
            </a:r>
          </a:p>
          <a:p>
            <a:pPr algn="ctr">
              <a:lnSpc>
                <a:spcPts val="3780"/>
              </a:lnSpc>
            </a:pPr>
            <a:endParaRPr lang="en-US" sz="2700" dirty="0">
              <a:solidFill>
                <a:srgbClr val="000000"/>
              </a:solidFill>
              <a:latin typeface="Open Sauce Bold"/>
            </a:endParaRPr>
          </a:p>
          <a:p>
            <a:pPr algn="ctr">
              <a:lnSpc>
                <a:spcPts val="3780"/>
              </a:lnSpc>
            </a:pPr>
            <a:endParaRPr lang="en-US" sz="2700" dirty="0">
              <a:solidFill>
                <a:srgbClr val="000000"/>
              </a:solidFill>
              <a:latin typeface="Open Sauce Bold"/>
            </a:endParaRPr>
          </a:p>
          <a:p>
            <a:pPr algn="ctr">
              <a:lnSpc>
                <a:spcPts val="3780"/>
              </a:lnSpc>
            </a:pPr>
            <a:endParaRPr lang="en-US" sz="2700" dirty="0">
              <a:solidFill>
                <a:srgbClr val="000000"/>
              </a:solidFill>
              <a:latin typeface="Open Sauce Bold"/>
            </a:endParaRPr>
          </a:p>
          <a:p>
            <a:pPr algn="ctr">
              <a:lnSpc>
                <a:spcPts val="3780"/>
              </a:lnSpc>
            </a:pPr>
            <a:endParaRPr lang="en-US" sz="2700" dirty="0">
              <a:solidFill>
                <a:srgbClr val="000000"/>
              </a:solidFill>
              <a:latin typeface="Open Sauce Bold"/>
            </a:endParaRPr>
          </a:p>
          <a:p>
            <a:pPr algn="ctr">
              <a:lnSpc>
                <a:spcPts val="3780"/>
              </a:lnSpc>
            </a:pPr>
            <a:endParaRPr lang="en-US" sz="2700" dirty="0">
              <a:solidFill>
                <a:srgbClr val="000000"/>
              </a:solidFill>
              <a:latin typeface="Open Sauce Bold"/>
            </a:endParaRPr>
          </a:p>
          <a:p>
            <a:pPr algn="ctr">
              <a:lnSpc>
                <a:spcPts val="3780"/>
              </a:lnSpc>
            </a:pPr>
            <a:endParaRPr lang="en-US" sz="2700" dirty="0">
              <a:solidFill>
                <a:srgbClr val="000000"/>
              </a:solidFill>
              <a:latin typeface="Open Sauce Bold"/>
            </a:endParaRPr>
          </a:p>
          <a:p>
            <a:pPr algn="ctr">
              <a:lnSpc>
                <a:spcPts val="3780"/>
              </a:lnSpc>
            </a:pPr>
            <a:endParaRPr lang="en-US" sz="2700" dirty="0">
              <a:solidFill>
                <a:srgbClr val="000000"/>
              </a:solidFill>
              <a:latin typeface="Open Sauce Bold"/>
            </a:endParaRPr>
          </a:p>
          <a:p>
            <a:pPr algn="ctr">
              <a:lnSpc>
                <a:spcPts val="3780"/>
              </a:lnSpc>
            </a:pPr>
            <a:endParaRPr lang="en-US" sz="2700" dirty="0">
              <a:solidFill>
                <a:srgbClr val="000000"/>
              </a:solidFill>
              <a:latin typeface="Open Sauce Bold"/>
            </a:endParaRPr>
          </a:p>
          <a:p>
            <a:pPr algn="ctr">
              <a:lnSpc>
                <a:spcPts val="3780"/>
              </a:lnSpc>
            </a:pPr>
            <a:endParaRPr lang="en-US" sz="2700" dirty="0">
              <a:solidFill>
                <a:srgbClr val="000000"/>
              </a:solidFill>
              <a:latin typeface="Open Sauce Bold"/>
            </a:endParaRPr>
          </a:p>
          <a:p>
            <a:pPr algn="ctr">
              <a:lnSpc>
                <a:spcPts val="3780"/>
              </a:lnSpc>
            </a:pPr>
            <a:endParaRPr lang="en-US" sz="2700" dirty="0">
              <a:solidFill>
                <a:srgbClr val="000000"/>
              </a:solidFill>
              <a:latin typeface="Open Sauce Bold"/>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9E1FF"/>
        </a:solidFill>
        <a:effectLst/>
      </p:bgPr>
    </p:bg>
    <p:spTree>
      <p:nvGrpSpPr>
        <p:cNvPr id="1" name=""/>
        <p:cNvGrpSpPr/>
        <p:nvPr/>
      </p:nvGrpSpPr>
      <p:grpSpPr>
        <a:xfrm>
          <a:off x="0" y="0"/>
          <a:ext cx="0" cy="0"/>
          <a:chOff x="0" y="0"/>
          <a:chExt cx="0" cy="0"/>
        </a:xfrm>
      </p:grpSpPr>
      <p:grpSp>
        <p:nvGrpSpPr>
          <p:cNvPr id="2" name="Group 2"/>
          <p:cNvGrpSpPr/>
          <p:nvPr/>
        </p:nvGrpSpPr>
        <p:grpSpPr>
          <a:xfrm>
            <a:off x="-346988" y="-373732"/>
            <a:ext cx="7635486" cy="10660732"/>
            <a:chOff x="0" y="0"/>
            <a:chExt cx="10180648" cy="14214309"/>
          </a:xfrm>
        </p:grpSpPr>
        <p:sp>
          <p:nvSpPr>
            <p:cNvPr id="3" name="Freeform 3"/>
            <p:cNvSpPr/>
            <p:nvPr/>
          </p:nvSpPr>
          <p:spPr>
            <a:xfrm>
              <a:off x="0" y="0"/>
              <a:ext cx="10180701" cy="14214348"/>
            </a:xfrm>
            <a:custGeom>
              <a:avLst/>
              <a:gdLst/>
              <a:ahLst/>
              <a:cxnLst/>
              <a:rect l="l" t="t" r="r" b="b"/>
              <a:pathLst>
                <a:path w="10180701" h="14214348">
                  <a:moveTo>
                    <a:pt x="0" y="0"/>
                  </a:moveTo>
                  <a:lnTo>
                    <a:pt x="10180701" y="0"/>
                  </a:lnTo>
                  <a:lnTo>
                    <a:pt x="10180701" y="14214348"/>
                  </a:lnTo>
                  <a:lnTo>
                    <a:pt x="0" y="14214348"/>
                  </a:lnTo>
                  <a:lnTo>
                    <a:pt x="0" y="0"/>
                  </a:lnTo>
                  <a:close/>
                </a:path>
              </a:pathLst>
            </a:custGeom>
            <a:blipFill>
              <a:blip r:embed="rId2"/>
              <a:stretch>
                <a:fillRect t="-10" b="-10"/>
              </a:stretch>
            </a:blipFill>
          </p:spPr>
        </p:sp>
      </p:grpSp>
      <p:sp>
        <p:nvSpPr>
          <p:cNvPr id="4" name="TextBox 4"/>
          <p:cNvSpPr txBox="1"/>
          <p:nvPr/>
        </p:nvSpPr>
        <p:spPr>
          <a:xfrm>
            <a:off x="720225" y="3363468"/>
            <a:ext cx="6331644" cy="2059621"/>
          </a:xfrm>
          <a:prstGeom prst="rect">
            <a:avLst/>
          </a:prstGeom>
        </p:spPr>
        <p:txBody>
          <a:bodyPr lIns="0" tIns="0" rIns="0" bIns="0" rtlCol="0" anchor="t">
            <a:spAutoFit/>
          </a:bodyPr>
          <a:lstStyle/>
          <a:p>
            <a:pPr algn="ctr">
              <a:lnSpc>
                <a:spcPts val="5432"/>
              </a:lnSpc>
            </a:pPr>
            <a:r>
              <a:rPr lang="en-US" sz="4417" dirty="0">
                <a:solidFill>
                  <a:srgbClr val="001A47"/>
                </a:solidFill>
                <a:latin typeface="Garet Bold"/>
              </a:rPr>
              <a:t>REHBERLIK VE PSIKOLOJIK DANIŞMA HIZMETLERI </a:t>
            </a:r>
          </a:p>
        </p:txBody>
      </p:sp>
      <p:sp>
        <p:nvSpPr>
          <p:cNvPr id="5" name="TextBox 5"/>
          <p:cNvSpPr txBox="1"/>
          <p:nvPr/>
        </p:nvSpPr>
        <p:spPr>
          <a:xfrm>
            <a:off x="7440938" y="831447"/>
            <a:ext cx="10847062" cy="9975808"/>
          </a:xfrm>
          <a:prstGeom prst="rect">
            <a:avLst/>
          </a:prstGeom>
        </p:spPr>
        <p:txBody>
          <a:bodyPr wrap="square" lIns="0" tIns="0" rIns="0" bIns="0" rtlCol="0" anchor="t">
            <a:spAutoFit/>
          </a:bodyPr>
          <a:lstStyle/>
          <a:p>
            <a:pPr algn="ctr">
              <a:lnSpc>
                <a:spcPts val="3000"/>
              </a:lnSpc>
            </a:pPr>
            <a:r>
              <a:rPr lang="en-US" dirty="0" smtClean="0">
                <a:solidFill>
                  <a:srgbClr val="001A47"/>
                </a:solidFill>
                <a:latin typeface="Garet Bold"/>
              </a:rPr>
              <a:t>Gündem</a:t>
            </a:r>
            <a:endParaRPr lang="tr-TR" dirty="0" smtClean="0">
              <a:solidFill>
                <a:srgbClr val="001A47"/>
              </a:solidFill>
              <a:latin typeface="Garet Bold"/>
            </a:endParaRPr>
          </a:p>
          <a:p>
            <a:pPr marL="285750" indent="-285750" algn="ctr">
              <a:lnSpc>
                <a:spcPts val="3000"/>
              </a:lnSpc>
              <a:buFont typeface="Arial" panose="020B0604020202020204" pitchFamily="34" charset="0"/>
              <a:buChar char="•"/>
            </a:pPr>
            <a:r>
              <a:rPr lang="en-US" dirty="0" smtClean="0">
                <a:solidFill>
                  <a:srgbClr val="001A47"/>
                </a:solidFill>
                <a:latin typeface="Garet Bold"/>
              </a:rPr>
              <a:t>Rehberlik </a:t>
            </a:r>
            <a:r>
              <a:rPr lang="en-US" dirty="0">
                <a:solidFill>
                  <a:srgbClr val="001A47"/>
                </a:solidFill>
                <a:latin typeface="Garet Bold"/>
              </a:rPr>
              <a:t>Ve Psikolojik Danışma Hizmetleri</a:t>
            </a:r>
          </a:p>
          <a:p>
            <a:pPr marL="285750" indent="-285750" algn="ctr">
              <a:lnSpc>
                <a:spcPts val="3000"/>
              </a:lnSpc>
              <a:buFont typeface="Arial" panose="020B0604020202020204" pitchFamily="34" charset="0"/>
              <a:buChar char="•"/>
            </a:pPr>
            <a:r>
              <a:rPr lang="en-US" dirty="0">
                <a:solidFill>
                  <a:srgbClr val="001A47"/>
                </a:solidFill>
                <a:latin typeface="Garet Bold"/>
              </a:rPr>
              <a:t>2023-2024 Eğitim Öğretim Yılı Altındağ Psikolojik Danışman/Rehber Öğretmen Sayısal Veriler</a:t>
            </a:r>
          </a:p>
          <a:p>
            <a:pPr marL="285750" indent="-285750" algn="ctr">
              <a:lnSpc>
                <a:spcPts val="3000"/>
              </a:lnSpc>
              <a:buFont typeface="Arial" panose="020B0604020202020204" pitchFamily="34" charset="0"/>
              <a:buChar char="•"/>
            </a:pPr>
            <a:r>
              <a:rPr lang="en-US" dirty="0">
                <a:solidFill>
                  <a:srgbClr val="001A47"/>
                </a:solidFill>
                <a:latin typeface="Garet Bold"/>
              </a:rPr>
              <a:t>2023-2024 Eğitim Öğretim Yılı Çalışma İş Akış Çizelgesi Ve Yönergesi  </a:t>
            </a:r>
          </a:p>
          <a:p>
            <a:pPr marL="285750" indent="-285750" algn="ctr">
              <a:lnSpc>
                <a:spcPts val="3000"/>
              </a:lnSpc>
              <a:buFont typeface="Arial" panose="020B0604020202020204" pitchFamily="34" charset="0"/>
              <a:buChar char="•"/>
            </a:pPr>
            <a:r>
              <a:rPr lang="en-US" dirty="0">
                <a:solidFill>
                  <a:srgbClr val="001A47"/>
                </a:solidFill>
                <a:latin typeface="Garet Bold"/>
              </a:rPr>
              <a:t>2023-2024 Eğitim Öğretim Yılı Çalışma Takvimi</a:t>
            </a:r>
          </a:p>
          <a:p>
            <a:pPr marL="285750" indent="-285750" algn="ctr">
              <a:lnSpc>
                <a:spcPts val="3000"/>
              </a:lnSpc>
              <a:buFont typeface="Arial" panose="020B0604020202020204" pitchFamily="34" charset="0"/>
              <a:buChar char="•"/>
            </a:pPr>
            <a:r>
              <a:rPr lang="en-US" dirty="0">
                <a:solidFill>
                  <a:srgbClr val="001A47"/>
                </a:solidFill>
                <a:latin typeface="Garet Bold"/>
              </a:rPr>
              <a:t>2023-2024 Eğitim Öğretim Yılı Çalışma İş Akış Çizelgesi Ve Yönergesi  </a:t>
            </a:r>
          </a:p>
          <a:p>
            <a:pPr marL="285750" indent="-285750" algn="ctr">
              <a:lnSpc>
                <a:spcPts val="3000"/>
              </a:lnSpc>
              <a:buFont typeface="Arial" panose="020B0604020202020204" pitchFamily="34" charset="0"/>
              <a:buChar char="•"/>
            </a:pPr>
            <a:r>
              <a:rPr lang="en-US" dirty="0">
                <a:solidFill>
                  <a:srgbClr val="001A47"/>
                </a:solidFill>
                <a:latin typeface="Garet Bold"/>
              </a:rPr>
              <a:t>Okul Rehberlik Ve Psikolojik Danışma Programı Hazırlanması Ve Değerlendirilmesi  </a:t>
            </a:r>
          </a:p>
          <a:p>
            <a:pPr marL="285750" indent="-285750" algn="ctr">
              <a:lnSpc>
                <a:spcPts val="3000"/>
              </a:lnSpc>
              <a:buFont typeface="Arial" panose="020B0604020202020204" pitchFamily="34" charset="0"/>
              <a:buChar char="•"/>
            </a:pPr>
            <a:r>
              <a:rPr lang="en-US" dirty="0">
                <a:solidFill>
                  <a:srgbClr val="001A47"/>
                </a:solidFill>
                <a:latin typeface="Garet Bold"/>
              </a:rPr>
              <a:t>Psikolojik Danışman/Rehber Öğretmen Tarafından Uygulanacak Sınıf Rehberlik Programı Etkinliği</a:t>
            </a:r>
          </a:p>
          <a:p>
            <a:pPr marL="285750" indent="-285750" algn="ctr">
              <a:lnSpc>
                <a:spcPts val="3000"/>
              </a:lnSpc>
              <a:buFont typeface="Arial" panose="020B0604020202020204" pitchFamily="34" charset="0"/>
              <a:buChar char="•"/>
            </a:pPr>
            <a:r>
              <a:rPr lang="en-US" dirty="0">
                <a:solidFill>
                  <a:srgbClr val="001A47"/>
                </a:solidFill>
                <a:latin typeface="Garet Bold"/>
              </a:rPr>
              <a:t>2023-2024 Eğitim Öğretim Yılı Hedef Listesi</a:t>
            </a:r>
          </a:p>
          <a:p>
            <a:pPr marL="285750" indent="-285750" algn="ctr">
              <a:lnSpc>
                <a:spcPts val="3000"/>
              </a:lnSpc>
              <a:buFont typeface="Arial" panose="020B0604020202020204" pitchFamily="34" charset="0"/>
              <a:buChar char="•"/>
            </a:pPr>
            <a:r>
              <a:rPr lang="en-US" dirty="0">
                <a:solidFill>
                  <a:srgbClr val="001A47"/>
                </a:solidFill>
                <a:latin typeface="Garet Bold"/>
              </a:rPr>
              <a:t>2023-2024 Eğitim Öğretim Yılı Ankara İli Yerel Hedef Eğitim İçerikleri</a:t>
            </a:r>
          </a:p>
          <a:p>
            <a:pPr marL="285750" indent="-285750" algn="ctr">
              <a:lnSpc>
                <a:spcPts val="3000"/>
              </a:lnSpc>
              <a:buFont typeface="Arial" panose="020B0604020202020204" pitchFamily="34" charset="0"/>
              <a:buChar char="•"/>
            </a:pPr>
            <a:r>
              <a:rPr lang="en-US" dirty="0">
                <a:solidFill>
                  <a:srgbClr val="001A47"/>
                </a:solidFill>
                <a:latin typeface="Garet Bold"/>
              </a:rPr>
              <a:t>E-Rehberlik Sisteminde Yapılan İşlemler</a:t>
            </a:r>
          </a:p>
          <a:p>
            <a:pPr marL="285750" indent="-285750" algn="ctr">
              <a:lnSpc>
                <a:spcPts val="3000"/>
              </a:lnSpc>
              <a:buFont typeface="Arial" panose="020B0604020202020204" pitchFamily="34" charset="0"/>
              <a:buChar char="•"/>
            </a:pPr>
            <a:r>
              <a:rPr lang="en-US" dirty="0">
                <a:solidFill>
                  <a:srgbClr val="001A47"/>
                </a:solidFill>
                <a:latin typeface="Garet Bold"/>
              </a:rPr>
              <a:t>Risk Haritaları</a:t>
            </a:r>
          </a:p>
          <a:p>
            <a:pPr marL="285750" indent="-285750" algn="ctr">
              <a:lnSpc>
                <a:spcPts val="3000"/>
              </a:lnSpc>
              <a:buFont typeface="Arial" panose="020B0604020202020204" pitchFamily="34" charset="0"/>
              <a:buChar char="•"/>
            </a:pPr>
            <a:r>
              <a:rPr lang="en-US" dirty="0">
                <a:solidFill>
                  <a:srgbClr val="001A47"/>
                </a:solidFill>
                <a:latin typeface="Garet Bold"/>
              </a:rPr>
              <a:t>Tbm Verileri</a:t>
            </a:r>
          </a:p>
          <a:p>
            <a:pPr marL="285750" indent="-285750" algn="ctr">
              <a:lnSpc>
                <a:spcPts val="3000"/>
              </a:lnSpc>
              <a:buFont typeface="Arial" panose="020B0604020202020204" pitchFamily="34" charset="0"/>
              <a:buChar char="•"/>
            </a:pPr>
            <a:r>
              <a:rPr lang="en-US" dirty="0">
                <a:solidFill>
                  <a:srgbClr val="001A47"/>
                </a:solidFill>
                <a:latin typeface="Garet Bold"/>
              </a:rPr>
              <a:t>Rehber Öğretmen/Psikolojik Danışmanı Olmayan Okullarda Yapılacak Çalışmalar</a:t>
            </a:r>
          </a:p>
          <a:p>
            <a:pPr marL="285750" indent="-285750" algn="ctr">
              <a:lnSpc>
                <a:spcPts val="3000"/>
              </a:lnSpc>
              <a:buFont typeface="Arial" panose="020B0604020202020204" pitchFamily="34" charset="0"/>
              <a:buChar char="•"/>
            </a:pPr>
            <a:r>
              <a:rPr lang="en-US" dirty="0">
                <a:solidFill>
                  <a:srgbClr val="001A47"/>
                </a:solidFill>
                <a:latin typeface="Garet Bold"/>
              </a:rPr>
              <a:t>2023-2024 Eğitim-Öğretim Yılın Rehber Öğretmen/Psıkolojık Danışmanı Bulunmayan Okullara Yönelık Örnek Okul Rehberlik Ve Psıkolojık Danışma Program</a:t>
            </a:r>
          </a:p>
          <a:p>
            <a:pPr marL="285750" indent="-285750" algn="ctr">
              <a:lnSpc>
                <a:spcPts val="3000"/>
              </a:lnSpc>
              <a:buFont typeface="Arial" panose="020B0604020202020204" pitchFamily="34" charset="0"/>
              <a:buChar char="•"/>
            </a:pPr>
            <a:r>
              <a:rPr lang="en-US" dirty="0">
                <a:solidFill>
                  <a:srgbClr val="001A47"/>
                </a:solidFill>
                <a:latin typeface="Garet Bold"/>
              </a:rPr>
              <a:t>Psdh Kapsaminda Sürdürülecek Çalişmalar</a:t>
            </a:r>
          </a:p>
          <a:p>
            <a:pPr marL="285750" indent="-285750" algn="ctr">
              <a:lnSpc>
                <a:spcPts val="3000"/>
              </a:lnSpc>
              <a:buFont typeface="Arial" panose="020B0604020202020204" pitchFamily="34" charset="0"/>
              <a:buChar char="•"/>
            </a:pPr>
            <a:r>
              <a:rPr lang="en-US" dirty="0">
                <a:solidFill>
                  <a:srgbClr val="001A47"/>
                </a:solidFill>
                <a:latin typeface="Garet Bold"/>
              </a:rPr>
              <a:t>Psıkolojık Destek Yönlendirme Formu</a:t>
            </a:r>
          </a:p>
          <a:p>
            <a:pPr marL="285750" indent="-285750" algn="ctr">
              <a:lnSpc>
                <a:spcPts val="3000"/>
              </a:lnSpc>
              <a:buFont typeface="Arial" panose="020B0604020202020204" pitchFamily="34" charset="0"/>
              <a:buChar char="•"/>
            </a:pPr>
            <a:r>
              <a:rPr lang="en-US" dirty="0">
                <a:solidFill>
                  <a:srgbClr val="001A47"/>
                </a:solidFill>
                <a:latin typeface="Garet Bold"/>
              </a:rPr>
              <a:t>Adlı Ve İdari Bildirim Gerektiren Durumlar Ve Sürecin Yönetilmesi</a:t>
            </a:r>
          </a:p>
          <a:p>
            <a:pPr marL="285750" indent="-285750" algn="ctr">
              <a:lnSpc>
                <a:spcPts val="3000"/>
              </a:lnSpc>
              <a:buFont typeface="Arial" panose="020B0604020202020204" pitchFamily="34" charset="0"/>
              <a:buChar char="•"/>
            </a:pPr>
            <a:r>
              <a:rPr lang="en-US" dirty="0">
                <a:solidFill>
                  <a:srgbClr val="001A47"/>
                </a:solidFill>
                <a:latin typeface="Garet Bold"/>
              </a:rPr>
              <a:t>Kurumumuzca Hazırlanan Dokümanlar</a:t>
            </a:r>
          </a:p>
          <a:p>
            <a:pPr algn="ctr">
              <a:lnSpc>
                <a:spcPts val="3000"/>
              </a:lnSpc>
            </a:pPr>
            <a:endParaRPr lang="en-US" dirty="0">
              <a:solidFill>
                <a:srgbClr val="001A47"/>
              </a:solidFill>
              <a:latin typeface="Garet Bold"/>
            </a:endParaRPr>
          </a:p>
          <a:p>
            <a:pPr algn="ctr">
              <a:lnSpc>
                <a:spcPts val="3000"/>
              </a:lnSpc>
            </a:pPr>
            <a:endParaRPr lang="en-US" dirty="0">
              <a:solidFill>
                <a:srgbClr val="001A47"/>
              </a:solidFill>
              <a:latin typeface="Garet Bold"/>
            </a:endParaRPr>
          </a:p>
          <a:p>
            <a:pPr algn="ctr">
              <a:lnSpc>
                <a:spcPts val="3000"/>
              </a:lnSpc>
            </a:pPr>
            <a:endParaRPr lang="en-US" dirty="0">
              <a:solidFill>
                <a:srgbClr val="001A47"/>
              </a:solidFill>
              <a:latin typeface="Garet Bold"/>
            </a:endParaRPr>
          </a:p>
          <a:p>
            <a:pPr algn="ctr">
              <a:lnSpc>
                <a:spcPts val="3000"/>
              </a:lnSpc>
            </a:pPr>
            <a:endParaRPr lang="en-US" dirty="0">
              <a:solidFill>
                <a:srgbClr val="001A47"/>
              </a:solidFill>
              <a:latin typeface="Garet Bold"/>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9E1FF"/>
        </a:solidFill>
        <a:effectLst/>
      </p:bgPr>
    </p:bg>
    <p:spTree>
      <p:nvGrpSpPr>
        <p:cNvPr id="1" name=""/>
        <p:cNvGrpSpPr/>
        <p:nvPr/>
      </p:nvGrpSpPr>
      <p:grpSpPr>
        <a:xfrm>
          <a:off x="0" y="0"/>
          <a:ext cx="0" cy="0"/>
          <a:chOff x="0" y="0"/>
          <a:chExt cx="0" cy="0"/>
        </a:xfrm>
      </p:grpSpPr>
      <p:grpSp>
        <p:nvGrpSpPr>
          <p:cNvPr id="4" name="Group 4"/>
          <p:cNvGrpSpPr/>
          <p:nvPr/>
        </p:nvGrpSpPr>
        <p:grpSpPr>
          <a:xfrm>
            <a:off x="-346988" y="-373732"/>
            <a:ext cx="7635486" cy="10660732"/>
            <a:chOff x="0" y="0"/>
            <a:chExt cx="10180648" cy="14214309"/>
          </a:xfrm>
        </p:grpSpPr>
        <p:sp>
          <p:nvSpPr>
            <p:cNvPr id="5" name="Freeform 5"/>
            <p:cNvSpPr/>
            <p:nvPr/>
          </p:nvSpPr>
          <p:spPr>
            <a:xfrm>
              <a:off x="0" y="0"/>
              <a:ext cx="10180701" cy="14214348"/>
            </a:xfrm>
            <a:custGeom>
              <a:avLst/>
              <a:gdLst/>
              <a:ahLst/>
              <a:cxnLst/>
              <a:rect l="l" t="t" r="r" b="b"/>
              <a:pathLst>
                <a:path w="10180701" h="14214348">
                  <a:moveTo>
                    <a:pt x="0" y="0"/>
                  </a:moveTo>
                  <a:lnTo>
                    <a:pt x="10180701" y="0"/>
                  </a:lnTo>
                  <a:lnTo>
                    <a:pt x="10180701" y="14214348"/>
                  </a:lnTo>
                  <a:lnTo>
                    <a:pt x="0" y="14214348"/>
                  </a:lnTo>
                  <a:lnTo>
                    <a:pt x="0" y="0"/>
                  </a:lnTo>
                  <a:close/>
                </a:path>
              </a:pathLst>
            </a:custGeom>
            <a:blipFill>
              <a:blip r:embed="rId2"/>
              <a:stretch>
                <a:fillRect t="-10" b="-10"/>
              </a:stretch>
            </a:blipFill>
          </p:spPr>
        </p:sp>
      </p:grpSp>
      <p:sp>
        <p:nvSpPr>
          <p:cNvPr id="6" name="TextBox 6"/>
          <p:cNvSpPr txBox="1"/>
          <p:nvPr/>
        </p:nvSpPr>
        <p:spPr>
          <a:xfrm>
            <a:off x="304801" y="2084066"/>
            <a:ext cx="6781800" cy="5745163"/>
          </a:xfrm>
          <a:prstGeom prst="rect">
            <a:avLst/>
          </a:prstGeom>
        </p:spPr>
        <p:txBody>
          <a:bodyPr wrap="square" lIns="0" tIns="0" rIns="0" bIns="0" rtlCol="0" anchor="t">
            <a:spAutoFit/>
          </a:bodyPr>
          <a:lstStyle/>
          <a:p>
            <a:pPr algn="ctr">
              <a:lnSpc>
                <a:spcPts val="6371"/>
              </a:lnSpc>
            </a:pPr>
            <a:r>
              <a:rPr lang="en-US" sz="5180" dirty="0">
                <a:solidFill>
                  <a:srgbClr val="001A47"/>
                </a:solidFill>
                <a:latin typeface="Garet Bold"/>
              </a:rPr>
              <a:t>2023-2024 EĞITIM ÖĞRETIM </a:t>
            </a:r>
            <a:r>
              <a:rPr lang="en-US" sz="5180" dirty="0" smtClean="0">
                <a:solidFill>
                  <a:srgbClr val="001A47"/>
                </a:solidFill>
                <a:latin typeface="Garet Bold"/>
              </a:rPr>
              <a:t>YILI</a:t>
            </a:r>
            <a:r>
              <a:rPr lang="tr-TR" sz="5180" dirty="0" smtClean="0">
                <a:solidFill>
                  <a:srgbClr val="001A47"/>
                </a:solidFill>
                <a:latin typeface="Garet Bold"/>
              </a:rPr>
              <a:t> ALTINDAĞ</a:t>
            </a:r>
          </a:p>
          <a:p>
            <a:pPr algn="ctr">
              <a:lnSpc>
                <a:spcPts val="6371"/>
              </a:lnSpc>
            </a:pPr>
            <a:r>
              <a:rPr lang="tr-TR" sz="5180" dirty="0" smtClean="0">
                <a:solidFill>
                  <a:srgbClr val="001A47"/>
                </a:solidFill>
                <a:latin typeface="Garet Bold"/>
              </a:rPr>
              <a:t>PSİKOLOJİK DANIŞMAN</a:t>
            </a:r>
            <a:r>
              <a:rPr lang="tr-TR" sz="5180" dirty="0" smtClean="0">
                <a:solidFill>
                  <a:srgbClr val="001A47"/>
                </a:solidFill>
                <a:latin typeface="Garet Bold"/>
              </a:rPr>
              <a:t>/</a:t>
            </a:r>
          </a:p>
          <a:p>
            <a:pPr algn="ctr">
              <a:lnSpc>
                <a:spcPts val="6371"/>
              </a:lnSpc>
            </a:pPr>
            <a:r>
              <a:rPr lang="tr-TR" sz="5180" dirty="0" smtClean="0">
                <a:solidFill>
                  <a:srgbClr val="001A47"/>
                </a:solidFill>
                <a:latin typeface="Garet Bold"/>
              </a:rPr>
              <a:t>REHBER </a:t>
            </a:r>
            <a:r>
              <a:rPr lang="tr-TR" sz="5180" dirty="0" smtClean="0">
                <a:solidFill>
                  <a:srgbClr val="001A47"/>
                </a:solidFill>
                <a:latin typeface="Garet Bold"/>
              </a:rPr>
              <a:t>ÖĞRETMEN SAYISAL VERİLER</a:t>
            </a:r>
            <a:endParaRPr lang="en-US" sz="5180" dirty="0">
              <a:solidFill>
                <a:srgbClr val="001A47"/>
              </a:solidFill>
              <a:latin typeface="Garet Bold"/>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0585" y="723900"/>
            <a:ext cx="9211242" cy="8991600"/>
          </a:xfrm>
          <a:prstGeom prst="rect">
            <a:avLst/>
          </a:prstGeom>
        </p:spPr>
      </p:pic>
    </p:spTree>
    <p:extLst>
      <p:ext uri="{BB962C8B-B14F-4D97-AF65-F5344CB8AC3E}">
        <p14:creationId xmlns:p14="http://schemas.microsoft.com/office/powerpoint/2010/main" val="35298218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9E1FF"/>
        </a:solidFill>
        <a:effectLst/>
      </p:bgPr>
    </p:bg>
    <p:spTree>
      <p:nvGrpSpPr>
        <p:cNvPr id="1" name=""/>
        <p:cNvGrpSpPr/>
        <p:nvPr/>
      </p:nvGrpSpPr>
      <p:grpSpPr>
        <a:xfrm>
          <a:off x="0" y="0"/>
          <a:ext cx="0" cy="0"/>
          <a:chOff x="0" y="0"/>
          <a:chExt cx="0" cy="0"/>
        </a:xfrm>
      </p:grpSpPr>
      <p:grpSp>
        <p:nvGrpSpPr>
          <p:cNvPr id="2" name="Group 2"/>
          <p:cNvGrpSpPr/>
          <p:nvPr/>
        </p:nvGrpSpPr>
        <p:grpSpPr>
          <a:xfrm>
            <a:off x="-346988" y="-373732"/>
            <a:ext cx="7635486" cy="10660732"/>
            <a:chOff x="0" y="0"/>
            <a:chExt cx="10180648" cy="14214309"/>
          </a:xfrm>
        </p:grpSpPr>
        <p:sp>
          <p:nvSpPr>
            <p:cNvPr id="3" name="Freeform 3"/>
            <p:cNvSpPr/>
            <p:nvPr/>
          </p:nvSpPr>
          <p:spPr>
            <a:xfrm>
              <a:off x="0" y="0"/>
              <a:ext cx="10180701" cy="14214348"/>
            </a:xfrm>
            <a:custGeom>
              <a:avLst/>
              <a:gdLst/>
              <a:ahLst/>
              <a:cxnLst/>
              <a:rect l="l" t="t" r="r" b="b"/>
              <a:pathLst>
                <a:path w="10180701" h="14214348">
                  <a:moveTo>
                    <a:pt x="0" y="0"/>
                  </a:moveTo>
                  <a:lnTo>
                    <a:pt x="10180701" y="0"/>
                  </a:lnTo>
                  <a:lnTo>
                    <a:pt x="10180701" y="14214348"/>
                  </a:lnTo>
                  <a:lnTo>
                    <a:pt x="0" y="14214348"/>
                  </a:lnTo>
                  <a:lnTo>
                    <a:pt x="0" y="0"/>
                  </a:lnTo>
                  <a:close/>
                </a:path>
              </a:pathLst>
            </a:custGeom>
            <a:blipFill>
              <a:blip r:embed="rId2"/>
              <a:stretch>
                <a:fillRect t="-10" b="-10"/>
              </a:stretch>
            </a:blipFill>
          </p:spPr>
        </p:sp>
      </p:grpSp>
      <p:sp>
        <p:nvSpPr>
          <p:cNvPr id="4" name="TextBox 4"/>
          <p:cNvSpPr txBox="1"/>
          <p:nvPr/>
        </p:nvSpPr>
        <p:spPr>
          <a:xfrm>
            <a:off x="720225" y="3372993"/>
            <a:ext cx="6331644" cy="4103688"/>
          </a:xfrm>
          <a:prstGeom prst="rect">
            <a:avLst/>
          </a:prstGeom>
        </p:spPr>
        <p:txBody>
          <a:bodyPr lIns="0" tIns="0" rIns="0" bIns="0" rtlCol="0" anchor="t">
            <a:spAutoFit/>
          </a:bodyPr>
          <a:lstStyle/>
          <a:p>
            <a:pPr algn="ctr">
              <a:lnSpc>
                <a:spcPts val="6371"/>
              </a:lnSpc>
            </a:pPr>
            <a:r>
              <a:rPr lang="en-US" sz="5180" dirty="0">
                <a:solidFill>
                  <a:srgbClr val="001A47"/>
                </a:solidFill>
                <a:latin typeface="Garet Bold"/>
              </a:rPr>
              <a:t>2023-2024 EĞ</a:t>
            </a:r>
            <a:r>
              <a:rPr lang="tr-TR" sz="5180" dirty="0">
                <a:solidFill>
                  <a:srgbClr val="001A47"/>
                </a:solidFill>
                <a:latin typeface="Garet Bold"/>
              </a:rPr>
              <a:t>İ</a:t>
            </a:r>
            <a:r>
              <a:rPr lang="en-US" sz="5180" dirty="0">
                <a:solidFill>
                  <a:srgbClr val="001A47"/>
                </a:solidFill>
                <a:latin typeface="Garet Bold"/>
              </a:rPr>
              <a:t>T</a:t>
            </a:r>
            <a:r>
              <a:rPr lang="tr-TR" sz="5180" dirty="0">
                <a:solidFill>
                  <a:srgbClr val="001A47"/>
                </a:solidFill>
                <a:latin typeface="Garet Bold"/>
              </a:rPr>
              <a:t>İ</a:t>
            </a:r>
            <a:r>
              <a:rPr lang="en-US" sz="5180" dirty="0">
                <a:solidFill>
                  <a:srgbClr val="001A47"/>
                </a:solidFill>
                <a:latin typeface="Garet Bold"/>
              </a:rPr>
              <a:t>M ÖĞRET</a:t>
            </a:r>
            <a:r>
              <a:rPr lang="tr-TR" sz="5180" dirty="0">
                <a:solidFill>
                  <a:srgbClr val="001A47"/>
                </a:solidFill>
                <a:latin typeface="Garet Bold"/>
              </a:rPr>
              <a:t>İ</a:t>
            </a:r>
            <a:r>
              <a:rPr lang="en-US" sz="5180" dirty="0">
                <a:solidFill>
                  <a:srgbClr val="001A47"/>
                </a:solidFill>
                <a:latin typeface="Garet Bold"/>
              </a:rPr>
              <a:t>M YILI ÇALIŞMA İŞ AKIŞ</a:t>
            </a:r>
            <a:r>
              <a:rPr lang="tr-TR" sz="5180" dirty="0">
                <a:solidFill>
                  <a:srgbClr val="001A47"/>
                </a:solidFill>
                <a:latin typeface="Garet Bold"/>
              </a:rPr>
              <a:t> ÇİZELGESİ VE YÖNERGESİ </a:t>
            </a:r>
            <a:r>
              <a:rPr lang="en-US" sz="5180" dirty="0">
                <a:solidFill>
                  <a:srgbClr val="001A47"/>
                </a:solidFill>
                <a:latin typeface="Garet Bold"/>
              </a:rPr>
              <a:t> </a:t>
            </a:r>
          </a:p>
        </p:txBody>
      </p:sp>
      <p:sp>
        <p:nvSpPr>
          <p:cNvPr id="5" name="TextBox 5"/>
          <p:cNvSpPr txBox="1"/>
          <p:nvPr/>
        </p:nvSpPr>
        <p:spPr>
          <a:xfrm>
            <a:off x="13448211" y="1790700"/>
            <a:ext cx="4675916" cy="9208270"/>
          </a:xfrm>
          <a:prstGeom prst="rect">
            <a:avLst/>
          </a:prstGeom>
        </p:spPr>
        <p:txBody>
          <a:bodyPr lIns="0" tIns="0" rIns="0" bIns="0" rtlCol="0" anchor="t">
            <a:spAutoFit/>
          </a:bodyPr>
          <a:lstStyle/>
          <a:p>
            <a:pPr algn="ctr">
              <a:lnSpc>
                <a:spcPts val="4330"/>
              </a:lnSpc>
            </a:pPr>
            <a:r>
              <a:rPr lang="en-US" sz="3092" dirty="0">
                <a:solidFill>
                  <a:srgbClr val="001A47"/>
                </a:solidFill>
                <a:latin typeface="Garet Bold"/>
              </a:rPr>
              <a:t>2023-2024 Eğitim-Öğretim Yılı Özel Eğitim </a:t>
            </a:r>
            <a:r>
              <a:rPr lang="en-US" sz="3092" dirty="0" err="1">
                <a:solidFill>
                  <a:srgbClr val="001A47"/>
                </a:solidFill>
                <a:latin typeface="Garet Bold"/>
              </a:rPr>
              <a:t>Genel</a:t>
            </a:r>
            <a:r>
              <a:rPr lang="en-US" sz="3092" dirty="0">
                <a:solidFill>
                  <a:srgbClr val="001A47"/>
                </a:solidFill>
                <a:latin typeface="Garet Bold"/>
              </a:rPr>
              <a:t> </a:t>
            </a:r>
            <a:r>
              <a:rPr lang="en-US" sz="3092" dirty="0" err="1">
                <a:solidFill>
                  <a:srgbClr val="001A47"/>
                </a:solidFill>
                <a:latin typeface="Garet Bold"/>
              </a:rPr>
              <a:t>Müdürlüğü’nün</a:t>
            </a:r>
            <a:r>
              <a:rPr lang="en-US" sz="3092" dirty="0">
                <a:solidFill>
                  <a:srgbClr val="001A47"/>
                </a:solidFill>
                <a:latin typeface="Garet Bold"/>
              </a:rPr>
              <a:t> 29/08/2023 tarih ve 82382439 sayılı </a:t>
            </a:r>
            <a:r>
              <a:rPr lang="en-US" sz="3092" dirty="0" err="1">
                <a:solidFill>
                  <a:srgbClr val="001A47"/>
                </a:solidFill>
                <a:latin typeface="Garet Bold"/>
              </a:rPr>
              <a:t>resmi</a:t>
            </a:r>
            <a:r>
              <a:rPr lang="en-US" sz="3092" dirty="0">
                <a:solidFill>
                  <a:srgbClr val="001A47"/>
                </a:solidFill>
                <a:latin typeface="Garet Bold"/>
              </a:rPr>
              <a:t> </a:t>
            </a:r>
            <a:r>
              <a:rPr lang="en-US" sz="3092" dirty="0" err="1">
                <a:solidFill>
                  <a:srgbClr val="001A47"/>
                </a:solidFill>
                <a:latin typeface="Garet Bold"/>
              </a:rPr>
              <a:t>yazısı</a:t>
            </a:r>
            <a:r>
              <a:rPr lang="en-US" sz="3092" dirty="0">
                <a:solidFill>
                  <a:srgbClr val="001A47"/>
                </a:solidFill>
                <a:latin typeface="Garet Bold"/>
              </a:rPr>
              <a:t> ve </a:t>
            </a:r>
            <a:r>
              <a:rPr lang="en-US" sz="3092" dirty="0" err="1">
                <a:solidFill>
                  <a:srgbClr val="001A47"/>
                </a:solidFill>
                <a:latin typeface="Garet Bold"/>
              </a:rPr>
              <a:t>psikolojik</a:t>
            </a:r>
            <a:r>
              <a:rPr lang="en-US" sz="3092" dirty="0">
                <a:solidFill>
                  <a:srgbClr val="001A47"/>
                </a:solidFill>
                <a:latin typeface="Garet Bold"/>
              </a:rPr>
              <a:t> </a:t>
            </a:r>
            <a:r>
              <a:rPr lang="en-US" sz="3092" dirty="0" err="1">
                <a:solidFill>
                  <a:srgbClr val="001A47"/>
                </a:solidFill>
                <a:latin typeface="Garet Bold"/>
              </a:rPr>
              <a:t>danışma</a:t>
            </a:r>
            <a:r>
              <a:rPr lang="en-US" sz="3092" dirty="0">
                <a:solidFill>
                  <a:srgbClr val="001A47"/>
                </a:solidFill>
                <a:latin typeface="Garet Bold"/>
              </a:rPr>
              <a:t> </a:t>
            </a:r>
            <a:r>
              <a:rPr lang="en-US" sz="3092" dirty="0" err="1">
                <a:solidFill>
                  <a:srgbClr val="001A47"/>
                </a:solidFill>
                <a:latin typeface="Garet Bold"/>
              </a:rPr>
              <a:t>hizmetleri</a:t>
            </a:r>
            <a:r>
              <a:rPr lang="en-US" sz="3092" dirty="0">
                <a:solidFill>
                  <a:srgbClr val="001A47"/>
                </a:solidFill>
                <a:latin typeface="Garet Bold"/>
              </a:rPr>
              <a:t> </a:t>
            </a:r>
            <a:r>
              <a:rPr lang="en-US" sz="3092" dirty="0" err="1">
                <a:solidFill>
                  <a:srgbClr val="001A47"/>
                </a:solidFill>
                <a:latin typeface="Garet Bold"/>
              </a:rPr>
              <a:t>çalışma</a:t>
            </a:r>
            <a:r>
              <a:rPr lang="en-US" sz="3092" dirty="0">
                <a:solidFill>
                  <a:srgbClr val="001A47"/>
                </a:solidFill>
                <a:latin typeface="Garet Bold"/>
              </a:rPr>
              <a:t> </a:t>
            </a:r>
            <a:r>
              <a:rPr lang="en-US" sz="3092" dirty="0" err="1">
                <a:solidFill>
                  <a:srgbClr val="001A47"/>
                </a:solidFill>
                <a:latin typeface="Garet Bold"/>
              </a:rPr>
              <a:t>takvimi</a:t>
            </a:r>
            <a:r>
              <a:rPr lang="en-US" sz="3092" dirty="0">
                <a:solidFill>
                  <a:srgbClr val="001A47"/>
                </a:solidFill>
                <a:latin typeface="Garet Bold"/>
              </a:rPr>
              <a:t> </a:t>
            </a:r>
            <a:r>
              <a:rPr lang="en-US" sz="3092" dirty="0" err="1">
                <a:solidFill>
                  <a:srgbClr val="001A47"/>
                </a:solidFill>
                <a:latin typeface="Garet Bold"/>
              </a:rPr>
              <a:t>doğrultusunda</a:t>
            </a:r>
            <a:r>
              <a:rPr lang="en-US" sz="3092" dirty="0">
                <a:solidFill>
                  <a:srgbClr val="001A47"/>
                </a:solidFill>
                <a:latin typeface="Garet Bold"/>
              </a:rPr>
              <a:t> </a:t>
            </a:r>
            <a:r>
              <a:rPr lang="en-US" sz="3092" dirty="0" err="1">
                <a:solidFill>
                  <a:srgbClr val="001A47"/>
                </a:solidFill>
                <a:latin typeface="Garet Bold"/>
              </a:rPr>
              <a:t>yürütülecektir</a:t>
            </a:r>
            <a:r>
              <a:rPr lang="en-US" sz="3092" dirty="0">
                <a:solidFill>
                  <a:srgbClr val="001A47"/>
                </a:solidFill>
                <a:latin typeface="Garet Bold"/>
              </a:rPr>
              <a:t>. </a:t>
            </a:r>
          </a:p>
          <a:p>
            <a:pPr algn="ctr">
              <a:lnSpc>
                <a:spcPts val="4330"/>
              </a:lnSpc>
            </a:pPr>
            <a:endParaRPr lang="en-US" sz="3092" dirty="0">
              <a:solidFill>
                <a:srgbClr val="001A47"/>
              </a:solidFill>
              <a:latin typeface="Garet Bold"/>
            </a:endParaRPr>
          </a:p>
          <a:p>
            <a:pPr algn="ctr">
              <a:lnSpc>
                <a:spcPts val="4330"/>
              </a:lnSpc>
            </a:pPr>
            <a:endParaRPr lang="en-US" sz="3092" dirty="0">
              <a:solidFill>
                <a:srgbClr val="001A47"/>
              </a:solidFill>
              <a:latin typeface="Garet Bold"/>
            </a:endParaRPr>
          </a:p>
          <a:p>
            <a:pPr algn="ctr">
              <a:lnSpc>
                <a:spcPts val="4330"/>
              </a:lnSpc>
            </a:pPr>
            <a:endParaRPr lang="en-US" sz="3092" dirty="0">
              <a:solidFill>
                <a:srgbClr val="001A47"/>
              </a:solidFill>
              <a:latin typeface="Garet Bold"/>
            </a:endParaRPr>
          </a:p>
          <a:p>
            <a:pPr algn="ctr">
              <a:lnSpc>
                <a:spcPts val="4330"/>
              </a:lnSpc>
            </a:pPr>
            <a:endParaRPr lang="en-US" sz="3092" dirty="0">
              <a:solidFill>
                <a:srgbClr val="001A47"/>
              </a:solidFill>
              <a:latin typeface="Garet Bold"/>
            </a:endParaRPr>
          </a:p>
          <a:p>
            <a:pPr algn="ctr">
              <a:lnSpc>
                <a:spcPts val="4330"/>
              </a:lnSpc>
            </a:pPr>
            <a:endParaRPr lang="en-US" sz="3092" dirty="0">
              <a:solidFill>
                <a:srgbClr val="001A47"/>
              </a:solidFill>
              <a:latin typeface="Garet Bold"/>
            </a:endParaRPr>
          </a:p>
          <a:p>
            <a:pPr algn="ctr">
              <a:lnSpc>
                <a:spcPts val="4330"/>
              </a:lnSpc>
            </a:pPr>
            <a:endParaRPr lang="en-US" sz="3092" dirty="0">
              <a:solidFill>
                <a:srgbClr val="001A47"/>
              </a:solidFill>
              <a:latin typeface="Garet Bold"/>
            </a:endParaRP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9637" y="1365835"/>
            <a:ext cx="5943601" cy="718162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9E1FF"/>
        </a:solidFill>
        <a:effectLst/>
      </p:bgPr>
    </p:bg>
    <p:spTree>
      <p:nvGrpSpPr>
        <p:cNvPr id="1" name=""/>
        <p:cNvGrpSpPr/>
        <p:nvPr/>
      </p:nvGrpSpPr>
      <p:grpSpPr>
        <a:xfrm>
          <a:off x="0" y="0"/>
          <a:ext cx="0" cy="0"/>
          <a:chOff x="0" y="0"/>
          <a:chExt cx="0" cy="0"/>
        </a:xfrm>
      </p:grpSpPr>
      <p:sp>
        <p:nvSpPr>
          <p:cNvPr id="7" name="Oval 6"/>
          <p:cNvSpPr/>
          <p:nvPr/>
        </p:nvSpPr>
        <p:spPr>
          <a:xfrm>
            <a:off x="15621000" y="7124700"/>
            <a:ext cx="1752600" cy="1295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grpSp>
        <p:nvGrpSpPr>
          <p:cNvPr id="2" name="Group 2"/>
          <p:cNvGrpSpPr/>
          <p:nvPr/>
        </p:nvGrpSpPr>
        <p:grpSpPr>
          <a:xfrm>
            <a:off x="-258135" y="-190500"/>
            <a:ext cx="7635486" cy="10477500"/>
            <a:chOff x="0" y="0"/>
            <a:chExt cx="10180648" cy="14214309"/>
          </a:xfrm>
        </p:grpSpPr>
        <p:sp>
          <p:nvSpPr>
            <p:cNvPr id="3" name="Freeform 3"/>
            <p:cNvSpPr/>
            <p:nvPr/>
          </p:nvSpPr>
          <p:spPr>
            <a:xfrm>
              <a:off x="0" y="0"/>
              <a:ext cx="10180701" cy="14214348"/>
            </a:xfrm>
            <a:custGeom>
              <a:avLst/>
              <a:gdLst/>
              <a:ahLst/>
              <a:cxnLst/>
              <a:rect l="l" t="t" r="r" b="b"/>
              <a:pathLst>
                <a:path w="10180701" h="14214348">
                  <a:moveTo>
                    <a:pt x="0" y="0"/>
                  </a:moveTo>
                  <a:lnTo>
                    <a:pt x="10180701" y="0"/>
                  </a:lnTo>
                  <a:lnTo>
                    <a:pt x="10180701" y="14214348"/>
                  </a:lnTo>
                  <a:lnTo>
                    <a:pt x="0" y="14214348"/>
                  </a:lnTo>
                  <a:lnTo>
                    <a:pt x="0" y="0"/>
                  </a:lnTo>
                  <a:close/>
                </a:path>
              </a:pathLst>
            </a:custGeom>
            <a:blipFill>
              <a:blip r:embed="rId2"/>
              <a:stretch>
                <a:fillRect t="-10" b="-10"/>
              </a:stretch>
            </a:blipFill>
          </p:spPr>
        </p:sp>
      </p:grpSp>
      <p:sp>
        <p:nvSpPr>
          <p:cNvPr id="4" name="TextBox 4"/>
          <p:cNvSpPr txBox="1"/>
          <p:nvPr/>
        </p:nvSpPr>
        <p:spPr>
          <a:xfrm>
            <a:off x="720225" y="3372993"/>
            <a:ext cx="6331644" cy="2462213"/>
          </a:xfrm>
          <a:prstGeom prst="rect">
            <a:avLst/>
          </a:prstGeom>
        </p:spPr>
        <p:txBody>
          <a:bodyPr lIns="0" tIns="0" rIns="0" bIns="0" rtlCol="0" anchor="t">
            <a:spAutoFit/>
          </a:bodyPr>
          <a:lstStyle/>
          <a:p>
            <a:pPr algn="ctr">
              <a:lnSpc>
                <a:spcPts val="6371"/>
              </a:lnSpc>
            </a:pPr>
            <a:r>
              <a:rPr lang="en-US" sz="5180" dirty="0">
                <a:solidFill>
                  <a:srgbClr val="001A47"/>
                </a:solidFill>
                <a:latin typeface="Garet Bold"/>
              </a:rPr>
              <a:t>2023-2024 </a:t>
            </a:r>
            <a:r>
              <a:rPr lang="en-US" sz="5180" dirty="0" smtClean="0">
                <a:solidFill>
                  <a:srgbClr val="001A47"/>
                </a:solidFill>
                <a:latin typeface="Garet Bold"/>
              </a:rPr>
              <a:t>EĞ</a:t>
            </a:r>
            <a:r>
              <a:rPr lang="tr-TR" sz="5180" dirty="0" smtClean="0">
                <a:solidFill>
                  <a:srgbClr val="001A47"/>
                </a:solidFill>
                <a:latin typeface="Garet Bold"/>
              </a:rPr>
              <a:t>İ</a:t>
            </a:r>
            <a:r>
              <a:rPr lang="en-US" sz="5180" dirty="0" smtClean="0">
                <a:solidFill>
                  <a:srgbClr val="001A47"/>
                </a:solidFill>
                <a:latin typeface="Garet Bold"/>
              </a:rPr>
              <a:t>T</a:t>
            </a:r>
            <a:r>
              <a:rPr lang="tr-TR" sz="5180" dirty="0" smtClean="0">
                <a:solidFill>
                  <a:srgbClr val="001A47"/>
                </a:solidFill>
                <a:latin typeface="Garet Bold"/>
              </a:rPr>
              <a:t>İ</a:t>
            </a:r>
            <a:r>
              <a:rPr lang="en-US" sz="5180" dirty="0" smtClean="0">
                <a:solidFill>
                  <a:srgbClr val="001A47"/>
                </a:solidFill>
                <a:latin typeface="Garet Bold"/>
              </a:rPr>
              <a:t>M ÖĞRET</a:t>
            </a:r>
            <a:r>
              <a:rPr lang="tr-TR" sz="5180" dirty="0" smtClean="0">
                <a:solidFill>
                  <a:srgbClr val="001A47"/>
                </a:solidFill>
                <a:latin typeface="Garet Bold"/>
              </a:rPr>
              <a:t>İ</a:t>
            </a:r>
            <a:r>
              <a:rPr lang="en-US" sz="5180" dirty="0" smtClean="0">
                <a:solidFill>
                  <a:srgbClr val="001A47"/>
                </a:solidFill>
                <a:latin typeface="Garet Bold"/>
              </a:rPr>
              <a:t>M </a:t>
            </a:r>
            <a:r>
              <a:rPr lang="en-US" sz="5180" dirty="0">
                <a:solidFill>
                  <a:srgbClr val="001A47"/>
                </a:solidFill>
                <a:latin typeface="Garet Bold"/>
              </a:rPr>
              <a:t>YILI ÇALIŞMA </a:t>
            </a:r>
            <a:r>
              <a:rPr lang="en-US" sz="5180" dirty="0" smtClean="0">
                <a:solidFill>
                  <a:srgbClr val="001A47"/>
                </a:solidFill>
                <a:latin typeface="Garet Bold"/>
              </a:rPr>
              <a:t>TAKV</a:t>
            </a:r>
            <a:r>
              <a:rPr lang="tr-TR" sz="5180" dirty="0" smtClean="0">
                <a:solidFill>
                  <a:srgbClr val="001A47"/>
                </a:solidFill>
                <a:latin typeface="Garet Bold"/>
              </a:rPr>
              <a:t>İ</a:t>
            </a:r>
            <a:r>
              <a:rPr lang="en-US" sz="5180" dirty="0" smtClean="0">
                <a:solidFill>
                  <a:srgbClr val="001A47"/>
                </a:solidFill>
                <a:latin typeface="Garet Bold"/>
              </a:rPr>
              <a:t>M</a:t>
            </a:r>
            <a:r>
              <a:rPr lang="tr-TR" sz="5180" dirty="0" smtClean="0">
                <a:solidFill>
                  <a:srgbClr val="001A47"/>
                </a:solidFill>
                <a:latin typeface="Garet Bold"/>
              </a:rPr>
              <a:t>İ</a:t>
            </a:r>
            <a:endParaRPr lang="en-US" sz="5180" dirty="0">
              <a:solidFill>
                <a:srgbClr val="001A47"/>
              </a:solidFill>
              <a:latin typeface="Garet Bold"/>
            </a:endParaRPr>
          </a:p>
        </p:txBody>
      </p:sp>
      <p:grpSp>
        <p:nvGrpSpPr>
          <p:cNvPr id="5" name="Group 5"/>
          <p:cNvGrpSpPr/>
          <p:nvPr/>
        </p:nvGrpSpPr>
        <p:grpSpPr>
          <a:xfrm>
            <a:off x="7772400" y="628663"/>
            <a:ext cx="9864559" cy="8839201"/>
            <a:chOff x="0" y="0"/>
            <a:chExt cx="7211981" cy="8662849"/>
          </a:xfrm>
        </p:grpSpPr>
        <p:sp>
          <p:nvSpPr>
            <p:cNvPr id="6" name="Freeform 6"/>
            <p:cNvSpPr/>
            <p:nvPr/>
          </p:nvSpPr>
          <p:spPr>
            <a:xfrm>
              <a:off x="0" y="0"/>
              <a:ext cx="7211949" cy="8662797"/>
            </a:xfrm>
            <a:custGeom>
              <a:avLst/>
              <a:gdLst/>
              <a:ahLst/>
              <a:cxnLst/>
              <a:rect l="l" t="t" r="r" b="b"/>
              <a:pathLst>
                <a:path w="7211949" h="8662797">
                  <a:moveTo>
                    <a:pt x="0" y="0"/>
                  </a:moveTo>
                  <a:lnTo>
                    <a:pt x="7211949" y="0"/>
                  </a:lnTo>
                  <a:lnTo>
                    <a:pt x="7211949" y="8662797"/>
                  </a:lnTo>
                  <a:lnTo>
                    <a:pt x="0" y="8662797"/>
                  </a:lnTo>
                  <a:lnTo>
                    <a:pt x="0" y="0"/>
                  </a:lnTo>
                  <a:close/>
                </a:path>
              </a:pathLst>
            </a:custGeom>
            <a:blipFill>
              <a:blip r:embed="rId3"/>
              <a:stretch>
                <a:fillRect/>
              </a:stretch>
            </a:blipFill>
          </p:spPr>
        </p:sp>
      </p:grpSp>
      <p:sp>
        <p:nvSpPr>
          <p:cNvPr id="10" name="Aşağı Ok 9"/>
          <p:cNvSpPr/>
          <p:nvPr/>
        </p:nvSpPr>
        <p:spPr>
          <a:xfrm rot="19302593">
            <a:off x="14836939" y="6488526"/>
            <a:ext cx="1173111" cy="135796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grpSp>
        <p:nvGrpSpPr>
          <p:cNvPr id="2" name="Group 2"/>
          <p:cNvGrpSpPr/>
          <p:nvPr/>
        </p:nvGrpSpPr>
        <p:grpSpPr>
          <a:xfrm>
            <a:off x="7385247" y="2058110"/>
            <a:ext cx="10902753" cy="6751415"/>
            <a:chOff x="0" y="0"/>
            <a:chExt cx="14537004" cy="9001887"/>
          </a:xfrm>
        </p:grpSpPr>
        <p:sp>
          <p:nvSpPr>
            <p:cNvPr id="3" name="Freeform 3"/>
            <p:cNvSpPr/>
            <p:nvPr/>
          </p:nvSpPr>
          <p:spPr>
            <a:xfrm>
              <a:off x="0" y="0"/>
              <a:ext cx="14537055" cy="9001887"/>
            </a:xfrm>
            <a:custGeom>
              <a:avLst/>
              <a:gdLst/>
              <a:ahLst/>
              <a:cxnLst/>
              <a:rect l="l" t="t" r="r" b="b"/>
              <a:pathLst>
                <a:path w="14537055" h="9001887">
                  <a:moveTo>
                    <a:pt x="0" y="0"/>
                  </a:moveTo>
                  <a:lnTo>
                    <a:pt x="14537055" y="0"/>
                  </a:lnTo>
                  <a:lnTo>
                    <a:pt x="14537055" y="9001887"/>
                  </a:lnTo>
                  <a:lnTo>
                    <a:pt x="0" y="9001887"/>
                  </a:lnTo>
                  <a:lnTo>
                    <a:pt x="0" y="0"/>
                  </a:lnTo>
                  <a:close/>
                </a:path>
              </a:pathLst>
            </a:custGeom>
            <a:blipFill>
              <a:blip r:embed="rId2"/>
              <a:stretch>
                <a:fillRect l="-1394" r="-1394"/>
              </a:stretch>
            </a:blipFill>
          </p:spPr>
        </p:sp>
      </p:grpSp>
      <p:grpSp>
        <p:nvGrpSpPr>
          <p:cNvPr id="4" name="Group 4"/>
          <p:cNvGrpSpPr/>
          <p:nvPr/>
        </p:nvGrpSpPr>
        <p:grpSpPr>
          <a:xfrm>
            <a:off x="-367430" y="-206092"/>
            <a:ext cx="7585988" cy="10470232"/>
            <a:chOff x="0" y="0"/>
            <a:chExt cx="10180648" cy="14214309"/>
          </a:xfrm>
        </p:grpSpPr>
        <p:sp>
          <p:nvSpPr>
            <p:cNvPr id="5" name="Freeform 5"/>
            <p:cNvSpPr/>
            <p:nvPr/>
          </p:nvSpPr>
          <p:spPr>
            <a:xfrm>
              <a:off x="0" y="0"/>
              <a:ext cx="10180701" cy="14214348"/>
            </a:xfrm>
            <a:custGeom>
              <a:avLst/>
              <a:gdLst/>
              <a:ahLst/>
              <a:cxnLst/>
              <a:rect l="l" t="t" r="r" b="b"/>
              <a:pathLst>
                <a:path w="10180701" h="14214348">
                  <a:moveTo>
                    <a:pt x="0" y="0"/>
                  </a:moveTo>
                  <a:lnTo>
                    <a:pt x="10180701" y="0"/>
                  </a:lnTo>
                  <a:lnTo>
                    <a:pt x="10180701" y="14214348"/>
                  </a:lnTo>
                  <a:lnTo>
                    <a:pt x="0" y="14214348"/>
                  </a:lnTo>
                  <a:lnTo>
                    <a:pt x="0" y="0"/>
                  </a:lnTo>
                  <a:close/>
                </a:path>
              </a:pathLst>
            </a:custGeom>
            <a:blipFill>
              <a:blip r:embed="rId3"/>
              <a:stretch>
                <a:fillRect t="-10" b="-10"/>
              </a:stretch>
            </a:blipFill>
          </p:spPr>
        </p:sp>
      </p:grpSp>
      <p:sp>
        <p:nvSpPr>
          <p:cNvPr id="6" name="TextBox 6"/>
          <p:cNvSpPr txBox="1"/>
          <p:nvPr/>
        </p:nvSpPr>
        <p:spPr>
          <a:xfrm>
            <a:off x="720225" y="3372993"/>
            <a:ext cx="6331644" cy="3190189"/>
          </a:xfrm>
          <a:prstGeom prst="rect">
            <a:avLst/>
          </a:prstGeom>
        </p:spPr>
        <p:txBody>
          <a:bodyPr lIns="0" tIns="0" rIns="0" bIns="0" rtlCol="0" anchor="t">
            <a:spAutoFit/>
          </a:bodyPr>
          <a:lstStyle/>
          <a:p>
            <a:pPr algn="ctr">
              <a:lnSpc>
                <a:spcPts val="6371"/>
              </a:lnSpc>
            </a:pPr>
            <a:r>
              <a:rPr lang="en-US" sz="5180" dirty="0">
                <a:solidFill>
                  <a:srgbClr val="001A47"/>
                </a:solidFill>
                <a:latin typeface="Garet Bold"/>
              </a:rPr>
              <a:t>2023-2024 EĞITIM ÖĞRETIM YILI ÇALIŞMA TAKVIMI VE İŞ AKIŞI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9E1FF"/>
        </a:solidFill>
        <a:effectLst/>
      </p:bgPr>
    </p:bg>
    <p:spTree>
      <p:nvGrpSpPr>
        <p:cNvPr id="1" name=""/>
        <p:cNvGrpSpPr/>
        <p:nvPr/>
      </p:nvGrpSpPr>
      <p:grpSpPr>
        <a:xfrm>
          <a:off x="0" y="0"/>
          <a:ext cx="0" cy="0"/>
          <a:chOff x="0" y="0"/>
          <a:chExt cx="0" cy="0"/>
        </a:xfrm>
      </p:grpSpPr>
      <p:grpSp>
        <p:nvGrpSpPr>
          <p:cNvPr id="2" name="Group 2"/>
          <p:cNvGrpSpPr/>
          <p:nvPr/>
        </p:nvGrpSpPr>
        <p:grpSpPr>
          <a:xfrm>
            <a:off x="-258135" y="-190500"/>
            <a:ext cx="7635486" cy="10477500"/>
            <a:chOff x="0" y="0"/>
            <a:chExt cx="10180648" cy="14214309"/>
          </a:xfrm>
        </p:grpSpPr>
        <p:sp>
          <p:nvSpPr>
            <p:cNvPr id="3" name="Freeform 3"/>
            <p:cNvSpPr/>
            <p:nvPr/>
          </p:nvSpPr>
          <p:spPr>
            <a:xfrm>
              <a:off x="0" y="0"/>
              <a:ext cx="10180701" cy="14214348"/>
            </a:xfrm>
            <a:custGeom>
              <a:avLst/>
              <a:gdLst/>
              <a:ahLst/>
              <a:cxnLst/>
              <a:rect l="l" t="t" r="r" b="b"/>
              <a:pathLst>
                <a:path w="10180701" h="14214348">
                  <a:moveTo>
                    <a:pt x="0" y="0"/>
                  </a:moveTo>
                  <a:lnTo>
                    <a:pt x="10180701" y="0"/>
                  </a:lnTo>
                  <a:lnTo>
                    <a:pt x="10180701" y="14214348"/>
                  </a:lnTo>
                  <a:lnTo>
                    <a:pt x="0" y="14214348"/>
                  </a:lnTo>
                  <a:lnTo>
                    <a:pt x="0" y="0"/>
                  </a:lnTo>
                  <a:close/>
                </a:path>
              </a:pathLst>
            </a:custGeom>
            <a:blipFill>
              <a:blip r:embed="rId2"/>
              <a:stretch>
                <a:fillRect t="-10" b="-10"/>
              </a:stretch>
            </a:blipFill>
          </p:spPr>
        </p:sp>
      </p:grpSp>
      <p:sp>
        <p:nvSpPr>
          <p:cNvPr id="4" name="TextBox 4"/>
          <p:cNvSpPr txBox="1"/>
          <p:nvPr/>
        </p:nvSpPr>
        <p:spPr>
          <a:xfrm>
            <a:off x="720225" y="3372993"/>
            <a:ext cx="6331644" cy="4103688"/>
          </a:xfrm>
          <a:prstGeom prst="rect">
            <a:avLst/>
          </a:prstGeom>
        </p:spPr>
        <p:txBody>
          <a:bodyPr lIns="0" tIns="0" rIns="0" bIns="0" rtlCol="0" anchor="t">
            <a:spAutoFit/>
          </a:bodyPr>
          <a:lstStyle/>
          <a:p>
            <a:pPr algn="ctr">
              <a:lnSpc>
                <a:spcPts val="6371"/>
              </a:lnSpc>
            </a:pPr>
            <a:r>
              <a:rPr lang="en-US" sz="5180" dirty="0">
                <a:solidFill>
                  <a:srgbClr val="001A47"/>
                </a:solidFill>
                <a:latin typeface="Garet Bold"/>
              </a:rPr>
              <a:t>2023-2024 </a:t>
            </a:r>
            <a:r>
              <a:rPr lang="en-US" sz="5180" dirty="0" smtClean="0">
                <a:solidFill>
                  <a:srgbClr val="001A47"/>
                </a:solidFill>
                <a:latin typeface="Garet Bold"/>
              </a:rPr>
              <a:t>EĞ</a:t>
            </a:r>
            <a:r>
              <a:rPr lang="tr-TR" sz="5180" dirty="0" smtClean="0">
                <a:solidFill>
                  <a:srgbClr val="001A47"/>
                </a:solidFill>
                <a:latin typeface="Garet Bold"/>
              </a:rPr>
              <a:t>İ</a:t>
            </a:r>
            <a:r>
              <a:rPr lang="en-US" sz="5180" dirty="0" smtClean="0">
                <a:solidFill>
                  <a:srgbClr val="001A47"/>
                </a:solidFill>
                <a:latin typeface="Garet Bold"/>
              </a:rPr>
              <a:t>T</a:t>
            </a:r>
            <a:r>
              <a:rPr lang="tr-TR" sz="5180" dirty="0" smtClean="0">
                <a:solidFill>
                  <a:srgbClr val="001A47"/>
                </a:solidFill>
                <a:latin typeface="Garet Bold"/>
              </a:rPr>
              <a:t>İ</a:t>
            </a:r>
            <a:r>
              <a:rPr lang="en-US" sz="5180" dirty="0" smtClean="0">
                <a:solidFill>
                  <a:srgbClr val="001A47"/>
                </a:solidFill>
                <a:latin typeface="Garet Bold"/>
              </a:rPr>
              <a:t>M ÖĞRET</a:t>
            </a:r>
            <a:r>
              <a:rPr lang="tr-TR" sz="5180" dirty="0" smtClean="0">
                <a:solidFill>
                  <a:srgbClr val="001A47"/>
                </a:solidFill>
                <a:latin typeface="Garet Bold"/>
              </a:rPr>
              <a:t>İ</a:t>
            </a:r>
            <a:r>
              <a:rPr lang="en-US" sz="5180" dirty="0" smtClean="0">
                <a:solidFill>
                  <a:srgbClr val="001A47"/>
                </a:solidFill>
                <a:latin typeface="Garet Bold"/>
              </a:rPr>
              <a:t>M </a:t>
            </a:r>
            <a:r>
              <a:rPr lang="en-US" sz="5180" dirty="0">
                <a:solidFill>
                  <a:srgbClr val="001A47"/>
                </a:solidFill>
                <a:latin typeface="Garet Bold"/>
              </a:rPr>
              <a:t>YILI ÇALIŞMA </a:t>
            </a:r>
            <a:r>
              <a:rPr lang="en-US" sz="5180" dirty="0" smtClean="0">
                <a:solidFill>
                  <a:srgbClr val="001A47"/>
                </a:solidFill>
                <a:latin typeface="Garet Bold"/>
              </a:rPr>
              <a:t>İŞ AKIŞ</a:t>
            </a:r>
            <a:r>
              <a:rPr lang="tr-TR" sz="5180" dirty="0" smtClean="0">
                <a:solidFill>
                  <a:srgbClr val="001A47"/>
                </a:solidFill>
                <a:latin typeface="Garet Bold"/>
              </a:rPr>
              <a:t> ÇİZELGESİ VE YÖNERGESİ </a:t>
            </a:r>
            <a:r>
              <a:rPr lang="en-US" sz="5180" dirty="0" smtClean="0">
                <a:solidFill>
                  <a:srgbClr val="001A47"/>
                </a:solidFill>
                <a:latin typeface="Garet Bold"/>
              </a:rPr>
              <a:t> </a:t>
            </a:r>
            <a:endParaRPr lang="en-US" sz="5180" dirty="0">
              <a:solidFill>
                <a:srgbClr val="001A47"/>
              </a:solidFill>
              <a:latin typeface="Garet Bold"/>
            </a:endParaRPr>
          </a:p>
        </p:txBody>
      </p:sp>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1994" y="2035296"/>
            <a:ext cx="9829800" cy="5958344"/>
          </a:xfrm>
          <a:prstGeom prst="rect">
            <a:avLst/>
          </a:prstGeom>
        </p:spPr>
      </p:pic>
      <p:sp>
        <p:nvSpPr>
          <p:cNvPr id="10" name="Dikdörtgen 9"/>
          <p:cNvSpPr/>
          <p:nvPr/>
        </p:nvSpPr>
        <p:spPr>
          <a:xfrm>
            <a:off x="7772400" y="190500"/>
            <a:ext cx="9982200" cy="1627369"/>
          </a:xfrm>
          <a:prstGeom prst="rect">
            <a:avLst/>
          </a:prstGeom>
        </p:spPr>
        <p:txBody>
          <a:bodyPr wrap="square">
            <a:spAutoFit/>
          </a:bodyPr>
          <a:lstStyle/>
          <a:p>
            <a:pPr algn="just">
              <a:lnSpc>
                <a:spcPts val="4176"/>
              </a:lnSpc>
            </a:pPr>
            <a:r>
              <a:rPr lang="en-US" sz="1400" dirty="0">
                <a:solidFill>
                  <a:srgbClr val="001A47"/>
                </a:solidFill>
                <a:latin typeface="Garet Bold"/>
              </a:rPr>
              <a:t>29/08/2023 tarih ve 82382439 sayılı yazı geregi </a:t>
            </a:r>
            <a:r>
              <a:rPr lang="tr-TR" sz="1400" dirty="0">
                <a:solidFill>
                  <a:srgbClr val="001A47"/>
                </a:solidFill>
                <a:latin typeface="Garet Bold"/>
              </a:rPr>
              <a:t> </a:t>
            </a:r>
            <a:r>
              <a:rPr lang="en-US" sz="1400" dirty="0">
                <a:solidFill>
                  <a:srgbClr val="001A47"/>
                </a:solidFill>
                <a:latin typeface="Garet Bold"/>
              </a:rPr>
              <a:t>Rehberlik ve </a:t>
            </a:r>
            <a:r>
              <a:rPr lang="tr-TR" sz="1400" dirty="0" smtClean="0">
                <a:solidFill>
                  <a:srgbClr val="001A47"/>
                </a:solidFill>
                <a:latin typeface="Garet Bold"/>
              </a:rPr>
              <a:t>A</a:t>
            </a:r>
            <a:r>
              <a:rPr lang="en-US" sz="1400" dirty="0" smtClean="0">
                <a:solidFill>
                  <a:srgbClr val="001A47"/>
                </a:solidFill>
                <a:latin typeface="Garet Bold"/>
              </a:rPr>
              <a:t>raştırma </a:t>
            </a:r>
            <a:r>
              <a:rPr lang="tr-TR" sz="1400" dirty="0" smtClean="0">
                <a:solidFill>
                  <a:srgbClr val="001A47"/>
                </a:solidFill>
                <a:latin typeface="Garet Bold"/>
              </a:rPr>
              <a:t>M</a:t>
            </a:r>
            <a:r>
              <a:rPr lang="en-US" sz="1400" dirty="0" smtClean="0">
                <a:solidFill>
                  <a:srgbClr val="001A47"/>
                </a:solidFill>
                <a:latin typeface="Garet Bold"/>
              </a:rPr>
              <a:t>erkezleri </a:t>
            </a:r>
            <a:r>
              <a:rPr lang="en-US" sz="1400" dirty="0">
                <a:solidFill>
                  <a:srgbClr val="001A47"/>
                </a:solidFill>
                <a:latin typeface="Garet Bold"/>
              </a:rPr>
              <a:t>eğitim kurumlarına ait </a:t>
            </a:r>
            <a:r>
              <a:rPr lang="en-US" sz="1400" dirty="0" smtClean="0">
                <a:solidFill>
                  <a:srgbClr val="001A47"/>
                </a:solidFill>
                <a:latin typeface="Garet Bold"/>
              </a:rPr>
              <a:t>Okul Rehberlik </a:t>
            </a:r>
            <a:r>
              <a:rPr lang="en-US" sz="1400" dirty="0">
                <a:solidFill>
                  <a:srgbClr val="001A47"/>
                </a:solidFill>
                <a:latin typeface="Garet Bold"/>
              </a:rPr>
              <a:t>ve </a:t>
            </a:r>
            <a:r>
              <a:rPr lang="en-US" sz="1400" dirty="0" smtClean="0">
                <a:solidFill>
                  <a:srgbClr val="001A47"/>
                </a:solidFill>
                <a:latin typeface="Garet Bold"/>
              </a:rPr>
              <a:t>Psikolojik Danışma </a:t>
            </a:r>
            <a:r>
              <a:rPr lang="en-US" sz="1400" dirty="0">
                <a:solidFill>
                  <a:srgbClr val="001A47"/>
                </a:solidFill>
                <a:latin typeface="Garet Bold"/>
              </a:rPr>
              <a:t>programlarındaki </a:t>
            </a:r>
            <a:r>
              <a:rPr lang="en-US" sz="1400" dirty="0">
                <a:solidFill>
                  <a:srgbClr val="FF0000"/>
                </a:solidFill>
                <a:latin typeface="Garet Bold"/>
              </a:rPr>
              <a:t>hedef çalışmalarının iş akışı çizelgesine uygunluğunu değerlendirerek</a:t>
            </a:r>
            <a:r>
              <a:rPr lang="en-US" sz="1400" dirty="0">
                <a:solidFill>
                  <a:srgbClr val="001A47"/>
                </a:solidFill>
                <a:latin typeface="Garet Bold"/>
              </a:rPr>
              <a:t> eğitim kurumlarına geribildirimde bulunacaktır.</a:t>
            </a:r>
          </a:p>
        </p:txBody>
      </p:sp>
    </p:spTree>
    <p:extLst>
      <p:ext uri="{BB962C8B-B14F-4D97-AF65-F5344CB8AC3E}">
        <p14:creationId xmlns:p14="http://schemas.microsoft.com/office/powerpoint/2010/main" val="1923770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9E1FF"/>
        </a:solidFill>
        <a:effectLst/>
      </p:bgPr>
    </p:bg>
    <p:spTree>
      <p:nvGrpSpPr>
        <p:cNvPr id="1" name=""/>
        <p:cNvGrpSpPr/>
        <p:nvPr/>
      </p:nvGrpSpPr>
      <p:grpSpPr>
        <a:xfrm>
          <a:off x="0" y="0"/>
          <a:ext cx="0" cy="0"/>
          <a:chOff x="0" y="0"/>
          <a:chExt cx="0" cy="0"/>
        </a:xfrm>
      </p:grpSpPr>
      <p:grpSp>
        <p:nvGrpSpPr>
          <p:cNvPr id="2" name="Group 2"/>
          <p:cNvGrpSpPr/>
          <p:nvPr/>
        </p:nvGrpSpPr>
        <p:grpSpPr>
          <a:xfrm>
            <a:off x="-258135" y="-190500"/>
            <a:ext cx="7635486" cy="10477500"/>
            <a:chOff x="0" y="0"/>
            <a:chExt cx="10180648" cy="14214309"/>
          </a:xfrm>
        </p:grpSpPr>
        <p:sp>
          <p:nvSpPr>
            <p:cNvPr id="3" name="Freeform 3"/>
            <p:cNvSpPr/>
            <p:nvPr/>
          </p:nvSpPr>
          <p:spPr>
            <a:xfrm>
              <a:off x="0" y="0"/>
              <a:ext cx="10180701" cy="14214348"/>
            </a:xfrm>
            <a:custGeom>
              <a:avLst/>
              <a:gdLst/>
              <a:ahLst/>
              <a:cxnLst/>
              <a:rect l="l" t="t" r="r" b="b"/>
              <a:pathLst>
                <a:path w="10180701" h="14214348">
                  <a:moveTo>
                    <a:pt x="0" y="0"/>
                  </a:moveTo>
                  <a:lnTo>
                    <a:pt x="10180701" y="0"/>
                  </a:lnTo>
                  <a:lnTo>
                    <a:pt x="10180701" y="14214348"/>
                  </a:lnTo>
                  <a:lnTo>
                    <a:pt x="0" y="14214348"/>
                  </a:lnTo>
                  <a:lnTo>
                    <a:pt x="0" y="0"/>
                  </a:lnTo>
                  <a:close/>
                </a:path>
              </a:pathLst>
            </a:custGeom>
            <a:blipFill>
              <a:blip r:embed="rId2"/>
              <a:stretch>
                <a:fillRect t="-10" b="-10"/>
              </a:stretch>
            </a:blipFill>
          </p:spPr>
        </p:sp>
      </p:grpSp>
      <p:sp>
        <p:nvSpPr>
          <p:cNvPr id="4" name="TextBox 4"/>
          <p:cNvSpPr txBox="1"/>
          <p:nvPr/>
        </p:nvSpPr>
        <p:spPr>
          <a:xfrm>
            <a:off x="546925" y="372140"/>
            <a:ext cx="5549075" cy="2364750"/>
          </a:xfrm>
          <a:prstGeom prst="rect">
            <a:avLst/>
          </a:prstGeom>
        </p:spPr>
        <p:txBody>
          <a:bodyPr wrap="square" lIns="0" tIns="0" rIns="0" bIns="0" rtlCol="0" anchor="t">
            <a:spAutoFit/>
          </a:bodyPr>
          <a:lstStyle/>
          <a:p>
            <a:pPr algn="ctr">
              <a:lnSpc>
                <a:spcPts val="6371"/>
              </a:lnSpc>
            </a:pPr>
            <a:r>
              <a:rPr lang="en-US" sz="2800" dirty="0">
                <a:solidFill>
                  <a:srgbClr val="001A47"/>
                </a:solidFill>
                <a:latin typeface="Garet Bold"/>
              </a:rPr>
              <a:t>2023-2024 EĞ</a:t>
            </a:r>
            <a:r>
              <a:rPr lang="tr-TR" sz="2800" dirty="0">
                <a:solidFill>
                  <a:srgbClr val="001A47"/>
                </a:solidFill>
                <a:latin typeface="Garet Bold"/>
              </a:rPr>
              <a:t>İ</a:t>
            </a:r>
            <a:r>
              <a:rPr lang="en-US" sz="2800" dirty="0">
                <a:solidFill>
                  <a:srgbClr val="001A47"/>
                </a:solidFill>
                <a:latin typeface="Garet Bold"/>
              </a:rPr>
              <a:t>T</a:t>
            </a:r>
            <a:r>
              <a:rPr lang="tr-TR" sz="2800" dirty="0">
                <a:solidFill>
                  <a:srgbClr val="001A47"/>
                </a:solidFill>
                <a:latin typeface="Garet Bold"/>
              </a:rPr>
              <a:t>İ</a:t>
            </a:r>
            <a:r>
              <a:rPr lang="en-US" sz="2800" dirty="0">
                <a:solidFill>
                  <a:srgbClr val="001A47"/>
                </a:solidFill>
                <a:latin typeface="Garet Bold"/>
              </a:rPr>
              <a:t>M ÖĞRET</a:t>
            </a:r>
            <a:r>
              <a:rPr lang="tr-TR" sz="2800" dirty="0">
                <a:solidFill>
                  <a:srgbClr val="001A47"/>
                </a:solidFill>
                <a:latin typeface="Garet Bold"/>
              </a:rPr>
              <a:t>İ</a:t>
            </a:r>
            <a:r>
              <a:rPr lang="en-US" sz="2800" dirty="0">
                <a:solidFill>
                  <a:srgbClr val="001A47"/>
                </a:solidFill>
                <a:latin typeface="Garet Bold"/>
              </a:rPr>
              <a:t>M YILI ÇALIŞMA İŞ AKIŞ</a:t>
            </a:r>
            <a:r>
              <a:rPr lang="tr-TR" sz="2800" dirty="0">
                <a:solidFill>
                  <a:srgbClr val="001A47"/>
                </a:solidFill>
                <a:latin typeface="Garet Bold"/>
              </a:rPr>
              <a:t> ÇİZELGESİ VE YÖNERGESİ </a:t>
            </a:r>
            <a:r>
              <a:rPr lang="en-US" sz="2800" dirty="0">
                <a:solidFill>
                  <a:srgbClr val="001A47"/>
                </a:solidFill>
                <a:latin typeface="Garet Bold"/>
              </a:rPr>
              <a:t> </a:t>
            </a:r>
          </a:p>
        </p:txBody>
      </p:sp>
      <p:sp>
        <p:nvSpPr>
          <p:cNvPr id="11" name="Dikdörtgen 10"/>
          <p:cNvSpPr/>
          <p:nvPr/>
        </p:nvSpPr>
        <p:spPr>
          <a:xfrm>
            <a:off x="8229598" y="266194"/>
            <a:ext cx="9740539" cy="1107996"/>
          </a:xfrm>
          <a:prstGeom prst="rect">
            <a:avLst/>
          </a:prstGeom>
        </p:spPr>
        <p:txBody>
          <a:bodyPr wrap="square">
            <a:spAutoFit/>
          </a:bodyPr>
          <a:lstStyle/>
          <a:p>
            <a:r>
              <a:rPr lang="tr-TR" sz="1600" dirty="0">
                <a:latin typeface="Garet Bold" panose="020B0604020202020204" charset="-94"/>
              </a:rPr>
              <a:t>Belirlenen hedeflerin </a:t>
            </a:r>
            <a:r>
              <a:rPr lang="tr-TR" sz="1600" dirty="0">
                <a:solidFill>
                  <a:srgbClr val="FF0000"/>
                </a:solidFill>
                <a:latin typeface="Garet Bold" panose="020B0604020202020204" charset="-94"/>
              </a:rPr>
              <a:t>sınıf rehberlik programı kazanımları içerisinde yer alması halinde rehber öğretmen/psikolojik danışmanın uygulayacağı etkinlikler hedef çalışmaları kapsamında değerlendirilebilecektir.</a:t>
            </a:r>
          </a:p>
          <a:p>
            <a:endParaRPr lang="tr-TR" sz="1600" dirty="0">
              <a:latin typeface="Garet Bold" panose="020B0604020202020204" charset="-94"/>
            </a:endParaRPr>
          </a:p>
        </p:txBody>
      </p:sp>
      <p:sp>
        <p:nvSpPr>
          <p:cNvPr id="5" name="Dikdörtgen 4"/>
          <p:cNvSpPr/>
          <p:nvPr/>
        </p:nvSpPr>
        <p:spPr>
          <a:xfrm>
            <a:off x="8229599" y="1346766"/>
            <a:ext cx="8934996" cy="1077218"/>
          </a:xfrm>
          <a:prstGeom prst="rect">
            <a:avLst/>
          </a:prstGeom>
        </p:spPr>
        <p:txBody>
          <a:bodyPr wrap="square">
            <a:spAutoFit/>
          </a:bodyPr>
          <a:lstStyle/>
          <a:p>
            <a:r>
              <a:rPr lang="tr-TR" sz="1600" dirty="0">
                <a:solidFill>
                  <a:srgbClr val="FF0000"/>
                </a:solidFill>
                <a:latin typeface="Garet Bold" panose="020B0604020202020204" charset="-94"/>
              </a:rPr>
              <a:t>Özel eğitim okullarında </a:t>
            </a:r>
            <a:r>
              <a:rPr lang="tr-TR" sz="1600" dirty="0">
                <a:latin typeface="Garet Bold" panose="020B0604020202020204" charset="-94"/>
              </a:rPr>
              <a:t>öğrenciler için </a:t>
            </a:r>
            <a:r>
              <a:rPr lang="tr-TR" sz="1600" dirty="0">
                <a:solidFill>
                  <a:srgbClr val="FF0000"/>
                </a:solidFill>
                <a:latin typeface="Garet Bold" panose="020B0604020202020204" charset="-94"/>
              </a:rPr>
              <a:t>2 özel hedefe ilişkin çalışmalarının yürütülmesine okul türüne göre karar verilecektir. </a:t>
            </a:r>
            <a:r>
              <a:rPr lang="tr-TR" sz="1600" dirty="0">
                <a:latin typeface="Garet Bold" panose="020B0604020202020204" charset="-94"/>
              </a:rPr>
              <a:t>Okul türü uygun olduğu takdirde öğrenciler için 2 </a:t>
            </a:r>
            <a:r>
              <a:rPr lang="tr-TR" sz="1600" dirty="0" smtClean="0">
                <a:latin typeface="Garet Bold" panose="020B0604020202020204" charset="-94"/>
              </a:rPr>
              <a:t>özel hedefin </a:t>
            </a:r>
            <a:r>
              <a:rPr lang="tr-TR" sz="1600" dirty="0">
                <a:latin typeface="Garet Bold" panose="020B0604020202020204" charset="-94"/>
              </a:rPr>
              <a:t>her birine yönelik en az bir adet Düzey 1 Faaliyet yürütülmesi zorunludur.</a:t>
            </a:r>
          </a:p>
        </p:txBody>
      </p:sp>
      <p:sp>
        <p:nvSpPr>
          <p:cNvPr id="6" name="Dikdörtgen 5"/>
          <p:cNvSpPr/>
          <p:nvPr/>
        </p:nvSpPr>
        <p:spPr>
          <a:xfrm>
            <a:off x="8289183" y="6210300"/>
            <a:ext cx="8874159" cy="3046988"/>
          </a:xfrm>
          <a:prstGeom prst="rect">
            <a:avLst/>
          </a:prstGeom>
        </p:spPr>
        <p:txBody>
          <a:bodyPr wrap="square">
            <a:spAutoFit/>
          </a:bodyPr>
          <a:lstStyle/>
          <a:p>
            <a:r>
              <a:rPr lang="tr-TR" sz="1600" dirty="0">
                <a:solidFill>
                  <a:srgbClr val="FF0000"/>
                </a:solidFill>
                <a:latin typeface="Garet Bold" panose="020B0604020202020204" charset="-94"/>
              </a:rPr>
              <a:t>Kadrosunun bulunduğu okul ile birlikte başka okulda da görevli rehber öğretmen /psikolojik danışmanların</a:t>
            </a:r>
            <a:r>
              <a:rPr lang="tr-TR" sz="1600" dirty="0">
                <a:latin typeface="Garet Bold" panose="020B0604020202020204" charset="-94"/>
              </a:rPr>
              <a:t> görevlendirildikleri her okul için genel, yerel ve özel hedeflere ilişkin</a:t>
            </a:r>
          </a:p>
          <a:p>
            <a:r>
              <a:rPr lang="tr-TR" sz="1600" dirty="0">
                <a:latin typeface="Garet Bold" panose="020B0604020202020204" charset="-94"/>
              </a:rPr>
              <a:t>faaliyet yürütmesi zorunludur.</a:t>
            </a:r>
          </a:p>
          <a:p>
            <a:r>
              <a:rPr lang="tr-TR" sz="1600" dirty="0">
                <a:solidFill>
                  <a:srgbClr val="FF0000"/>
                </a:solidFill>
                <a:latin typeface="Garet Bold" panose="020B0604020202020204" charset="-94"/>
              </a:rPr>
              <a:t>Öğrenciler için genel, yerel ve özel hedeflerin her birine yönelik en az bir adet </a:t>
            </a:r>
            <a:r>
              <a:rPr lang="tr-TR" sz="1600" dirty="0">
                <a:latin typeface="Garet Bold" panose="020B0604020202020204" charset="-94"/>
              </a:rPr>
              <a:t>Düzey 1 Faaliyet yürütülmesi zorunludur.</a:t>
            </a:r>
          </a:p>
          <a:p>
            <a:r>
              <a:rPr lang="tr-TR" sz="1600" dirty="0">
                <a:solidFill>
                  <a:srgbClr val="FF0000"/>
                </a:solidFill>
                <a:latin typeface="Garet Bold" panose="020B0604020202020204" charset="-94"/>
              </a:rPr>
              <a:t>Veliler için genel, yerel ve özel hedeflerin her birine yönelik en az bir adet Düzey 1 </a:t>
            </a:r>
            <a:r>
              <a:rPr lang="tr-TR" sz="1600" dirty="0">
                <a:latin typeface="Garet Bold" panose="020B0604020202020204" charset="-94"/>
              </a:rPr>
              <a:t>Faaliyet yürütülmesi zorunludur.</a:t>
            </a:r>
          </a:p>
          <a:p>
            <a:r>
              <a:rPr lang="tr-TR" sz="1600" dirty="0">
                <a:solidFill>
                  <a:srgbClr val="FF0000"/>
                </a:solidFill>
                <a:latin typeface="Garet Bold" panose="020B0604020202020204" charset="-94"/>
              </a:rPr>
              <a:t>Öğretmenler için genel, yerel ve özel hedeflerin her birine yönelik en az bir </a:t>
            </a:r>
            <a:r>
              <a:rPr lang="tr-TR" sz="1600" dirty="0">
                <a:latin typeface="Garet Bold" panose="020B0604020202020204" charset="-94"/>
              </a:rPr>
              <a:t>adet Düzey 1 Faaliyet yürütülmesi önerilmektedir.</a:t>
            </a:r>
          </a:p>
          <a:p>
            <a:r>
              <a:rPr lang="tr-TR" sz="1600" dirty="0">
                <a:latin typeface="Garet Bold" panose="020B0604020202020204" charset="-94"/>
              </a:rPr>
              <a:t>Düzey 2 ve 3 Faaliyet yürütülmesi zorunlu olmayıp okulun imkan ve şartları doğrultusunda planlama yapılabilir</a:t>
            </a:r>
          </a:p>
        </p:txBody>
      </p:sp>
      <p:sp>
        <p:nvSpPr>
          <p:cNvPr id="7" name="Dikdörtgen 6"/>
          <p:cNvSpPr/>
          <p:nvPr/>
        </p:nvSpPr>
        <p:spPr>
          <a:xfrm>
            <a:off x="8229599" y="2686720"/>
            <a:ext cx="8944629" cy="2062103"/>
          </a:xfrm>
          <a:prstGeom prst="rect">
            <a:avLst/>
          </a:prstGeom>
        </p:spPr>
        <p:txBody>
          <a:bodyPr wrap="square">
            <a:spAutoFit/>
          </a:bodyPr>
          <a:lstStyle/>
          <a:p>
            <a:r>
              <a:rPr lang="tr-TR" sz="1600" dirty="0">
                <a:solidFill>
                  <a:srgbClr val="FF0000"/>
                </a:solidFill>
                <a:latin typeface="Garet Bold" panose="020B0604020202020204" charset="-94"/>
              </a:rPr>
              <a:t>Bilim ve sanat merkezleri, Mesleki eğitim merkezleri </a:t>
            </a:r>
            <a:r>
              <a:rPr lang="tr-TR" sz="1600" dirty="0" smtClean="0">
                <a:solidFill>
                  <a:srgbClr val="FF0000"/>
                </a:solidFill>
                <a:latin typeface="Garet Bold" panose="020B0604020202020204" charset="-94"/>
              </a:rPr>
              <a:t>, </a:t>
            </a:r>
          </a:p>
          <a:p>
            <a:r>
              <a:rPr lang="tr-TR" sz="1600" dirty="0" smtClean="0">
                <a:latin typeface="Garet Bold" panose="020B0604020202020204" charset="-94"/>
              </a:rPr>
              <a:t> 2 </a:t>
            </a:r>
            <a:r>
              <a:rPr lang="tr-TR" sz="1600" dirty="0">
                <a:latin typeface="Garet Bold" panose="020B0604020202020204" charset="-94"/>
              </a:rPr>
              <a:t>özel hedefe ilişkin faaliyet yürütülmesi zorunludur.</a:t>
            </a:r>
          </a:p>
          <a:p>
            <a:r>
              <a:rPr lang="tr-TR" sz="1600" dirty="0">
                <a:solidFill>
                  <a:srgbClr val="FF0000"/>
                </a:solidFill>
                <a:latin typeface="Garet Bold" panose="020B0604020202020204" charset="-94"/>
              </a:rPr>
              <a:t>Öğrenciler için 2 özel hedefin </a:t>
            </a:r>
            <a:r>
              <a:rPr lang="tr-TR" sz="1600" dirty="0">
                <a:latin typeface="Garet Bold" panose="020B0604020202020204" charset="-94"/>
              </a:rPr>
              <a:t>her birine yönelik en az bir adet Düzey 1 Faaliyet yürütülmesi zorunludur.</a:t>
            </a:r>
          </a:p>
          <a:p>
            <a:r>
              <a:rPr lang="tr-TR" sz="1600" dirty="0">
                <a:solidFill>
                  <a:srgbClr val="FF0000"/>
                </a:solidFill>
                <a:latin typeface="Garet Bold" panose="020B0604020202020204" charset="-94"/>
              </a:rPr>
              <a:t>Veliler için 2 özel hedefin </a:t>
            </a:r>
            <a:r>
              <a:rPr lang="tr-TR" sz="1600" dirty="0">
                <a:latin typeface="Garet Bold" panose="020B0604020202020204" charset="-94"/>
              </a:rPr>
              <a:t>her birine yönelik en az bir adet Düzey 1 Faaliyet yürütülmesi zorunludur.</a:t>
            </a:r>
          </a:p>
          <a:p>
            <a:r>
              <a:rPr lang="tr-TR" sz="1600" dirty="0">
                <a:solidFill>
                  <a:srgbClr val="FF0000"/>
                </a:solidFill>
                <a:latin typeface="Garet Bold" panose="020B0604020202020204" charset="-94"/>
              </a:rPr>
              <a:t>Öğretmenler için 2 özel hedefin </a:t>
            </a:r>
            <a:r>
              <a:rPr lang="tr-TR" sz="1600" dirty="0">
                <a:latin typeface="Garet Bold" panose="020B0604020202020204" charset="-94"/>
              </a:rPr>
              <a:t>her birine yönelik en az bir adet Düzey 1 Faaliyet yürütülmesi önerilmektedir</a:t>
            </a:r>
          </a:p>
        </p:txBody>
      </p:sp>
      <p:sp>
        <p:nvSpPr>
          <p:cNvPr id="15" name="Dikdörtgen 14"/>
          <p:cNvSpPr/>
          <p:nvPr/>
        </p:nvSpPr>
        <p:spPr>
          <a:xfrm>
            <a:off x="8278299" y="4839002"/>
            <a:ext cx="8895929" cy="1077218"/>
          </a:xfrm>
          <a:prstGeom prst="rect">
            <a:avLst/>
          </a:prstGeom>
        </p:spPr>
        <p:txBody>
          <a:bodyPr wrap="square">
            <a:spAutoFit/>
          </a:bodyPr>
          <a:lstStyle/>
          <a:p>
            <a:r>
              <a:rPr lang="tr-TR" sz="1600" dirty="0">
                <a:solidFill>
                  <a:srgbClr val="FF0000"/>
                </a:solidFill>
                <a:latin typeface="Garet Bold" panose="020B0604020202020204" charset="-94"/>
              </a:rPr>
              <a:t>Halk eğitim </a:t>
            </a:r>
            <a:r>
              <a:rPr lang="tr-TR" sz="1600" dirty="0" smtClean="0">
                <a:solidFill>
                  <a:srgbClr val="FF0000"/>
                </a:solidFill>
                <a:latin typeface="Garet Bold" panose="020B0604020202020204" charset="-94"/>
              </a:rPr>
              <a:t>merkezlerinde</a:t>
            </a:r>
          </a:p>
          <a:p>
            <a:r>
              <a:rPr lang="tr-TR" sz="1600" dirty="0" smtClean="0">
                <a:latin typeface="Garet Bold" panose="020B0604020202020204" charset="-94"/>
              </a:rPr>
              <a:t> </a:t>
            </a:r>
            <a:r>
              <a:rPr lang="tr-TR" sz="1600" dirty="0">
                <a:solidFill>
                  <a:srgbClr val="FF0000"/>
                </a:solidFill>
                <a:latin typeface="Garet Bold" panose="020B0604020202020204" charset="-94"/>
              </a:rPr>
              <a:t>2 özel hedefe ilişkin</a:t>
            </a:r>
            <a:r>
              <a:rPr lang="tr-TR" sz="1600" dirty="0">
                <a:latin typeface="Garet Bold" panose="020B0604020202020204" charset="-94"/>
              </a:rPr>
              <a:t> faaliyet yürütülmesi zorunludur</a:t>
            </a:r>
            <a:r>
              <a:rPr lang="tr-TR" sz="1600" dirty="0" smtClean="0">
                <a:latin typeface="Garet Bold" panose="020B0604020202020204" charset="-94"/>
              </a:rPr>
              <a:t>.</a:t>
            </a:r>
          </a:p>
          <a:p>
            <a:r>
              <a:rPr lang="tr-TR" sz="1600" dirty="0" smtClean="0">
                <a:latin typeface="Garet Bold" panose="020B0604020202020204" charset="-94"/>
              </a:rPr>
              <a:t> </a:t>
            </a:r>
            <a:r>
              <a:rPr lang="tr-TR" sz="1600" dirty="0">
                <a:latin typeface="Garet Bold" panose="020B0604020202020204" charset="-94"/>
              </a:rPr>
              <a:t>Öğrenci/kursiyerler için 2 özel hedefin her birine yönelik en az bir adet Düzey 1 Faaliyet yürütülmesi zorunludur. </a:t>
            </a:r>
            <a:endParaRPr lang="tr-TR" sz="1600" dirty="0" smtClean="0">
              <a:latin typeface="Garet Bold" panose="020B0604020202020204" charset="-94"/>
            </a:endParaRP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790" y="3009900"/>
            <a:ext cx="4736712" cy="6682740"/>
          </a:xfrm>
          <a:prstGeom prst="rect">
            <a:avLst/>
          </a:prstGeom>
        </p:spPr>
      </p:pic>
    </p:spTree>
    <p:extLst>
      <p:ext uri="{BB962C8B-B14F-4D97-AF65-F5344CB8AC3E}">
        <p14:creationId xmlns:p14="http://schemas.microsoft.com/office/powerpoint/2010/main" val="5472907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9E1FF"/>
        </a:solidFill>
        <a:effectLst/>
      </p:bgPr>
    </p:bg>
    <p:spTree>
      <p:nvGrpSpPr>
        <p:cNvPr id="1" name=""/>
        <p:cNvGrpSpPr/>
        <p:nvPr/>
      </p:nvGrpSpPr>
      <p:grpSpPr>
        <a:xfrm>
          <a:off x="0" y="0"/>
          <a:ext cx="0" cy="0"/>
          <a:chOff x="0" y="0"/>
          <a:chExt cx="0" cy="0"/>
        </a:xfrm>
      </p:grpSpPr>
      <p:grpSp>
        <p:nvGrpSpPr>
          <p:cNvPr id="4" name="Group 4"/>
          <p:cNvGrpSpPr/>
          <p:nvPr/>
        </p:nvGrpSpPr>
        <p:grpSpPr>
          <a:xfrm>
            <a:off x="-346988" y="-373732"/>
            <a:ext cx="6976388" cy="10660732"/>
            <a:chOff x="0" y="0"/>
            <a:chExt cx="10180648" cy="14214309"/>
          </a:xfrm>
        </p:grpSpPr>
        <p:sp>
          <p:nvSpPr>
            <p:cNvPr id="5" name="Freeform 5"/>
            <p:cNvSpPr/>
            <p:nvPr/>
          </p:nvSpPr>
          <p:spPr>
            <a:xfrm>
              <a:off x="0" y="0"/>
              <a:ext cx="10180701" cy="14214348"/>
            </a:xfrm>
            <a:custGeom>
              <a:avLst/>
              <a:gdLst/>
              <a:ahLst/>
              <a:cxnLst/>
              <a:rect l="l" t="t" r="r" b="b"/>
              <a:pathLst>
                <a:path w="10180701" h="14214348">
                  <a:moveTo>
                    <a:pt x="0" y="0"/>
                  </a:moveTo>
                  <a:lnTo>
                    <a:pt x="10180701" y="0"/>
                  </a:lnTo>
                  <a:lnTo>
                    <a:pt x="10180701" y="14214348"/>
                  </a:lnTo>
                  <a:lnTo>
                    <a:pt x="0" y="14214348"/>
                  </a:lnTo>
                  <a:lnTo>
                    <a:pt x="0" y="0"/>
                  </a:lnTo>
                  <a:close/>
                </a:path>
              </a:pathLst>
            </a:custGeom>
            <a:blipFill>
              <a:blip r:embed="rId2"/>
              <a:stretch>
                <a:fillRect t="-10" b="-10"/>
              </a:stretch>
            </a:blipFill>
          </p:spPr>
        </p:sp>
      </p:grpSp>
      <p:sp>
        <p:nvSpPr>
          <p:cNvPr id="6" name="TextBox 6"/>
          <p:cNvSpPr txBox="1"/>
          <p:nvPr/>
        </p:nvSpPr>
        <p:spPr>
          <a:xfrm>
            <a:off x="-24598" y="3162300"/>
            <a:ext cx="6331644" cy="4344731"/>
          </a:xfrm>
          <a:prstGeom prst="rect">
            <a:avLst/>
          </a:prstGeom>
        </p:spPr>
        <p:txBody>
          <a:bodyPr lIns="0" tIns="0" rIns="0" bIns="0" rtlCol="0" anchor="t">
            <a:spAutoFit/>
          </a:bodyPr>
          <a:lstStyle/>
          <a:p>
            <a:pPr algn="ctr">
              <a:lnSpc>
                <a:spcPts val="5720"/>
              </a:lnSpc>
            </a:pPr>
            <a:r>
              <a:rPr lang="en-US" sz="4650" dirty="0">
                <a:solidFill>
                  <a:srgbClr val="001A47"/>
                </a:solidFill>
                <a:latin typeface="Garet Bold"/>
              </a:rPr>
              <a:t>OKUL REHBERLIK VE PSIKOLOJIK DANIŞMA PROGRAMI HAZIRLANMASI VE DEĞERLENDIRILMESI  </a:t>
            </a:r>
          </a:p>
        </p:txBody>
      </p:sp>
      <p:sp>
        <p:nvSpPr>
          <p:cNvPr id="8" name="Dikdörtgen 7"/>
          <p:cNvSpPr/>
          <p:nvPr/>
        </p:nvSpPr>
        <p:spPr>
          <a:xfrm>
            <a:off x="6951826" y="332305"/>
            <a:ext cx="4876800" cy="9248686"/>
          </a:xfrm>
          <a:prstGeom prst="rect">
            <a:avLst/>
          </a:prstGeom>
        </p:spPr>
        <p:txBody>
          <a:bodyPr wrap="square">
            <a:spAutoFit/>
          </a:bodyPr>
          <a:lstStyle/>
          <a:p>
            <a:pPr algn="just">
              <a:lnSpc>
                <a:spcPts val="4176"/>
              </a:lnSpc>
            </a:pPr>
            <a:r>
              <a:rPr lang="en-US" sz="1400" dirty="0">
                <a:solidFill>
                  <a:srgbClr val="001A47"/>
                </a:solidFill>
                <a:latin typeface="Garet Bold"/>
              </a:rPr>
              <a:t>14/08/2022 </a:t>
            </a:r>
            <a:r>
              <a:rPr lang="en-US" sz="1400" dirty="0" err="1">
                <a:solidFill>
                  <a:srgbClr val="001A47"/>
                </a:solidFill>
                <a:latin typeface="Garet Bold"/>
              </a:rPr>
              <a:t>tarihli</a:t>
            </a:r>
            <a:r>
              <a:rPr lang="en-US" sz="1400" dirty="0">
                <a:solidFill>
                  <a:srgbClr val="001A47"/>
                </a:solidFill>
                <a:latin typeface="Garet Bold"/>
              </a:rPr>
              <a:t> ve 31213 sayılı MEB Rehberlik ve Psikolojik Danışma Hizmetleri </a:t>
            </a:r>
            <a:r>
              <a:rPr lang="en-US" sz="1400" dirty="0" err="1">
                <a:solidFill>
                  <a:srgbClr val="001A47"/>
                </a:solidFill>
                <a:latin typeface="Garet Bold"/>
              </a:rPr>
              <a:t>Yönetmeliği</a:t>
            </a:r>
            <a:r>
              <a:rPr lang="en-US" sz="1400" dirty="0">
                <a:solidFill>
                  <a:srgbClr val="001A47"/>
                </a:solidFill>
                <a:latin typeface="Garet Bold"/>
              </a:rPr>
              <a:t>  </a:t>
            </a:r>
            <a:r>
              <a:rPr lang="en-US" sz="1400" dirty="0" err="1">
                <a:solidFill>
                  <a:srgbClr val="001A47"/>
                </a:solidFill>
                <a:latin typeface="Garet Bold"/>
              </a:rPr>
              <a:t>gereği</a:t>
            </a:r>
            <a:r>
              <a:rPr lang="en-US" sz="1400" dirty="0">
                <a:solidFill>
                  <a:srgbClr val="001A47"/>
                </a:solidFill>
                <a:latin typeface="Garet Bold"/>
              </a:rPr>
              <a:t> Okul Rehber Öğretmen/Psikolojik Danışmanı Rehberlik ve Psikolojik Danışma </a:t>
            </a:r>
            <a:r>
              <a:rPr lang="en-US" sz="1400" dirty="0" err="1">
                <a:solidFill>
                  <a:srgbClr val="001A47"/>
                </a:solidFill>
                <a:latin typeface="Garet Bold"/>
              </a:rPr>
              <a:t>Servisince</a:t>
            </a:r>
            <a:r>
              <a:rPr lang="en-US" sz="1400" dirty="0">
                <a:solidFill>
                  <a:srgbClr val="001A47"/>
                </a:solidFill>
                <a:latin typeface="Garet Bold"/>
              </a:rPr>
              <a:t> </a:t>
            </a:r>
            <a:r>
              <a:rPr lang="en-US" sz="1400" dirty="0" err="1">
                <a:solidFill>
                  <a:srgbClr val="001A47"/>
                </a:solidFill>
                <a:latin typeface="Garet Bold"/>
              </a:rPr>
              <a:t>hazırlanan</a:t>
            </a:r>
            <a:r>
              <a:rPr lang="en-US" sz="1400" dirty="0">
                <a:solidFill>
                  <a:srgbClr val="001A47"/>
                </a:solidFill>
                <a:latin typeface="Garet Bold"/>
              </a:rPr>
              <a:t> Okul Rehberlik ve Psikolojik Danışma </a:t>
            </a:r>
            <a:r>
              <a:rPr lang="en-US" sz="1400" dirty="0" err="1">
                <a:solidFill>
                  <a:srgbClr val="001A47"/>
                </a:solidFill>
                <a:latin typeface="Garet Bold"/>
              </a:rPr>
              <a:t>Programını</a:t>
            </a:r>
            <a:r>
              <a:rPr lang="en-US" sz="1400" dirty="0">
                <a:solidFill>
                  <a:srgbClr val="001A47"/>
                </a:solidFill>
                <a:latin typeface="Garet Bold"/>
              </a:rPr>
              <a:t> </a:t>
            </a:r>
            <a:r>
              <a:rPr lang="en-US" sz="1400" dirty="0" err="1">
                <a:solidFill>
                  <a:srgbClr val="001A47"/>
                </a:solidFill>
                <a:latin typeface="Garet Bold"/>
              </a:rPr>
              <a:t>en</a:t>
            </a:r>
            <a:r>
              <a:rPr lang="en-US" sz="1400" dirty="0">
                <a:solidFill>
                  <a:srgbClr val="001A47"/>
                </a:solidFill>
                <a:latin typeface="Garet Bold"/>
              </a:rPr>
              <a:t> </a:t>
            </a:r>
            <a:r>
              <a:rPr lang="en-US" sz="1400" dirty="0" err="1">
                <a:solidFill>
                  <a:srgbClr val="001A47"/>
                </a:solidFill>
                <a:latin typeface="Garet Bold"/>
              </a:rPr>
              <a:t>geç</a:t>
            </a:r>
            <a:r>
              <a:rPr lang="en-US" sz="1400" dirty="0">
                <a:solidFill>
                  <a:srgbClr val="001A47"/>
                </a:solidFill>
                <a:latin typeface="Garet Bold"/>
              </a:rPr>
              <a:t> </a:t>
            </a:r>
            <a:r>
              <a:rPr lang="en-US" sz="1400" dirty="0" err="1">
                <a:solidFill>
                  <a:srgbClr val="FF0000"/>
                </a:solidFill>
                <a:latin typeface="Garet Bold"/>
              </a:rPr>
              <a:t>ekim</a:t>
            </a:r>
            <a:r>
              <a:rPr lang="en-US" sz="1400" dirty="0">
                <a:solidFill>
                  <a:srgbClr val="FF0000"/>
                </a:solidFill>
                <a:latin typeface="Garet Bold"/>
              </a:rPr>
              <a:t> </a:t>
            </a:r>
            <a:r>
              <a:rPr lang="en-US" sz="1400" dirty="0" err="1">
                <a:solidFill>
                  <a:srgbClr val="FF0000"/>
                </a:solidFill>
                <a:latin typeface="Garet Bold"/>
              </a:rPr>
              <a:t>ayı</a:t>
            </a:r>
            <a:r>
              <a:rPr lang="en-US" sz="1400" dirty="0">
                <a:solidFill>
                  <a:srgbClr val="FF0000"/>
                </a:solidFill>
                <a:latin typeface="Garet Bold"/>
              </a:rPr>
              <a:t> ilk </a:t>
            </a:r>
            <a:r>
              <a:rPr lang="en-US" sz="1400" dirty="0" err="1" smtClean="0">
                <a:solidFill>
                  <a:srgbClr val="FF0000"/>
                </a:solidFill>
                <a:latin typeface="Garet Bold"/>
              </a:rPr>
              <a:t>haftasında</a:t>
            </a:r>
            <a:r>
              <a:rPr lang="tr-TR" sz="1400" dirty="0" smtClean="0">
                <a:solidFill>
                  <a:srgbClr val="FF0000"/>
                </a:solidFill>
                <a:latin typeface="Garet Bold"/>
              </a:rPr>
              <a:t>  </a:t>
            </a:r>
            <a:r>
              <a:rPr lang="en-US" sz="1400" dirty="0" smtClean="0">
                <a:solidFill>
                  <a:srgbClr val="FF0000"/>
                </a:solidFill>
                <a:latin typeface="Garet Bold"/>
              </a:rPr>
              <a:t> </a:t>
            </a:r>
            <a:endParaRPr lang="tr-TR" sz="1400" dirty="0" smtClean="0">
              <a:solidFill>
                <a:srgbClr val="FF0000"/>
              </a:solidFill>
              <a:latin typeface="Garet Bold"/>
            </a:endParaRPr>
          </a:p>
          <a:p>
            <a:pPr algn="just">
              <a:lnSpc>
                <a:spcPts val="4176"/>
              </a:lnSpc>
            </a:pPr>
            <a:r>
              <a:rPr lang="en-US" sz="1400" dirty="0" smtClean="0">
                <a:solidFill>
                  <a:srgbClr val="001A47"/>
                </a:solidFill>
                <a:latin typeface="Garet Bold"/>
              </a:rPr>
              <a:t>e-Rehberlik </a:t>
            </a:r>
            <a:r>
              <a:rPr lang="en-US" sz="1400" dirty="0" err="1">
                <a:solidFill>
                  <a:srgbClr val="001A47"/>
                </a:solidFill>
                <a:latin typeface="Garet Bold"/>
              </a:rPr>
              <a:t>sistemi</a:t>
            </a:r>
            <a:r>
              <a:rPr lang="en-US" sz="1400" dirty="0">
                <a:solidFill>
                  <a:srgbClr val="001A47"/>
                </a:solidFill>
                <a:latin typeface="Garet Bold"/>
              </a:rPr>
              <a:t> </a:t>
            </a:r>
            <a:r>
              <a:rPr lang="en-US" sz="1400" dirty="0" err="1">
                <a:solidFill>
                  <a:srgbClr val="001A47"/>
                </a:solidFill>
                <a:latin typeface="Garet Bold"/>
              </a:rPr>
              <a:t>üzerinden</a:t>
            </a:r>
            <a:r>
              <a:rPr lang="en-US" sz="1400" dirty="0">
                <a:solidFill>
                  <a:srgbClr val="001A47"/>
                </a:solidFill>
                <a:latin typeface="Garet Bold"/>
              </a:rPr>
              <a:t> </a:t>
            </a:r>
            <a:r>
              <a:rPr lang="en-US" sz="1400" dirty="0" err="1">
                <a:solidFill>
                  <a:srgbClr val="001A47"/>
                </a:solidFill>
                <a:latin typeface="Garet Bold"/>
              </a:rPr>
              <a:t>onaylamak</a:t>
            </a:r>
            <a:r>
              <a:rPr lang="en-US" sz="1400" dirty="0">
                <a:solidFill>
                  <a:srgbClr val="001A47"/>
                </a:solidFill>
                <a:latin typeface="Garet Bold"/>
              </a:rPr>
              <a:t> </a:t>
            </a:r>
            <a:r>
              <a:rPr lang="en-US" sz="1400" dirty="0" err="1">
                <a:solidFill>
                  <a:srgbClr val="001A47"/>
                </a:solidFill>
                <a:latin typeface="Garet Bold"/>
              </a:rPr>
              <a:t>yoluyla</a:t>
            </a:r>
            <a:r>
              <a:rPr lang="en-US" sz="1400" dirty="0">
                <a:solidFill>
                  <a:srgbClr val="001A47"/>
                </a:solidFill>
                <a:latin typeface="Garet Bold"/>
              </a:rPr>
              <a:t> eğitim </a:t>
            </a:r>
            <a:r>
              <a:rPr lang="en-US" sz="1400" dirty="0" err="1">
                <a:solidFill>
                  <a:srgbClr val="001A47"/>
                </a:solidFill>
                <a:latin typeface="Garet Bold"/>
              </a:rPr>
              <a:t>kurumunun</a:t>
            </a:r>
            <a:r>
              <a:rPr lang="en-US" sz="1400" dirty="0">
                <a:solidFill>
                  <a:srgbClr val="001A47"/>
                </a:solidFill>
                <a:latin typeface="Garet Bold"/>
              </a:rPr>
              <a:t> </a:t>
            </a:r>
            <a:r>
              <a:rPr lang="en-US" sz="1400" dirty="0" err="1">
                <a:solidFill>
                  <a:srgbClr val="001A47"/>
                </a:solidFill>
                <a:latin typeface="Garet Bold"/>
              </a:rPr>
              <a:t>bağlı</a:t>
            </a:r>
            <a:r>
              <a:rPr lang="en-US" sz="1400" dirty="0">
                <a:solidFill>
                  <a:srgbClr val="001A47"/>
                </a:solidFill>
                <a:latin typeface="Garet Bold"/>
              </a:rPr>
              <a:t> </a:t>
            </a:r>
            <a:r>
              <a:rPr lang="en-US" sz="1400" dirty="0" err="1">
                <a:solidFill>
                  <a:srgbClr val="001A47"/>
                </a:solidFill>
                <a:latin typeface="Garet Bold"/>
              </a:rPr>
              <a:t>bulunduğu</a:t>
            </a:r>
            <a:r>
              <a:rPr lang="en-US" sz="1400" dirty="0">
                <a:solidFill>
                  <a:srgbClr val="001A47"/>
                </a:solidFill>
                <a:latin typeface="Garet Bold"/>
              </a:rPr>
              <a:t> Rehberlik ve Araştırma </a:t>
            </a:r>
            <a:r>
              <a:rPr lang="en-US" sz="1400" dirty="0" err="1">
                <a:solidFill>
                  <a:srgbClr val="001A47"/>
                </a:solidFill>
                <a:latin typeface="Garet Bold"/>
              </a:rPr>
              <a:t>Merkezine</a:t>
            </a:r>
            <a:r>
              <a:rPr lang="en-US" sz="1400" dirty="0">
                <a:solidFill>
                  <a:srgbClr val="001A47"/>
                </a:solidFill>
                <a:latin typeface="Garet Bold"/>
              </a:rPr>
              <a:t> </a:t>
            </a:r>
            <a:r>
              <a:rPr lang="en-US" sz="1400" dirty="0" err="1" smtClean="0">
                <a:solidFill>
                  <a:srgbClr val="001A47"/>
                </a:solidFill>
                <a:latin typeface="Garet Bold"/>
              </a:rPr>
              <a:t>ulaştırır</a:t>
            </a:r>
            <a:r>
              <a:rPr lang="en-US" sz="1400" dirty="0" smtClean="0">
                <a:solidFill>
                  <a:srgbClr val="001A47"/>
                </a:solidFill>
                <a:latin typeface="Garet Bold"/>
              </a:rPr>
              <a:t>.</a:t>
            </a:r>
            <a:r>
              <a:rPr lang="tr-TR" sz="1400" dirty="0" smtClean="0">
                <a:solidFill>
                  <a:srgbClr val="001A47"/>
                </a:solidFill>
                <a:latin typeface="Garet Bold"/>
              </a:rPr>
              <a:t> </a:t>
            </a:r>
          </a:p>
          <a:p>
            <a:pPr algn="ctr">
              <a:lnSpc>
                <a:spcPts val="4176"/>
              </a:lnSpc>
            </a:pPr>
            <a:r>
              <a:rPr lang="tr-TR" sz="1400" dirty="0" smtClean="0">
                <a:solidFill>
                  <a:srgbClr val="FF0000"/>
                </a:solidFill>
                <a:latin typeface="Garet Bold"/>
              </a:rPr>
              <a:t>( 06/10/2023 </a:t>
            </a:r>
            <a:r>
              <a:rPr lang="tr-TR" sz="1400" dirty="0">
                <a:solidFill>
                  <a:srgbClr val="FF0000"/>
                </a:solidFill>
                <a:latin typeface="Garet Bold"/>
              </a:rPr>
              <a:t>TARİHİNE KADAR </a:t>
            </a:r>
            <a:r>
              <a:rPr lang="en-US" sz="1400" dirty="0">
                <a:solidFill>
                  <a:srgbClr val="FF0000"/>
                </a:solidFill>
                <a:latin typeface="Garet Bold"/>
              </a:rPr>
              <a:t> </a:t>
            </a:r>
            <a:r>
              <a:rPr lang="tr-TR" sz="1400" dirty="0" smtClean="0">
                <a:solidFill>
                  <a:srgbClr val="FF0000"/>
                </a:solidFill>
                <a:latin typeface="Garet Bold"/>
              </a:rPr>
              <a:t>)</a:t>
            </a:r>
            <a:endParaRPr lang="en-US" sz="1400" dirty="0">
              <a:solidFill>
                <a:srgbClr val="001A47"/>
              </a:solidFill>
              <a:latin typeface="Garet Bold"/>
            </a:endParaRPr>
          </a:p>
          <a:p>
            <a:pPr algn="just">
              <a:lnSpc>
                <a:spcPts val="4176"/>
              </a:lnSpc>
            </a:pPr>
            <a:r>
              <a:rPr lang="en-US" sz="1400" dirty="0">
                <a:solidFill>
                  <a:srgbClr val="001A47"/>
                </a:solidFill>
                <a:latin typeface="Garet Bold"/>
              </a:rPr>
              <a:t>Rehberlik ve Araştırma </a:t>
            </a:r>
            <a:r>
              <a:rPr lang="en-US" sz="1400" dirty="0" err="1">
                <a:solidFill>
                  <a:srgbClr val="001A47"/>
                </a:solidFill>
                <a:latin typeface="Garet Bold"/>
              </a:rPr>
              <a:t>Merkezi</a:t>
            </a:r>
            <a:r>
              <a:rPr lang="en-US" sz="1400" dirty="0">
                <a:solidFill>
                  <a:srgbClr val="001A47"/>
                </a:solidFill>
                <a:latin typeface="Garet Bold"/>
              </a:rPr>
              <a:t> RPDH </a:t>
            </a:r>
            <a:r>
              <a:rPr lang="en-US" sz="1400" dirty="0" err="1">
                <a:solidFill>
                  <a:srgbClr val="001A47"/>
                </a:solidFill>
                <a:latin typeface="Garet Bold"/>
              </a:rPr>
              <a:t>Bölümü</a:t>
            </a:r>
            <a:r>
              <a:rPr lang="en-US" sz="1400" dirty="0">
                <a:solidFill>
                  <a:srgbClr val="001A47"/>
                </a:solidFill>
                <a:latin typeface="Garet Bold"/>
              </a:rPr>
              <a:t> tarafından MEB RAM Yönergesi </a:t>
            </a:r>
            <a:r>
              <a:rPr lang="en-US" sz="1400" dirty="0" err="1">
                <a:solidFill>
                  <a:srgbClr val="001A47"/>
                </a:solidFill>
                <a:latin typeface="Garet Bold"/>
              </a:rPr>
              <a:t>Madde</a:t>
            </a:r>
            <a:r>
              <a:rPr lang="en-US" sz="1400" dirty="0">
                <a:solidFill>
                  <a:srgbClr val="001A47"/>
                </a:solidFill>
                <a:latin typeface="Garet Bold"/>
              </a:rPr>
              <a:t> 5 </a:t>
            </a:r>
            <a:r>
              <a:rPr lang="en-US" sz="1400" dirty="0" err="1">
                <a:solidFill>
                  <a:srgbClr val="001A47"/>
                </a:solidFill>
                <a:latin typeface="Garet Bold"/>
              </a:rPr>
              <a:t>Gereği</a:t>
            </a:r>
            <a:r>
              <a:rPr lang="en-US" sz="1400" dirty="0">
                <a:solidFill>
                  <a:srgbClr val="001A47"/>
                </a:solidFill>
                <a:latin typeface="Garet Bold"/>
              </a:rPr>
              <a:t> ”Eğitim </a:t>
            </a:r>
            <a:r>
              <a:rPr lang="en-US" sz="1400" dirty="0" err="1">
                <a:solidFill>
                  <a:srgbClr val="001A47"/>
                </a:solidFill>
                <a:latin typeface="Garet Bold"/>
              </a:rPr>
              <a:t>kurumlarınca</a:t>
            </a:r>
            <a:r>
              <a:rPr lang="en-US" sz="1400" dirty="0">
                <a:solidFill>
                  <a:srgbClr val="001A47"/>
                </a:solidFill>
                <a:latin typeface="Garet Bold"/>
              </a:rPr>
              <a:t> </a:t>
            </a:r>
            <a:r>
              <a:rPr lang="en-US" sz="1400" dirty="0" err="1">
                <a:solidFill>
                  <a:srgbClr val="001A47"/>
                </a:solidFill>
                <a:latin typeface="Garet Bold"/>
              </a:rPr>
              <a:t>hazırlanarak</a:t>
            </a:r>
            <a:r>
              <a:rPr lang="en-US" sz="1400" dirty="0">
                <a:solidFill>
                  <a:srgbClr val="001A47"/>
                </a:solidFill>
                <a:latin typeface="Garet Bold"/>
              </a:rPr>
              <a:t> E-</a:t>
            </a:r>
            <a:r>
              <a:rPr lang="en-US" sz="1400" dirty="0" err="1">
                <a:solidFill>
                  <a:srgbClr val="001A47"/>
                </a:solidFill>
                <a:latin typeface="Garet Bold"/>
              </a:rPr>
              <a:t>rehberlik</a:t>
            </a:r>
            <a:r>
              <a:rPr lang="en-US" sz="1400" dirty="0">
                <a:solidFill>
                  <a:srgbClr val="001A47"/>
                </a:solidFill>
                <a:latin typeface="Garet Bold"/>
              </a:rPr>
              <a:t> </a:t>
            </a:r>
            <a:r>
              <a:rPr lang="en-US" sz="1400" dirty="0" err="1">
                <a:solidFill>
                  <a:srgbClr val="001A47"/>
                </a:solidFill>
                <a:latin typeface="Garet Bold"/>
              </a:rPr>
              <a:t>Sistemi</a:t>
            </a:r>
            <a:r>
              <a:rPr lang="en-US" sz="1400" dirty="0">
                <a:solidFill>
                  <a:srgbClr val="001A47"/>
                </a:solidFill>
                <a:latin typeface="Garet Bold"/>
              </a:rPr>
              <a:t> </a:t>
            </a:r>
            <a:r>
              <a:rPr lang="en-US" sz="1400" dirty="0" err="1">
                <a:solidFill>
                  <a:srgbClr val="001A47"/>
                </a:solidFill>
                <a:latin typeface="Garet Bold"/>
              </a:rPr>
              <a:t>üzerinden</a:t>
            </a:r>
            <a:r>
              <a:rPr lang="en-US" sz="1400" dirty="0">
                <a:solidFill>
                  <a:srgbClr val="001A47"/>
                </a:solidFill>
                <a:latin typeface="Garet Bold"/>
              </a:rPr>
              <a:t> Rehberlik ve Araştırma </a:t>
            </a:r>
            <a:r>
              <a:rPr lang="en-US" sz="1400" dirty="0" err="1">
                <a:solidFill>
                  <a:srgbClr val="001A47"/>
                </a:solidFill>
                <a:latin typeface="Garet Bold"/>
              </a:rPr>
              <a:t>Merkezine</a:t>
            </a:r>
            <a:r>
              <a:rPr lang="en-US" sz="1400" dirty="0">
                <a:solidFill>
                  <a:srgbClr val="001A47"/>
                </a:solidFill>
                <a:latin typeface="Garet Bold"/>
              </a:rPr>
              <a:t> </a:t>
            </a:r>
            <a:r>
              <a:rPr lang="en-US" sz="1400" dirty="0" err="1">
                <a:solidFill>
                  <a:srgbClr val="001A47"/>
                </a:solidFill>
                <a:latin typeface="Garet Bold"/>
              </a:rPr>
              <a:t>gönderilen</a:t>
            </a:r>
            <a:r>
              <a:rPr lang="en-US" sz="1400" dirty="0">
                <a:solidFill>
                  <a:srgbClr val="001A47"/>
                </a:solidFill>
                <a:latin typeface="Garet Bold"/>
              </a:rPr>
              <a:t> </a:t>
            </a:r>
            <a:r>
              <a:rPr lang="en-US" sz="1400" dirty="0" err="1">
                <a:solidFill>
                  <a:srgbClr val="001A47"/>
                </a:solidFill>
                <a:latin typeface="Garet Bold"/>
              </a:rPr>
              <a:t>okul</a:t>
            </a:r>
            <a:r>
              <a:rPr lang="en-US" sz="1400" dirty="0">
                <a:solidFill>
                  <a:srgbClr val="001A47"/>
                </a:solidFill>
                <a:latin typeface="Garet Bold"/>
              </a:rPr>
              <a:t> </a:t>
            </a:r>
            <a:r>
              <a:rPr lang="en-US" sz="1400" dirty="0" err="1">
                <a:solidFill>
                  <a:srgbClr val="001A47"/>
                </a:solidFill>
                <a:latin typeface="Garet Bold"/>
              </a:rPr>
              <a:t>rehberlik</a:t>
            </a:r>
            <a:r>
              <a:rPr lang="en-US" sz="1400" dirty="0">
                <a:solidFill>
                  <a:srgbClr val="001A47"/>
                </a:solidFill>
                <a:latin typeface="Garet Bold"/>
              </a:rPr>
              <a:t> ve </a:t>
            </a:r>
            <a:r>
              <a:rPr lang="en-US" sz="1400" dirty="0" err="1">
                <a:solidFill>
                  <a:srgbClr val="001A47"/>
                </a:solidFill>
                <a:latin typeface="Garet Bold"/>
              </a:rPr>
              <a:t>psikolojik</a:t>
            </a:r>
            <a:r>
              <a:rPr lang="en-US" sz="1400" dirty="0">
                <a:solidFill>
                  <a:srgbClr val="001A47"/>
                </a:solidFill>
                <a:latin typeface="Garet Bold"/>
              </a:rPr>
              <a:t> </a:t>
            </a:r>
            <a:r>
              <a:rPr lang="en-US" sz="1400" dirty="0" err="1">
                <a:solidFill>
                  <a:srgbClr val="001A47"/>
                </a:solidFill>
                <a:latin typeface="Garet Bold"/>
              </a:rPr>
              <a:t>danışma</a:t>
            </a:r>
            <a:r>
              <a:rPr lang="en-US" sz="1400" dirty="0">
                <a:solidFill>
                  <a:srgbClr val="001A47"/>
                </a:solidFill>
                <a:latin typeface="Garet Bold"/>
              </a:rPr>
              <a:t> </a:t>
            </a:r>
            <a:r>
              <a:rPr lang="en-US" sz="1400" dirty="0" err="1">
                <a:solidFill>
                  <a:srgbClr val="001A47"/>
                </a:solidFill>
                <a:latin typeface="Garet Bold"/>
              </a:rPr>
              <a:t>programlarını</a:t>
            </a:r>
            <a:r>
              <a:rPr lang="en-US" sz="1400" dirty="0">
                <a:solidFill>
                  <a:srgbClr val="001A47"/>
                </a:solidFill>
                <a:latin typeface="Garet Bold"/>
              </a:rPr>
              <a:t> </a:t>
            </a:r>
            <a:r>
              <a:rPr lang="en-US" sz="1400" dirty="0" err="1">
                <a:solidFill>
                  <a:srgbClr val="001A47"/>
                </a:solidFill>
                <a:latin typeface="Garet Bold"/>
              </a:rPr>
              <a:t>inceler</a:t>
            </a:r>
            <a:r>
              <a:rPr lang="en-US" sz="1400" dirty="0">
                <a:solidFill>
                  <a:srgbClr val="001A47"/>
                </a:solidFill>
                <a:latin typeface="Garet Bold"/>
              </a:rPr>
              <a:t>, </a:t>
            </a:r>
            <a:r>
              <a:rPr lang="en-US" sz="1400" dirty="0" err="1">
                <a:solidFill>
                  <a:srgbClr val="001A47"/>
                </a:solidFill>
                <a:latin typeface="Garet Bold"/>
              </a:rPr>
              <a:t>değerlendirir</a:t>
            </a:r>
            <a:r>
              <a:rPr lang="en-US" sz="1400" dirty="0">
                <a:solidFill>
                  <a:srgbClr val="001A47"/>
                </a:solidFill>
                <a:latin typeface="Garet Bold"/>
              </a:rPr>
              <a:t> ve </a:t>
            </a:r>
            <a:r>
              <a:rPr lang="en-US" sz="1400" dirty="0" err="1">
                <a:solidFill>
                  <a:srgbClr val="001A47"/>
                </a:solidFill>
                <a:latin typeface="Garet Bold"/>
              </a:rPr>
              <a:t>geri</a:t>
            </a:r>
            <a:r>
              <a:rPr lang="en-US" sz="1400" dirty="0">
                <a:solidFill>
                  <a:srgbClr val="001A47"/>
                </a:solidFill>
                <a:latin typeface="Garet Bold"/>
              </a:rPr>
              <a:t> </a:t>
            </a:r>
            <a:r>
              <a:rPr lang="en-US" sz="1400" dirty="0" err="1">
                <a:solidFill>
                  <a:srgbClr val="001A47"/>
                </a:solidFill>
                <a:latin typeface="Garet Bold"/>
              </a:rPr>
              <a:t>bildirim</a:t>
            </a:r>
            <a:r>
              <a:rPr lang="en-US" sz="1400" dirty="0">
                <a:solidFill>
                  <a:srgbClr val="001A47"/>
                </a:solidFill>
                <a:latin typeface="Garet Bold"/>
              </a:rPr>
              <a:t> </a:t>
            </a:r>
            <a:r>
              <a:rPr lang="en-US" sz="1400" dirty="0" err="1">
                <a:solidFill>
                  <a:srgbClr val="001A47"/>
                </a:solidFill>
                <a:latin typeface="Garet Bold"/>
              </a:rPr>
              <a:t>verir</a:t>
            </a:r>
            <a:r>
              <a:rPr lang="en-US" sz="1400" dirty="0">
                <a:solidFill>
                  <a:srgbClr val="001A47"/>
                </a:solidFill>
                <a:latin typeface="Garet Bold"/>
              </a:rPr>
              <a:t>”. </a:t>
            </a:r>
            <a:endParaRPr lang="tr-TR" sz="1400" dirty="0">
              <a:solidFill>
                <a:srgbClr val="001A47"/>
              </a:solidFill>
              <a:latin typeface="Garet Bold"/>
            </a:endParaRPr>
          </a:p>
        </p:txBody>
      </p:sp>
      <p:grpSp>
        <p:nvGrpSpPr>
          <p:cNvPr id="9" name="Group 2"/>
          <p:cNvGrpSpPr/>
          <p:nvPr/>
        </p:nvGrpSpPr>
        <p:grpSpPr>
          <a:xfrm>
            <a:off x="11828626" y="298269"/>
            <a:ext cx="6403543" cy="9497502"/>
            <a:chOff x="-65312" y="-11"/>
            <a:chExt cx="11931777" cy="13375768"/>
          </a:xfrm>
        </p:grpSpPr>
        <p:sp>
          <p:nvSpPr>
            <p:cNvPr id="10" name="Freeform 3"/>
            <p:cNvSpPr/>
            <p:nvPr/>
          </p:nvSpPr>
          <p:spPr>
            <a:xfrm>
              <a:off x="-65312" y="-11"/>
              <a:ext cx="11931777" cy="13375768"/>
            </a:xfrm>
            <a:custGeom>
              <a:avLst/>
              <a:gdLst/>
              <a:ahLst/>
              <a:cxnLst/>
              <a:rect l="l" t="t" r="r" b="b"/>
              <a:pathLst>
                <a:path w="11931777" h="13375767">
                  <a:moveTo>
                    <a:pt x="0" y="0"/>
                  </a:moveTo>
                  <a:lnTo>
                    <a:pt x="11931777" y="0"/>
                  </a:lnTo>
                  <a:lnTo>
                    <a:pt x="11931777" y="13375767"/>
                  </a:lnTo>
                  <a:lnTo>
                    <a:pt x="0" y="13375767"/>
                  </a:lnTo>
                  <a:lnTo>
                    <a:pt x="0" y="0"/>
                  </a:lnTo>
                  <a:close/>
                </a:path>
              </a:pathLst>
            </a:custGeom>
            <a:blipFill>
              <a:blip r:embed="rId3"/>
              <a:stretch>
                <a:fillRect/>
              </a:stretch>
            </a:blipFill>
          </p:spPr>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1A588"/>
        </a:solidFill>
        <a:effectLst/>
      </p:bgPr>
    </p:bg>
    <p:spTree>
      <p:nvGrpSpPr>
        <p:cNvPr id="1" name=""/>
        <p:cNvGrpSpPr/>
        <p:nvPr/>
      </p:nvGrpSpPr>
      <p:grpSpPr>
        <a:xfrm>
          <a:off x="0" y="0"/>
          <a:ext cx="0" cy="0"/>
          <a:chOff x="0" y="0"/>
          <a:chExt cx="0" cy="0"/>
        </a:xfrm>
      </p:grpSpPr>
      <p:grpSp>
        <p:nvGrpSpPr>
          <p:cNvPr id="2" name="Group 2"/>
          <p:cNvGrpSpPr/>
          <p:nvPr/>
        </p:nvGrpSpPr>
        <p:grpSpPr>
          <a:xfrm>
            <a:off x="-346988" y="-373732"/>
            <a:ext cx="7635486" cy="10660732"/>
            <a:chOff x="0" y="0"/>
            <a:chExt cx="10180648" cy="14214309"/>
          </a:xfrm>
        </p:grpSpPr>
        <p:sp>
          <p:nvSpPr>
            <p:cNvPr id="3" name="Freeform 3"/>
            <p:cNvSpPr/>
            <p:nvPr/>
          </p:nvSpPr>
          <p:spPr>
            <a:xfrm>
              <a:off x="0" y="0"/>
              <a:ext cx="10180701" cy="14214348"/>
            </a:xfrm>
            <a:custGeom>
              <a:avLst/>
              <a:gdLst/>
              <a:ahLst/>
              <a:cxnLst/>
              <a:rect l="l" t="t" r="r" b="b"/>
              <a:pathLst>
                <a:path w="10180701" h="14214348">
                  <a:moveTo>
                    <a:pt x="0" y="0"/>
                  </a:moveTo>
                  <a:lnTo>
                    <a:pt x="10180701" y="0"/>
                  </a:lnTo>
                  <a:lnTo>
                    <a:pt x="10180701" y="14214348"/>
                  </a:lnTo>
                  <a:lnTo>
                    <a:pt x="0" y="14214348"/>
                  </a:lnTo>
                  <a:lnTo>
                    <a:pt x="0" y="0"/>
                  </a:lnTo>
                  <a:close/>
                </a:path>
              </a:pathLst>
            </a:custGeom>
            <a:blipFill>
              <a:blip r:embed="rId2"/>
              <a:stretch>
                <a:fillRect t="-10" b="-10"/>
              </a:stretch>
            </a:blipFill>
          </p:spPr>
        </p:sp>
      </p:grpSp>
      <p:sp>
        <p:nvSpPr>
          <p:cNvPr id="4" name="TextBox 4"/>
          <p:cNvSpPr txBox="1"/>
          <p:nvPr/>
        </p:nvSpPr>
        <p:spPr>
          <a:xfrm>
            <a:off x="854282" y="3849236"/>
            <a:ext cx="5680802" cy="2286533"/>
          </a:xfrm>
          <a:prstGeom prst="rect">
            <a:avLst/>
          </a:prstGeom>
        </p:spPr>
        <p:txBody>
          <a:bodyPr lIns="0" tIns="0" rIns="0" bIns="0" rtlCol="0" anchor="t">
            <a:spAutoFit/>
          </a:bodyPr>
          <a:lstStyle/>
          <a:p>
            <a:pPr algn="ctr">
              <a:lnSpc>
                <a:spcPts val="9048"/>
              </a:lnSpc>
            </a:pPr>
            <a:r>
              <a:rPr lang="en-US" sz="7356">
                <a:solidFill>
                  <a:srgbClr val="000000"/>
                </a:solidFill>
                <a:latin typeface="Sunday"/>
              </a:rPr>
              <a:t>Toplantı Gündemi </a:t>
            </a:r>
          </a:p>
        </p:txBody>
      </p:sp>
      <p:sp>
        <p:nvSpPr>
          <p:cNvPr id="5" name="TextBox 5"/>
          <p:cNvSpPr txBox="1"/>
          <p:nvPr/>
        </p:nvSpPr>
        <p:spPr>
          <a:xfrm>
            <a:off x="7543800" y="0"/>
            <a:ext cx="10227478" cy="10772180"/>
          </a:xfrm>
          <a:prstGeom prst="rect">
            <a:avLst/>
          </a:prstGeom>
        </p:spPr>
        <p:txBody>
          <a:bodyPr lIns="0" tIns="0" rIns="0" bIns="0" rtlCol="0" anchor="t">
            <a:spAutoFit/>
          </a:bodyPr>
          <a:lstStyle/>
          <a:p>
            <a:pPr algn="just">
              <a:lnSpc>
                <a:spcPts val="2959"/>
              </a:lnSpc>
            </a:pPr>
            <a:r>
              <a:rPr lang="en-US" sz="1100" dirty="0" smtClean="0">
                <a:solidFill>
                  <a:srgbClr val="000000"/>
                </a:solidFill>
                <a:latin typeface="Open Sauce Bold"/>
              </a:rPr>
              <a:t>1.Açılış</a:t>
            </a:r>
            <a:endParaRPr lang="en-US" sz="1100" dirty="0">
              <a:solidFill>
                <a:srgbClr val="000000"/>
              </a:solidFill>
              <a:latin typeface="Open Sauce Bold"/>
            </a:endParaRPr>
          </a:p>
          <a:p>
            <a:pPr algn="just">
              <a:lnSpc>
                <a:spcPts val="2959"/>
              </a:lnSpc>
            </a:pPr>
            <a:r>
              <a:rPr lang="en-US" sz="1100" dirty="0">
                <a:solidFill>
                  <a:srgbClr val="000000"/>
                </a:solidFill>
                <a:latin typeface="Open Sauce Bold"/>
              </a:rPr>
              <a:t>2.İlçe Milli Eğitim Müdürü Hasan YILDIRIM’ın </a:t>
            </a:r>
            <a:r>
              <a:rPr lang="en-US" sz="1100" dirty="0" smtClean="0">
                <a:solidFill>
                  <a:srgbClr val="000000"/>
                </a:solidFill>
                <a:latin typeface="Open Sauce Bold"/>
              </a:rPr>
              <a:t>konuşması</a:t>
            </a:r>
            <a:endParaRPr lang="en-US" sz="1100" dirty="0">
              <a:solidFill>
                <a:srgbClr val="000000"/>
              </a:solidFill>
              <a:latin typeface="Open Sauce Bold"/>
            </a:endParaRPr>
          </a:p>
          <a:p>
            <a:pPr algn="just">
              <a:lnSpc>
                <a:spcPts val="2959"/>
              </a:lnSpc>
            </a:pPr>
            <a:r>
              <a:rPr lang="en-US" sz="1100" dirty="0">
                <a:solidFill>
                  <a:srgbClr val="000000"/>
                </a:solidFill>
                <a:latin typeface="Open Sauce Bold"/>
              </a:rPr>
              <a:t>3.Özel Eğitim ve Rehberlik Hizmetleri Şube Müdürü Mehmet KARGI’nın </a:t>
            </a:r>
            <a:r>
              <a:rPr lang="en-US" sz="1100" dirty="0" smtClean="0">
                <a:solidFill>
                  <a:srgbClr val="000000"/>
                </a:solidFill>
                <a:latin typeface="Open Sauce Bold"/>
              </a:rPr>
              <a:t>konuşması</a:t>
            </a:r>
            <a:endParaRPr lang="en-US" sz="1100" dirty="0">
              <a:solidFill>
                <a:srgbClr val="000000"/>
              </a:solidFill>
              <a:latin typeface="Open Sauce Bold"/>
            </a:endParaRPr>
          </a:p>
          <a:p>
            <a:pPr algn="just">
              <a:lnSpc>
                <a:spcPts val="2959"/>
              </a:lnSpc>
            </a:pPr>
            <a:r>
              <a:rPr lang="en-US" sz="1100" dirty="0" smtClean="0">
                <a:solidFill>
                  <a:srgbClr val="000000"/>
                </a:solidFill>
                <a:latin typeface="Open Sauce Bold"/>
              </a:rPr>
              <a:t>4.Merkez </a:t>
            </a:r>
            <a:r>
              <a:rPr lang="en-US" sz="1100" dirty="0">
                <a:solidFill>
                  <a:srgbClr val="000000"/>
                </a:solidFill>
                <a:latin typeface="Open Sauce Bold"/>
              </a:rPr>
              <a:t>Müdürü Mehmet Uğur PARMAKSIZ’ın </a:t>
            </a:r>
            <a:r>
              <a:rPr lang="en-US" sz="1100" dirty="0" smtClean="0">
                <a:solidFill>
                  <a:srgbClr val="000000"/>
                </a:solidFill>
                <a:latin typeface="Open Sauce Bold"/>
              </a:rPr>
              <a:t>konuşması</a:t>
            </a:r>
            <a:endParaRPr lang="en-US" sz="1100" dirty="0">
              <a:solidFill>
                <a:srgbClr val="000000"/>
              </a:solidFill>
              <a:latin typeface="Open Sauce Bold"/>
            </a:endParaRPr>
          </a:p>
          <a:p>
            <a:pPr algn="just">
              <a:lnSpc>
                <a:spcPts val="2959"/>
              </a:lnSpc>
            </a:pPr>
            <a:r>
              <a:rPr lang="en-US" sz="1100" dirty="0">
                <a:solidFill>
                  <a:srgbClr val="000000"/>
                </a:solidFill>
                <a:latin typeface="Open Sauce Bold"/>
              </a:rPr>
              <a:t>5.Özel Eğitim Hizmetleri Bölüm Başkanı Ahmet ÜNLÜ’nün Özel Eğitim ile ilgili iş ve işlemler hakkında </a:t>
            </a:r>
            <a:r>
              <a:rPr lang="en-US" sz="1100" dirty="0" smtClean="0">
                <a:solidFill>
                  <a:srgbClr val="000000"/>
                </a:solidFill>
                <a:latin typeface="Open Sauce Bold"/>
              </a:rPr>
              <a:t>bilgilendirmesi</a:t>
            </a:r>
            <a:endParaRPr lang="en-US" sz="1100" dirty="0">
              <a:solidFill>
                <a:srgbClr val="000000"/>
              </a:solidFill>
              <a:latin typeface="Open Sauce Bold"/>
            </a:endParaRPr>
          </a:p>
          <a:p>
            <a:pPr algn="just">
              <a:lnSpc>
                <a:spcPts val="2959"/>
              </a:lnSpc>
            </a:pPr>
            <a:r>
              <a:rPr lang="en-US" sz="1100" dirty="0">
                <a:solidFill>
                  <a:srgbClr val="000000"/>
                </a:solidFill>
                <a:latin typeface="Open Sauce Bold"/>
              </a:rPr>
              <a:t>6.RPD Hizmetleri Bölüm Başkanı Eda Rahşan DENİZ’in RPD Hizmetleri ile ilgili iş ve işlemler hakkında </a:t>
            </a:r>
            <a:r>
              <a:rPr lang="en-US" sz="1100" dirty="0" smtClean="0">
                <a:solidFill>
                  <a:srgbClr val="000000"/>
                </a:solidFill>
                <a:latin typeface="Open Sauce Bold"/>
              </a:rPr>
              <a:t>bilgilendirmesi</a:t>
            </a:r>
            <a:endParaRPr lang="tr-TR" sz="1100" dirty="0" smtClean="0">
              <a:solidFill>
                <a:srgbClr val="000000"/>
              </a:solidFill>
              <a:latin typeface="Open Sauce Bold"/>
            </a:endParaRPr>
          </a:p>
          <a:p>
            <a:pPr marL="228600" indent="-228600" algn="just">
              <a:lnSpc>
                <a:spcPts val="2959"/>
              </a:lnSpc>
              <a:buFont typeface="+mj-lt"/>
              <a:buAutoNum type="alphaLcParenR"/>
            </a:pPr>
            <a:r>
              <a:rPr lang="en-US" sz="1100" dirty="0">
                <a:solidFill>
                  <a:srgbClr val="000000"/>
                </a:solidFill>
                <a:latin typeface="Open Sauce Bold"/>
              </a:rPr>
              <a:t>Rehberlik Ve Psikolojik Danışma Hizmetleri</a:t>
            </a:r>
          </a:p>
          <a:p>
            <a:pPr marL="228600" indent="-228600" algn="just">
              <a:lnSpc>
                <a:spcPts val="2959"/>
              </a:lnSpc>
              <a:buFont typeface="+mj-lt"/>
              <a:buAutoNum type="alphaLcParenR"/>
            </a:pPr>
            <a:r>
              <a:rPr lang="en-US" sz="1100" dirty="0">
                <a:solidFill>
                  <a:srgbClr val="000000"/>
                </a:solidFill>
                <a:latin typeface="Open Sauce Bold"/>
              </a:rPr>
              <a:t>2023-2024 Eğitim Öğretim Yılı Altındağ Psikolojik Danışman/Rehber Öğretmen Sayısal Veriler</a:t>
            </a:r>
          </a:p>
          <a:p>
            <a:pPr marL="228600" indent="-228600" algn="just">
              <a:lnSpc>
                <a:spcPts val="2959"/>
              </a:lnSpc>
              <a:buFont typeface="+mj-lt"/>
              <a:buAutoNum type="alphaLcParenR"/>
            </a:pPr>
            <a:r>
              <a:rPr lang="en-US" sz="1100" dirty="0">
                <a:solidFill>
                  <a:srgbClr val="000000"/>
                </a:solidFill>
                <a:latin typeface="Open Sauce Bold"/>
              </a:rPr>
              <a:t>2023-2024 Eğitim Öğretim Yılı Çalışma İş Akış Çizelgesi Ve Yönergesi  </a:t>
            </a:r>
          </a:p>
          <a:p>
            <a:pPr marL="228600" indent="-228600" algn="just">
              <a:lnSpc>
                <a:spcPts val="2959"/>
              </a:lnSpc>
              <a:buFont typeface="+mj-lt"/>
              <a:buAutoNum type="alphaLcParenR"/>
            </a:pPr>
            <a:r>
              <a:rPr lang="en-US" sz="1100" dirty="0">
                <a:solidFill>
                  <a:srgbClr val="000000"/>
                </a:solidFill>
                <a:latin typeface="Open Sauce Bold"/>
              </a:rPr>
              <a:t>2023-2024 Eğitim Öğretim Yılı Çalışma Takvimi</a:t>
            </a:r>
          </a:p>
          <a:p>
            <a:pPr marL="228600" indent="-228600" algn="just">
              <a:lnSpc>
                <a:spcPts val="2959"/>
              </a:lnSpc>
              <a:buFont typeface="+mj-lt"/>
              <a:buAutoNum type="alphaLcParenR"/>
            </a:pPr>
            <a:r>
              <a:rPr lang="en-US" sz="1100" dirty="0">
                <a:solidFill>
                  <a:srgbClr val="000000"/>
                </a:solidFill>
                <a:latin typeface="Open Sauce Bold"/>
              </a:rPr>
              <a:t>2023-2024 Eğitim Öğretim Yılı Çalışma İş Akış Çizelgesi Ve Yönergesi  </a:t>
            </a:r>
          </a:p>
          <a:p>
            <a:pPr marL="228600" indent="-228600" algn="just">
              <a:lnSpc>
                <a:spcPts val="2959"/>
              </a:lnSpc>
              <a:buFont typeface="+mj-lt"/>
              <a:buAutoNum type="alphaLcParenR"/>
            </a:pPr>
            <a:r>
              <a:rPr lang="en-US" sz="1100" dirty="0">
                <a:solidFill>
                  <a:srgbClr val="000000"/>
                </a:solidFill>
                <a:latin typeface="Open Sauce Bold"/>
              </a:rPr>
              <a:t>Okul Rehberlik Ve Psikolojik Danışma Programı Hazırlanması Ve Değerlendirilmesi  </a:t>
            </a:r>
          </a:p>
          <a:p>
            <a:pPr marL="228600" indent="-228600" algn="just">
              <a:lnSpc>
                <a:spcPts val="2959"/>
              </a:lnSpc>
              <a:buFont typeface="+mj-lt"/>
              <a:buAutoNum type="alphaLcParenR"/>
            </a:pPr>
            <a:r>
              <a:rPr lang="en-US" sz="1100" dirty="0">
                <a:solidFill>
                  <a:srgbClr val="000000"/>
                </a:solidFill>
                <a:latin typeface="Open Sauce Bold"/>
              </a:rPr>
              <a:t>Psikolojik Danışman/Rehber Öğretmen Tarafından Uygulanacak Sınıf Rehberlik Programı Etkinliği</a:t>
            </a:r>
          </a:p>
          <a:p>
            <a:pPr marL="228600" indent="-228600" algn="just">
              <a:lnSpc>
                <a:spcPts val="2959"/>
              </a:lnSpc>
              <a:buFont typeface="+mj-lt"/>
              <a:buAutoNum type="alphaLcParenR"/>
            </a:pPr>
            <a:r>
              <a:rPr lang="en-US" sz="1100" dirty="0">
                <a:solidFill>
                  <a:srgbClr val="000000"/>
                </a:solidFill>
                <a:latin typeface="Open Sauce Bold"/>
              </a:rPr>
              <a:t>2023-2024 Eğitim Öğretim Yılı Hedef Listesi</a:t>
            </a:r>
          </a:p>
          <a:p>
            <a:pPr marL="228600" indent="-228600" algn="just">
              <a:lnSpc>
                <a:spcPts val="2959"/>
              </a:lnSpc>
              <a:buFont typeface="+mj-lt"/>
              <a:buAutoNum type="alphaLcParenR"/>
            </a:pPr>
            <a:r>
              <a:rPr lang="en-US" sz="1100" dirty="0">
                <a:solidFill>
                  <a:srgbClr val="000000"/>
                </a:solidFill>
                <a:latin typeface="Open Sauce Bold"/>
              </a:rPr>
              <a:t>2023-2024 Eğitim Öğretim Yılı Ankara İli Yerel Hedef Eğitim İçerikleri</a:t>
            </a:r>
          </a:p>
          <a:p>
            <a:pPr marL="228600" indent="-228600" algn="just">
              <a:lnSpc>
                <a:spcPts val="2959"/>
              </a:lnSpc>
              <a:buFont typeface="+mj-lt"/>
              <a:buAutoNum type="alphaLcParenR"/>
            </a:pPr>
            <a:r>
              <a:rPr lang="en-US" sz="1100" dirty="0">
                <a:solidFill>
                  <a:srgbClr val="000000"/>
                </a:solidFill>
                <a:latin typeface="Open Sauce Bold"/>
              </a:rPr>
              <a:t>E-Rehberlik Sisteminde Yapılan İşlemler</a:t>
            </a:r>
          </a:p>
          <a:p>
            <a:pPr marL="228600" indent="-228600" algn="just">
              <a:lnSpc>
                <a:spcPts val="2959"/>
              </a:lnSpc>
              <a:buFont typeface="+mj-lt"/>
              <a:buAutoNum type="alphaLcParenR"/>
            </a:pPr>
            <a:r>
              <a:rPr lang="en-US" sz="1100" dirty="0">
                <a:solidFill>
                  <a:srgbClr val="000000"/>
                </a:solidFill>
                <a:latin typeface="Open Sauce Bold"/>
              </a:rPr>
              <a:t>Risk Haritaları</a:t>
            </a:r>
          </a:p>
          <a:p>
            <a:pPr marL="228600" indent="-228600" algn="just">
              <a:lnSpc>
                <a:spcPts val="2959"/>
              </a:lnSpc>
              <a:buFont typeface="+mj-lt"/>
              <a:buAutoNum type="alphaLcParenR"/>
            </a:pPr>
            <a:r>
              <a:rPr lang="en-US" sz="1100" dirty="0">
                <a:solidFill>
                  <a:srgbClr val="000000"/>
                </a:solidFill>
                <a:latin typeface="Open Sauce Bold"/>
              </a:rPr>
              <a:t>Tbm Verileri</a:t>
            </a:r>
          </a:p>
          <a:p>
            <a:pPr marL="228600" indent="-228600" algn="just">
              <a:lnSpc>
                <a:spcPts val="2959"/>
              </a:lnSpc>
              <a:buFont typeface="+mj-lt"/>
              <a:buAutoNum type="alphaLcParenR"/>
            </a:pPr>
            <a:r>
              <a:rPr lang="en-US" sz="1100" dirty="0">
                <a:solidFill>
                  <a:srgbClr val="000000"/>
                </a:solidFill>
                <a:latin typeface="Open Sauce Bold"/>
              </a:rPr>
              <a:t>Rehber Öğretmen/Psikolojik Danışmanı Olmayan Okullarda Yapılacak Çalışmalar</a:t>
            </a:r>
          </a:p>
          <a:p>
            <a:pPr marL="228600" indent="-228600" algn="just">
              <a:lnSpc>
                <a:spcPts val="2959"/>
              </a:lnSpc>
              <a:buFont typeface="+mj-lt"/>
              <a:buAutoNum type="alphaLcParenR"/>
            </a:pPr>
            <a:r>
              <a:rPr lang="en-US" sz="1100" dirty="0">
                <a:solidFill>
                  <a:srgbClr val="000000"/>
                </a:solidFill>
                <a:latin typeface="Open Sauce Bold"/>
              </a:rPr>
              <a:t>2023-2024 Eğitim-Öğretim Yılın Rehber Öğretmen/Psıkolojık Danışmanı Bulunmayan Okullara Yönelık Örnek Okul Rehberlik Ve Psıkolojık Danışma Program</a:t>
            </a:r>
          </a:p>
          <a:p>
            <a:pPr marL="228600" indent="-228600" algn="just">
              <a:lnSpc>
                <a:spcPts val="2959"/>
              </a:lnSpc>
              <a:buFont typeface="+mj-lt"/>
              <a:buAutoNum type="alphaLcParenR"/>
            </a:pPr>
            <a:r>
              <a:rPr lang="en-US" sz="1100" dirty="0">
                <a:solidFill>
                  <a:srgbClr val="000000"/>
                </a:solidFill>
                <a:latin typeface="Open Sauce Bold"/>
              </a:rPr>
              <a:t>Psdh Kapsaminda Sürdürülecek Çalişmalar</a:t>
            </a:r>
          </a:p>
          <a:p>
            <a:pPr marL="228600" indent="-228600" algn="just">
              <a:lnSpc>
                <a:spcPts val="2959"/>
              </a:lnSpc>
              <a:buFont typeface="+mj-lt"/>
              <a:buAutoNum type="alphaLcParenR"/>
            </a:pPr>
            <a:r>
              <a:rPr lang="en-US" sz="1100" dirty="0">
                <a:solidFill>
                  <a:srgbClr val="000000"/>
                </a:solidFill>
                <a:latin typeface="Open Sauce Bold"/>
              </a:rPr>
              <a:t>Psıkolojık Destek Yönlendirme </a:t>
            </a:r>
            <a:r>
              <a:rPr lang="en-US" sz="1100" dirty="0" smtClean="0">
                <a:solidFill>
                  <a:srgbClr val="000000"/>
                </a:solidFill>
                <a:latin typeface="Open Sauce Bold"/>
              </a:rPr>
              <a:t>Formu</a:t>
            </a:r>
            <a:endParaRPr lang="en-US" sz="1100" dirty="0">
              <a:solidFill>
                <a:srgbClr val="000000"/>
              </a:solidFill>
              <a:latin typeface="Open Sauce Bold"/>
            </a:endParaRPr>
          </a:p>
          <a:p>
            <a:pPr algn="just">
              <a:lnSpc>
                <a:spcPts val="2959"/>
              </a:lnSpc>
            </a:pPr>
            <a:r>
              <a:rPr lang="tr-TR" sz="1100" dirty="0" smtClean="0">
                <a:solidFill>
                  <a:srgbClr val="000000"/>
                </a:solidFill>
                <a:latin typeface="Open Sauce Bold"/>
              </a:rPr>
              <a:t>7</a:t>
            </a:r>
            <a:r>
              <a:rPr lang="en-US" sz="1100" dirty="0" smtClean="0">
                <a:solidFill>
                  <a:srgbClr val="000000"/>
                </a:solidFill>
                <a:latin typeface="Open Sauce Bold"/>
              </a:rPr>
              <a:t>) </a:t>
            </a:r>
            <a:r>
              <a:rPr lang="en-US" sz="1100" dirty="0">
                <a:solidFill>
                  <a:srgbClr val="000000"/>
                </a:solidFill>
                <a:latin typeface="Open Sauce Bold"/>
              </a:rPr>
              <a:t>Adli ve İdari Bildirim Gerektiren Durumlar ve Sürecin Yönetilmesi </a:t>
            </a:r>
            <a:endParaRPr lang="tr-TR" sz="1100" dirty="0" smtClean="0">
              <a:solidFill>
                <a:srgbClr val="000000"/>
              </a:solidFill>
              <a:latin typeface="Open Sauce Bold"/>
            </a:endParaRPr>
          </a:p>
          <a:p>
            <a:pPr algn="just">
              <a:lnSpc>
                <a:spcPts val="2959"/>
              </a:lnSpc>
            </a:pPr>
            <a:r>
              <a:rPr lang="tr-TR" sz="1100" dirty="0" smtClean="0">
                <a:solidFill>
                  <a:srgbClr val="000000"/>
                </a:solidFill>
                <a:latin typeface="Open Sauce Bold"/>
              </a:rPr>
              <a:t>8)Kurumumuzca Hazırlanan Dokümanlar</a:t>
            </a:r>
            <a:endParaRPr lang="en-US" sz="1100" dirty="0">
              <a:solidFill>
                <a:srgbClr val="000000"/>
              </a:solidFill>
              <a:latin typeface="Open Sauce Bold"/>
            </a:endParaRPr>
          </a:p>
          <a:p>
            <a:pPr algn="just">
              <a:lnSpc>
                <a:spcPts val="2959"/>
              </a:lnSpc>
            </a:pPr>
            <a:r>
              <a:rPr lang="tr-TR" sz="1100" dirty="0" smtClean="0">
                <a:solidFill>
                  <a:srgbClr val="000000"/>
                </a:solidFill>
                <a:latin typeface="Open Sauce Bold"/>
              </a:rPr>
              <a:t>9)</a:t>
            </a:r>
            <a:r>
              <a:rPr lang="en-US" sz="1100" dirty="0" smtClean="0">
                <a:solidFill>
                  <a:srgbClr val="000000"/>
                </a:solidFill>
                <a:latin typeface="Open Sauce Bold"/>
              </a:rPr>
              <a:t>D</a:t>
            </a:r>
            <a:r>
              <a:rPr lang="tr-TR" sz="1100" dirty="0" smtClean="0">
                <a:solidFill>
                  <a:srgbClr val="000000"/>
                </a:solidFill>
                <a:latin typeface="Open Sauce Bold"/>
              </a:rPr>
              <a:t>il</a:t>
            </a:r>
            <a:r>
              <a:rPr lang="en-US" sz="1100" dirty="0" err="1" smtClean="0">
                <a:solidFill>
                  <a:srgbClr val="000000"/>
                </a:solidFill>
                <a:latin typeface="Open Sauce Bold"/>
              </a:rPr>
              <a:t>ek</a:t>
            </a:r>
            <a:r>
              <a:rPr lang="en-US" sz="1100" dirty="0" smtClean="0">
                <a:solidFill>
                  <a:srgbClr val="000000"/>
                </a:solidFill>
                <a:latin typeface="Open Sauce Bold"/>
              </a:rPr>
              <a:t> </a:t>
            </a:r>
            <a:r>
              <a:rPr lang="en-US" sz="1100" dirty="0">
                <a:solidFill>
                  <a:srgbClr val="000000"/>
                </a:solidFill>
                <a:latin typeface="Open Sauce Bold"/>
              </a:rPr>
              <a:t>ve </a:t>
            </a:r>
            <a:r>
              <a:rPr lang="en-US" sz="1100" dirty="0" smtClean="0">
                <a:solidFill>
                  <a:srgbClr val="000000"/>
                </a:solidFill>
                <a:latin typeface="Open Sauce Bold"/>
              </a:rPr>
              <a:t>Temenniler</a:t>
            </a:r>
            <a:endParaRPr lang="en-US" sz="1100" dirty="0">
              <a:solidFill>
                <a:srgbClr val="000000"/>
              </a:solidFill>
              <a:latin typeface="Open Sauce Bold"/>
            </a:endParaRPr>
          </a:p>
          <a:p>
            <a:pPr algn="just">
              <a:lnSpc>
                <a:spcPts val="2959"/>
              </a:lnSpc>
            </a:pPr>
            <a:r>
              <a:rPr lang="tr-TR" sz="1100" dirty="0" smtClean="0">
                <a:solidFill>
                  <a:srgbClr val="000000"/>
                </a:solidFill>
                <a:latin typeface="Open Sauce Bold"/>
              </a:rPr>
              <a:t>10)</a:t>
            </a:r>
            <a:r>
              <a:rPr lang="en-US" sz="1100" dirty="0" err="1" smtClean="0">
                <a:solidFill>
                  <a:srgbClr val="000000"/>
                </a:solidFill>
                <a:latin typeface="Open Sauce Bold"/>
              </a:rPr>
              <a:t>Kapanı</a:t>
            </a:r>
            <a:r>
              <a:rPr lang="tr-TR" sz="1100" dirty="0" smtClean="0">
                <a:solidFill>
                  <a:srgbClr val="000000"/>
                </a:solidFill>
                <a:latin typeface="Open Sauce Bold"/>
              </a:rPr>
              <a:t>ş</a:t>
            </a:r>
            <a:endParaRPr lang="en-US" sz="1100" dirty="0">
              <a:solidFill>
                <a:srgbClr val="000000"/>
              </a:solidFill>
              <a:latin typeface="Open Sauce Bold"/>
            </a:endParaRPr>
          </a:p>
          <a:p>
            <a:pPr algn="just">
              <a:lnSpc>
                <a:spcPts val="2959"/>
              </a:lnSpc>
            </a:pPr>
            <a:endParaRPr lang="en-US" sz="1100" dirty="0">
              <a:solidFill>
                <a:srgbClr val="000000"/>
              </a:solidFill>
              <a:latin typeface="Open Sauce Bold"/>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9E1FF"/>
        </a:solidFill>
        <a:effectLst/>
      </p:bgPr>
    </p:bg>
    <p:spTree>
      <p:nvGrpSpPr>
        <p:cNvPr id="1" name=""/>
        <p:cNvGrpSpPr/>
        <p:nvPr/>
      </p:nvGrpSpPr>
      <p:grpSpPr>
        <a:xfrm>
          <a:off x="0" y="0"/>
          <a:ext cx="0" cy="0"/>
          <a:chOff x="0" y="0"/>
          <a:chExt cx="0" cy="0"/>
        </a:xfrm>
      </p:grpSpPr>
      <p:grpSp>
        <p:nvGrpSpPr>
          <p:cNvPr id="4" name="Group 4"/>
          <p:cNvGrpSpPr/>
          <p:nvPr/>
        </p:nvGrpSpPr>
        <p:grpSpPr>
          <a:xfrm>
            <a:off x="-346988" y="-373732"/>
            <a:ext cx="6976388" cy="10660732"/>
            <a:chOff x="0" y="0"/>
            <a:chExt cx="10180648" cy="14214309"/>
          </a:xfrm>
        </p:grpSpPr>
        <p:sp>
          <p:nvSpPr>
            <p:cNvPr id="5" name="Freeform 5"/>
            <p:cNvSpPr/>
            <p:nvPr/>
          </p:nvSpPr>
          <p:spPr>
            <a:xfrm>
              <a:off x="0" y="0"/>
              <a:ext cx="10180701" cy="14214348"/>
            </a:xfrm>
            <a:custGeom>
              <a:avLst/>
              <a:gdLst/>
              <a:ahLst/>
              <a:cxnLst/>
              <a:rect l="l" t="t" r="r" b="b"/>
              <a:pathLst>
                <a:path w="10180701" h="14214348">
                  <a:moveTo>
                    <a:pt x="0" y="0"/>
                  </a:moveTo>
                  <a:lnTo>
                    <a:pt x="10180701" y="0"/>
                  </a:lnTo>
                  <a:lnTo>
                    <a:pt x="10180701" y="14214348"/>
                  </a:lnTo>
                  <a:lnTo>
                    <a:pt x="0" y="14214348"/>
                  </a:lnTo>
                  <a:lnTo>
                    <a:pt x="0" y="0"/>
                  </a:lnTo>
                  <a:close/>
                </a:path>
              </a:pathLst>
            </a:custGeom>
            <a:blipFill>
              <a:blip r:embed="rId2"/>
              <a:stretch>
                <a:fillRect t="-10" b="-10"/>
              </a:stretch>
            </a:blipFill>
          </p:spPr>
        </p:sp>
      </p:grpSp>
      <p:sp>
        <p:nvSpPr>
          <p:cNvPr id="6" name="TextBox 6"/>
          <p:cNvSpPr txBox="1"/>
          <p:nvPr/>
        </p:nvSpPr>
        <p:spPr>
          <a:xfrm>
            <a:off x="0" y="2147226"/>
            <a:ext cx="6331644" cy="5847755"/>
          </a:xfrm>
          <a:prstGeom prst="rect">
            <a:avLst/>
          </a:prstGeom>
        </p:spPr>
        <p:txBody>
          <a:bodyPr lIns="0" tIns="0" rIns="0" bIns="0" rtlCol="0" anchor="t">
            <a:spAutoFit/>
          </a:bodyPr>
          <a:lstStyle/>
          <a:p>
            <a:pPr algn="ctr">
              <a:lnSpc>
                <a:spcPts val="5720"/>
              </a:lnSpc>
            </a:pPr>
            <a:r>
              <a:rPr lang="tr-TR" sz="4650" dirty="0" smtClean="0">
                <a:solidFill>
                  <a:srgbClr val="001A47"/>
                </a:solidFill>
                <a:latin typeface="Garet Bold"/>
              </a:rPr>
              <a:t>PSİKOLOJİK DANIŞMAN/REHBER ÖĞRETMEN TARAFINDAN UYGULANACAK SINIF REHBERLİK PROGRAMI ETKİNLİĞİ</a:t>
            </a:r>
            <a:endParaRPr lang="en-US" sz="4650" dirty="0">
              <a:solidFill>
                <a:srgbClr val="001A47"/>
              </a:solidFill>
              <a:latin typeface="Garet Bold"/>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1181100"/>
            <a:ext cx="9220200" cy="7780008"/>
          </a:xfrm>
          <a:prstGeom prst="rect">
            <a:avLst/>
          </a:prstGeom>
        </p:spPr>
      </p:pic>
    </p:spTree>
    <p:extLst>
      <p:ext uri="{BB962C8B-B14F-4D97-AF65-F5344CB8AC3E}">
        <p14:creationId xmlns:p14="http://schemas.microsoft.com/office/powerpoint/2010/main" val="3335481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9E1FF"/>
        </a:solidFill>
        <a:effectLst/>
      </p:bgPr>
    </p:bg>
    <p:spTree>
      <p:nvGrpSpPr>
        <p:cNvPr id="1" name=""/>
        <p:cNvGrpSpPr/>
        <p:nvPr/>
      </p:nvGrpSpPr>
      <p:grpSpPr>
        <a:xfrm>
          <a:off x="0" y="0"/>
          <a:ext cx="0" cy="0"/>
          <a:chOff x="0" y="0"/>
          <a:chExt cx="0" cy="0"/>
        </a:xfrm>
      </p:grpSpPr>
      <p:grpSp>
        <p:nvGrpSpPr>
          <p:cNvPr id="4" name="Group 4"/>
          <p:cNvGrpSpPr/>
          <p:nvPr/>
        </p:nvGrpSpPr>
        <p:grpSpPr>
          <a:xfrm>
            <a:off x="-346988" y="-373732"/>
            <a:ext cx="7635486" cy="10660732"/>
            <a:chOff x="0" y="0"/>
            <a:chExt cx="10180648" cy="14214309"/>
          </a:xfrm>
        </p:grpSpPr>
        <p:sp>
          <p:nvSpPr>
            <p:cNvPr id="5" name="Freeform 5"/>
            <p:cNvSpPr/>
            <p:nvPr/>
          </p:nvSpPr>
          <p:spPr>
            <a:xfrm>
              <a:off x="0" y="0"/>
              <a:ext cx="10180701" cy="14214348"/>
            </a:xfrm>
            <a:custGeom>
              <a:avLst/>
              <a:gdLst/>
              <a:ahLst/>
              <a:cxnLst/>
              <a:rect l="l" t="t" r="r" b="b"/>
              <a:pathLst>
                <a:path w="10180701" h="14214348">
                  <a:moveTo>
                    <a:pt x="0" y="0"/>
                  </a:moveTo>
                  <a:lnTo>
                    <a:pt x="10180701" y="0"/>
                  </a:lnTo>
                  <a:lnTo>
                    <a:pt x="10180701" y="14214348"/>
                  </a:lnTo>
                  <a:lnTo>
                    <a:pt x="0" y="14214348"/>
                  </a:lnTo>
                  <a:lnTo>
                    <a:pt x="0" y="0"/>
                  </a:lnTo>
                  <a:close/>
                </a:path>
              </a:pathLst>
            </a:custGeom>
            <a:blipFill>
              <a:blip r:embed="rId2"/>
              <a:stretch>
                <a:fillRect t="-10" b="-10"/>
              </a:stretch>
            </a:blipFill>
          </p:spPr>
        </p:sp>
      </p:grpSp>
      <p:sp>
        <p:nvSpPr>
          <p:cNvPr id="6" name="TextBox 6"/>
          <p:cNvSpPr txBox="1"/>
          <p:nvPr/>
        </p:nvSpPr>
        <p:spPr>
          <a:xfrm>
            <a:off x="720225" y="3372993"/>
            <a:ext cx="6331644" cy="2462213"/>
          </a:xfrm>
          <a:prstGeom prst="rect">
            <a:avLst/>
          </a:prstGeom>
        </p:spPr>
        <p:txBody>
          <a:bodyPr lIns="0" tIns="0" rIns="0" bIns="0" rtlCol="0" anchor="t">
            <a:spAutoFit/>
          </a:bodyPr>
          <a:lstStyle/>
          <a:p>
            <a:pPr algn="ctr">
              <a:lnSpc>
                <a:spcPts val="6371"/>
              </a:lnSpc>
            </a:pPr>
            <a:r>
              <a:rPr lang="en-US" sz="5180" dirty="0">
                <a:solidFill>
                  <a:srgbClr val="001A47"/>
                </a:solidFill>
                <a:latin typeface="Garet Bold"/>
              </a:rPr>
              <a:t>2023-2024 EĞITIM ÖĞRETIM YILI </a:t>
            </a:r>
            <a:r>
              <a:rPr lang="tr-TR" sz="5180" dirty="0" smtClean="0">
                <a:solidFill>
                  <a:srgbClr val="001A47"/>
                </a:solidFill>
                <a:latin typeface="Garet Bold"/>
              </a:rPr>
              <a:t>HEDEF LİSTESİ</a:t>
            </a:r>
            <a:endParaRPr lang="en-US" sz="5180" dirty="0">
              <a:solidFill>
                <a:srgbClr val="001A47"/>
              </a:solidFill>
              <a:latin typeface="Garet Bold"/>
            </a:endParaRPr>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266700"/>
            <a:ext cx="9601200" cy="9528481"/>
          </a:xfrm>
          <a:prstGeom prst="rect">
            <a:avLst/>
          </a:prstGeom>
        </p:spPr>
      </p:pic>
      <p:sp>
        <p:nvSpPr>
          <p:cNvPr id="8" name="TextBox 6"/>
          <p:cNvSpPr txBox="1"/>
          <p:nvPr/>
        </p:nvSpPr>
        <p:spPr>
          <a:xfrm>
            <a:off x="483556" y="5676900"/>
            <a:ext cx="6331644" cy="707886"/>
          </a:xfrm>
          <a:prstGeom prst="rect">
            <a:avLst/>
          </a:prstGeom>
        </p:spPr>
        <p:txBody>
          <a:bodyPr lIns="0" tIns="0" rIns="0" bIns="0" rtlCol="0" anchor="t">
            <a:spAutoFit/>
          </a:bodyPr>
          <a:lstStyle/>
          <a:p>
            <a:pPr algn="ctr">
              <a:lnSpc>
                <a:spcPts val="6371"/>
              </a:lnSpc>
            </a:pPr>
            <a:r>
              <a:rPr lang="tr-TR" sz="2400" dirty="0" smtClean="0">
                <a:solidFill>
                  <a:srgbClr val="FF0000"/>
                </a:solidFill>
                <a:latin typeface="Garet Bold"/>
              </a:rPr>
              <a:t>GÜNCELLENME TARİHİ 29/05/2023 </a:t>
            </a:r>
            <a:endParaRPr lang="en-US" sz="2400" dirty="0">
              <a:solidFill>
                <a:srgbClr val="FF0000"/>
              </a:solidFill>
              <a:latin typeface="Garet Bold"/>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9E1FF"/>
        </a:solidFill>
        <a:effectLst/>
      </p:bgPr>
    </p:bg>
    <p:spTree>
      <p:nvGrpSpPr>
        <p:cNvPr id="1" name=""/>
        <p:cNvGrpSpPr/>
        <p:nvPr/>
      </p:nvGrpSpPr>
      <p:grpSpPr>
        <a:xfrm>
          <a:off x="0" y="0"/>
          <a:ext cx="0" cy="0"/>
          <a:chOff x="0" y="0"/>
          <a:chExt cx="0" cy="0"/>
        </a:xfrm>
      </p:grpSpPr>
      <p:grpSp>
        <p:nvGrpSpPr>
          <p:cNvPr id="4" name="Group 4"/>
          <p:cNvGrpSpPr/>
          <p:nvPr/>
        </p:nvGrpSpPr>
        <p:grpSpPr>
          <a:xfrm>
            <a:off x="0" y="-266687"/>
            <a:ext cx="7635486" cy="10660732"/>
            <a:chOff x="0" y="0"/>
            <a:chExt cx="10180648" cy="14214309"/>
          </a:xfrm>
        </p:grpSpPr>
        <p:sp>
          <p:nvSpPr>
            <p:cNvPr id="5" name="Freeform 5"/>
            <p:cNvSpPr/>
            <p:nvPr/>
          </p:nvSpPr>
          <p:spPr>
            <a:xfrm>
              <a:off x="0" y="0"/>
              <a:ext cx="10180701" cy="14214348"/>
            </a:xfrm>
            <a:custGeom>
              <a:avLst/>
              <a:gdLst/>
              <a:ahLst/>
              <a:cxnLst/>
              <a:rect l="l" t="t" r="r" b="b"/>
              <a:pathLst>
                <a:path w="10180701" h="14214348">
                  <a:moveTo>
                    <a:pt x="0" y="0"/>
                  </a:moveTo>
                  <a:lnTo>
                    <a:pt x="10180701" y="0"/>
                  </a:lnTo>
                  <a:lnTo>
                    <a:pt x="10180701" y="14214348"/>
                  </a:lnTo>
                  <a:lnTo>
                    <a:pt x="0" y="14214348"/>
                  </a:lnTo>
                  <a:lnTo>
                    <a:pt x="0" y="0"/>
                  </a:lnTo>
                  <a:close/>
                </a:path>
              </a:pathLst>
            </a:custGeom>
            <a:blipFill>
              <a:blip r:embed="rId2"/>
              <a:stretch>
                <a:fillRect t="-10" b="-10"/>
              </a:stretch>
            </a:blipFill>
          </p:spPr>
        </p:sp>
      </p:grpSp>
      <p:sp>
        <p:nvSpPr>
          <p:cNvPr id="6" name="TextBox 6"/>
          <p:cNvSpPr txBox="1"/>
          <p:nvPr/>
        </p:nvSpPr>
        <p:spPr>
          <a:xfrm>
            <a:off x="762000" y="3543300"/>
            <a:ext cx="6331644" cy="4103688"/>
          </a:xfrm>
          <a:prstGeom prst="rect">
            <a:avLst/>
          </a:prstGeom>
        </p:spPr>
        <p:txBody>
          <a:bodyPr lIns="0" tIns="0" rIns="0" bIns="0" rtlCol="0" anchor="t">
            <a:spAutoFit/>
          </a:bodyPr>
          <a:lstStyle/>
          <a:p>
            <a:pPr algn="ctr">
              <a:lnSpc>
                <a:spcPts val="6371"/>
              </a:lnSpc>
            </a:pPr>
            <a:r>
              <a:rPr lang="en-US" sz="5180" dirty="0">
                <a:solidFill>
                  <a:srgbClr val="001A47"/>
                </a:solidFill>
                <a:latin typeface="Garet Bold"/>
              </a:rPr>
              <a:t>2023-2024 EĞITIM ÖĞRETIM YILI </a:t>
            </a:r>
            <a:r>
              <a:rPr lang="tr-TR" sz="5180" dirty="0" smtClean="0">
                <a:solidFill>
                  <a:srgbClr val="001A47"/>
                </a:solidFill>
                <a:latin typeface="Garet Bold"/>
              </a:rPr>
              <a:t>ANKARA İLİ YEREL HEDEF EĞİTİM İÇERİKLERİ </a:t>
            </a:r>
            <a:endParaRPr lang="en-US" sz="5180" dirty="0">
              <a:solidFill>
                <a:srgbClr val="001A47"/>
              </a:solidFill>
              <a:latin typeface="Garet Bold"/>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102" y="2057374"/>
            <a:ext cx="10058400" cy="6012611"/>
          </a:xfrm>
          <a:prstGeom prst="rect">
            <a:avLst/>
          </a:prstGeom>
        </p:spPr>
      </p:pic>
    </p:spTree>
    <p:extLst>
      <p:ext uri="{BB962C8B-B14F-4D97-AF65-F5344CB8AC3E}">
        <p14:creationId xmlns:p14="http://schemas.microsoft.com/office/powerpoint/2010/main" val="38906952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B9E1FF"/>
        </a:solidFill>
        <a:effectLst/>
      </p:bgPr>
    </p:bg>
    <p:spTree>
      <p:nvGrpSpPr>
        <p:cNvPr id="1" name=""/>
        <p:cNvGrpSpPr/>
        <p:nvPr/>
      </p:nvGrpSpPr>
      <p:grpSpPr>
        <a:xfrm>
          <a:off x="0" y="0"/>
          <a:ext cx="0" cy="0"/>
          <a:chOff x="0" y="0"/>
          <a:chExt cx="0" cy="0"/>
        </a:xfrm>
      </p:grpSpPr>
      <p:grpSp>
        <p:nvGrpSpPr>
          <p:cNvPr id="2" name="Group 2"/>
          <p:cNvGrpSpPr/>
          <p:nvPr/>
        </p:nvGrpSpPr>
        <p:grpSpPr>
          <a:xfrm>
            <a:off x="-346988" y="-373732"/>
            <a:ext cx="7635486" cy="10660732"/>
            <a:chOff x="0" y="0"/>
            <a:chExt cx="10180648" cy="14214309"/>
          </a:xfrm>
        </p:grpSpPr>
        <p:sp>
          <p:nvSpPr>
            <p:cNvPr id="3" name="Freeform 3"/>
            <p:cNvSpPr/>
            <p:nvPr/>
          </p:nvSpPr>
          <p:spPr>
            <a:xfrm>
              <a:off x="0" y="0"/>
              <a:ext cx="10180701" cy="14214348"/>
            </a:xfrm>
            <a:custGeom>
              <a:avLst/>
              <a:gdLst/>
              <a:ahLst/>
              <a:cxnLst/>
              <a:rect l="l" t="t" r="r" b="b"/>
              <a:pathLst>
                <a:path w="10180701" h="14214348">
                  <a:moveTo>
                    <a:pt x="0" y="0"/>
                  </a:moveTo>
                  <a:lnTo>
                    <a:pt x="10180701" y="0"/>
                  </a:lnTo>
                  <a:lnTo>
                    <a:pt x="10180701" y="14214348"/>
                  </a:lnTo>
                  <a:lnTo>
                    <a:pt x="0" y="14214348"/>
                  </a:lnTo>
                  <a:lnTo>
                    <a:pt x="0" y="0"/>
                  </a:lnTo>
                  <a:close/>
                </a:path>
              </a:pathLst>
            </a:custGeom>
            <a:blipFill>
              <a:blip r:embed="rId2"/>
              <a:stretch>
                <a:fillRect t="-10" b="-10"/>
              </a:stretch>
            </a:blipFill>
          </p:spPr>
        </p:sp>
      </p:grpSp>
      <p:sp>
        <p:nvSpPr>
          <p:cNvPr id="4" name="TextBox 4"/>
          <p:cNvSpPr txBox="1"/>
          <p:nvPr/>
        </p:nvSpPr>
        <p:spPr>
          <a:xfrm>
            <a:off x="685800" y="3438525"/>
            <a:ext cx="6331644" cy="2361781"/>
          </a:xfrm>
          <a:prstGeom prst="rect">
            <a:avLst/>
          </a:prstGeom>
        </p:spPr>
        <p:txBody>
          <a:bodyPr lIns="0" tIns="0" rIns="0" bIns="0" rtlCol="0" anchor="t">
            <a:spAutoFit/>
          </a:bodyPr>
          <a:lstStyle/>
          <a:p>
            <a:pPr algn="ctr">
              <a:lnSpc>
                <a:spcPts val="6285"/>
              </a:lnSpc>
            </a:pPr>
            <a:r>
              <a:rPr lang="en-US" sz="5110" dirty="0">
                <a:solidFill>
                  <a:srgbClr val="001A47"/>
                </a:solidFill>
                <a:latin typeface="Garet Bold"/>
              </a:rPr>
              <a:t>E-REHBERLIK SISTEMINDE YAPILAN İŞLEMLER</a:t>
            </a:r>
          </a:p>
        </p:txBody>
      </p:sp>
      <p:sp>
        <p:nvSpPr>
          <p:cNvPr id="5" name="TextBox 5"/>
          <p:cNvSpPr txBox="1"/>
          <p:nvPr/>
        </p:nvSpPr>
        <p:spPr>
          <a:xfrm>
            <a:off x="7402366" y="708197"/>
            <a:ext cx="10791257" cy="14132074"/>
          </a:xfrm>
          <a:prstGeom prst="rect">
            <a:avLst/>
          </a:prstGeom>
        </p:spPr>
        <p:txBody>
          <a:bodyPr lIns="0" tIns="0" rIns="0" bIns="0" rtlCol="0" anchor="t">
            <a:spAutoFit/>
          </a:bodyPr>
          <a:lstStyle/>
          <a:p>
            <a:pPr algn="just">
              <a:lnSpc>
                <a:spcPts val="3772"/>
              </a:lnSpc>
            </a:pPr>
            <a:r>
              <a:rPr lang="tr-TR" sz="2694" dirty="0" smtClean="0">
                <a:latin typeface="Garet"/>
              </a:rPr>
              <a:t>Ö</a:t>
            </a:r>
            <a:r>
              <a:rPr lang="en-US" sz="2694" dirty="0" err="1" smtClean="0">
                <a:latin typeface="Garet"/>
              </a:rPr>
              <a:t>zel</a:t>
            </a:r>
            <a:r>
              <a:rPr lang="en-US" sz="2694" dirty="0" smtClean="0">
                <a:latin typeface="Garet"/>
              </a:rPr>
              <a:t> </a:t>
            </a:r>
            <a:r>
              <a:rPr lang="en-US" sz="2694" dirty="0">
                <a:latin typeface="Garet"/>
              </a:rPr>
              <a:t>hedef </a:t>
            </a:r>
            <a:r>
              <a:rPr lang="en-US" sz="2694" dirty="0" err="1">
                <a:latin typeface="Garet"/>
              </a:rPr>
              <a:t>girişlerinin</a:t>
            </a:r>
            <a:r>
              <a:rPr lang="en-US" sz="2694" dirty="0">
                <a:latin typeface="Garet"/>
              </a:rPr>
              <a:t> </a:t>
            </a:r>
            <a:r>
              <a:rPr lang="en-US" sz="2694" dirty="0" err="1">
                <a:latin typeface="Garet"/>
              </a:rPr>
              <a:t>yapılması</a:t>
            </a:r>
            <a:r>
              <a:rPr lang="en-US" sz="2694" dirty="0">
                <a:latin typeface="Garet"/>
              </a:rPr>
              <a:t>, </a:t>
            </a:r>
          </a:p>
          <a:p>
            <a:pPr algn="just">
              <a:lnSpc>
                <a:spcPts val="3772"/>
              </a:lnSpc>
            </a:pPr>
            <a:r>
              <a:rPr lang="en-US" sz="2694" dirty="0" smtClean="0">
                <a:latin typeface="Garet"/>
              </a:rPr>
              <a:t>Okul </a:t>
            </a:r>
            <a:r>
              <a:rPr lang="en-US" sz="2694" dirty="0" err="1" smtClean="0">
                <a:latin typeface="Garet"/>
              </a:rPr>
              <a:t>rehberlik</a:t>
            </a:r>
            <a:r>
              <a:rPr lang="en-US" sz="2694" dirty="0" smtClean="0">
                <a:latin typeface="Garet"/>
              </a:rPr>
              <a:t> ve </a:t>
            </a:r>
            <a:r>
              <a:rPr lang="en-US" sz="2694" dirty="0" err="1" smtClean="0">
                <a:latin typeface="Garet"/>
              </a:rPr>
              <a:t>psikolojik</a:t>
            </a:r>
            <a:r>
              <a:rPr lang="en-US" sz="2694" dirty="0" smtClean="0">
                <a:latin typeface="Garet"/>
              </a:rPr>
              <a:t> </a:t>
            </a:r>
            <a:r>
              <a:rPr lang="en-US" sz="2694" dirty="0" err="1" smtClean="0">
                <a:latin typeface="Garet"/>
              </a:rPr>
              <a:t>danışma</a:t>
            </a:r>
            <a:r>
              <a:rPr lang="en-US" sz="2694" dirty="0" smtClean="0">
                <a:latin typeface="Garet"/>
              </a:rPr>
              <a:t> </a:t>
            </a:r>
            <a:r>
              <a:rPr lang="en-US" sz="2694" dirty="0" err="1" smtClean="0">
                <a:latin typeface="Garet"/>
              </a:rPr>
              <a:t>programının</a:t>
            </a:r>
            <a:r>
              <a:rPr lang="en-US" sz="2694" dirty="0" smtClean="0">
                <a:latin typeface="Garet"/>
              </a:rPr>
              <a:t> hazırlanması, </a:t>
            </a:r>
            <a:r>
              <a:rPr lang="en-US" sz="2694" dirty="0" err="1" smtClean="0">
                <a:latin typeface="Garet"/>
              </a:rPr>
              <a:t>çıktı</a:t>
            </a:r>
            <a:r>
              <a:rPr lang="en-US" sz="2694" dirty="0" smtClean="0">
                <a:latin typeface="Garet"/>
              </a:rPr>
              <a:t> </a:t>
            </a:r>
            <a:r>
              <a:rPr lang="en-US" sz="2694" dirty="0" err="1" smtClean="0">
                <a:latin typeface="Garet"/>
              </a:rPr>
              <a:t>alınması</a:t>
            </a:r>
            <a:r>
              <a:rPr lang="en-US" sz="2694" dirty="0" smtClean="0">
                <a:latin typeface="Garet"/>
              </a:rPr>
              <a:t> </a:t>
            </a:r>
          </a:p>
          <a:p>
            <a:pPr algn="just">
              <a:lnSpc>
                <a:spcPts val="3772"/>
              </a:lnSpc>
            </a:pPr>
            <a:r>
              <a:rPr lang="en-US" sz="2694" dirty="0" smtClean="0">
                <a:latin typeface="Garet"/>
              </a:rPr>
              <a:t>Okul </a:t>
            </a:r>
            <a:r>
              <a:rPr lang="en-US" sz="2694" dirty="0">
                <a:latin typeface="Garet"/>
              </a:rPr>
              <a:t>Rehberlik ve Psikolojik Danışma </a:t>
            </a:r>
            <a:r>
              <a:rPr lang="en-US" sz="2694" dirty="0" err="1">
                <a:latin typeface="Garet"/>
              </a:rPr>
              <a:t>Programı’nın</a:t>
            </a:r>
            <a:r>
              <a:rPr lang="en-US" sz="2694" dirty="0">
                <a:latin typeface="Garet"/>
              </a:rPr>
              <a:t> </a:t>
            </a:r>
            <a:r>
              <a:rPr lang="en-US" sz="2694" dirty="0" err="1">
                <a:latin typeface="Garet"/>
              </a:rPr>
              <a:t>sistem</a:t>
            </a:r>
            <a:r>
              <a:rPr lang="en-US" sz="2694" dirty="0">
                <a:latin typeface="Garet"/>
              </a:rPr>
              <a:t> </a:t>
            </a:r>
            <a:r>
              <a:rPr lang="en-US" sz="2694" dirty="0" err="1">
                <a:latin typeface="Garet"/>
              </a:rPr>
              <a:t>üzerinden</a:t>
            </a:r>
            <a:r>
              <a:rPr lang="en-US" sz="2694" dirty="0">
                <a:latin typeface="Garet"/>
              </a:rPr>
              <a:t> RAM’a </a:t>
            </a:r>
            <a:r>
              <a:rPr lang="en-US" sz="2694" dirty="0" err="1">
                <a:latin typeface="Garet"/>
              </a:rPr>
              <a:t>gönderilmesi</a:t>
            </a:r>
            <a:r>
              <a:rPr lang="en-US" sz="2694" dirty="0">
                <a:latin typeface="Garet"/>
              </a:rPr>
              <a:t>, (06/10/2023 son tarih )</a:t>
            </a:r>
          </a:p>
          <a:p>
            <a:pPr algn="just">
              <a:lnSpc>
                <a:spcPts val="3772"/>
              </a:lnSpc>
            </a:pPr>
            <a:r>
              <a:rPr lang="en-US" sz="2694" dirty="0" err="1">
                <a:solidFill>
                  <a:srgbClr val="001A47"/>
                </a:solidFill>
                <a:latin typeface="Garet"/>
              </a:rPr>
              <a:t>Haftalık</a:t>
            </a:r>
            <a:r>
              <a:rPr lang="en-US" sz="2694" dirty="0">
                <a:solidFill>
                  <a:srgbClr val="001A47"/>
                </a:solidFill>
                <a:latin typeface="Garet"/>
              </a:rPr>
              <a:t> program hazırlanması, ( </a:t>
            </a:r>
            <a:r>
              <a:rPr lang="en-US" sz="2694" dirty="0" err="1">
                <a:solidFill>
                  <a:srgbClr val="001A47"/>
                </a:solidFill>
                <a:latin typeface="Garet"/>
              </a:rPr>
              <a:t>Zorunlu</a:t>
            </a:r>
            <a:r>
              <a:rPr lang="en-US" sz="2694" dirty="0">
                <a:solidFill>
                  <a:srgbClr val="001A47"/>
                </a:solidFill>
                <a:latin typeface="Garet"/>
              </a:rPr>
              <a:t> </a:t>
            </a:r>
            <a:r>
              <a:rPr lang="en-US" sz="2694" dirty="0" err="1">
                <a:solidFill>
                  <a:srgbClr val="001A47"/>
                </a:solidFill>
                <a:latin typeface="Garet"/>
              </a:rPr>
              <a:t>Değil</a:t>
            </a:r>
            <a:r>
              <a:rPr lang="en-US" sz="2694" dirty="0">
                <a:solidFill>
                  <a:srgbClr val="001A47"/>
                </a:solidFill>
                <a:latin typeface="Garet"/>
              </a:rPr>
              <a:t> ) </a:t>
            </a:r>
          </a:p>
          <a:p>
            <a:pPr algn="just">
              <a:lnSpc>
                <a:spcPts val="3772"/>
              </a:lnSpc>
            </a:pPr>
            <a:r>
              <a:rPr lang="en-US" sz="2694" dirty="0" smtClean="0">
                <a:solidFill>
                  <a:srgbClr val="001A47"/>
                </a:solidFill>
                <a:latin typeface="Garet"/>
              </a:rPr>
              <a:t>Rehberlik </a:t>
            </a:r>
            <a:r>
              <a:rPr lang="en-US" sz="2694" dirty="0">
                <a:solidFill>
                  <a:srgbClr val="001A47"/>
                </a:solidFill>
                <a:latin typeface="Garet"/>
              </a:rPr>
              <a:t>ve Araştırma </a:t>
            </a:r>
            <a:r>
              <a:rPr lang="en-US" sz="2694" dirty="0" err="1" smtClean="0">
                <a:solidFill>
                  <a:srgbClr val="001A47"/>
                </a:solidFill>
                <a:latin typeface="Garet"/>
              </a:rPr>
              <a:t>Merkezine</a:t>
            </a:r>
            <a:r>
              <a:rPr lang="en-US" sz="2694" dirty="0" smtClean="0">
                <a:solidFill>
                  <a:srgbClr val="001A47"/>
                </a:solidFill>
                <a:latin typeface="Garet"/>
              </a:rPr>
              <a:t> </a:t>
            </a:r>
            <a:r>
              <a:rPr lang="en-US" sz="2694" dirty="0">
                <a:solidFill>
                  <a:srgbClr val="001A47"/>
                </a:solidFill>
                <a:latin typeface="Garet"/>
              </a:rPr>
              <a:t>öğrenci </a:t>
            </a:r>
            <a:r>
              <a:rPr lang="en-US" sz="2694" dirty="0" err="1">
                <a:solidFill>
                  <a:srgbClr val="001A47"/>
                </a:solidFill>
                <a:latin typeface="Garet"/>
              </a:rPr>
              <a:t>yönlendirirken</a:t>
            </a:r>
            <a:r>
              <a:rPr lang="en-US" sz="2694" dirty="0">
                <a:solidFill>
                  <a:srgbClr val="001A47"/>
                </a:solidFill>
                <a:latin typeface="Garet"/>
              </a:rPr>
              <a:t> </a:t>
            </a:r>
            <a:r>
              <a:rPr lang="tr-TR" sz="2694" dirty="0" smtClean="0">
                <a:solidFill>
                  <a:srgbClr val="001A47"/>
                </a:solidFill>
                <a:latin typeface="Garet"/>
              </a:rPr>
              <a:t>Rehber Öğretmen/Psikolojik Danışmanlar tarafından RAM ile ön görüşme yapması ve  </a:t>
            </a:r>
            <a:r>
              <a:rPr lang="en-US" sz="2694" dirty="0" smtClean="0">
                <a:solidFill>
                  <a:srgbClr val="001A47"/>
                </a:solidFill>
                <a:latin typeface="Garet"/>
              </a:rPr>
              <a:t>Psikolojik </a:t>
            </a:r>
            <a:r>
              <a:rPr lang="en-US" sz="2694" dirty="0">
                <a:solidFill>
                  <a:srgbClr val="001A47"/>
                </a:solidFill>
                <a:latin typeface="Garet"/>
              </a:rPr>
              <a:t>Destek Yönlendirme Formu </a:t>
            </a:r>
            <a:r>
              <a:rPr lang="en-US" sz="2694" dirty="0" err="1">
                <a:solidFill>
                  <a:srgbClr val="001A47"/>
                </a:solidFill>
                <a:latin typeface="Garet"/>
              </a:rPr>
              <a:t>doldurulması</a:t>
            </a:r>
            <a:r>
              <a:rPr lang="en-US" sz="2694" dirty="0">
                <a:solidFill>
                  <a:srgbClr val="001A47"/>
                </a:solidFill>
                <a:latin typeface="Garet"/>
              </a:rPr>
              <a:t> </a:t>
            </a:r>
            <a:r>
              <a:rPr lang="tr-TR" sz="2694" dirty="0" smtClean="0">
                <a:solidFill>
                  <a:srgbClr val="001A47"/>
                </a:solidFill>
                <a:latin typeface="Garet"/>
              </a:rPr>
              <a:t>(Rehber Öğretmeni olmayan okullarda Okul İdaresi tarafından) </a:t>
            </a:r>
            <a:endParaRPr lang="en-US" sz="2694" dirty="0">
              <a:solidFill>
                <a:srgbClr val="001A47"/>
              </a:solidFill>
              <a:latin typeface="Garet"/>
            </a:endParaRPr>
          </a:p>
          <a:p>
            <a:pPr algn="just">
              <a:lnSpc>
                <a:spcPts val="3772"/>
              </a:lnSpc>
            </a:pPr>
            <a:r>
              <a:rPr lang="en-US" sz="2694" dirty="0" err="1">
                <a:solidFill>
                  <a:srgbClr val="001A47"/>
                </a:solidFill>
                <a:latin typeface="Garet"/>
              </a:rPr>
              <a:t>Bireysel</a:t>
            </a:r>
            <a:r>
              <a:rPr lang="en-US" sz="2694" dirty="0">
                <a:solidFill>
                  <a:srgbClr val="001A47"/>
                </a:solidFill>
                <a:latin typeface="Garet"/>
              </a:rPr>
              <a:t> ve </a:t>
            </a:r>
            <a:r>
              <a:rPr lang="en-US" sz="2694" dirty="0" err="1">
                <a:solidFill>
                  <a:srgbClr val="001A47"/>
                </a:solidFill>
                <a:latin typeface="Garet"/>
              </a:rPr>
              <a:t>grupla</a:t>
            </a:r>
            <a:r>
              <a:rPr lang="en-US" sz="2694" dirty="0">
                <a:solidFill>
                  <a:srgbClr val="001A47"/>
                </a:solidFill>
                <a:latin typeface="Garet"/>
              </a:rPr>
              <a:t> </a:t>
            </a:r>
            <a:r>
              <a:rPr lang="en-US" sz="2694" dirty="0" err="1">
                <a:solidFill>
                  <a:srgbClr val="001A47"/>
                </a:solidFill>
                <a:latin typeface="Garet"/>
              </a:rPr>
              <a:t>yapılan</a:t>
            </a:r>
            <a:r>
              <a:rPr lang="en-US" sz="2694" dirty="0">
                <a:solidFill>
                  <a:srgbClr val="001A47"/>
                </a:solidFill>
                <a:latin typeface="Garet"/>
              </a:rPr>
              <a:t> </a:t>
            </a:r>
            <a:r>
              <a:rPr lang="en-US" sz="2694" dirty="0" err="1">
                <a:solidFill>
                  <a:srgbClr val="001A47"/>
                </a:solidFill>
                <a:latin typeface="Garet"/>
              </a:rPr>
              <a:t>çalışmaların</a:t>
            </a:r>
            <a:r>
              <a:rPr lang="en-US" sz="2694" dirty="0">
                <a:solidFill>
                  <a:srgbClr val="001A47"/>
                </a:solidFill>
                <a:latin typeface="Garet"/>
              </a:rPr>
              <a:t> </a:t>
            </a:r>
            <a:r>
              <a:rPr lang="en-US" sz="2694" dirty="0" err="1">
                <a:solidFill>
                  <a:srgbClr val="001A47"/>
                </a:solidFill>
                <a:latin typeface="Garet"/>
              </a:rPr>
              <a:t>veri</a:t>
            </a:r>
            <a:r>
              <a:rPr lang="en-US" sz="2694" dirty="0">
                <a:solidFill>
                  <a:srgbClr val="001A47"/>
                </a:solidFill>
                <a:latin typeface="Garet"/>
              </a:rPr>
              <a:t> </a:t>
            </a:r>
            <a:r>
              <a:rPr lang="en-US" sz="2694" dirty="0" err="1">
                <a:solidFill>
                  <a:srgbClr val="001A47"/>
                </a:solidFill>
                <a:latin typeface="Garet"/>
              </a:rPr>
              <a:t>girişlerinin</a:t>
            </a:r>
            <a:r>
              <a:rPr lang="en-US" sz="2694" dirty="0">
                <a:solidFill>
                  <a:srgbClr val="001A47"/>
                </a:solidFill>
                <a:latin typeface="Garet"/>
              </a:rPr>
              <a:t> </a:t>
            </a:r>
            <a:r>
              <a:rPr lang="en-US" sz="2694" dirty="0" err="1">
                <a:solidFill>
                  <a:srgbClr val="001A47"/>
                </a:solidFill>
                <a:latin typeface="Garet"/>
              </a:rPr>
              <a:t>yapılması</a:t>
            </a:r>
            <a:r>
              <a:rPr lang="en-US" sz="2694" dirty="0">
                <a:solidFill>
                  <a:srgbClr val="001A47"/>
                </a:solidFill>
                <a:latin typeface="Garet"/>
              </a:rPr>
              <a:t>, </a:t>
            </a:r>
            <a:r>
              <a:rPr lang="en-US" sz="2694" dirty="0" err="1">
                <a:solidFill>
                  <a:srgbClr val="001A47"/>
                </a:solidFill>
                <a:latin typeface="Garet"/>
              </a:rPr>
              <a:t>sistemde</a:t>
            </a:r>
            <a:r>
              <a:rPr lang="en-US" sz="2694" dirty="0">
                <a:solidFill>
                  <a:srgbClr val="001A47"/>
                </a:solidFill>
                <a:latin typeface="Garet"/>
              </a:rPr>
              <a:t> </a:t>
            </a:r>
            <a:r>
              <a:rPr lang="en-US" sz="2694" dirty="0" err="1">
                <a:solidFill>
                  <a:srgbClr val="001A47"/>
                </a:solidFill>
                <a:latin typeface="Garet"/>
              </a:rPr>
              <a:t>arşivlenmesi</a:t>
            </a:r>
            <a:r>
              <a:rPr lang="en-US" sz="2694" dirty="0" smtClean="0">
                <a:solidFill>
                  <a:srgbClr val="001A47"/>
                </a:solidFill>
                <a:latin typeface="Garet"/>
              </a:rPr>
              <a:t>,</a:t>
            </a:r>
            <a:r>
              <a:rPr lang="tr-TR" sz="2694" dirty="0" smtClean="0">
                <a:solidFill>
                  <a:srgbClr val="001A47"/>
                </a:solidFill>
                <a:latin typeface="Garet"/>
              </a:rPr>
              <a:t> </a:t>
            </a:r>
            <a:endParaRPr lang="en-US" sz="2694" dirty="0">
              <a:solidFill>
                <a:srgbClr val="001A47"/>
              </a:solidFill>
              <a:latin typeface="Garet"/>
            </a:endParaRPr>
          </a:p>
          <a:p>
            <a:pPr algn="just">
              <a:lnSpc>
                <a:spcPts val="3772"/>
              </a:lnSpc>
            </a:pPr>
            <a:r>
              <a:rPr lang="en-US" sz="2694" dirty="0" err="1">
                <a:solidFill>
                  <a:srgbClr val="001A47"/>
                </a:solidFill>
                <a:latin typeface="Garet"/>
              </a:rPr>
              <a:t>Görüşme</a:t>
            </a:r>
            <a:r>
              <a:rPr lang="en-US" sz="2694" dirty="0">
                <a:solidFill>
                  <a:srgbClr val="001A47"/>
                </a:solidFill>
                <a:latin typeface="Garet"/>
              </a:rPr>
              <a:t> </a:t>
            </a:r>
            <a:r>
              <a:rPr lang="en-US" sz="2694" dirty="0" err="1">
                <a:solidFill>
                  <a:srgbClr val="001A47"/>
                </a:solidFill>
                <a:latin typeface="Garet"/>
              </a:rPr>
              <a:t>formlarının</a:t>
            </a:r>
            <a:r>
              <a:rPr lang="en-US" sz="2694" dirty="0">
                <a:solidFill>
                  <a:srgbClr val="001A47"/>
                </a:solidFill>
                <a:latin typeface="Garet"/>
              </a:rPr>
              <a:t> </a:t>
            </a:r>
            <a:r>
              <a:rPr lang="en-US" sz="2694" dirty="0" err="1">
                <a:solidFill>
                  <a:srgbClr val="001A47"/>
                </a:solidFill>
                <a:latin typeface="Garet"/>
              </a:rPr>
              <a:t>çıktılarının</a:t>
            </a:r>
            <a:r>
              <a:rPr lang="en-US" sz="2694" dirty="0">
                <a:solidFill>
                  <a:srgbClr val="001A47"/>
                </a:solidFill>
                <a:latin typeface="Garet"/>
              </a:rPr>
              <a:t> </a:t>
            </a:r>
            <a:r>
              <a:rPr lang="en-US" sz="2694" dirty="0" err="1">
                <a:solidFill>
                  <a:srgbClr val="001A47"/>
                </a:solidFill>
                <a:latin typeface="Garet"/>
              </a:rPr>
              <a:t>sistemden</a:t>
            </a:r>
            <a:r>
              <a:rPr lang="en-US" sz="2694" dirty="0">
                <a:solidFill>
                  <a:srgbClr val="001A47"/>
                </a:solidFill>
                <a:latin typeface="Garet"/>
              </a:rPr>
              <a:t> </a:t>
            </a:r>
            <a:r>
              <a:rPr lang="en-US" sz="2694" dirty="0" err="1">
                <a:solidFill>
                  <a:srgbClr val="001A47"/>
                </a:solidFill>
                <a:latin typeface="Garet"/>
              </a:rPr>
              <a:t>alınması</a:t>
            </a:r>
            <a:r>
              <a:rPr lang="en-US" sz="2694" dirty="0">
                <a:solidFill>
                  <a:srgbClr val="001A47"/>
                </a:solidFill>
                <a:latin typeface="Garet"/>
              </a:rPr>
              <a:t>, </a:t>
            </a:r>
          </a:p>
          <a:p>
            <a:pPr algn="just">
              <a:lnSpc>
                <a:spcPts val="3772"/>
              </a:lnSpc>
            </a:pPr>
            <a:r>
              <a:rPr lang="en-US" sz="2694" dirty="0">
                <a:solidFill>
                  <a:srgbClr val="001A47"/>
                </a:solidFill>
                <a:latin typeface="Garet"/>
              </a:rPr>
              <a:t>Yapılan </a:t>
            </a:r>
            <a:r>
              <a:rPr lang="en-US" sz="2694" dirty="0" err="1">
                <a:solidFill>
                  <a:srgbClr val="001A47"/>
                </a:solidFill>
                <a:latin typeface="Garet"/>
              </a:rPr>
              <a:t>çalışmaların</a:t>
            </a:r>
            <a:r>
              <a:rPr lang="en-US" sz="2694" dirty="0">
                <a:solidFill>
                  <a:srgbClr val="001A47"/>
                </a:solidFill>
                <a:latin typeface="Garet"/>
              </a:rPr>
              <a:t> </a:t>
            </a:r>
            <a:r>
              <a:rPr lang="en-US" sz="2694" dirty="0" err="1">
                <a:solidFill>
                  <a:srgbClr val="001A47"/>
                </a:solidFill>
                <a:latin typeface="Garet"/>
              </a:rPr>
              <a:t>veri</a:t>
            </a:r>
            <a:r>
              <a:rPr lang="en-US" sz="2694" dirty="0">
                <a:solidFill>
                  <a:srgbClr val="001A47"/>
                </a:solidFill>
                <a:latin typeface="Garet"/>
              </a:rPr>
              <a:t> </a:t>
            </a:r>
            <a:r>
              <a:rPr lang="en-US" sz="2694" dirty="0" err="1">
                <a:solidFill>
                  <a:srgbClr val="001A47"/>
                </a:solidFill>
                <a:latin typeface="Garet"/>
              </a:rPr>
              <a:t>girişlerinin</a:t>
            </a:r>
            <a:r>
              <a:rPr lang="en-US" sz="2694" dirty="0">
                <a:solidFill>
                  <a:srgbClr val="001A47"/>
                </a:solidFill>
                <a:latin typeface="Garet"/>
              </a:rPr>
              <a:t> </a:t>
            </a:r>
            <a:r>
              <a:rPr lang="en-US" sz="2694" dirty="0" err="1">
                <a:solidFill>
                  <a:srgbClr val="001A47"/>
                </a:solidFill>
                <a:latin typeface="Garet"/>
              </a:rPr>
              <a:t>düzenli</a:t>
            </a:r>
            <a:r>
              <a:rPr lang="en-US" sz="2694" dirty="0">
                <a:solidFill>
                  <a:srgbClr val="001A47"/>
                </a:solidFill>
                <a:latin typeface="Garet"/>
              </a:rPr>
              <a:t> </a:t>
            </a:r>
            <a:r>
              <a:rPr lang="en-US" sz="2694" dirty="0" err="1">
                <a:solidFill>
                  <a:srgbClr val="001A47"/>
                </a:solidFill>
                <a:latin typeface="Garet"/>
              </a:rPr>
              <a:t>yapılması</a:t>
            </a:r>
            <a:r>
              <a:rPr lang="en-US" sz="2694" dirty="0">
                <a:solidFill>
                  <a:srgbClr val="001A47"/>
                </a:solidFill>
                <a:latin typeface="Garet"/>
              </a:rPr>
              <a:t> ve </a:t>
            </a:r>
            <a:r>
              <a:rPr lang="en-US" sz="2694" dirty="0" err="1">
                <a:solidFill>
                  <a:srgbClr val="001A47"/>
                </a:solidFill>
                <a:latin typeface="Garet"/>
              </a:rPr>
              <a:t>raporlanması</a:t>
            </a:r>
            <a:r>
              <a:rPr lang="en-US" sz="2694" dirty="0">
                <a:solidFill>
                  <a:srgbClr val="001A47"/>
                </a:solidFill>
                <a:latin typeface="Garet"/>
              </a:rPr>
              <a:t>, </a:t>
            </a:r>
          </a:p>
          <a:p>
            <a:pPr algn="just">
              <a:lnSpc>
                <a:spcPts val="3772"/>
              </a:lnSpc>
            </a:pPr>
            <a:r>
              <a:rPr lang="en-US" sz="2694" dirty="0">
                <a:solidFill>
                  <a:srgbClr val="001A47"/>
                </a:solidFill>
                <a:latin typeface="Garet"/>
              </a:rPr>
              <a:t>TBM ve PSD </a:t>
            </a:r>
            <a:r>
              <a:rPr lang="en-US" sz="2694" dirty="0" err="1">
                <a:solidFill>
                  <a:srgbClr val="001A47"/>
                </a:solidFill>
                <a:latin typeface="Garet"/>
              </a:rPr>
              <a:t>verilerinin</a:t>
            </a:r>
            <a:r>
              <a:rPr lang="en-US" sz="2694" dirty="0">
                <a:solidFill>
                  <a:srgbClr val="001A47"/>
                </a:solidFill>
                <a:latin typeface="Garet"/>
              </a:rPr>
              <a:t> E-</a:t>
            </a:r>
            <a:r>
              <a:rPr lang="en-US" sz="2694" dirty="0" err="1">
                <a:solidFill>
                  <a:srgbClr val="001A47"/>
                </a:solidFill>
                <a:latin typeface="Garet"/>
              </a:rPr>
              <a:t>rehberlik</a:t>
            </a:r>
            <a:r>
              <a:rPr lang="en-US" sz="2694" dirty="0">
                <a:solidFill>
                  <a:srgbClr val="001A47"/>
                </a:solidFill>
                <a:latin typeface="Garet"/>
              </a:rPr>
              <a:t> </a:t>
            </a:r>
            <a:r>
              <a:rPr lang="en-US" sz="2694" dirty="0" err="1">
                <a:solidFill>
                  <a:srgbClr val="001A47"/>
                </a:solidFill>
                <a:latin typeface="Garet"/>
              </a:rPr>
              <a:t>Modülüne</a:t>
            </a:r>
            <a:r>
              <a:rPr lang="en-US" sz="2694" dirty="0">
                <a:solidFill>
                  <a:srgbClr val="001A47"/>
                </a:solidFill>
                <a:latin typeface="Garet"/>
              </a:rPr>
              <a:t> </a:t>
            </a:r>
            <a:r>
              <a:rPr lang="en-US" sz="2694" dirty="0" err="1">
                <a:solidFill>
                  <a:srgbClr val="001A47"/>
                </a:solidFill>
                <a:latin typeface="Garet"/>
              </a:rPr>
              <a:t>İşlenmesi</a:t>
            </a:r>
            <a:endParaRPr lang="en-US" sz="2694" dirty="0">
              <a:solidFill>
                <a:srgbClr val="001A47"/>
              </a:solidFill>
              <a:latin typeface="Garet"/>
            </a:endParaRPr>
          </a:p>
          <a:p>
            <a:pPr algn="just">
              <a:lnSpc>
                <a:spcPts val="3772"/>
              </a:lnSpc>
            </a:pPr>
            <a:r>
              <a:rPr lang="en-US" sz="2694" dirty="0">
                <a:solidFill>
                  <a:srgbClr val="001A47"/>
                </a:solidFill>
                <a:latin typeface="Garet"/>
              </a:rPr>
              <a:t>Bildirim Gerektiren </a:t>
            </a:r>
            <a:r>
              <a:rPr lang="en-US" sz="2694" dirty="0" err="1">
                <a:solidFill>
                  <a:srgbClr val="001A47"/>
                </a:solidFill>
                <a:latin typeface="Garet"/>
              </a:rPr>
              <a:t>Durumların</a:t>
            </a:r>
            <a:r>
              <a:rPr lang="en-US" sz="2694" dirty="0">
                <a:solidFill>
                  <a:srgbClr val="001A47"/>
                </a:solidFill>
                <a:latin typeface="Garet"/>
              </a:rPr>
              <a:t> E-Rehberlik </a:t>
            </a:r>
            <a:r>
              <a:rPr lang="en-US" sz="2694" dirty="0" err="1">
                <a:solidFill>
                  <a:srgbClr val="001A47"/>
                </a:solidFill>
                <a:latin typeface="Garet"/>
              </a:rPr>
              <a:t>Modülüne</a:t>
            </a:r>
            <a:r>
              <a:rPr lang="en-US" sz="2694" dirty="0">
                <a:solidFill>
                  <a:srgbClr val="001A47"/>
                </a:solidFill>
                <a:latin typeface="Garet"/>
              </a:rPr>
              <a:t> </a:t>
            </a:r>
            <a:r>
              <a:rPr lang="en-US" sz="2694" dirty="0" err="1">
                <a:solidFill>
                  <a:srgbClr val="001A47"/>
                </a:solidFill>
                <a:latin typeface="Garet"/>
              </a:rPr>
              <a:t>işlenmesi</a:t>
            </a:r>
            <a:endParaRPr lang="en-US" sz="2694" dirty="0">
              <a:solidFill>
                <a:srgbClr val="001A47"/>
              </a:solidFill>
              <a:latin typeface="Garet"/>
            </a:endParaRPr>
          </a:p>
          <a:p>
            <a:pPr algn="just">
              <a:lnSpc>
                <a:spcPts val="3772"/>
              </a:lnSpc>
            </a:pPr>
            <a:endParaRPr lang="en-US" sz="2694" dirty="0">
              <a:solidFill>
                <a:srgbClr val="001A47"/>
              </a:solidFill>
              <a:latin typeface="Garet"/>
            </a:endParaRPr>
          </a:p>
          <a:p>
            <a:pPr algn="just">
              <a:lnSpc>
                <a:spcPts val="3772"/>
              </a:lnSpc>
            </a:pPr>
            <a:endParaRPr lang="en-US" sz="2694" dirty="0">
              <a:solidFill>
                <a:srgbClr val="001A47"/>
              </a:solidFill>
              <a:latin typeface="Garet"/>
            </a:endParaRPr>
          </a:p>
          <a:p>
            <a:pPr algn="just">
              <a:lnSpc>
                <a:spcPts val="3772"/>
              </a:lnSpc>
            </a:pPr>
            <a:endParaRPr lang="en-US" sz="2694" dirty="0">
              <a:solidFill>
                <a:srgbClr val="001A47"/>
              </a:solidFill>
              <a:latin typeface="Garet"/>
            </a:endParaRPr>
          </a:p>
          <a:p>
            <a:pPr algn="just">
              <a:lnSpc>
                <a:spcPts val="3772"/>
              </a:lnSpc>
            </a:pPr>
            <a:endParaRPr lang="en-US" sz="2694" dirty="0">
              <a:solidFill>
                <a:srgbClr val="001A47"/>
              </a:solidFill>
              <a:latin typeface="Garet"/>
            </a:endParaRPr>
          </a:p>
          <a:p>
            <a:pPr algn="just">
              <a:lnSpc>
                <a:spcPts val="3772"/>
              </a:lnSpc>
            </a:pPr>
            <a:endParaRPr lang="en-US" sz="2694" dirty="0">
              <a:solidFill>
                <a:srgbClr val="001A47"/>
              </a:solidFill>
              <a:latin typeface="Garet"/>
            </a:endParaRPr>
          </a:p>
          <a:p>
            <a:pPr algn="just">
              <a:lnSpc>
                <a:spcPts val="3772"/>
              </a:lnSpc>
            </a:pPr>
            <a:endParaRPr lang="en-US" sz="2694" dirty="0">
              <a:solidFill>
                <a:srgbClr val="001A47"/>
              </a:solidFill>
              <a:latin typeface="Garet"/>
            </a:endParaRPr>
          </a:p>
          <a:p>
            <a:pPr algn="just">
              <a:lnSpc>
                <a:spcPts val="3772"/>
              </a:lnSpc>
            </a:pPr>
            <a:endParaRPr lang="en-US" sz="2694" dirty="0">
              <a:solidFill>
                <a:srgbClr val="001A47"/>
              </a:solidFill>
              <a:latin typeface="Garet"/>
            </a:endParaRPr>
          </a:p>
          <a:p>
            <a:pPr algn="just">
              <a:lnSpc>
                <a:spcPts val="3772"/>
              </a:lnSpc>
            </a:pPr>
            <a:endParaRPr lang="en-US" sz="2694" dirty="0">
              <a:solidFill>
                <a:srgbClr val="001A47"/>
              </a:solidFill>
              <a:latin typeface="Garet"/>
            </a:endParaRPr>
          </a:p>
          <a:p>
            <a:pPr algn="just">
              <a:lnSpc>
                <a:spcPts val="3772"/>
              </a:lnSpc>
            </a:pPr>
            <a:endParaRPr lang="en-US" sz="2694" dirty="0">
              <a:solidFill>
                <a:srgbClr val="001A47"/>
              </a:solidFill>
              <a:latin typeface="Garet"/>
            </a:endParaRPr>
          </a:p>
          <a:p>
            <a:pPr algn="just">
              <a:lnSpc>
                <a:spcPts val="3772"/>
              </a:lnSpc>
            </a:pPr>
            <a:endParaRPr lang="en-US" sz="2694" dirty="0">
              <a:solidFill>
                <a:srgbClr val="001A47"/>
              </a:solidFill>
              <a:latin typeface="Gare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9E1FF"/>
        </a:solidFill>
        <a:effectLst/>
      </p:bgPr>
    </p:bg>
    <p:spTree>
      <p:nvGrpSpPr>
        <p:cNvPr id="1" name=""/>
        <p:cNvGrpSpPr/>
        <p:nvPr/>
      </p:nvGrpSpPr>
      <p:grpSpPr>
        <a:xfrm>
          <a:off x="0" y="0"/>
          <a:ext cx="0" cy="0"/>
          <a:chOff x="0" y="0"/>
          <a:chExt cx="0" cy="0"/>
        </a:xfrm>
      </p:grpSpPr>
      <p:grpSp>
        <p:nvGrpSpPr>
          <p:cNvPr id="8" name="Group 2"/>
          <p:cNvGrpSpPr/>
          <p:nvPr/>
        </p:nvGrpSpPr>
        <p:grpSpPr>
          <a:xfrm>
            <a:off x="-346988" y="-373732"/>
            <a:ext cx="7635486" cy="10660732"/>
            <a:chOff x="0" y="0"/>
            <a:chExt cx="10180648" cy="14214309"/>
          </a:xfrm>
        </p:grpSpPr>
        <p:sp>
          <p:nvSpPr>
            <p:cNvPr id="9" name="Freeform 3"/>
            <p:cNvSpPr/>
            <p:nvPr/>
          </p:nvSpPr>
          <p:spPr>
            <a:xfrm>
              <a:off x="0" y="0"/>
              <a:ext cx="10180701" cy="14214348"/>
            </a:xfrm>
            <a:custGeom>
              <a:avLst/>
              <a:gdLst/>
              <a:ahLst/>
              <a:cxnLst/>
              <a:rect l="l" t="t" r="r" b="b"/>
              <a:pathLst>
                <a:path w="10180701" h="14214348">
                  <a:moveTo>
                    <a:pt x="0" y="0"/>
                  </a:moveTo>
                  <a:lnTo>
                    <a:pt x="10180701" y="0"/>
                  </a:lnTo>
                  <a:lnTo>
                    <a:pt x="10180701" y="14214348"/>
                  </a:lnTo>
                  <a:lnTo>
                    <a:pt x="0" y="14214348"/>
                  </a:lnTo>
                  <a:lnTo>
                    <a:pt x="0" y="0"/>
                  </a:lnTo>
                  <a:close/>
                </a:path>
              </a:pathLst>
            </a:custGeom>
            <a:blipFill>
              <a:blip r:embed="rId2"/>
              <a:stretch>
                <a:fillRect t="-10" b="-10"/>
              </a:stretch>
            </a:blipFill>
          </p:spPr>
        </p:sp>
      </p:grpSp>
      <p:sp>
        <p:nvSpPr>
          <p:cNvPr id="4" name="TextBox 4"/>
          <p:cNvSpPr txBox="1"/>
          <p:nvPr/>
        </p:nvSpPr>
        <p:spPr>
          <a:xfrm>
            <a:off x="838200" y="4922902"/>
            <a:ext cx="6331644" cy="854964"/>
          </a:xfrm>
          <a:prstGeom prst="rect">
            <a:avLst/>
          </a:prstGeom>
        </p:spPr>
        <p:txBody>
          <a:bodyPr lIns="0" tIns="0" rIns="0" bIns="0" rtlCol="0" anchor="t">
            <a:spAutoFit/>
          </a:bodyPr>
          <a:lstStyle/>
          <a:p>
            <a:pPr algn="ctr">
              <a:lnSpc>
                <a:spcPts val="6888"/>
              </a:lnSpc>
            </a:pPr>
            <a:r>
              <a:rPr lang="en-US" sz="5600" dirty="0">
                <a:solidFill>
                  <a:srgbClr val="001A47"/>
                </a:solidFill>
                <a:latin typeface="Garet Bold"/>
              </a:rPr>
              <a:t>RISK HARITALARI</a:t>
            </a:r>
          </a:p>
        </p:txBody>
      </p:sp>
      <p:sp>
        <p:nvSpPr>
          <p:cNvPr id="5" name="TextBox 5"/>
          <p:cNvSpPr txBox="1"/>
          <p:nvPr/>
        </p:nvSpPr>
        <p:spPr>
          <a:xfrm>
            <a:off x="8077200" y="647700"/>
            <a:ext cx="9220200" cy="13914065"/>
          </a:xfrm>
          <a:prstGeom prst="rect">
            <a:avLst/>
          </a:prstGeom>
        </p:spPr>
        <p:txBody>
          <a:bodyPr wrap="square" lIns="0" tIns="0" rIns="0" bIns="0" rtlCol="0" anchor="t">
            <a:spAutoFit/>
          </a:bodyPr>
          <a:lstStyle/>
          <a:p>
            <a:pPr algn="just">
              <a:lnSpc>
                <a:spcPts val="3078"/>
              </a:lnSpc>
            </a:pPr>
            <a:endParaRPr dirty="0"/>
          </a:p>
          <a:p>
            <a:pPr algn="ctr">
              <a:lnSpc>
                <a:spcPts val="3078"/>
              </a:lnSpc>
            </a:pPr>
            <a:r>
              <a:rPr lang="en-US" sz="2199" dirty="0" smtClean="0">
                <a:solidFill>
                  <a:srgbClr val="FF0000"/>
                </a:solidFill>
                <a:latin typeface="Garet Bold"/>
              </a:rPr>
              <a:t>Okul </a:t>
            </a:r>
            <a:r>
              <a:rPr lang="en-US" sz="2199" dirty="0">
                <a:solidFill>
                  <a:srgbClr val="FF0000"/>
                </a:solidFill>
                <a:latin typeface="Garet Bold"/>
              </a:rPr>
              <a:t>Risk Haritalarının </a:t>
            </a:r>
            <a:r>
              <a:rPr lang="en-US" sz="2199" dirty="0" smtClean="0">
                <a:solidFill>
                  <a:srgbClr val="FF0000"/>
                </a:solidFill>
                <a:latin typeface="Garet Bold"/>
              </a:rPr>
              <a:t>oluşturulması</a:t>
            </a:r>
            <a:endParaRPr lang="tr-TR" sz="2199" dirty="0" smtClean="0">
              <a:solidFill>
                <a:srgbClr val="FF0000"/>
              </a:solidFill>
              <a:latin typeface="Garet Bold"/>
            </a:endParaRPr>
          </a:p>
          <a:p>
            <a:pPr algn="ctr">
              <a:lnSpc>
                <a:spcPts val="3078"/>
              </a:lnSpc>
            </a:pPr>
            <a:endParaRPr lang="tr-TR" sz="2199" dirty="0" smtClean="0">
              <a:solidFill>
                <a:srgbClr val="FF0000"/>
              </a:solidFill>
              <a:latin typeface="Garet Bold"/>
            </a:endParaRPr>
          </a:p>
          <a:p>
            <a:pPr algn="just">
              <a:lnSpc>
                <a:spcPts val="3078"/>
              </a:lnSpc>
            </a:pPr>
            <a:r>
              <a:rPr lang="tr-TR" sz="2199" dirty="0" smtClean="0">
                <a:solidFill>
                  <a:srgbClr val="001A47"/>
                </a:solidFill>
                <a:latin typeface="Garet Bold"/>
              </a:rPr>
              <a:t>14 Ağustos 2020 tarih ve 31213 sayılı Milli Eğitim Bakanlığı Rehberlik ve Psikolojik Danışma Hizmetleri Yönetmeliği gereği</a:t>
            </a:r>
          </a:p>
          <a:p>
            <a:pPr algn="just">
              <a:lnSpc>
                <a:spcPts val="3078"/>
              </a:lnSpc>
            </a:pPr>
            <a:r>
              <a:rPr lang="tr-TR" sz="2199" dirty="0" smtClean="0">
                <a:solidFill>
                  <a:srgbClr val="001A47"/>
                </a:solidFill>
                <a:latin typeface="Garet Bold"/>
              </a:rPr>
              <a:t> </a:t>
            </a:r>
          </a:p>
          <a:p>
            <a:pPr algn="just">
              <a:lnSpc>
                <a:spcPts val="3078"/>
              </a:lnSpc>
            </a:pPr>
            <a:r>
              <a:rPr lang="tr-TR" sz="2199" dirty="0" smtClean="0">
                <a:solidFill>
                  <a:srgbClr val="001A47"/>
                </a:solidFill>
                <a:latin typeface="Garet Bold"/>
              </a:rPr>
              <a:t>Her Eğitim-Öğretim yılı içerisinde Okul Rehberlik Programlarında Risk Haritaları ile ilgili çalışmalar </a:t>
            </a:r>
            <a:r>
              <a:rPr lang="tr-TR" sz="2199" dirty="0" smtClean="0">
                <a:solidFill>
                  <a:srgbClr val="FF0000"/>
                </a:solidFill>
                <a:latin typeface="Garet Bold"/>
              </a:rPr>
              <a:t>KASIM ayı </a:t>
            </a:r>
            <a:r>
              <a:rPr lang="tr-TR" sz="2199" dirty="0" smtClean="0">
                <a:solidFill>
                  <a:srgbClr val="001A47"/>
                </a:solidFill>
                <a:latin typeface="Garet Bold"/>
              </a:rPr>
              <a:t>içerisinde sürdürülür. </a:t>
            </a:r>
            <a:endParaRPr lang="tr-TR" sz="2199" dirty="0">
              <a:solidFill>
                <a:srgbClr val="001A47"/>
              </a:solidFill>
              <a:latin typeface="Garet Bold"/>
            </a:endParaRPr>
          </a:p>
          <a:p>
            <a:pPr algn="just">
              <a:lnSpc>
                <a:spcPts val="3078"/>
              </a:lnSpc>
            </a:pPr>
            <a:endParaRPr lang="en-US" sz="2199" dirty="0">
              <a:solidFill>
                <a:srgbClr val="001A47"/>
              </a:solidFill>
              <a:latin typeface="Garet Bold"/>
            </a:endParaRPr>
          </a:p>
          <a:p>
            <a:pPr algn="just">
              <a:lnSpc>
                <a:spcPts val="3078"/>
              </a:lnSpc>
            </a:pPr>
            <a:r>
              <a:rPr lang="en-US" sz="2199" dirty="0">
                <a:solidFill>
                  <a:srgbClr val="001A47"/>
                </a:solidFill>
                <a:latin typeface="Garet Bold"/>
              </a:rPr>
              <a:t>Okul </a:t>
            </a:r>
            <a:r>
              <a:rPr lang="en-US" sz="2199" dirty="0" smtClean="0">
                <a:solidFill>
                  <a:srgbClr val="001A47"/>
                </a:solidFill>
                <a:latin typeface="Garet Bold"/>
              </a:rPr>
              <a:t>Rehber Öğretmen/</a:t>
            </a:r>
            <a:r>
              <a:rPr lang="en-US" sz="2199" dirty="0" err="1" smtClean="0">
                <a:solidFill>
                  <a:srgbClr val="001A47"/>
                </a:solidFill>
                <a:latin typeface="Garet Bold"/>
              </a:rPr>
              <a:t>psikolojik</a:t>
            </a:r>
            <a:r>
              <a:rPr lang="en-US" sz="2199" dirty="0" smtClean="0">
                <a:solidFill>
                  <a:srgbClr val="001A47"/>
                </a:solidFill>
                <a:latin typeface="Garet Bold"/>
              </a:rPr>
              <a:t> Danışmanlar'ın </a:t>
            </a:r>
            <a:r>
              <a:rPr lang="en-US" sz="2199" dirty="0">
                <a:solidFill>
                  <a:srgbClr val="001A47"/>
                </a:solidFill>
                <a:latin typeface="Garet Bold"/>
              </a:rPr>
              <a:t>tarafından Sınıf Risk </a:t>
            </a:r>
            <a:r>
              <a:rPr lang="en-US" sz="2199" dirty="0" err="1" smtClean="0">
                <a:solidFill>
                  <a:srgbClr val="001A47"/>
                </a:solidFill>
                <a:latin typeface="Garet Bold"/>
              </a:rPr>
              <a:t>Har</a:t>
            </a:r>
            <a:r>
              <a:rPr lang="tr-TR" sz="2199" dirty="0" smtClean="0">
                <a:solidFill>
                  <a:srgbClr val="001A47"/>
                </a:solidFill>
                <a:latin typeface="Garet Bold"/>
              </a:rPr>
              <a:t>i</a:t>
            </a:r>
            <a:r>
              <a:rPr lang="en-US" sz="2199" dirty="0" smtClean="0">
                <a:solidFill>
                  <a:srgbClr val="001A47"/>
                </a:solidFill>
                <a:latin typeface="Garet Bold"/>
              </a:rPr>
              <a:t>tası </a:t>
            </a:r>
            <a:r>
              <a:rPr lang="en-US" sz="2199" dirty="0">
                <a:solidFill>
                  <a:srgbClr val="001A47"/>
                </a:solidFill>
                <a:latin typeface="Garet Bold"/>
              </a:rPr>
              <a:t>formları </a:t>
            </a:r>
            <a:r>
              <a:rPr lang="en-US" sz="2199" dirty="0" err="1">
                <a:solidFill>
                  <a:srgbClr val="001A47"/>
                </a:solidFill>
                <a:latin typeface="Garet Bold"/>
              </a:rPr>
              <a:t>sınıf</a:t>
            </a:r>
            <a:r>
              <a:rPr lang="en-US" sz="2199" dirty="0">
                <a:solidFill>
                  <a:srgbClr val="001A47"/>
                </a:solidFill>
                <a:latin typeface="Garet Bold"/>
              </a:rPr>
              <a:t> </a:t>
            </a:r>
            <a:r>
              <a:rPr lang="en-US" sz="2199" dirty="0" err="1">
                <a:solidFill>
                  <a:srgbClr val="001A47"/>
                </a:solidFill>
                <a:latin typeface="Garet Bold"/>
              </a:rPr>
              <a:t>rehber</a:t>
            </a:r>
            <a:r>
              <a:rPr lang="en-US" sz="2199" dirty="0">
                <a:solidFill>
                  <a:srgbClr val="001A47"/>
                </a:solidFill>
                <a:latin typeface="Garet Bold"/>
              </a:rPr>
              <a:t> </a:t>
            </a:r>
            <a:r>
              <a:rPr lang="en-US" sz="2199" dirty="0" err="1">
                <a:solidFill>
                  <a:srgbClr val="001A47"/>
                </a:solidFill>
                <a:latin typeface="Garet Bold"/>
              </a:rPr>
              <a:t>öğretmenlerine</a:t>
            </a:r>
            <a:r>
              <a:rPr lang="en-US" sz="2199" dirty="0">
                <a:solidFill>
                  <a:srgbClr val="001A47"/>
                </a:solidFill>
                <a:latin typeface="Garet Bold"/>
              </a:rPr>
              <a:t> </a:t>
            </a:r>
            <a:r>
              <a:rPr lang="en-US" sz="2199" dirty="0" err="1">
                <a:solidFill>
                  <a:srgbClr val="001A47"/>
                </a:solidFill>
                <a:latin typeface="Garet Bold"/>
              </a:rPr>
              <a:t>iletilecek</a:t>
            </a:r>
            <a:r>
              <a:rPr lang="en-US" sz="2199" dirty="0">
                <a:solidFill>
                  <a:srgbClr val="001A47"/>
                </a:solidFill>
                <a:latin typeface="Garet Bold"/>
              </a:rPr>
              <a:t>.</a:t>
            </a:r>
          </a:p>
          <a:p>
            <a:pPr algn="just">
              <a:lnSpc>
                <a:spcPts val="3078"/>
              </a:lnSpc>
            </a:pPr>
            <a:r>
              <a:rPr lang="en-US" sz="2199" dirty="0">
                <a:solidFill>
                  <a:srgbClr val="001A47"/>
                </a:solidFill>
                <a:latin typeface="Garet Bold"/>
              </a:rPr>
              <a:t> Sınıf Risk </a:t>
            </a:r>
            <a:r>
              <a:rPr lang="en-US" sz="2199" dirty="0" err="1">
                <a:solidFill>
                  <a:srgbClr val="001A47"/>
                </a:solidFill>
                <a:latin typeface="Garet Bold"/>
              </a:rPr>
              <a:t>Haritası</a:t>
            </a:r>
            <a:r>
              <a:rPr lang="en-US" sz="2199" dirty="0">
                <a:solidFill>
                  <a:srgbClr val="001A47"/>
                </a:solidFill>
                <a:latin typeface="Garet Bold"/>
              </a:rPr>
              <a:t> formları </a:t>
            </a:r>
            <a:r>
              <a:rPr lang="en-US" sz="2199" dirty="0" err="1">
                <a:solidFill>
                  <a:srgbClr val="001A47"/>
                </a:solidFill>
                <a:latin typeface="Garet Bold"/>
              </a:rPr>
              <a:t>sınıf</a:t>
            </a:r>
            <a:r>
              <a:rPr lang="en-US" sz="2199" dirty="0">
                <a:solidFill>
                  <a:srgbClr val="001A47"/>
                </a:solidFill>
                <a:latin typeface="Garet Bold"/>
              </a:rPr>
              <a:t> </a:t>
            </a:r>
            <a:r>
              <a:rPr lang="en-US" sz="2199" dirty="0" err="1">
                <a:solidFill>
                  <a:srgbClr val="001A47"/>
                </a:solidFill>
                <a:latin typeface="Garet Bold"/>
              </a:rPr>
              <a:t>rehber</a:t>
            </a:r>
            <a:r>
              <a:rPr lang="en-US" sz="2199" dirty="0">
                <a:solidFill>
                  <a:srgbClr val="001A47"/>
                </a:solidFill>
                <a:latin typeface="Garet Bold"/>
              </a:rPr>
              <a:t> </a:t>
            </a:r>
            <a:r>
              <a:rPr lang="en-US" sz="2199" dirty="0" err="1">
                <a:solidFill>
                  <a:srgbClr val="001A47"/>
                </a:solidFill>
                <a:latin typeface="Garet Bold"/>
              </a:rPr>
              <a:t>öğretmeni</a:t>
            </a:r>
            <a:r>
              <a:rPr lang="en-US" sz="2199" dirty="0">
                <a:solidFill>
                  <a:srgbClr val="001A47"/>
                </a:solidFill>
                <a:latin typeface="Garet Bold"/>
              </a:rPr>
              <a:t> tarafından </a:t>
            </a:r>
            <a:r>
              <a:rPr lang="en-US" sz="2199" dirty="0" err="1">
                <a:solidFill>
                  <a:srgbClr val="001A47"/>
                </a:solidFill>
                <a:latin typeface="Garet Bold"/>
              </a:rPr>
              <a:t>doldurularak</a:t>
            </a:r>
            <a:r>
              <a:rPr lang="en-US" sz="2199" dirty="0">
                <a:solidFill>
                  <a:srgbClr val="001A47"/>
                </a:solidFill>
                <a:latin typeface="Garet Bold"/>
              </a:rPr>
              <a:t> </a:t>
            </a:r>
            <a:r>
              <a:rPr lang="en-US" sz="2199" dirty="0" err="1">
                <a:solidFill>
                  <a:srgbClr val="001A47"/>
                </a:solidFill>
                <a:latin typeface="Garet Bold"/>
              </a:rPr>
              <a:t>okul</a:t>
            </a:r>
            <a:r>
              <a:rPr lang="en-US" sz="2199" dirty="0">
                <a:solidFill>
                  <a:srgbClr val="001A47"/>
                </a:solidFill>
                <a:latin typeface="Garet Bold"/>
              </a:rPr>
              <a:t> </a:t>
            </a:r>
            <a:r>
              <a:rPr lang="en-US" sz="2199" dirty="0" err="1">
                <a:solidFill>
                  <a:srgbClr val="001A47"/>
                </a:solidFill>
                <a:latin typeface="Garet Bold"/>
              </a:rPr>
              <a:t>rehber</a:t>
            </a:r>
            <a:r>
              <a:rPr lang="en-US" sz="2199" dirty="0">
                <a:solidFill>
                  <a:srgbClr val="001A47"/>
                </a:solidFill>
                <a:latin typeface="Garet Bold"/>
              </a:rPr>
              <a:t> </a:t>
            </a:r>
            <a:r>
              <a:rPr lang="en-US" sz="2199" dirty="0" err="1">
                <a:solidFill>
                  <a:srgbClr val="001A47"/>
                </a:solidFill>
                <a:latin typeface="Garet Bold"/>
              </a:rPr>
              <a:t>öğretmen</a:t>
            </a:r>
            <a:r>
              <a:rPr lang="en-US" sz="2199" dirty="0">
                <a:solidFill>
                  <a:srgbClr val="001A47"/>
                </a:solidFill>
                <a:latin typeface="Garet Bold"/>
              </a:rPr>
              <a:t>/</a:t>
            </a:r>
            <a:r>
              <a:rPr lang="en-US" sz="2199" dirty="0" err="1">
                <a:solidFill>
                  <a:srgbClr val="001A47"/>
                </a:solidFill>
                <a:latin typeface="Garet Bold"/>
              </a:rPr>
              <a:t>psikolojik</a:t>
            </a:r>
            <a:r>
              <a:rPr lang="en-US" sz="2199" dirty="0">
                <a:solidFill>
                  <a:srgbClr val="001A47"/>
                </a:solidFill>
                <a:latin typeface="Garet Bold"/>
              </a:rPr>
              <a:t> </a:t>
            </a:r>
            <a:r>
              <a:rPr lang="en-US" sz="2199" dirty="0" err="1">
                <a:solidFill>
                  <a:srgbClr val="001A47"/>
                </a:solidFill>
                <a:latin typeface="Garet Bold"/>
              </a:rPr>
              <a:t>danışmanına</a:t>
            </a:r>
            <a:r>
              <a:rPr lang="en-US" sz="2199" dirty="0">
                <a:solidFill>
                  <a:srgbClr val="001A47"/>
                </a:solidFill>
                <a:latin typeface="Garet Bold"/>
              </a:rPr>
              <a:t> </a:t>
            </a:r>
            <a:r>
              <a:rPr lang="en-US" sz="2199" dirty="0" err="1">
                <a:solidFill>
                  <a:srgbClr val="001A47"/>
                </a:solidFill>
                <a:latin typeface="Garet Bold"/>
              </a:rPr>
              <a:t>teslim</a:t>
            </a:r>
            <a:r>
              <a:rPr lang="en-US" sz="2199" dirty="0">
                <a:solidFill>
                  <a:srgbClr val="001A47"/>
                </a:solidFill>
                <a:latin typeface="Garet Bold"/>
              </a:rPr>
              <a:t> </a:t>
            </a:r>
            <a:r>
              <a:rPr lang="en-US" sz="2199" dirty="0" err="1">
                <a:solidFill>
                  <a:srgbClr val="001A47"/>
                </a:solidFill>
                <a:latin typeface="Garet Bold"/>
              </a:rPr>
              <a:t>edilecek</a:t>
            </a:r>
            <a:r>
              <a:rPr lang="en-US" sz="2199" dirty="0">
                <a:solidFill>
                  <a:srgbClr val="001A47"/>
                </a:solidFill>
                <a:latin typeface="Garet Bold"/>
              </a:rPr>
              <a:t>.</a:t>
            </a:r>
          </a:p>
          <a:p>
            <a:pPr algn="just">
              <a:lnSpc>
                <a:spcPts val="3078"/>
              </a:lnSpc>
            </a:pPr>
            <a:r>
              <a:rPr lang="en-US" sz="2199" dirty="0">
                <a:solidFill>
                  <a:srgbClr val="001A47"/>
                </a:solidFill>
                <a:latin typeface="Garet Bold"/>
              </a:rPr>
              <a:t>Okul </a:t>
            </a:r>
            <a:r>
              <a:rPr lang="en-US" sz="2199" dirty="0" err="1">
                <a:solidFill>
                  <a:srgbClr val="001A47"/>
                </a:solidFill>
                <a:latin typeface="Garet Bold"/>
              </a:rPr>
              <a:t>rehber</a:t>
            </a:r>
            <a:r>
              <a:rPr lang="en-US" sz="2199" dirty="0">
                <a:solidFill>
                  <a:srgbClr val="001A47"/>
                </a:solidFill>
                <a:latin typeface="Garet Bold"/>
              </a:rPr>
              <a:t> </a:t>
            </a:r>
            <a:r>
              <a:rPr lang="en-US" sz="2199" dirty="0" err="1">
                <a:solidFill>
                  <a:srgbClr val="001A47"/>
                </a:solidFill>
                <a:latin typeface="Garet Bold"/>
              </a:rPr>
              <a:t>öğretmen</a:t>
            </a:r>
            <a:r>
              <a:rPr lang="en-US" sz="2199" dirty="0">
                <a:solidFill>
                  <a:srgbClr val="001A47"/>
                </a:solidFill>
                <a:latin typeface="Garet Bold"/>
              </a:rPr>
              <a:t>/</a:t>
            </a:r>
            <a:r>
              <a:rPr lang="en-US" sz="2199" dirty="0" err="1">
                <a:solidFill>
                  <a:srgbClr val="001A47"/>
                </a:solidFill>
                <a:latin typeface="Garet Bold"/>
              </a:rPr>
              <a:t>psikolojik</a:t>
            </a:r>
            <a:r>
              <a:rPr lang="en-US" sz="2199" dirty="0">
                <a:solidFill>
                  <a:srgbClr val="001A47"/>
                </a:solidFill>
                <a:latin typeface="Garet Bold"/>
              </a:rPr>
              <a:t> </a:t>
            </a:r>
            <a:r>
              <a:rPr lang="en-US" sz="2199" dirty="0" err="1">
                <a:solidFill>
                  <a:srgbClr val="001A47"/>
                </a:solidFill>
                <a:latin typeface="Garet Bold"/>
              </a:rPr>
              <a:t>danışmanları</a:t>
            </a:r>
            <a:r>
              <a:rPr lang="en-US" sz="2199" dirty="0">
                <a:solidFill>
                  <a:srgbClr val="001A47"/>
                </a:solidFill>
                <a:latin typeface="Garet Bold"/>
              </a:rPr>
              <a:t> tarafından Okul Risk Haritaları </a:t>
            </a:r>
            <a:r>
              <a:rPr lang="en-US" sz="2199" dirty="0" err="1">
                <a:solidFill>
                  <a:srgbClr val="001A47"/>
                </a:solidFill>
                <a:latin typeface="Garet Bold"/>
              </a:rPr>
              <a:t>oluşturulacak</a:t>
            </a:r>
            <a:r>
              <a:rPr lang="en-US" sz="2199" dirty="0">
                <a:solidFill>
                  <a:srgbClr val="001A47"/>
                </a:solidFill>
                <a:latin typeface="Garet Bold"/>
              </a:rPr>
              <a:t>. </a:t>
            </a:r>
          </a:p>
          <a:p>
            <a:pPr algn="just">
              <a:lnSpc>
                <a:spcPts val="3078"/>
              </a:lnSpc>
            </a:pPr>
            <a:r>
              <a:rPr lang="en-US" sz="2199" dirty="0" err="1">
                <a:solidFill>
                  <a:srgbClr val="001A47"/>
                </a:solidFill>
                <a:latin typeface="Garet Bold"/>
              </a:rPr>
              <a:t>Oluşturulan</a:t>
            </a:r>
            <a:r>
              <a:rPr lang="en-US" sz="2199" dirty="0">
                <a:solidFill>
                  <a:srgbClr val="001A47"/>
                </a:solidFill>
                <a:latin typeface="Garet Bold"/>
              </a:rPr>
              <a:t> Okul Risk Haritaları </a:t>
            </a:r>
            <a:r>
              <a:rPr lang="en-US" sz="2199" dirty="0" err="1">
                <a:solidFill>
                  <a:srgbClr val="001A47"/>
                </a:solidFill>
                <a:latin typeface="Garet Bold"/>
              </a:rPr>
              <a:t>doğrultusunda</a:t>
            </a:r>
            <a:r>
              <a:rPr lang="en-US" sz="2199" dirty="0">
                <a:solidFill>
                  <a:srgbClr val="001A47"/>
                </a:solidFill>
                <a:latin typeface="Garet Bold"/>
              </a:rPr>
              <a:t> risk </a:t>
            </a:r>
            <a:r>
              <a:rPr lang="en-US" sz="2199" dirty="0" err="1">
                <a:solidFill>
                  <a:srgbClr val="001A47"/>
                </a:solidFill>
                <a:latin typeface="Garet Bold"/>
              </a:rPr>
              <a:t>grubunda</a:t>
            </a:r>
            <a:r>
              <a:rPr lang="en-US" sz="2199" dirty="0">
                <a:solidFill>
                  <a:srgbClr val="001A47"/>
                </a:solidFill>
                <a:latin typeface="Garet Bold"/>
              </a:rPr>
              <a:t> </a:t>
            </a:r>
            <a:r>
              <a:rPr lang="en-US" sz="2199" dirty="0" err="1">
                <a:solidFill>
                  <a:srgbClr val="001A47"/>
                </a:solidFill>
                <a:latin typeface="Garet Bold"/>
              </a:rPr>
              <a:t>bulunan</a:t>
            </a:r>
            <a:r>
              <a:rPr lang="en-US" sz="2199" dirty="0">
                <a:solidFill>
                  <a:srgbClr val="001A47"/>
                </a:solidFill>
                <a:latin typeface="Garet Bold"/>
              </a:rPr>
              <a:t> </a:t>
            </a:r>
            <a:r>
              <a:rPr lang="en-US" sz="2199" dirty="0" err="1">
                <a:solidFill>
                  <a:srgbClr val="001A47"/>
                </a:solidFill>
                <a:latin typeface="Garet Bold"/>
              </a:rPr>
              <a:t>öğrenciler</a:t>
            </a:r>
            <a:r>
              <a:rPr lang="en-US" sz="2199" dirty="0">
                <a:solidFill>
                  <a:srgbClr val="001A47"/>
                </a:solidFill>
                <a:latin typeface="Garet Bold"/>
              </a:rPr>
              <a:t> için </a:t>
            </a:r>
            <a:r>
              <a:rPr lang="en-US" sz="2199" dirty="0" err="1">
                <a:solidFill>
                  <a:srgbClr val="001A47"/>
                </a:solidFill>
                <a:latin typeface="Garet Bold"/>
              </a:rPr>
              <a:t>okul</a:t>
            </a:r>
            <a:r>
              <a:rPr lang="en-US" sz="2199" dirty="0">
                <a:solidFill>
                  <a:srgbClr val="001A47"/>
                </a:solidFill>
                <a:latin typeface="Garet Bold"/>
              </a:rPr>
              <a:t> </a:t>
            </a:r>
            <a:r>
              <a:rPr lang="en-US" sz="2199" dirty="0" err="1">
                <a:solidFill>
                  <a:srgbClr val="001A47"/>
                </a:solidFill>
                <a:latin typeface="Garet Bold"/>
              </a:rPr>
              <a:t>rehber</a:t>
            </a:r>
            <a:r>
              <a:rPr lang="en-US" sz="2199" dirty="0">
                <a:solidFill>
                  <a:srgbClr val="001A47"/>
                </a:solidFill>
                <a:latin typeface="Garet Bold"/>
              </a:rPr>
              <a:t> </a:t>
            </a:r>
            <a:r>
              <a:rPr lang="en-US" sz="2199" dirty="0" err="1">
                <a:solidFill>
                  <a:srgbClr val="001A47"/>
                </a:solidFill>
                <a:latin typeface="Garet Bold"/>
              </a:rPr>
              <a:t>öğretmen</a:t>
            </a:r>
            <a:r>
              <a:rPr lang="en-US" sz="2199" dirty="0">
                <a:solidFill>
                  <a:srgbClr val="001A47"/>
                </a:solidFill>
                <a:latin typeface="Garet Bold"/>
              </a:rPr>
              <a:t>/</a:t>
            </a:r>
            <a:r>
              <a:rPr lang="en-US" sz="2199" dirty="0" err="1">
                <a:solidFill>
                  <a:srgbClr val="001A47"/>
                </a:solidFill>
                <a:latin typeface="Garet Bold"/>
              </a:rPr>
              <a:t>psikolojik</a:t>
            </a:r>
            <a:r>
              <a:rPr lang="en-US" sz="2199" dirty="0">
                <a:solidFill>
                  <a:srgbClr val="001A47"/>
                </a:solidFill>
                <a:latin typeface="Garet Bold"/>
              </a:rPr>
              <a:t> </a:t>
            </a:r>
            <a:r>
              <a:rPr lang="en-US" sz="2199" dirty="0" err="1">
                <a:solidFill>
                  <a:srgbClr val="001A47"/>
                </a:solidFill>
                <a:latin typeface="Garet Bold"/>
              </a:rPr>
              <a:t>danışmanları</a:t>
            </a:r>
            <a:r>
              <a:rPr lang="en-US" sz="2199" dirty="0">
                <a:solidFill>
                  <a:srgbClr val="001A47"/>
                </a:solidFill>
                <a:latin typeface="Garet Bold"/>
              </a:rPr>
              <a:t>; </a:t>
            </a:r>
            <a:r>
              <a:rPr lang="en-US" sz="2199" dirty="0" err="1">
                <a:solidFill>
                  <a:srgbClr val="001A47"/>
                </a:solidFill>
                <a:latin typeface="Garet Bold"/>
              </a:rPr>
              <a:t>okul</a:t>
            </a:r>
            <a:r>
              <a:rPr lang="en-US" sz="2199" dirty="0">
                <a:solidFill>
                  <a:srgbClr val="001A47"/>
                </a:solidFill>
                <a:latin typeface="Garet Bold"/>
              </a:rPr>
              <a:t> </a:t>
            </a:r>
            <a:r>
              <a:rPr lang="en-US" sz="2199" dirty="0" err="1">
                <a:solidFill>
                  <a:srgbClr val="001A47"/>
                </a:solidFill>
                <a:latin typeface="Garet Bold"/>
              </a:rPr>
              <a:t>idaresi</a:t>
            </a:r>
            <a:r>
              <a:rPr lang="en-US" sz="2199" dirty="0">
                <a:solidFill>
                  <a:srgbClr val="001A47"/>
                </a:solidFill>
                <a:latin typeface="Garet Bold"/>
              </a:rPr>
              <a:t>, </a:t>
            </a:r>
            <a:r>
              <a:rPr lang="en-US" sz="2199" dirty="0" err="1">
                <a:solidFill>
                  <a:srgbClr val="001A47"/>
                </a:solidFill>
                <a:latin typeface="Garet Bold"/>
              </a:rPr>
              <a:t>sınıf</a:t>
            </a:r>
            <a:r>
              <a:rPr lang="en-US" sz="2199" dirty="0">
                <a:solidFill>
                  <a:srgbClr val="001A47"/>
                </a:solidFill>
                <a:latin typeface="Garet Bold"/>
              </a:rPr>
              <a:t> ve </a:t>
            </a:r>
            <a:r>
              <a:rPr lang="en-US" sz="2199" dirty="0" err="1">
                <a:solidFill>
                  <a:srgbClr val="001A47"/>
                </a:solidFill>
                <a:latin typeface="Garet Bold"/>
              </a:rPr>
              <a:t>branş</a:t>
            </a:r>
            <a:r>
              <a:rPr lang="en-US" sz="2199" dirty="0">
                <a:solidFill>
                  <a:srgbClr val="001A47"/>
                </a:solidFill>
                <a:latin typeface="Garet Bold"/>
              </a:rPr>
              <a:t> </a:t>
            </a:r>
            <a:r>
              <a:rPr lang="en-US" sz="2199" dirty="0" err="1">
                <a:solidFill>
                  <a:srgbClr val="001A47"/>
                </a:solidFill>
                <a:latin typeface="Garet Bold"/>
              </a:rPr>
              <a:t>öğretmenleri</a:t>
            </a:r>
            <a:r>
              <a:rPr lang="en-US" sz="2199" dirty="0">
                <a:solidFill>
                  <a:srgbClr val="001A47"/>
                </a:solidFill>
                <a:latin typeface="Garet Bold"/>
              </a:rPr>
              <a:t> ve </a:t>
            </a:r>
            <a:r>
              <a:rPr lang="en-US" sz="2199" dirty="0" err="1">
                <a:solidFill>
                  <a:srgbClr val="001A47"/>
                </a:solidFill>
                <a:latin typeface="Garet Bold"/>
              </a:rPr>
              <a:t>velilerle</a:t>
            </a:r>
            <a:r>
              <a:rPr lang="en-US" sz="2199" dirty="0">
                <a:solidFill>
                  <a:srgbClr val="001A47"/>
                </a:solidFill>
                <a:latin typeface="Garet Bold"/>
              </a:rPr>
              <a:t> iş </a:t>
            </a:r>
            <a:r>
              <a:rPr lang="en-US" sz="2199" dirty="0" err="1">
                <a:solidFill>
                  <a:srgbClr val="001A47"/>
                </a:solidFill>
                <a:latin typeface="Garet Bold"/>
              </a:rPr>
              <a:t>birliği</a:t>
            </a:r>
            <a:r>
              <a:rPr lang="en-US" sz="2199" dirty="0">
                <a:solidFill>
                  <a:srgbClr val="001A47"/>
                </a:solidFill>
                <a:latin typeface="Garet Bold"/>
              </a:rPr>
              <a:t> </a:t>
            </a:r>
            <a:r>
              <a:rPr lang="en-US" sz="2199" dirty="0" err="1">
                <a:solidFill>
                  <a:srgbClr val="001A47"/>
                </a:solidFill>
                <a:latin typeface="Garet Bold"/>
              </a:rPr>
              <a:t>içinde</a:t>
            </a:r>
            <a:r>
              <a:rPr lang="en-US" sz="2199" dirty="0">
                <a:solidFill>
                  <a:srgbClr val="001A47"/>
                </a:solidFill>
                <a:latin typeface="Garet Bold"/>
              </a:rPr>
              <a:t> </a:t>
            </a:r>
            <a:r>
              <a:rPr lang="en-US" sz="2199" dirty="0" err="1">
                <a:solidFill>
                  <a:srgbClr val="001A47"/>
                </a:solidFill>
                <a:latin typeface="Garet Bold"/>
              </a:rPr>
              <a:t>rehberlik</a:t>
            </a:r>
            <a:r>
              <a:rPr lang="en-US" sz="2199" dirty="0">
                <a:solidFill>
                  <a:srgbClr val="001A47"/>
                </a:solidFill>
                <a:latin typeface="Garet Bold"/>
              </a:rPr>
              <a:t> ve </a:t>
            </a:r>
            <a:r>
              <a:rPr lang="en-US" sz="2199" dirty="0" err="1">
                <a:solidFill>
                  <a:srgbClr val="001A47"/>
                </a:solidFill>
                <a:latin typeface="Garet Bold"/>
              </a:rPr>
              <a:t>psikolojik</a:t>
            </a:r>
            <a:r>
              <a:rPr lang="en-US" sz="2199" dirty="0">
                <a:solidFill>
                  <a:srgbClr val="001A47"/>
                </a:solidFill>
                <a:latin typeface="Garet Bold"/>
              </a:rPr>
              <a:t> </a:t>
            </a:r>
            <a:r>
              <a:rPr lang="en-US" sz="2199" dirty="0" err="1">
                <a:solidFill>
                  <a:srgbClr val="001A47"/>
                </a:solidFill>
                <a:latin typeface="Garet Bold"/>
              </a:rPr>
              <a:t>danışmanlık</a:t>
            </a:r>
            <a:r>
              <a:rPr lang="en-US" sz="2199" dirty="0">
                <a:solidFill>
                  <a:srgbClr val="001A47"/>
                </a:solidFill>
                <a:latin typeface="Garet Bold"/>
              </a:rPr>
              <a:t> </a:t>
            </a:r>
            <a:r>
              <a:rPr lang="en-US" sz="2199" dirty="0" err="1">
                <a:solidFill>
                  <a:srgbClr val="001A47"/>
                </a:solidFill>
                <a:latin typeface="Garet Bold"/>
              </a:rPr>
              <a:t>hizmetlerini</a:t>
            </a:r>
            <a:r>
              <a:rPr lang="en-US" sz="2199" dirty="0">
                <a:solidFill>
                  <a:srgbClr val="001A47"/>
                </a:solidFill>
                <a:latin typeface="Garet Bold"/>
              </a:rPr>
              <a:t> </a:t>
            </a:r>
            <a:r>
              <a:rPr lang="en-US" sz="2199" dirty="0" err="1">
                <a:solidFill>
                  <a:srgbClr val="001A47"/>
                </a:solidFill>
                <a:latin typeface="Garet Bold"/>
              </a:rPr>
              <a:t>yerine</a:t>
            </a:r>
            <a:r>
              <a:rPr lang="en-US" sz="2199" dirty="0">
                <a:solidFill>
                  <a:srgbClr val="001A47"/>
                </a:solidFill>
                <a:latin typeface="Garet Bold"/>
              </a:rPr>
              <a:t> </a:t>
            </a:r>
            <a:r>
              <a:rPr lang="en-US" sz="2199" dirty="0" err="1">
                <a:solidFill>
                  <a:srgbClr val="001A47"/>
                </a:solidFill>
                <a:latin typeface="Garet Bold"/>
              </a:rPr>
              <a:t>getirecek</a:t>
            </a:r>
            <a:r>
              <a:rPr lang="en-US" sz="2199" dirty="0">
                <a:solidFill>
                  <a:srgbClr val="001A47"/>
                </a:solidFill>
                <a:latin typeface="Garet Bold"/>
              </a:rPr>
              <a:t>.</a:t>
            </a:r>
          </a:p>
          <a:p>
            <a:pPr algn="ctr">
              <a:lnSpc>
                <a:spcPts val="3078"/>
              </a:lnSpc>
            </a:pPr>
            <a:endParaRPr lang="en-US" sz="2199" dirty="0">
              <a:solidFill>
                <a:srgbClr val="001A47"/>
              </a:solidFill>
              <a:latin typeface="Garet Bold"/>
            </a:endParaRPr>
          </a:p>
          <a:p>
            <a:pPr algn="ctr">
              <a:lnSpc>
                <a:spcPts val="3078"/>
              </a:lnSpc>
            </a:pPr>
            <a:endParaRPr lang="en-US" sz="2199" dirty="0">
              <a:solidFill>
                <a:srgbClr val="001A47"/>
              </a:solidFill>
              <a:latin typeface="Garet Bold"/>
            </a:endParaRPr>
          </a:p>
          <a:p>
            <a:pPr algn="ctr">
              <a:lnSpc>
                <a:spcPts val="3078"/>
              </a:lnSpc>
            </a:pPr>
            <a:endParaRPr lang="en-US" sz="2199" dirty="0">
              <a:solidFill>
                <a:srgbClr val="001A47"/>
              </a:solidFill>
              <a:latin typeface="Garet Bold"/>
            </a:endParaRPr>
          </a:p>
          <a:p>
            <a:pPr algn="ctr">
              <a:lnSpc>
                <a:spcPts val="3078"/>
              </a:lnSpc>
            </a:pPr>
            <a:endParaRPr lang="en-US" sz="2199" dirty="0">
              <a:solidFill>
                <a:srgbClr val="001A47"/>
              </a:solidFill>
              <a:latin typeface="Garet Bold"/>
            </a:endParaRPr>
          </a:p>
          <a:p>
            <a:pPr algn="ctr">
              <a:lnSpc>
                <a:spcPts val="3078"/>
              </a:lnSpc>
            </a:pPr>
            <a:endParaRPr lang="en-US" sz="2199" dirty="0">
              <a:solidFill>
                <a:srgbClr val="001A47"/>
              </a:solidFill>
              <a:latin typeface="Garet Bold"/>
            </a:endParaRPr>
          </a:p>
          <a:p>
            <a:pPr algn="ctr">
              <a:lnSpc>
                <a:spcPts val="3078"/>
              </a:lnSpc>
            </a:pPr>
            <a:endParaRPr lang="en-US" sz="2199" dirty="0">
              <a:solidFill>
                <a:srgbClr val="001A47"/>
              </a:solidFill>
              <a:latin typeface="Garet Bold"/>
            </a:endParaRPr>
          </a:p>
          <a:p>
            <a:pPr algn="ctr">
              <a:lnSpc>
                <a:spcPts val="3078"/>
              </a:lnSpc>
            </a:pPr>
            <a:endParaRPr lang="en-US" sz="2199" dirty="0">
              <a:solidFill>
                <a:srgbClr val="001A47"/>
              </a:solidFill>
              <a:latin typeface="Garet Bold"/>
            </a:endParaRPr>
          </a:p>
          <a:p>
            <a:pPr algn="ctr">
              <a:lnSpc>
                <a:spcPts val="3078"/>
              </a:lnSpc>
            </a:pPr>
            <a:endParaRPr lang="en-US" sz="2199" dirty="0">
              <a:solidFill>
                <a:srgbClr val="001A47"/>
              </a:solidFill>
              <a:latin typeface="Garet Bold"/>
            </a:endParaRPr>
          </a:p>
          <a:p>
            <a:pPr algn="ctr">
              <a:lnSpc>
                <a:spcPts val="3078"/>
              </a:lnSpc>
            </a:pPr>
            <a:endParaRPr lang="en-US" sz="2199" dirty="0">
              <a:solidFill>
                <a:srgbClr val="001A47"/>
              </a:solidFill>
              <a:latin typeface="Garet Bold"/>
            </a:endParaRPr>
          </a:p>
          <a:p>
            <a:pPr algn="ctr">
              <a:lnSpc>
                <a:spcPts val="3078"/>
              </a:lnSpc>
            </a:pPr>
            <a:endParaRPr lang="en-US" sz="2199" dirty="0">
              <a:solidFill>
                <a:srgbClr val="001A47"/>
              </a:solidFill>
              <a:latin typeface="Garet Bold"/>
            </a:endParaRPr>
          </a:p>
          <a:p>
            <a:pPr algn="ctr">
              <a:lnSpc>
                <a:spcPts val="3078"/>
              </a:lnSpc>
            </a:pPr>
            <a:endParaRPr lang="en-US" sz="2199" dirty="0">
              <a:solidFill>
                <a:srgbClr val="001A47"/>
              </a:solidFill>
              <a:latin typeface="Garet Bold"/>
            </a:endParaRPr>
          </a:p>
          <a:p>
            <a:pPr algn="ctr">
              <a:lnSpc>
                <a:spcPts val="3078"/>
              </a:lnSpc>
            </a:pPr>
            <a:endParaRPr lang="en-US" sz="2199" dirty="0">
              <a:solidFill>
                <a:srgbClr val="001A47"/>
              </a:solidFill>
              <a:latin typeface="Garet Bo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B9E1FF"/>
        </a:solidFill>
        <a:effectLst/>
      </p:bgPr>
    </p:bg>
    <p:spTree>
      <p:nvGrpSpPr>
        <p:cNvPr id="1" name=""/>
        <p:cNvGrpSpPr/>
        <p:nvPr/>
      </p:nvGrpSpPr>
      <p:grpSpPr>
        <a:xfrm>
          <a:off x="0" y="0"/>
          <a:ext cx="0" cy="0"/>
          <a:chOff x="0" y="0"/>
          <a:chExt cx="0" cy="0"/>
        </a:xfrm>
      </p:grpSpPr>
      <p:grpSp>
        <p:nvGrpSpPr>
          <p:cNvPr id="4" name="Group 4"/>
          <p:cNvGrpSpPr/>
          <p:nvPr/>
        </p:nvGrpSpPr>
        <p:grpSpPr>
          <a:xfrm>
            <a:off x="-346988" y="-373732"/>
            <a:ext cx="7635486" cy="10660732"/>
            <a:chOff x="0" y="0"/>
            <a:chExt cx="10180648" cy="14214309"/>
          </a:xfrm>
        </p:grpSpPr>
        <p:sp>
          <p:nvSpPr>
            <p:cNvPr id="5" name="Freeform 5"/>
            <p:cNvSpPr/>
            <p:nvPr/>
          </p:nvSpPr>
          <p:spPr>
            <a:xfrm>
              <a:off x="0" y="0"/>
              <a:ext cx="10180701" cy="14214348"/>
            </a:xfrm>
            <a:custGeom>
              <a:avLst/>
              <a:gdLst/>
              <a:ahLst/>
              <a:cxnLst/>
              <a:rect l="l" t="t" r="r" b="b"/>
              <a:pathLst>
                <a:path w="10180701" h="14214348">
                  <a:moveTo>
                    <a:pt x="0" y="0"/>
                  </a:moveTo>
                  <a:lnTo>
                    <a:pt x="10180701" y="0"/>
                  </a:lnTo>
                  <a:lnTo>
                    <a:pt x="10180701" y="14214348"/>
                  </a:lnTo>
                  <a:lnTo>
                    <a:pt x="0" y="14214348"/>
                  </a:lnTo>
                  <a:lnTo>
                    <a:pt x="0" y="0"/>
                  </a:lnTo>
                  <a:close/>
                </a:path>
              </a:pathLst>
            </a:custGeom>
            <a:blipFill>
              <a:blip r:embed="rId2"/>
              <a:stretch>
                <a:fillRect t="-10" b="-10"/>
              </a:stretch>
            </a:blipFill>
          </p:spPr>
        </p:sp>
      </p:grpSp>
      <p:sp>
        <p:nvSpPr>
          <p:cNvPr id="6" name="TextBox 6"/>
          <p:cNvSpPr txBox="1"/>
          <p:nvPr/>
        </p:nvSpPr>
        <p:spPr>
          <a:xfrm>
            <a:off x="457200" y="4686300"/>
            <a:ext cx="6331644" cy="820738"/>
          </a:xfrm>
          <a:prstGeom prst="rect">
            <a:avLst/>
          </a:prstGeom>
        </p:spPr>
        <p:txBody>
          <a:bodyPr lIns="0" tIns="0" rIns="0" bIns="0" rtlCol="0" anchor="t">
            <a:spAutoFit/>
          </a:bodyPr>
          <a:lstStyle/>
          <a:p>
            <a:pPr algn="ctr">
              <a:lnSpc>
                <a:spcPts val="6371"/>
              </a:lnSpc>
            </a:pPr>
            <a:r>
              <a:rPr lang="tr-TR" sz="5180" dirty="0" smtClean="0">
                <a:solidFill>
                  <a:srgbClr val="001A47"/>
                </a:solidFill>
                <a:latin typeface="Garet Bold"/>
              </a:rPr>
              <a:t>TBM VERİLERİ </a:t>
            </a:r>
            <a:endParaRPr lang="en-US" sz="5180" dirty="0">
              <a:solidFill>
                <a:srgbClr val="001A47"/>
              </a:solidFill>
              <a:latin typeface="Garet Bold"/>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2726" y="1104900"/>
            <a:ext cx="9217412" cy="3962400"/>
          </a:xfrm>
          <a:prstGeom prst="rect">
            <a:avLst/>
          </a:prstGeom>
        </p:spPr>
      </p:pic>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2726" y="5219700"/>
            <a:ext cx="9217412" cy="4553585"/>
          </a:xfrm>
          <a:prstGeom prst="rect">
            <a:avLst/>
          </a:prstGeom>
        </p:spPr>
      </p:pic>
    </p:spTree>
    <p:extLst>
      <p:ext uri="{BB962C8B-B14F-4D97-AF65-F5344CB8AC3E}">
        <p14:creationId xmlns:p14="http://schemas.microsoft.com/office/powerpoint/2010/main" val="14894702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B9E1FF"/>
        </a:solidFill>
        <a:effectLst/>
      </p:bgPr>
    </p:bg>
    <p:spTree>
      <p:nvGrpSpPr>
        <p:cNvPr id="1" name=""/>
        <p:cNvGrpSpPr/>
        <p:nvPr/>
      </p:nvGrpSpPr>
      <p:grpSpPr>
        <a:xfrm>
          <a:off x="0" y="0"/>
          <a:ext cx="0" cy="0"/>
          <a:chOff x="0" y="0"/>
          <a:chExt cx="0" cy="0"/>
        </a:xfrm>
      </p:grpSpPr>
      <p:grpSp>
        <p:nvGrpSpPr>
          <p:cNvPr id="2" name="Group 2"/>
          <p:cNvGrpSpPr/>
          <p:nvPr/>
        </p:nvGrpSpPr>
        <p:grpSpPr>
          <a:xfrm>
            <a:off x="-346988" y="-373732"/>
            <a:ext cx="7635486" cy="10660732"/>
            <a:chOff x="0" y="0"/>
            <a:chExt cx="10180648" cy="14214309"/>
          </a:xfrm>
        </p:grpSpPr>
        <p:sp>
          <p:nvSpPr>
            <p:cNvPr id="3" name="Freeform 3"/>
            <p:cNvSpPr/>
            <p:nvPr/>
          </p:nvSpPr>
          <p:spPr>
            <a:xfrm>
              <a:off x="0" y="0"/>
              <a:ext cx="10180701" cy="14214348"/>
            </a:xfrm>
            <a:custGeom>
              <a:avLst/>
              <a:gdLst/>
              <a:ahLst/>
              <a:cxnLst/>
              <a:rect l="l" t="t" r="r" b="b"/>
              <a:pathLst>
                <a:path w="10180701" h="14214348">
                  <a:moveTo>
                    <a:pt x="0" y="0"/>
                  </a:moveTo>
                  <a:lnTo>
                    <a:pt x="10180701" y="0"/>
                  </a:lnTo>
                  <a:lnTo>
                    <a:pt x="10180701" y="14214348"/>
                  </a:lnTo>
                  <a:lnTo>
                    <a:pt x="0" y="14214348"/>
                  </a:lnTo>
                  <a:lnTo>
                    <a:pt x="0" y="0"/>
                  </a:lnTo>
                  <a:close/>
                </a:path>
              </a:pathLst>
            </a:custGeom>
            <a:blipFill>
              <a:blip r:embed="rId2"/>
              <a:stretch>
                <a:fillRect t="-10" b="-10"/>
              </a:stretch>
            </a:blipFill>
          </p:spPr>
        </p:sp>
      </p:grpSp>
      <p:sp>
        <p:nvSpPr>
          <p:cNvPr id="4" name="TextBox 4"/>
          <p:cNvSpPr txBox="1"/>
          <p:nvPr/>
        </p:nvSpPr>
        <p:spPr>
          <a:xfrm>
            <a:off x="609600" y="3054970"/>
            <a:ext cx="6331644" cy="2995016"/>
          </a:xfrm>
          <a:prstGeom prst="rect">
            <a:avLst/>
          </a:prstGeom>
        </p:spPr>
        <p:txBody>
          <a:bodyPr lIns="0" tIns="0" rIns="0" bIns="0" rtlCol="0" anchor="t">
            <a:spAutoFit/>
          </a:bodyPr>
          <a:lstStyle/>
          <a:p>
            <a:pPr algn="ctr">
              <a:lnSpc>
                <a:spcPts val="4797"/>
              </a:lnSpc>
            </a:pPr>
            <a:r>
              <a:rPr lang="en-US" sz="3900" dirty="0">
                <a:solidFill>
                  <a:srgbClr val="001A47"/>
                </a:solidFill>
                <a:latin typeface="Garet Bold"/>
              </a:rPr>
              <a:t>REHBER ÖĞRETMEN/PSIKOLOJIK DANIŞMANI OLMAYAN OKULLARDA YAPILACAK ÇALIŞMALAR</a:t>
            </a:r>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0" y="98447"/>
            <a:ext cx="8458200" cy="10188582"/>
          </a:xfrm>
          <a:prstGeom prst="rect">
            <a:avLst/>
          </a:prstGeom>
        </p:spPr>
      </p:pic>
      <p:sp>
        <p:nvSpPr>
          <p:cNvPr id="5" name="Metin kutusu 4"/>
          <p:cNvSpPr txBox="1"/>
          <p:nvPr/>
        </p:nvSpPr>
        <p:spPr>
          <a:xfrm>
            <a:off x="304800" y="6515100"/>
            <a:ext cx="6477000" cy="2585323"/>
          </a:xfrm>
          <a:prstGeom prst="rect">
            <a:avLst/>
          </a:prstGeom>
          <a:noFill/>
        </p:spPr>
        <p:txBody>
          <a:bodyPr wrap="square" rtlCol="0">
            <a:spAutoFit/>
          </a:bodyPr>
          <a:lstStyle/>
          <a:p>
            <a:pPr algn="ctr"/>
            <a:r>
              <a:rPr lang="tr-TR" b="1" dirty="0" smtClean="0"/>
              <a:t>2023-2024 Eğitim-Öğretim Yılı Altındağ İlçesi Rehber Öğretmen/Psikolojik Danışman olmayan okullarımıza yönelik Rehberlik ve Psikolojik Danışma Hizmetleri Merkezimiz RPDH Bölümü tarafından sürdürülecek olup ilgili okullar Bölüm personeli ile ilişkilendirilerek yıl boyunca okullarla koordinasyon halinde çalışmalar sürdürülecektir.  Genel ve Yerel Hedef çalışmaları öncelikli olmak üzere veli eğitimleri grup odaklı öğrenci çalışmaları, öğretmen-idare müşavirliği ile bireysel görüşmeler yapılması planlanmaktadır. </a:t>
            </a:r>
            <a:endParaRPr lang="tr-TR"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B9E1FF"/>
        </a:solidFill>
        <a:effectLst/>
      </p:bgPr>
    </p:bg>
    <p:spTree>
      <p:nvGrpSpPr>
        <p:cNvPr id="1" name=""/>
        <p:cNvGrpSpPr/>
        <p:nvPr/>
      </p:nvGrpSpPr>
      <p:grpSpPr>
        <a:xfrm>
          <a:off x="0" y="0"/>
          <a:ext cx="0" cy="0"/>
          <a:chOff x="0" y="0"/>
          <a:chExt cx="0" cy="0"/>
        </a:xfrm>
      </p:grpSpPr>
      <p:grpSp>
        <p:nvGrpSpPr>
          <p:cNvPr id="7" name="Group 2"/>
          <p:cNvGrpSpPr/>
          <p:nvPr/>
        </p:nvGrpSpPr>
        <p:grpSpPr>
          <a:xfrm>
            <a:off x="-19594" y="-58244"/>
            <a:ext cx="7635486" cy="10660732"/>
            <a:chOff x="0" y="0"/>
            <a:chExt cx="10180648" cy="14214309"/>
          </a:xfrm>
        </p:grpSpPr>
        <p:sp>
          <p:nvSpPr>
            <p:cNvPr id="8" name="Freeform 3"/>
            <p:cNvSpPr/>
            <p:nvPr/>
          </p:nvSpPr>
          <p:spPr>
            <a:xfrm>
              <a:off x="0" y="0"/>
              <a:ext cx="10180701" cy="14214348"/>
            </a:xfrm>
            <a:custGeom>
              <a:avLst/>
              <a:gdLst/>
              <a:ahLst/>
              <a:cxnLst/>
              <a:rect l="l" t="t" r="r" b="b"/>
              <a:pathLst>
                <a:path w="10180701" h="14214348">
                  <a:moveTo>
                    <a:pt x="0" y="0"/>
                  </a:moveTo>
                  <a:lnTo>
                    <a:pt x="10180701" y="0"/>
                  </a:lnTo>
                  <a:lnTo>
                    <a:pt x="10180701" y="14214348"/>
                  </a:lnTo>
                  <a:lnTo>
                    <a:pt x="0" y="14214348"/>
                  </a:lnTo>
                  <a:lnTo>
                    <a:pt x="0" y="0"/>
                  </a:lnTo>
                  <a:close/>
                </a:path>
              </a:pathLst>
            </a:custGeom>
            <a:blipFill>
              <a:blip r:embed="rId2"/>
              <a:stretch>
                <a:fillRect t="-10" b="-10"/>
              </a:stretch>
            </a:blipFill>
          </p:spPr>
        </p:sp>
      </p:grpSp>
      <p:sp>
        <p:nvSpPr>
          <p:cNvPr id="4" name="TextBox 4"/>
          <p:cNvSpPr txBox="1"/>
          <p:nvPr/>
        </p:nvSpPr>
        <p:spPr>
          <a:xfrm>
            <a:off x="838200" y="2617209"/>
            <a:ext cx="6331644" cy="5424562"/>
          </a:xfrm>
          <a:prstGeom prst="rect">
            <a:avLst/>
          </a:prstGeom>
        </p:spPr>
        <p:txBody>
          <a:bodyPr lIns="0" tIns="0" rIns="0" bIns="0" rtlCol="0" anchor="t">
            <a:spAutoFit/>
          </a:bodyPr>
          <a:lstStyle/>
          <a:p>
            <a:pPr algn="ctr">
              <a:lnSpc>
                <a:spcPts val="4720"/>
              </a:lnSpc>
            </a:pPr>
            <a:r>
              <a:rPr lang="en-US" sz="3837" dirty="0">
                <a:solidFill>
                  <a:srgbClr val="001A47"/>
                </a:solidFill>
                <a:latin typeface="Garet Bold"/>
              </a:rPr>
              <a:t>2023-2024 EĞITIM-ÖĞRETIM YILIN REHBER ÖĞRETMEN/PSIKOLOJIK DANIŞMANI BULUNMAYAN OKULLARA YÖNELIK </a:t>
            </a:r>
          </a:p>
          <a:p>
            <a:pPr algn="ctr">
              <a:lnSpc>
                <a:spcPts val="4720"/>
              </a:lnSpc>
            </a:pPr>
            <a:r>
              <a:rPr lang="en-US" sz="3837" dirty="0">
                <a:solidFill>
                  <a:srgbClr val="001A47"/>
                </a:solidFill>
                <a:latin typeface="Garet Bold"/>
              </a:rPr>
              <a:t> ÖRNEK OKUL REHBERLIK VE PSIKOLOJIK DANIŞMA </a:t>
            </a:r>
            <a:r>
              <a:rPr lang="en-US" sz="3837" dirty="0" smtClean="0">
                <a:solidFill>
                  <a:srgbClr val="001A47"/>
                </a:solidFill>
                <a:latin typeface="Garet Bold"/>
              </a:rPr>
              <a:t>PROGRAM</a:t>
            </a:r>
            <a:r>
              <a:rPr lang="tr-TR" sz="3837" dirty="0" smtClean="0">
                <a:solidFill>
                  <a:srgbClr val="001A47"/>
                </a:solidFill>
                <a:latin typeface="Garet Bold"/>
              </a:rPr>
              <a:t> </a:t>
            </a:r>
            <a:endParaRPr lang="en-US" sz="3837" dirty="0">
              <a:solidFill>
                <a:srgbClr val="001A47"/>
              </a:solidFill>
              <a:latin typeface="Garet Bold"/>
            </a:endParaRPr>
          </a:p>
        </p:txBody>
      </p:sp>
      <p:grpSp>
        <p:nvGrpSpPr>
          <p:cNvPr id="5" name="Group 5"/>
          <p:cNvGrpSpPr/>
          <p:nvPr/>
        </p:nvGrpSpPr>
        <p:grpSpPr>
          <a:xfrm>
            <a:off x="9696994" y="419100"/>
            <a:ext cx="6172200" cy="7457486"/>
            <a:chOff x="0" y="0"/>
            <a:chExt cx="10297557" cy="11873715"/>
          </a:xfrm>
        </p:grpSpPr>
        <p:sp>
          <p:nvSpPr>
            <p:cNvPr id="6" name="Freeform 6"/>
            <p:cNvSpPr/>
            <p:nvPr/>
          </p:nvSpPr>
          <p:spPr>
            <a:xfrm>
              <a:off x="0" y="0"/>
              <a:ext cx="10297541" cy="11873738"/>
            </a:xfrm>
            <a:custGeom>
              <a:avLst/>
              <a:gdLst/>
              <a:ahLst/>
              <a:cxnLst/>
              <a:rect l="l" t="t" r="r" b="b"/>
              <a:pathLst>
                <a:path w="10297541" h="11873738">
                  <a:moveTo>
                    <a:pt x="0" y="0"/>
                  </a:moveTo>
                  <a:lnTo>
                    <a:pt x="10297541" y="0"/>
                  </a:lnTo>
                  <a:lnTo>
                    <a:pt x="10297541" y="11873738"/>
                  </a:lnTo>
                  <a:lnTo>
                    <a:pt x="0" y="11873738"/>
                  </a:lnTo>
                  <a:lnTo>
                    <a:pt x="0" y="0"/>
                  </a:lnTo>
                  <a:close/>
                </a:path>
              </a:pathLst>
            </a:custGeom>
            <a:blipFill>
              <a:blip r:embed="rId3"/>
              <a:stretch>
                <a:fillRect/>
              </a:stretch>
            </a:blipFill>
          </p:spPr>
        </p:sp>
      </p:grpSp>
      <p:sp>
        <p:nvSpPr>
          <p:cNvPr id="9" name="Dikdörtgen 8"/>
          <p:cNvSpPr/>
          <p:nvPr/>
        </p:nvSpPr>
        <p:spPr>
          <a:xfrm>
            <a:off x="7791994" y="8420100"/>
            <a:ext cx="9982200" cy="1446550"/>
          </a:xfrm>
          <a:prstGeom prst="rect">
            <a:avLst/>
          </a:prstGeom>
        </p:spPr>
        <p:txBody>
          <a:bodyPr wrap="square">
            <a:spAutoFit/>
          </a:bodyPr>
          <a:lstStyle/>
          <a:p>
            <a:pPr algn="ctr"/>
            <a:r>
              <a:rPr lang="tr-TR" b="1" dirty="0"/>
              <a:t>Rehber öğretmen/psikolojik danışmanı bulunmayan eğitim kurumları, okul rehberlik ve psikolojik danışma programlarını orgm.meb.gov.tr </a:t>
            </a:r>
            <a:r>
              <a:rPr lang="tr-TR" b="1" dirty="0" smtClean="0"/>
              <a:t>adresi ve </a:t>
            </a:r>
            <a:r>
              <a:rPr lang="tr-TR" b="1" dirty="0" smtClean="0">
                <a:solidFill>
                  <a:srgbClr val="FF0000"/>
                </a:solidFill>
              </a:rPr>
              <a:t>ALTINDAĞ </a:t>
            </a:r>
            <a:r>
              <a:rPr lang="tr-TR" b="1" dirty="0">
                <a:solidFill>
                  <a:srgbClr val="FF0000"/>
                </a:solidFill>
              </a:rPr>
              <a:t>RAM web Sitesinde </a:t>
            </a:r>
            <a:r>
              <a:rPr lang="tr-TR" b="1" dirty="0" smtClean="0">
                <a:solidFill>
                  <a:srgbClr val="FF0000"/>
                </a:solidFill>
              </a:rPr>
              <a:t>(https</a:t>
            </a:r>
            <a:r>
              <a:rPr lang="tr-TR" b="1" dirty="0">
                <a:solidFill>
                  <a:srgbClr val="FF0000"/>
                </a:solidFill>
              </a:rPr>
              <a:t>://altindagram.meb.k12.tr</a:t>
            </a:r>
            <a:r>
              <a:rPr lang="tr-TR" b="1" dirty="0" smtClean="0">
                <a:solidFill>
                  <a:srgbClr val="FF0000"/>
                </a:solidFill>
              </a:rPr>
              <a:t>/) </a:t>
            </a:r>
            <a:r>
              <a:rPr lang="tr-TR" b="1" dirty="0">
                <a:solidFill>
                  <a:srgbClr val="FF0000"/>
                </a:solidFill>
              </a:rPr>
              <a:t>yer </a:t>
            </a:r>
            <a:r>
              <a:rPr lang="tr-TR" b="1" dirty="0" smtClean="0">
                <a:solidFill>
                  <a:srgbClr val="FF0000"/>
                </a:solidFill>
              </a:rPr>
              <a:t>alan örnek programlardan yararlanarak 11/09/2023-06/10/2023 tarihleri arasında  hazırlayarak ALTINDAĞ RAM’a DYS üzerinden göndereceklerdir.</a:t>
            </a:r>
          </a:p>
          <a:p>
            <a:pPr algn="ctr"/>
            <a:r>
              <a:rPr lang="tr-TR" sz="1600" b="1" dirty="0" smtClean="0"/>
              <a:t>.</a:t>
            </a:r>
            <a:endParaRPr lang="tr-TR" sz="16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B9E1FF"/>
        </a:solidFill>
        <a:effectLst/>
      </p:bgPr>
    </p:bg>
    <p:spTree>
      <p:nvGrpSpPr>
        <p:cNvPr id="1" name=""/>
        <p:cNvGrpSpPr/>
        <p:nvPr/>
      </p:nvGrpSpPr>
      <p:grpSpPr>
        <a:xfrm>
          <a:off x="0" y="0"/>
          <a:ext cx="0" cy="0"/>
          <a:chOff x="0" y="0"/>
          <a:chExt cx="0" cy="0"/>
        </a:xfrm>
      </p:grpSpPr>
      <p:grpSp>
        <p:nvGrpSpPr>
          <p:cNvPr id="2" name="Group 2"/>
          <p:cNvGrpSpPr/>
          <p:nvPr/>
        </p:nvGrpSpPr>
        <p:grpSpPr>
          <a:xfrm>
            <a:off x="-246130" y="-283337"/>
            <a:ext cx="7635486" cy="10660732"/>
            <a:chOff x="0" y="0"/>
            <a:chExt cx="10180648" cy="14214309"/>
          </a:xfrm>
        </p:grpSpPr>
        <p:sp>
          <p:nvSpPr>
            <p:cNvPr id="3" name="Freeform 3"/>
            <p:cNvSpPr/>
            <p:nvPr/>
          </p:nvSpPr>
          <p:spPr>
            <a:xfrm>
              <a:off x="0" y="0"/>
              <a:ext cx="10180701" cy="14214348"/>
            </a:xfrm>
            <a:custGeom>
              <a:avLst/>
              <a:gdLst/>
              <a:ahLst/>
              <a:cxnLst/>
              <a:rect l="l" t="t" r="r" b="b"/>
              <a:pathLst>
                <a:path w="10180701" h="14214348">
                  <a:moveTo>
                    <a:pt x="0" y="0"/>
                  </a:moveTo>
                  <a:lnTo>
                    <a:pt x="10180701" y="0"/>
                  </a:lnTo>
                  <a:lnTo>
                    <a:pt x="10180701" y="14214348"/>
                  </a:lnTo>
                  <a:lnTo>
                    <a:pt x="0" y="14214348"/>
                  </a:lnTo>
                  <a:lnTo>
                    <a:pt x="0" y="0"/>
                  </a:lnTo>
                  <a:close/>
                </a:path>
              </a:pathLst>
            </a:custGeom>
            <a:blipFill>
              <a:blip r:embed="rId2"/>
              <a:stretch>
                <a:fillRect t="-10" b="-10"/>
              </a:stretch>
            </a:blipFill>
          </p:spPr>
        </p:sp>
      </p:grpSp>
      <p:sp>
        <p:nvSpPr>
          <p:cNvPr id="5" name="TextBox 5"/>
          <p:cNvSpPr txBox="1"/>
          <p:nvPr/>
        </p:nvSpPr>
        <p:spPr>
          <a:xfrm>
            <a:off x="7490213" y="895350"/>
            <a:ext cx="5692387" cy="13337897"/>
          </a:xfrm>
          <a:prstGeom prst="rect">
            <a:avLst/>
          </a:prstGeom>
        </p:spPr>
        <p:txBody>
          <a:bodyPr lIns="0" tIns="0" rIns="0" bIns="0" rtlCol="0" anchor="t">
            <a:spAutoFit/>
          </a:bodyPr>
          <a:lstStyle/>
          <a:p>
            <a:pPr algn="just">
              <a:lnSpc>
                <a:spcPts val="2925"/>
              </a:lnSpc>
            </a:pPr>
            <a:r>
              <a:rPr lang="en-US" sz="1519" dirty="0">
                <a:solidFill>
                  <a:srgbClr val="001A47"/>
                </a:solidFill>
                <a:latin typeface="Garet Bold"/>
              </a:rPr>
              <a:t>Nisan 2019 – 2739 sayılı </a:t>
            </a:r>
            <a:r>
              <a:rPr lang="en-US" sz="1519" dirty="0" err="1">
                <a:solidFill>
                  <a:srgbClr val="001A47"/>
                </a:solidFill>
                <a:latin typeface="Garet Bold"/>
              </a:rPr>
              <a:t>Tebliğler</a:t>
            </a:r>
            <a:r>
              <a:rPr lang="en-US" sz="1519" dirty="0">
                <a:solidFill>
                  <a:srgbClr val="001A47"/>
                </a:solidFill>
                <a:latin typeface="Garet Bold"/>
              </a:rPr>
              <a:t> </a:t>
            </a:r>
            <a:r>
              <a:rPr lang="en-US" sz="1519" dirty="0" err="1">
                <a:solidFill>
                  <a:srgbClr val="001A47"/>
                </a:solidFill>
                <a:latin typeface="Garet Bold"/>
              </a:rPr>
              <a:t>Dergisi’nde</a:t>
            </a:r>
            <a:r>
              <a:rPr lang="en-US" sz="1519" dirty="0">
                <a:solidFill>
                  <a:srgbClr val="001A47"/>
                </a:solidFill>
                <a:latin typeface="Garet Bold"/>
              </a:rPr>
              <a:t> </a:t>
            </a:r>
            <a:r>
              <a:rPr lang="en-US" sz="1519" dirty="0" err="1">
                <a:solidFill>
                  <a:srgbClr val="001A47"/>
                </a:solidFill>
                <a:latin typeface="Garet Bold"/>
              </a:rPr>
              <a:t>yayımlanan</a:t>
            </a:r>
            <a:r>
              <a:rPr lang="en-US" sz="1519" dirty="0">
                <a:solidFill>
                  <a:srgbClr val="001A47"/>
                </a:solidFill>
                <a:latin typeface="Garet Bold"/>
              </a:rPr>
              <a:t> «Psikososyal Koruma, Önleme Ve Krize Müdahale Hizmetleri Yönergesi» </a:t>
            </a:r>
          </a:p>
          <a:p>
            <a:pPr algn="just">
              <a:lnSpc>
                <a:spcPts val="2925"/>
              </a:lnSpc>
            </a:pPr>
            <a:r>
              <a:rPr lang="en-US" sz="1519" dirty="0" err="1">
                <a:solidFill>
                  <a:srgbClr val="001A47"/>
                </a:solidFill>
                <a:latin typeface="Garet Bold"/>
              </a:rPr>
              <a:t>Madde</a:t>
            </a:r>
            <a:r>
              <a:rPr lang="en-US" sz="1519" dirty="0">
                <a:solidFill>
                  <a:srgbClr val="001A47"/>
                </a:solidFill>
                <a:latin typeface="Garet Bold"/>
              </a:rPr>
              <a:t> 6’ya </a:t>
            </a:r>
            <a:r>
              <a:rPr lang="en-US" sz="1519" dirty="0" err="1">
                <a:solidFill>
                  <a:srgbClr val="001A47"/>
                </a:solidFill>
                <a:latin typeface="Garet Bold"/>
              </a:rPr>
              <a:t>göre;Eğitim</a:t>
            </a:r>
            <a:r>
              <a:rPr lang="en-US" sz="1519" dirty="0">
                <a:solidFill>
                  <a:srgbClr val="001A47"/>
                </a:solidFill>
                <a:latin typeface="Garet Bold"/>
              </a:rPr>
              <a:t> </a:t>
            </a:r>
            <a:r>
              <a:rPr lang="en-US" sz="1519" dirty="0" err="1">
                <a:solidFill>
                  <a:srgbClr val="001A47"/>
                </a:solidFill>
                <a:latin typeface="Garet Bold"/>
              </a:rPr>
              <a:t>öğretim</a:t>
            </a:r>
            <a:r>
              <a:rPr lang="en-US" sz="1519" dirty="0">
                <a:solidFill>
                  <a:srgbClr val="001A47"/>
                </a:solidFill>
                <a:latin typeface="Garet Bold"/>
              </a:rPr>
              <a:t> </a:t>
            </a:r>
            <a:r>
              <a:rPr lang="en-US" sz="1519" dirty="0" err="1">
                <a:solidFill>
                  <a:srgbClr val="001A47"/>
                </a:solidFill>
                <a:latin typeface="Garet Bold"/>
              </a:rPr>
              <a:t>yılı</a:t>
            </a:r>
            <a:r>
              <a:rPr lang="en-US" sz="1519" dirty="0">
                <a:solidFill>
                  <a:srgbClr val="001A47"/>
                </a:solidFill>
                <a:latin typeface="Garet Bold"/>
              </a:rPr>
              <a:t> </a:t>
            </a:r>
            <a:r>
              <a:rPr lang="en-US" sz="1519" dirty="0" err="1">
                <a:solidFill>
                  <a:srgbClr val="001A47"/>
                </a:solidFill>
                <a:latin typeface="Garet Bold"/>
              </a:rPr>
              <a:t>başladıktan</a:t>
            </a:r>
            <a:r>
              <a:rPr lang="en-US" sz="1519" dirty="0">
                <a:solidFill>
                  <a:srgbClr val="001A47"/>
                </a:solidFill>
                <a:latin typeface="Garet Bold"/>
              </a:rPr>
              <a:t> </a:t>
            </a:r>
            <a:r>
              <a:rPr lang="en-US" sz="1519" dirty="0" err="1">
                <a:solidFill>
                  <a:srgbClr val="001A47"/>
                </a:solidFill>
                <a:latin typeface="Garet Bold"/>
              </a:rPr>
              <a:t>sonra</a:t>
            </a:r>
            <a:r>
              <a:rPr lang="en-US" sz="1519" dirty="0">
                <a:solidFill>
                  <a:srgbClr val="001A47"/>
                </a:solidFill>
                <a:latin typeface="Garet Bold"/>
              </a:rPr>
              <a:t> </a:t>
            </a:r>
            <a:r>
              <a:rPr lang="en-US" sz="1519" dirty="0" err="1">
                <a:solidFill>
                  <a:srgbClr val="001A47"/>
                </a:solidFill>
                <a:latin typeface="Garet Bold"/>
              </a:rPr>
              <a:t>bir</a:t>
            </a:r>
            <a:r>
              <a:rPr lang="en-US" sz="1519" dirty="0">
                <a:solidFill>
                  <a:srgbClr val="001A47"/>
                </a:solidFill>
                <a:latin typeface="Garet Bold"/>
              </a:rPr>
              <a:t> ay </a:t>
            </a:r>
            <a:r>
              <a:rPr lang="en-US" sz="1519" dirty="0" err="1">
                <a:solidFill>
                  <a:srgbClr val="001A47"/>
                </a:solidFill>
                <a:latin typeface="Garet Bold"/>
              </a:rPr>
              <a:t>içinde</a:t>
            </a:r>
            <a:r>
              <a:rPr lang="en-US" sz="1519" dirty="0">
                <a:solidFill>
                  <a:srgbClr val="001A47"/>
                </a:solidFill>
                <a:latin typeface="Garet Bold"/>
              </a:rPr>
              <a:t> </a:t>
            </a:r>
            <a:r>
              <a:rPr lang="en-US" sz="1519" dirty="0" err="1">
                <a:solidFill>
                  <a:srgbClr val="001A47"/>
                </a:solidFill>
                <a:latin typeface="Garet Bold"/>
              </a:rPr>
              <a:t>ilçe</a:t>
            </a:r>
            <a:r>
              <a:rPr lang="en-US" sz="1519" dirty="0">
                <a:solidFill>
                  <a:srgbClr val="001A47"/>
                </a:solidFill>
                <a:latin typeface="Garet Bold"/>
              </a:rPr>
              <a:t> </a:t>
            </a:r>
            <a:r>
              <a:rPr lang="en-US" sz="1519" dirty="0" err="1">
                <a:solidFill>
                  <a:srgbClr val="001A47"/>
                </a:solidFill>
                <a:latin typeface="Garet Bold"/>
              </a:rPr>
              <a:t>ekibi</a:t>
            </a:r>
            <a:r>
              <a:rPr lang="en-US" sz="1519" dirty="0">
                <a:solidFill>
                  <a:srgbClr val="001A47"/>
                </a:solidFill>
                <a:latin typeface="Garet Bold"/>
              </a:rPr>
              <a:t> </a:t>
            </a:r>
            <a:r>
              <a:rPr lang="en-US" sz="1519" dirty="0" err="1">
                <a:solidFill>
                  <a:srgbClr val="001A47"/>
                </a:solidFill>
                <a:latin typeface="Garet Bold"/>
              </a:rPr>
              <a:t>belirlenir</a:t>
            </a:r>
            <a:r>
              <a:rPr lang="en-US" sz="1519" dirty="0">
                <a:solidFill>
                  <a:srgbClr val="001A47"/>
                </a:solidFill>
                <a:latin typeface="Garet Bold"/>
              </a:rPr>
              <a:t>.</a:t>
            </a:r>
          </a:p>
          <a:p>
            <a:pPr algn="just">
              <a:lnSpc>
                <a:spcPts val="2925"/>
              </a:lnSpc>
            </a:pPr>
            <a:endParaRPr lang="en-US" sz="1519" dirty="0">
              <a:solidFill>
                <a:srgbClr val="001A47"/>
              </a:solidFill>
              <a:latin typeface="Garet Bold"/>
            </a:endParaRPr>
          </a:p>
          <a:p>
            <a:pPr algn="just">
              <a:lnSpc>
                <a:spcPts val="2925"/>
              </a:lnSpc>
            </a:pPr>
            <a:r>
              <a:rPr lang="en-US" sz="1519" dirty="0">
                <a:solidFill>
                  <a:srgbClr val="001A47"/>
                </a:solidFill>
                <a:latin typeface="Garet Bold"/>
              </a:rPr>
              <a:t> </a:t>
            </a:r>
            <a:r>
              <a:rPr lang="en-US" sz="1519" dirty="0" err="1">
                <a:solidFill>
                  <a:srgbClr val="001A47"/>
                </a:solidFill>
                <a:latin typeface="Garet Bold"/>
              </a:rPr>
              <a:t>İlçe</a:t>
            </a:r>
            <a:r>
              <a:rPr lang="en-US" sz="1519" dirty="0">
                <a:solidFill>
                  <a:srgbClr val="001A47"/>
                </a:solidFill>
                <a:latin typeface="Garet Bold"/>
              </a:rPr>
              <a:t> </a:t>
            </a:r>
            <a:r>
              <a:rPr lang="en-US" sz="1519" dirty="0" err="1">
                <a:solidFill>
                  <a:srgbClr val="001A47"/>
                </a:solidFill>
                <a:latin typeface="Garet Bold"/>
              </a:rPr>
              <a:t>Ekibi</a:t>
            </a:r>
            <a:r>
              <a:rPr lang="en-US" sz="1519" dirty="0">
                <a:solidFill>
                  <a:srgbClr val="001A47"/>
                </a:solidFill>
                <a:latin typeface="Garet Bold"/>
              </a:rPr>
              <a:t> </a:t>
            </a:r>
            <a:r>
              <a:rPr lang="en-US" sz="1519" dirty="0" err="1">
                <a:solidFill>
                  <a:srgbClr val="001A47"/>
                </a:solidFill>
                <a:latin typeface="Garet Bold"/>
              </a:rPr>
              <a:t>aynı</a:t>
            </a:r>
            <a:r>
              <a:rPr lang="en-US" sz="1519" dirty="0">
                <a:solidFill>
                  <a:srgbClr val="001A47"/>
                </a:solidFill>
                <a:latin typeface="Garet Bold"/>
              </a:rPr>
              <a:t> </a:t>
            </a:r>
            <a:r>
              <a:rPr lang="en-US" sz="1519" dirty="0" err="1">
                <a:solidFill>
                  <a:srgbClr val="001A47"/>
                </a:solidFill>
                <a:latin typeface="Garet Bold"/>
              </a:rPr>
              <a:t>yönergenin</a:t>
            </a:r>
            <a:r>
              <a:rPr lang="en-US" sz="1519" dirty="0">
                <a:solidFill>
                  <a:srgbClr val="001A47"/>
                </a:solidFill>
                <a:latin typeface="Garet Bold"/>
              </a:rPr>
              <a:t> 12. </a:t>
            </a:r>
            <a:r>
              <a:rPr lang="en-US" sz="1519" dirty="0" err="1">
                <a:solidFill>
                  <a:srgbClr val="001A47"/>
                </a:solidFill>
                <a:latin typeface="Garet Bold"/>
              </a:rPr>
              <a:t>maddesine</a:t>
            </a:r>
            <a:r>
              <a:rPr lang="en-US" sz="1519" dirty="0">
                <a:solidFill>
                  <a:srgbClr val="001A47"/>
                </a:solidFill>
                <a:latin typeface="Garet Bold"/>
              </a:rPr>
              <a:t> </a:t>
            </a:r>
            <a:r>
              <a:rPr lang="en-US" sz="1519" dirty="0" err="1">
                <a:solidFill>
                  <a:srgbClr val="001A47"/>
                </a:solidFill>
                <a:latin typeface="Garet Bold"/>
              </a:rPr>
              <a:t>göre</a:t>
            </a:r>
            <a:r>
              <a:rPr lang="en-US" sz="1519" dirty="0">
                <a:solidFill>
                  <a:srgbClr val="001A47"/>
                </a:solidFill>
                <a:latin typeface="Garet Bold"/>
              </a:rPr>
              <a:t>, </a:t>
            </a:r>
            <a:r>
              <a:rPr lang="en-US" sz="1519" dirty="0" err="1">
                <a:solidFill>
                  <a:srgbClr val="001A47"/>
                </a:solidFill>
                <a:latin typeface="Garet Bold"/>
              </a:rPr>
              <a:t>şube</a:t>
            </a:r>
            <a:r>
              <a:rPr lang="en-US" sz="1519" dirty="0">
                <a:solidFill>
                  <a:srgbClr val="001A47"/>
                </a:solidFill>
                <a:latin typeface="Garet Bold"/>
              </a:rPr>
              <a:t> </a:t>
            </a:r>
            <a:r>
              <a:rPr lang="en-US" sz="1519" dirty="0" err="1">
                <a:solidFill>
                  <a:srgbClr val="001A47"/>
                </a:solidFill>
                <a:latin typeface="Garet Bold"/>
              </a:rPr>
              <a:t>müdürü</a:t>
            </a:r>
            <a:r>
              <a:rPr lang="en-US" sz="1519" dirty="0">
                <a:solidFill>
                  <a:srgbClr val="001A47"/>
                </a:solidFill>
                <a:latin typeface="Garet Bold"/>
              </a:rPr>
              <a:t> </a:t>
            </a:r>
            <a:r>
              <a:rPr lang="en-US" sz="1519" dirty="0" err="1">
                <a:solidFill>
                  <a:srgbClr val="001A47"/>
                </a:solidFill>
                <a:latin typeface="Garet Bold"/>
              </a:rPr>
              <a:t>başkanlığında</a:t>
            </a:r>
            <a:r>
              <a:rPr lang="en-US" sz="1519" dirty="0">
                <a:solidFill>
                  <a:srgbClr val="001A47"/>
                </a:solidFill>
                <a:latin typeface="Garet Bold"/>
              </a:rPr>
              <a:t> </a:t>
            </a:r>
            <a:r>
              <a:rPr lang="en-US" sz="1519" dirty="0" err="1">
                <a:solidFill>
                  <a:srgbClr val="001A47"/>
                </a:solidFill>
                <a:latin typeface="Garet Bold"/>
              </a:rPr>
              <a:t>varsa</a:t>
            </a:r>
            <a:r>
              <a:rPr lang="en-US" sz="1519" dirty="0">
                <a:solidFill>
                  <a:srgbClr val="001A47"/>
                </a:solidFill>
                <a:latin typeface="Garet Bold"/>
              </a:rPr>
              <a:t> </a:t>
            </a:r>
            <a:r>
              <a:rPr lang="en-US" sz="1519" dirty="0" err="1">
                <a:solidFill>
                  <a:srgbClr val="001A47"/>
                </a:solidFill>
                <a:latin typeface="Garet Bold"/>
              </a:rPr>
              <a:t>rehberlik</a:t>
            </a:r>
            <a:r>
              <a:rPr lang="en-US" sz="1519" dirty="0">
                <a:solidFill>
                  <a:srgbClr val="001A47"/>
                </a:solidFill>
                <a:latin typeface="Garet Bold"/>
              </a:rPr>
              <a:t> ve </a:t>
            </a:r>
            <a:r>
              <a:rPr lang="en-US" sz="1519" dirty="0" err="1">
                <a:solidFill>
                  <a:srgbClr val="001A47"/>
                </a:solidFill>
                <a:latin typeface="Garet Bold"/>
              </a:rPr>
              <a:t>araştırma</a:t>
            </a:r>
            <a:r>
              <a:rPr lang="en-US" sz="1519" dirty="0">
                <a:solidFill>
                  <a:srgbClr val="001A47"/>
                </a:solidFill>
                <a:latin typeface="Garet Bold"/>
              </a:rPr>
              <a:t> </a:t>
            </a:r>
            <a:r>
              <a:rPr lang="en-US" sz="1519" dirty="0" err="1">
                <a:solidFill>
                  <a:srgbClr val="001A47"/>
                </a:solidFill>
                <a:latin typeface="Garet Bold"/>
              </a:rPr>
              <a:t>merkezi</a:t>
            </a:r>
            <a:r>
              <a:rPr lang="en-US" sz="1519" dirty="0">
                <a:solidFill>
                  <a:srgbClr val="001A47"/>
                </a:solidFill>
                <a:latin typeface="Garet Bold"/>
              </a:rPr>
              <a:t> </a:t>
            </a:r>
            <a:r>
              <a:rPr lang="en-US" sz="1519" dirty="0" err="1">
                <a:solidFill>
                  <a:srgbClr val="001A47"/>
                </a:solidFill>
                <a:latin typeface="Garet Bold"/>
              </a:rPr>
              <a:t>müdürü</a:t>
            </a:r>
            <a:r>
              <a:rPr lang="en-US" sz="1519" dirty="0">
                <a:solidFill>
                  <a:srgbClr val="001A47"/>
                </a:solidFill>
                <a:latin typeface="Garet Bold"/>
              </a:rPr>
              <a:t> ve </a:t>
            </a:r>
            <a:r>
              <a:rPr lang="en-US" sz="1519" dirty="0" err="1">
                <a:solidFill>
                  <a:srgbClr val="001A47"/>
                </a:solidFill>
                <a:latin typeface="Garet Bold"/>
              </a:rPr>
              <a:t>bölüm</a:t>
            </a:r>
            <a:r>
              <a:rPr lang="en-US" sz="1519" dirty="0">
                <a:solidFill>
                  <a:srgbClr val="001A47"/>
                </a:solidFill>
                <a:latin typeface="Garet Bold"/>
              </a:rPr>
              <a:t> </a:t>
            </a:r>
            <a:r>
              <a:rPr lang="en-US" sz="1519" dirty="0" err="1">
                <a:solidFill>
                  <a:srgbClr val="001A47"/>
                </a:solidFill>
                <a:latin typeface="Garet Bold"/>
              </a:rPr>
              <a:t>başkanı</a:t>
            </a:r>
            <a:r>
              <a:rPr lang="en-US" sz="1519" dirty="0">
                <a:solidFill>
                  <a:srgbClr val="001A47"/>
                </a:solidFill>
                <a:latin typeface="Garet Bold"/>
              </a:rPr>
              <a:t> ile her eğitim </a:t>
            </a:r>
            <a:r>
              <a:rPr lang="en-US" sz="1519" dirty="0" err="1">
                <a:solidFill>
                  <a:srgbClr val="001A47"/>
                </a:solidFill>
                <a:latin typeface="Garet Bold"/>
              </a:rPr>
              <a:t>kademesinden</a:t>
            </a:r>
            <a:r>
              <a:rPr lang="en-US" sz="1519" dirty="0">
                <a:solidFill>
                  <a:srgbClr val="001A47"/>
                </a:solidFill>
                <a:latin typeface="Garet Bold"/>
              </a:rPr>
              <a:t> </a:t>
            </a:r>
            <a:r>
              <a:rPr lang="en-US" sz="1519" dirty="0" err="1">
                <a:solidFill>
                  <a:srgbClr val="001A47"/>
                </a:solidFill>
                <a:latin typeface="Garet Bold"/>
              </a:rPr>
              <a:t>en</a:t>
            </a:r>
            <a:r>
              <a:rPr lang="en-US" sz="1519" dirty="0">
                <a:solidFill>
                  <a:srgbClr val="001A47"/>
                </a:solidFill>
                <a:latin typeface="Garet Bold"/>
              </a:rPr>
              <a:t> </a:t>
            </a:r>
            <a:r>
              <a:rPr lang="en-US" sz="1519" dirty="0" err="1">
                <a:solidFill>
                  <a:srgbClr val="001A47"/>
                </a:solidFill>
                <a:latin typeface="Garet Bold"/>
              </a:rPr>
              <a:t>az</a:t>
            </a:r>
            <a:r>
              <a:rPr lang="en-US" sz="1519" dirty="0">
                <a:solidFill>
                  <a:srgbClr val="001A47"/>
                </a:solidFill>
                <a:latin typeface="Garet Bold"/>
              </a:rPr>
              <a:t> </a:t>
            </a:r>
            <a:r>
              <a:rPr lang="en-US" sz="1519" dirty="0" err="1">
                <a:solidFill>
                  <a:srgbClr val="001A47"/>
                </a:solidFill>
                <a:latin typeface="Garet Bold"/>
              </a:rPr>
              <a:t>birer</a:t>
            </a:r>
            <a:r>
              <a:rPr lang="en-US" sz="1519" dirty="0">
                <a:solidFill>
                  <a:srgbClr val="001A47"/>
                </a:solidFill>
                <a:latin typeface="Garet Bold"/>
              </a:rPr>
              <a:t> </a:t>
            </a:r>
            <a:r>
              <a:rPr lang="en-US" sz="1519" dirty="0" err="1">
                <a:solidFill>
                  <a:srgbClr val="001A47"/>
                </a:solidFill>
                <a:latin typeface="Garet Bold"/>
              </a:rPr>
              <a:t>rehberlik</a:t>
            </a:r>
            <a:r>
              <a:rPr lang="en-US" sz="1519" dirty="0">
                <a:solidFill>
                  <a:srgbClr val="001A47"/>
                </a:solidFill>
                <a:latin typeface="Garet Bold"/>
              </a:rPr>
              <a:t> </a:t>
            </a:r>
            <a:r>
              <a:rPr lang="en-US" sz="1519" dirty="0" err="1">
                <a:solidFill>
                  <a:srgbClr val="001A47"/>
                </a:solidFill>
                <a:latin typeface="Garet Bold"/>
              </a:rPr>
              <a:t>öğretmeninden</a:t>
            </a:r>
            <a:r>
              <a:rPr lang="en-US" sz="1519" dirty="0">
                <a:solidFill>
                  <a:srgbClr val="001A47"/>
                </a:solidFill>
                <a:latin typeface="Garet Bold"/>
              </a:rPr>
              <a:t> </a:t>
            </a:r>
            <a:r>
              <a:rPr lang="en-US" sz="1519" dirty="0" err="1">
                <a:solidFill>
                  <a:srgbClr val="001A47"/>
                </a:solidFill>
                <a:latin typeface="Garet Bold"/>
              </a:rPr>
              <a:t>oluşur</a:t>
            </a:r>
            <a:r>
              <a:rPr lang="en-US" sz="1519" dirty="0">
                <a:solidFill>
                  <a:srgbClr val="001A47"/>
                </a:solidFill>
                <a:latin typeface="Garet Bold"/>
              </a:rPr>
              <a:t>.</a:t>
            </a:r>
          </a:p>
          <a:p>
            <a:pPr algn="just">
              <a:lnSpc>
                <a:spcPts val="2925"/>
              </a:lnSpc>
            </a:pPr>
            <a:endParaRPr lang="en-US" sz="1519" dirty="0">
              <a:solidFill>
                <a:srgbClr val="001A47"/>
              </a:solidFill>
              <a:latin typeface="Garet Bold"/>
            </a:endParaRPr>
          </a:p>
          <a:p>
            <a:pPr algn="just">
              <a:lnSpc>
                <a:spcPts val="2925"/>
              </a:lnSpc>
            </a:pPr>
            <a:r>
              <a:rPr lang="en-US" sz="1519" dirty="0" err="1">
                <a:solidFill>
                  <a:srgbClr val="001A47"/>
                </a:solidFill>
                <a:latin typeface="Garet Bold"/>
              </a:rPr>
              <a:t>Madde</a:t>
            </a:r>
            <a:r>
              <a:rPr lang="en-US" sz="1519" dirty="0">
                <a:solidFill>
                  <a:srgbClr val="001A47"/>
                </a:solidFill>
                <a:latin typeface="Garet Bold"/>
              </a:rPr>
              <a:t> 13’e </a:t>
            </a:r>
            <a:r>
              <a:rPr lang="en-US" sz="1519" dirty="0" err="1">
                <a:solidFill>
                  <a:srgbClr val="001A47"/>
                </a:solidFill>
                <a:latin typeface="Garet Bold"/>
              </a:rPr>
              <a:t>göre</a:t>
            </a:r>
            <a:r>
              <a:rPr lang="en-US" sz="1519" dirty="0">
                <a:solidFill>
                  <a:srgbClr val="001A47"/>
                </a:solidFill>
                <a:latin typeface="Garet Bold"/>
              </a:rPr>
              <a:t>; Okul </a:t>
            </a:r>
            <a:r>
              <a:rPr lang="en-US" sz="1519" dirty="0" err="1">
                <a:solidFill>
                  <a:srgbClr val="001A47"/>
                </a:solidFill>
                <a:latin typeface="Garet Bold"/>
              </a:rPr>
              <a:t>Ekibi;Okul</a:t>
            </a:r>
            <a:r>
              <a:rPr lang="en-US" sz="1519" dirty="0">
                <a:solidFill>
                  <a:srgbClr val="001A47"/>
                </a:solidFill>
                <a:latin typeface="Garet Bold"/>
              </a:rPr>
              <a:t> </a:t>
            </a:r>
            <a:r>
              <a:rPr lang="en-US" sz="1519" dirty="0" err="1">
                <a:solidFill>
                  <a:srgbClr val="001A47"/>
                </a:solidFill>
                <a:latin typeface="Garet Bold"/>
              </a:rPr>
              <a:t>müdürü</a:t>
            </a:r>
            <a:r>
              <a:rPr lang="en-US" sz="1519" dirty="0">
                <a:solidFill>
                  <a:srgbClr val="001A47"/>
                </a:solidFill>
                <a:latin typeface="Garet Bold"/>
              </a:rPr>
              <a:t> </a:t>
            </a:r>
            <a:r>
              <a:rPr lang="en-US" sz="1519" dirty="0" err="1">
                <a:solidFill>
                  <a:srgbClr val="001A47"/>
                </a:solidFill>
                <a:latin typeface="Garet Bold"/>
              </a:rPr>
              <a:t>veya</a:t>
            </a:r>
            <a:r>
              <a:rPr lang="en-US" sz="1519" dirty="0">
                <a:solidFill>
                  <a:srgbClr val="001A47"/>
                </a:solidFill>
                <a:latin typeface="Garet Bold"/>
              </a:rPr>
              <a:t> </a:t>
            </a:r>
            <a:r>
              <a:rPr lang="en-US" sz="1519" dirty="0" err="1">
                <a:solidFill>
                  <a:srgbClr val="001A47"/>
                </a:solidFill>
                <a:latin typeface="Garet Bold"/>
              </a:rPr>
              <a:t>okul</a:t>
            </a:r>
            <a:r>
              <a:rPr lang="en-US" sz="1519" dirty="0">
                <a:solidFill>
                  <a:srgbClr val="001A47"/>
                </a:solidFill>
                <a:latin typeface="Garet Bold"/>
              </a:rPr>
              <a:t> </a:t>
            </a:r>
            <a:r>
              <a:rPr lang="en-US" sz="1519" dirty="0" err="1">
                <a:solidFill>
                  <a:srgbClr val="001A47"/>
                </a:solidFill>
                <a:latin typeface="Garet Bold"/>
              </a:rPr>
              <a:t>müdürü</a:t>
            </a:r>
            <a:r>
              <a:rPr lang="en-US" sz="1519" dirty="0">
                <a:solidFill>
                  <a:srgbClr val="001A47"/>
                </a:solidFill>
                <a:latin typeface="Garet Bold"/>
              </a:rPr>
              <a:t> tarafından </a:t>
            </a:r>
            <a:r>
              <a:rPr lang="en-US" sz="1519" dirty="0" err="1">
                <a:solidFill>
                  <a:srgbClr val="001A47"/>
                </a:solidFill>
                <a:latin typeface="Garet Bold"/>
              </a:rPr>
              <a:t>görevlendirilmiş</a:t>
            </a:r>
            <a:r>
              <a:rPr lang="en-US" sz="1519" dirty="0">
                <a:solidFill>
                  <a:srgbClr val="001A47"/>
                </a:solidFill>
                <a:latin typeface="Garet Bold"/>
              </a:rPr>
              <a:t> </a:t>
            </a:r>
            <a:r>
              <a:rPr lang="en-US" sz="1519" dirty="0" err="1">
                <a:solidFill>
                  <a:srgbClr val="001A47"/>
                </a:solidFill>
                <a:latin typeface="Garet Bold"/>
              </a:rPr>
              <a:t>bir</a:t>
            </a:r>
            <a:r>
              <a:rPr lang="en-US" sz="1519" dirty="0">
                <a:solidFill>
                  <a:srgbClr val="001A47"/>
                </a:solidFill>
                <a:latin typeface="Garet Bold"/>
              </a:rPr>
              <a:t> </a:t>
            </a:r>
            <a:r>
              <a:rPr lang="en-US" sz="1519" dirty="0" err="1">
                <a:solidFill>
                  <a:srgbClr val="001A47"/>
                </a:solidFill>
                <a:latin typeface="Garet Bold"/>
              </a:rPr>
              <a:t>müdür</a:t>
            </a:r>
            <a:r>
              <a:rPr lang="en-US" sz="1519" dirty="0">
                <a:solidFill>
                  <a:srgbClr val="001A47"/>
                </a:solidFill>
                <a:latin typeface="Garet Bold"/>
              </a:rPr>
              <a:t> </a:t>
            </a:r>
            <a:r>
              <a:rPr lang="en-US" sz="1519" dirty="0" err="1">
                <a:solidFill>
                  <a:srgbClr val="001A47"/>
                </a:solidFill>
                <a:latin typeface="Garet Bold"/>
              </a:rPr>
              <a:t>yardımcısı</a:t>
            </a:r>
            <a:r>
              <a:rPr lang="en-US" sz="1519" dirty="0">
                <a:solidFill>
                  <a:srgbClr val="001A47"/>
                </a:solidFill>
                <a:latin typeface="Garet Bold"/>
              </a:rPr>
              <a:t> </a:t>
            </a:r>
            <a:r>
              <a:rPr lang="en-US" sz="1519" dirty="0" err="1">
                <a:solidFill>
                  <a:srgbClr val="001A47"/>
                </a:solidFill>
                <a:latin typeface="Garet Bold"/>
              </a:rPr>
              <a:t>başkanlığında</a:t>
            </a:r>
            <a:r>
              <a:rPr lang="en-US" sz="1519" dirty="0">
                <a:solidFill>
                  <a:srgbClr val="001A47"/>
                </a:solidFill>
                <a:latin typeface="Garet Bold"/>
              </a:rPr>
              <a:t>, </a:t>
            </a:r>
            <a:r>
              <a:rPr lang="en-US" sz="1519" dirty="0" err="1">
                <a:solidFill>
                  <a:srgbClr val="001A47"/>
                </a:solidFill>
                <a:latin typeface="Garet Bold"/>
              </a:rPr>
              <a:t>varsa</a:t>
            </a:r>
            <a:r>
              <a:rPr lang="en-US" sz="1519" dirty="0">
                <a:solidFill>
                  <a:srgbClr val="001A47"/>
                </a:solidFill>
                <a:latin typeface="Garet Bold"/>
              </a:rPr>
              <a:t> </a:t>
            </a:r>
            <a:r>
              <a:rPr lang="en-US" sz="1519" dirty="0" err="1">
                <a:solidFill>
                  <a:srgbClr val="001A47"/>
                </a:solidFill>
                <a:latin typeface="Garet Bold"/>
              </a:rPr>
              <a:t>rehber</a:t>
            </a:r>
            <a:r>
              <a:rPr lang="en-US" sz="1519" dirty="0">
                <a:solidFill>
                  <a:srgbClr val="001A47"/>
                </a:solidFill>
                <a:latin typeface="Garet Bold"/>
              </a:rPr>
              <a:t> </a:t>
            </a:r>
            <a:r>
              <a:rPr lang="en-US" sz="1519" dirty="0" err="1">
                <a:solidFill>
                  <a:srgbClr val="001A47"/>
                </a:solidFill>
                <a:latin typeface="Garet Bold"/>
              </a:rPr>
              <a:t>öğretmen</a:t>
            </a:r>
            <a:r>
              <a:rPr lang="en-US" sz="1519" dirty="0">
                <a:solidFill>
                  <a:srgbClr val="001A47"/>
                </a:solidFill>
                <a:latin typeface="Garet Bold"/>
              </a:rPr>
              <a:t>/</a:t>
            </a:r>
            <a:r>
              <a:rPr lang="en-US" sz="1519" dirty="0" err="1">
                <a:solidFill>
                  <a:srgbClr val="001A47"/>
                </a:solidFill>
                <a:latin typeface="Garet Bold"/>
              </a:rPr>
              <a:t>psikolojik</a:t>
            </a:r>
            <a:r>
              <a:rPr lang="en-US" sz="1519" dirty="0">
                <a:solidFill>
                  <a:srgbClr val="001A47"/>
                </a:solidFill>
                <a:latin typeface="Garet Bold"/>
              </a:rPr>
              <a:t> </a:t>
            </a:r>
            <a:r>
              <a:rPr lang="en-US" sz="1519" dirty="0" err="1">
                <a:solidFill>
                  <a:srgbClr val="001A47"/>
                </a:solidFill>
                <a:latin typeface="Garet Bold"/>
              </a:rPr>
              <a:t>danışman</a:t>
            </a:r>
            <a:r>
              <a:rPr lang="en-US" sz="1519" dirty="0">
                <a:solidFill>
                  <a:srgbClr val="001A47"/>
                </a:solidFill>
                <a:latin typeface="Garet Bold"/>
              </a:rPr>
              <a:t> ile </a:t>
            </a:r>
            <a:r>
              <a:rPr lang="en-US" sz="1519" dirty="0" err="1">
                <a:solidFill>
                  <a:srgbClr val="001A47"/>
                </a:solidFill>
                <a:latin typeface="Garet Bold"/>
              </a:rPr>
              <a:t>rehberlik</a:t>
            </a:r>
            <a:r>
              <a:rPr lang="en-US" sz="1519" dirty="0">
                <a:solidFill>
                  <a:srgbClr val="001A47"/>
                </a:solidFill>
                <a:latin typeface="Garet Bold"/>
              </a:rPr>
              <a:t> </a:t>
            </a:r>
            <a:r>
              <a:rPr lang="en-US" sz="1519" dirty="0" err="1">
                <a:solidFill>
                  <a:srgbClr val="001A47"/>
                </a:solidFill>
                <a:latin typeface="Garet Bold"/>
              </a:rPr>
              <a:t>hizmetleri</a:t>
            </a:r>
            <a:r>
              <a:rPr lang="en-US" sz="1519" dirty="0">
                <a:solidFill>
                  <a:srgbClr val="001A47"/>
                </a:solidFill>
                <a:latin typeface="Garet Bold"/>
              </a:rPr>
              <a:t> </a:t>
            </a:r>
            <a:r>
              <a:rPr lang="en-US" sz="1519" dirty="0" err="1">
                <a:solidFill>
                  <a:srgbClr val="001A47"/>
                </a:solidFill>
                <a:latin typeface="Garet Bold"/>
              </a:rPr>
              <a:t>yürütme</a:t>
            </a:r>
            <a:r>
              <a:rPr lang="en-US" sz="1519" dirty="0">
                <a:solidFill>
                  <a:srgbClr val="001A47"/>
                </a:solidFill>
                <a:latin typeface="Garet Bold"/>
              </a:rPr>
              <a:t> </a:t>
            </a:r>
            <a:r>
              <a:rPr lang="en-US" sz="1519" dirty="0" err="1">
                <a:solidFill>
                  <a:srgbClr val="001A47"/>
                </a:solidFill>
                <a:latin typeface="Garet Bold"/>
              </a:rPr>
              <a:t>komisyonu</a:t>
            </a:r>
            <a:r>
              <a:rPr lang="en-US" sz="1519" dirty="0">
                <a:solidFill>
                  <a:srgbClr val="001A47"/>
                </a:solidFill>
                <a:latin typeface="Garet Bold"/>
              </a:rPr>
              <a:t> </a:t>
            </a:r>
            <a:r>
              <a:rPr lang="en-US" sz="1519" dirty="0" err="1">
                <a:solidFill>
                  <a:srgbClr val="001A47"/>
                </a:solidFill>
                <a:latin typeface="Garet Bold"/>
              </a:rPr>
              <a:t>üyesi</a:t>
            </a:r>
            <a:r>
              <a:rPr lang="en-US" sz="1519" dirty="0">
                <a:solidFill>
                  <a:srgbClr val="001A47"/>
                </a:solidFill>
                <a:latin typeface="Garet Bold"/>
              </a:rPr>
              <a:t> her </a:t>
            </a:r>
            <a:r>
              <a:rPr lang="en-US" sz="1519" dirty="0" err="1">
                <a:solidFill>
                  <a:srgbClr val="001A47"/>
                </a:solidFill>
                <a:latin typeface="Garet Bold"/>
              </a:rPr>
              <a:t>sınıf</a:t>
            </a:r>
            <a:r>
              <a:rPr lang="en-US" sz="1519" dirty="0">
                <a:solidFill>
                  <a:srgbClr val="001A47"/>
                </a:solidFill>
                <a:latin typeface="Garet Bold"/>
              </a:rPr>
              <a:t> </a:t>
            </a:r>
            <a:r>
              <a:rPr lang="en-US" sz="1519" dirty="0" err="1">
                <a:solidFill>
                  <a:srgbClr val="001A47"/>
                </a:solidFill>
                <a:latin typeface="Garet Bold"/>
              </a:rPr>
              <a:t>düzeyinden</a:t>
            </a:r>
            <a:r>
              <a:rPr lang="en-US" sz="1519" dirty="0">
                <a:solidFill>
                  <a:srgbClr val="001A47"/>
                </a:solidFill>
                <a:latin typeface="Garet Bold"/>
              </a:rPr>
              <a:t> </a:t>
            </a:r>
            <a:r>
              <a:rPr lang="en-US" sz="1519" dirty="0" err="1">
                <a:solidFill>
                  <a:srgbClr val="001A47"/>
                </a:solidFill>
                <a:latin typeface="Garet Bold"/>
              </a:rPr>
              <a:t>en</a:t>
            </a:r>
            <a:r>
              <a:rPr lang="en-US" sz="1519" dirty="0">
                <a:solidFill>
                  <a:srgbClr val="001A47"/>
                </a:solidFill>
                <a:latin typeface="Garet Bold"/>
              </a:rPr>
              <a:t> </a:t>
            </a:r>
            <a:r>
              <a:rPr lang="en-US" sz="1519" dirty="0" err="1">
                <a:solidFill>
                  <a:srgbClr val="001A47"/>
                </a:solidFill>
                <a:latin typeface="Garet Bold"/>
              </a:rPr>
              <a:t>az</a:t>
            </a:r>
            <a:r>
              <a:rPr lang="en-US" sz="1519" dirty="0">
                <a:solidFill>
                  <a:srgbClr val="001A47"/>
                </a:solidFill>
                <a:latin typeface="Garet Bold"/>
              </a:rPr>
              <a:t> </a:t>
            </a:r>
            <a:r>
              <a:rPr lang="en-US" sz="1519" dirty="0" err="1">
                <a:solidFill>
                  <a:srgbClr val="001A47"/>
                </a:solidFill>
                <a:latin typeface="Garet Bold"/>
              </a:rPr>
              <a:t>bir</a:t>
            </a:r>
            <a:r>
              <a:rPr lang="en-US" sz="1519" dirty="0">
                <a:solidFill>
                  <a:srgbClr val="001A47"/>
                </a:solidFill>
                <a:latin typeface="Garet Bold"/>
              </a:rPr>
              <a:t> </a:t>
            </a:r>
            <a:r>
              <a:rPr lang="en-US" sz="1519" dirty="0" err="1">
                <a:solidFill>
                  <a:srgbClr val="001A47"/>
                </a:solidFill>
                <a:latin typeface="Garet Bold"/>
              </a:rPr>
              <a:t>sınıf</a:t>
            </a:r>
            <a:r>
              <a:rPr lang="en-US" sz="1519" dirty="0">
                <a:solidFill>
                  <a:srgbClr val="001A47"/>
                </a:solidFill>
                <a:latin typeface="Garet Bold"/>
              </a:rPr>
              <a:t> </a:t>
            </a:r>
            <a:r>
              <a:rPr lang="en-US" sz="1519" dirty="0" err="1">
                <a:solidFill>
                  <a:srgbClr val="001A47"/>
                </a:solidFill>
                <a:latin typeface="Garet Bold"/>
              </a:rPr>
              <a:t>rehber</a:t>
            </a:r>
            <a:r>
              <a:rPr lang="en-US" sz="1519" dirty="0">
                <a:solidFill>
                  <a:srgbClr val="001A47"/>
                </a:solidFill>
                <a:latin typeface="Garet Bold"/>
              </a:rPr>
              <a:t> </a:t>
            </a:r>
            <a:r>
              <a:rPr lang="en-US" sz="1519" dirty="0" err="1">
                <a:solidFill>
                  <a:srgbClr val="001A47"/>
                </a:solidFill>
                <a:latin typeface="Garet Bold"/>
              </a:rPr>
              <a:t>öğretmeninden</a:t>
            </a:r>
            <a:r>
              <a:rPr lang="en-US" sz="1519" dirty="0">
                <a:solidFill>
                  <a:srgbClr val="001A47"/>
                </a:solidFill>
                <a:latin typeface="Garet Bold"/>
              </a:rPr>
              <a:t> </a:t>
            </a:r>
            <a:r>
              <a:rPr lang="en-US" sz="1519" dirty="0" err="1">
                <a:solidFill>
                  <a:srgbClr val="001A47"/>
                </a:solidFill>
                <a:latin typeface="Garet Bold"/>
              </a:rPr>
              <a:t>oluşur</a:t>
            </a:r>
            <a:r>
              <a:rPr lang="en-US" sz="1519" dirty="0">
                <a:solidFill>
                  <a:srgbClr val="001A47"/>
                </a:solidFill>
                <a:latin typeface="Garet Bold"/>
              </a:rPr>
              <a:t>.</a:t>
            </a:r>
          </a:p>
          <a:p>
            <a:pPr algn="just">
              <a:lnSpc>
                <a:spcPts val="2925"/>
              </a:lnSpc>
            </a:pPr>
            <a:endParaRPr lang="en-US" sz="1519" dirty="0">
              <a:solidFill>
                <a:srgbClr val="001A47"/>
              </a:solidFill>
              <a:latin typeface="Garet Bold"/>
            </a:endParaRPr>
          </a:p>
          <a:p>
            <a:pPr algn="just">
              <a:lnSpc>
                <a:spcPts val="2925"/>
              </a:lnSpc>
            </a:pPr>
            <a:r>
              <a:rPr lang="en-US" sz="1519" dirty="0">
                <a:solidFill>
                  <a:srgbClr val="001A47"/>
                </a:solidFill>
                <a:latin typeface="Garet Bold"/>
              </a:rPr>
              <a:t>İlgili </a:t>
            </a:r>
            <a:r>
              <a:rPr lang="en-US" sz="1519" dirty="0" err="1">
                <a:solidFill>
                  <a:srgbClr val="001A47"/>
                </a:solidFill>
                <a:latin typeface="Garet Bold"/>
              </a:rPr>
              <a:t>Yönerge</a:t>
            </a:r>
            <a:r>
              <a:rPr lang="en-US" sz="1519" dirty="0">
                <a:solidFill>
                  <a:srgbClr val="001A47"/>
                </a:solidFill>
                <a:latin typeface="Garet Bold"/>
              </a:rPr>
              <a:t> </a:t>
            </a:r>
            <a:r>
              <a:rPr lang="en-US" sz="1519" dirty="0" err="1">
                <a:solidFill>
                  <a:srgbClr val="001A47"/>
                </a:solidFill>
                <a:latin typeface="Garet Bold"/>
              </a:rPr>
              <a:t>doğrultusunda</a:t>
            </a:r>
            <a:r>
              <a:rPr lang="en-US" sz="1519" dirty="0">
                <a:solidFill>
                  <a:srgbClr val="001A47"/>
                </a:solidFill>
                <a:latin typeface="Garet Bold"/>
              </a:rPr>
              <a:t> 15/09/2022 Tarih ve 57747580 sayılı yazı ile </a:t>
            </a:r>
            <a:r>
              <a:rPr lang="en-US" sz="1519" dirty="0" err="1">
                <a:solidFill>
                  <a:srgbClr val="001A47"/>
                </a:solidFill>
                <a:latin typeface="Garet Bold"/>
              </a:rPr>
              <a:t>İlçe</a:t>
            </a:r>
            <a:r>
              <a:rPr lang="en-US" sz="1519" dirty="0">
                <a:solidFill>
                  <a:srgbClr val="001A47"/>
                </a:solidFill>
                <a:latin typeface="Garet Bold"/>
              </a:rPr>
              <a:t> Psikososyal Koruma, Önleme ve Krize Müdahale Hizmetleri </a:t>
            </a:r>
            <a:r>
              <a:rPr lang="en-US" sz="1519" dirty="0" err="1">
                <a:solidFill>
                  <a:srgbClr val="001A47"/>
                </a:solidFill>
                <a:latin typeface="Garet Bold"/>
              </a:rPr>
              <a:t>okul</a:t>
            </a:r>
            <a:r>
              <a:rPr lang="en-US" sz="1519" dirty="0">
                <a:solidFill>
                  <a:srgbClr val="001A47"/>
                </a:solidFill>
                <a:latin typeface="Garet Bold"/>
              </a:rPr>
              <a:t> </a:t>
            </a:r>
            <a:r>
              <a:rPr lang="en-US" sz="1519" dirty="0" err="1">
                <a:solidFill>
                  <a:srgbClr val="001A47"/>
                </a:solidFill>
                <a:latin typeface="Garet Bold"/>
              </a:rPr>
              <a:t>ekipleri</a:t>
            </a:r>
            <a:r>
              <a:rPr lang="en-US" sz="1519" dirty="0">
                <a:solidFill>
                  <a:srgbClr val="001A47"/>
                </a:solidFill>
                <a:latin typeface="Garet Bold"/>
              </a:rPr>
              <a:t> tüm okullarımızda  </a:t>
            </a:r>
            <a:r>
              <a:rPr lang="en-US" sz="1519" dirty="0" err="1">
                <a:solidFill>
                  <a:srgbClr val="001A47"/>
                </a:solidFill>
                <a:latin typeface="Garet Bold"/>
              </a:rPr>
              <a:t>kurulmuştur</a:t>
            </a:r>
            <a:r>
              <a:rPr lang="en-US" sz="1519" dirty="0">
                <a:solidFill>
                  <a:srgbClr val="001A47"/>
                </a:solidFill>
                <a:latin typeface="Garet Bold"/>
              </a:rPr>
              <a:t>.</a:t>
            </a:r>
          </a:p>
          <a:p>
            <a:pPr algn="ctr">
              <a:lnSpc>
                <a:spcPts val="2925"/>
              </a:lnSpc>
            </a:pPr>
            <a:endParaRPr lang="en-US" sz="1519" dirty="0">
              <a:solidFill>
                <a:srgbClr val="001A47"/>
              </a:solidFill>
              <a:latin typeface="Garet Bold"/>
            </a:endParaRPr>
          </a:p>
          <a:p>
            <a:pPr algn="ctr">
              <a:lnSpc>
                <a:spcPts val="2925"/>
              </a:lnSpc>
            </a:pPr>
            <a:endParaRPr lang="en-US" sz="1519" dirty="0">
              <a:solidFill>
                <a:srgbClr val="001A47"/>
              </a:solidFill>
              <a:latin typeface="Garet Bold"/>
            </a:endParaRPr>
          </a:p>
          <a:p>
            <a:pPr algn="ctr">
              <a:lnSpc>
                <a:spcPts val="2925"/>
              </a:lnSpc>
            </a:pPr>
            <a:endParaRPr lang="en-US" sz="1519" dirty="0">
              <a:solidFill>
                <a:srgbClr val="001A47"/>
              </a:solidFill>
              <a:latin typeface="Garet Bold"/>
            </a:endParaRPr>
          </a:p>
          <a:p>
            <a:pPr algn="ctr">
              <a:lnSpc>
                <a:spcPts val="2925"/>
              </a:lnSpc>
            </a:pPr>
            <a:endParaRPr lang="en-US" sz="1519" dirty="0">
              <a:solidFill>
                <a:srgbClr val="001A47"/>
              </a:solidFill>
              <a:latin typeface="Garet Bold"/>
            </a:endParaRPr>
          </a:p>
          <a:p>
            <a:pPr algn="ctr">
              <a:lnSpc>
                <a:spcPts val="2925"/>
              </a:lnSpc>
            </a:pPr>
            <a:endParaRPr lang="en-US" sz="1519" dirty="0">
              <a:solidFill>
                <a:srgbClr val="001A47"/>
              </a:solidFill>
              <a:latin typeface="Garet Bold"/>
            </a:endParaRPr>
          </a:p>
          <a:p>
            <a:pPr algn="ctr">
              <a:lnSpc>
                <a:spcPts val="2925"/>
              </a:lnSpc>
            </a:pPr>
            <a:endParaRPr lang="en-US" sz="1519" dirty="0">
              <a:solidFill>
                <a:srgbClr val="001A47"/>
              </a:solidFill>
              <a:latin typeface="Garet Bold"/>
            </a:endParaRPr>
          </a:p>
          <a:p>
            <a:pPr algn="ctr">
              <a:lnSpc>
                <a:spcPts val="2925"/>
              </a:lnSpc>
            </a:pPr>
            <a:endParaRPr lang="en-US" sz="1519" dirty="0">
              <a:solidFill>
                <a:srgbClr val="001A47"/>
              </a:solidFill>
              <a:latin typeface="Garet Bold"/>
            </a:endParaRPr>
          </a:p>
          <a:p>
            <a:pPr algn="ctr">
              <a:lnSpc>
                <a:spcPts val="2925"/>
              </a:lnSpc>
            </a:pPr>
            <a:endParaRPr lang="en-US" sz="1519" dirty="0">
              <a:solidFill>
                <a:srgbClr val="001A47"/>
              </a:solidFill>
              <a:latin typeface="Garet Bold"/>
            </a:endParaRPr>
          </a:p>
          <a:p>
            <a:pPr algn="ctr">
              <a:lnSpc>
                <a:spcPts val="2925"/>
              </a:lnSpc>
            </a:pPr>
            <a:endParaRPr lang="en-US" sz="1519" dirty="0">
              <a:solidFill>
                <a:srgbClr val="001A47"/>
              </a:solidFill>
              <a:latin typeface="Garet Bold"/>
            </a:endParaRPr>
          </a:p>
          <a:p>
            <a:pPr algn="ctr">
              <a:lnSpc>
                <a:spcPts val="2925"/>
              </a:lnSpc>
            </a:pPr>
            <a:endParaRPr lang="en-US" sz="1519" dirty="0">
              <a:solidFill>
                <a:srgbClr val="001A47"/>
              </a:solidFill>
              <a:latin typeface="Garet Bold"/>
            </a:endParaRPr>
          </a:p>
          <a:p>
            <a:pPr algn="ctr">
              <a:lnSpc>
                <a:spcPts val="2925"/>
              </a:lnSpc>
            </a:pPr>
            <a:endParaRPr lang="en-US" sz="1519" dirty="0">
              <a:solidFill>
                <a:srgbClr val="001A47"/>
              </a:solidFill>
              <a:latin typeface="Garet Bold"/>
            </a:endParaRPr>
          </a:p>
          <a:p>
            <a:pPr algn="ctr">
              <a:lnSpc>
                <a:spcPts val="2925"/>
              </a:lnSpc>
            </a:pPr>
            <a:endParaRPr lang="en-US" sz="1519" dirty="0">
              <a:solidFill>
                <a:srgbClr val="001A47"/>
              </a:solidFill>
              <a:latin typeface="Garet Bold"/>
            </a:endParaRPr>
          </a:p>
          <a:p>
            <a:pPr algn="ctr">
              <a:lnSpc>
                <a:spcPts val="2925"/>
              </a:lnSpc>
            </a:pPr>
            <a:endParaRPr lang="en-US" sz="1519" dirty="0">
              <a:solidFill>
                <a:srgbClr val="001A47"/>
              </a:solidFill>
              <a:latin typeface="Garet Bold"/>
            </a:endParaRPr>
          </a:p>
        </p:txBody>
      </p:sp>
      <p:grpSp>
        <p:nvGrpSpPr>
          <p:cNvPr id="6" name="Group 6"/>
          <p:cNvGrpSpPr/>
          <p:nvPr/>
        </p:nvGrpSpPr>
        <p:grpSpPr>
          <a:xfrm>
            <a:off x="13384315" y="1207883"/>
            <a:ext cx="4751286" cy="7678328"/>
            <a:chOff x="0" y="0"/>
            <a:chExt cx="6335048" cy="10237771"/>
          </a:xfrm>
        </p:grpSpPr>
        <p:sp>
          <p:nvSpPr>
            <p:cNvPr id="7" name="Freeform 7"/>
            <p:cNvSpPr/>
            <p:nvPr/>
          </p:nvSpPr>
          <p:spPr>
            <a:xfrm>
              <a:off x="0" y="0"/>
              <a:ext cx="6335014" cy="10237724"/>
            </a:xfrm>
            <a:custGeom>
              <a:avLst/>
              <a:gdLst/>
              <a:ahLst/>
              <a:cxnLst/>
              <a:rect l="l" t="t" r="r" b="b"/>
              <a:pathLst>
                <a:path w="6335014" h="10237724">
                  <a:moveTo>
                    <a:pt x="0" y="0"/>
                  </a:moveTo>
                  <a:lnTo>
                    <a:pt x="6335014" y="0"/>
                  </a:lnTo>
                  <a:lnTo>
                    <a:pt x="6335014" y="10237724"/>
                  </a:lnTo>
                  <a:lnTo>
                    <a:pt x="0" y="10237724"/>
                  </a:lnTo>
                  <a:lnTo>
                    <a:pt x="0" y="0"/>
                  </a:lnTo>
                  <a:close/>
                </a:path>
              </a:pathLst>
            </a:custGeom>
            <a:blipFill>
              <a:blip r:embed="rId3"/>
              <a:stretch>
                <a:fillRect l="-6999" r="-7000"/>
              </a:stretch>
            </a:blipFill>
          </p:spPr>
        </p:sp>
      </p:grpSp>
      <p:sp>
        <p:nvSpPr>
          <p:cNvPr id="9" name="TextBox 4"/>
          <p:cNvSpPr txBox="1"/>
          <p:nvPr/>
        </p:nvSpPr>
        <p:spPr>
          <a:xfrm>
            <a:off x="533400" y="3687682"/>
            <a:ext cx="6331644" cy="2718693"/>
          </a:xfrm>
          <a:prstGeom prst="rect">
            <a:avLst/>
          </a:prstGeom>
        </p:spPr>
        <p:txBody>
          <a:bodyPr lIns="0" tIns="0" rIns="0" bIns="0" rtlCol="0" anchor="t">
            <a:spAutoFit/>
          </a:bodyPr>
          <a:lstStyle/>
          <a:p>
            <a:pPr algn="ctr">
              <a:lnSpc>
                <a:spcPts val="5276"/>
              </a:lnSpc>
            </a:pPr>
            <a:r>
              <a:rPr lang="tr-TR" sz="4290" dirty="0" smtClean="0">
                <a:solidFill>
                  <a:srgbClr val="001A47"/>
                </a:solidFill>
                <a:latin typeface="Garet Bold"/>
              </a:rPr>
              <a:t>PSDH</a:t>
            </a:r>
          </a:p>
          <a:p>
            <a:pPr algn="ctr">
              <a:lnSpc>
                <a:spcPts val="5276"/>
              </a:lnSpc>
            </a:pPr>
            <a:r>
              <a:rPr lang="en-US" sz="4290" dirty="0" smtClean="0">
                <a:solidFill>
                  <a:srgbClr val="001A47"/>
                </a:solidFill>
                <a:latin typeface="Garet Bold"/>
              </a:rPr>
              <a:t>KAPSAMINDA SÜRDÜRÜLECEK ÇALIŞMALAR</a:t>
            </a:r>
            <a:endParaRPr lang="en-US" sz="4290" dirty="0">
              <a:solidFill>
                <a:srgbClr val="001A47"/>
              </a:solidFill>
              <a:latin typeface="Garet Bo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B9E1FF"/>
        </a:solidFill>
        <a:effectLst/>
      </p:bgPr>
    </p:bg>
    <p:spTree>
      <p:nvGrpSpPr>
        <p:cNvPr id="1" name=""/>
        <p:cNvGrpSpPr/>
        <p:nvPr/>
      </p:nvGrpSpPr>
      <p:grpSpPr>
        <a:xfrm>
          <a:off x="0" y="0"/>
          <a:ext cx="0" cy="0"/>
          <a:chOff x="0" y="0"/>
          <a:chExt cx="0" cy="0"/>
        </a:xfrm>
      </p:grpSpPr>
      <p:grpSp>
        <p:nvGrpSpPr>
          <p:cNvPr id="2" name="Group 2"/>
          <p:cNvGrpSpPr/>
          <p:nvPr/>
        </p:nvGrpSpPr>
        <p:grpSpPr>
          <a:xfrm>
            <a:off x="-246130" y="-283337"/>
            <a:ext cx="7635486" cy="10660732"/>
            <a:chOff x="0" y="0"/>
            <a:chExt cx="10180648" cy="14214309"/>
          </a:xfrm>
        </p:grpSpPr>
        <p:sp>
          <p:nvSpPr>
            <p:cNvPr id="3" name="Freeform 3"/>
            <p:cNvSpPr/>
            <p:nvPr/>
          </p:nvSpPr>
          <p:spPr>
            <a:xfrm>
              <a:off x="0" y="0"/>
              <a:ext cx="10180701" cy="14214348"/>
            </a:xfrm>
            <a:custGeom>
              <a:avLst/>
              <a:gdLst/>
              <a:ahLst/>
              <a:cxnLst/>
              <a:rect l="l" t="t" r="r" b="b"/>
              <a:pathLst>
                <a:path w="10180701" h="14214348">
                  <a:moveTo>
                    <a:pt x="0" y="0"/>
                  </a:moveTo>
                  <a:lnTo>
                    <a:pt x="10180701" y="0"/>
                  </a:lnTo>
                  <a:lnTo>
                    <a:pt x="10180701" y="14214348"/>
                  </a:lnTo>
                  <a:lnTo>
                    <a:pt x="0" y="14214348"/>
                  </a:lnTo>
                  <a:lnTo>
                    <a:pt x="0" y="0"/>
                  </a:lnTo>
                  <a:close/>
                </a:path>
              </a:pathLst>
            </a:custGeom>
            <a:blipFill>
              <a:blip r:embed="rId2"/>
              <a:stretch>
                <a:fillRect t="-10" b="-10"/>
              </a:stretch>
            </a:blipFill>
          </p:spPr>
        </p:sp>
      </p:grpSp>
      <p:sp>
        <p:nvSpPr>
          <p:cNvPr id="9" name="TextBox 4"/>
          <p:cNvSpPr txBox="1"/>
          <p:nvPr/>
        </p:nvSpPr>
        <p:spPr>
          <a:xfrm>
            <a:off x="533400" y="3687682"/>
            <a:ext cx="6331644" cy="2718693"/>
          </a:xfrm>
          <a:prstGeom prst="rect">
            <a:avLst/>
          </a:prstGeom>
        </p:spPr>
        <p:txBody>
          <a:bodyPr lIns="0" tIns="0" rIns="0" bIns="0" rtlCol="0" anchor="t">
            <a:spAutoFit/>
          </a:bodyPr>
          <a:lstStyle/>
          <a:p>
            <a:pPr algn="ctr">
              <a:lnSpc>
                <a:spcPts val="5276"/>
              </a:lnSpc>
            </a:pPr>
            <a:r>
              <a:rPr lang="tr-TR" sz="4290" dirty="0" smtClean="0">
                <a:solidFill>
                  <a:schemeClr val="tx2">
                    <a:lumMod val="75000"/>
                  </a:schemeClr>
                </a:solidFill>
                <a:latin typeface="Garet Bold"/>
              </a:rPr>
              <a:t>PSDH</a:t>
            </a:r>
          </a:p>
          <a:p>
            <a:pPr algn="ctr">
              <a:lnSpc>
                <a:spcPts val="5276"/>
              </a:lnSpc>
            </a:pPr>
            <a:r>
              <a:rPr lang="en-US" sz="4290" dirty="0" smtClean="0">
                <a:solidFill>
                  <a:schemeClr val="tx2">
                    <a:lumMod val="75000"/>
                  </a:schemeClr>
                </a:solidFill>
                <a:latin typeface="Garet Bold"/>
              </a:rPr>
              <a:t>KAPSAMINDA SÜRDÜRÜLECEK ÇALIŞMALAR</a:t>
            </a:r>
            <a:endParaRPr lang="en-US" sz="4290" dirty="0">
              <a:solidFill>
                <a:schemeClr val="tx2">
                  <a:lumMod val="75000"/>
                </a:schemeClr>
              </a:solidFill>
              <a:latin typeface="Garet Bold"/>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0" y="416923"/>
            <a:ext cx="10058400" cy="4648611"/>
          </a:xfrm>
          <a:prstGeom prst="rect">
            <a:avLst/>
          </a:prstGeom>
        </p:spPr>
      </p:pic>
      <p:sp>
        <p:nvSpPr>
          <p:cNvPr id="10" name="Metin kutusu 9"/>
          <p:cNvSpPr txBox="1"/>
          <p:nvPr/>
        </p:nvSpPr>
        <p:spPr>
          <a:xfrm>
            <a:off x="8153400" y="5676900"/>
            <a:ext cx="9372600" cy="2677656"/>
          </a:xfrm>
          <a:prstGeom prst="rect">
            <a:avLst/>
          </a:prstGeom>
          <a:noFill/>
        </p:spPr>
        <p:txBody>
          <a:bodyPr wrap="square" rtlCol="0">
            <a:spAutoFit/>
          </a:bodyPr>
          <a:lstStyle/>
          <a:p>
            <a:pPr algn="ctr"/>
            <a:r>
              <a:rPr lang="tr-TR" sz="2400" dirty="0" smtClean="0">
                <a:latin typeface="Garet Bold" panose="020B0604020202020204" charset="-94"/>
              </a:rPr>
              <a:t>2023-2024 Eğitim-Öğretim yılı itibariyle</a:t>
            </a:r>
            <a:r>
              <a:rPr lang="tr-TR" sz="2400" dirty="0">
                <a:latin typeface="Garet Bold" panose="020B0604020202020204" charset="-94"/>
              </a:rPr>
              <a:t> PSD Önleyici Program</a:t>
            </a:r>
            <a:r>
              <a:rPr lang="tr-TR" sz="2400" dirty="0" smtClean="0">
                <a:latin typeface="Garet Bold" panose="020B0604020202020204" charset="-94"/>
              </a:rPr>
              <a:t> Özel Eğitim ve Rehberlik Hizmetleri Genel Müdürlüğü Sunum sisteminden kaldırılmıştır.  Ancak Okullar isteğe ve ihtiyaca bağlı olarak 6 (Altı ) Farklı Travma türüne göre hazırlanmış olan modüllerde yer alan Önleyici etkinliklere Rehberlik Programlarına isteğe göre  yer verebilirler. </a:t>
            </a:r>
            <a:endParaRPr lang="tr-TR" sz="2400" dirty="0">
              <a:latin typeface="Garet Bold" panose="020B0604020202020204" charset="-94"/>
            </a:endParaRPr>
          </a:p>
        </p:txBody>
      </p:sp>
    </p:spTree>
    <p:extLst>
      <p:ext uri="{BB962C8B-B14F-4D97-AF65-F5344CB8AC3E}">
        <p14:creationId xmlns:p14="http://schemas.microsoft.com/office/powerpoint/2010/main" val="564298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grpSp>
        <p:nvGrpSpPr>
          <p:cNvPr id="2" name="Group 2"/>
          <p:cNvGrpSpPr/>
          <p:nvPr/>
        </p:nvGrpSpPr>
        <p:grpSpPr>
          <a:xfrm>
            <a:off x="-329757" y="-277279"/>
            <a:ext cx="7635486" cy="10660732"/>
            <a:chOff x="0" y="0"/>
            <a:chExt cx="10180648" cy="14214309"/>
          </a:xfrm>
        </p:grpSpPr>
        <p:sp>
          <p:nvSpPr>
            <p:cNvPr id="3" name="Freeform 3"/>
            <p:cNvSpPr/>
            <p:nvPr/>
          </p:nvSpPr>
          <p:spPr>
            <a:xfrm>
              <a:off x="0" y="0"/>
              <a:ext cx="10180701" cy="14214348"/>
            </a:xfrm>
            <a:custGeom>
              <a:avLst/>
              <a:gdLst/>
              <a:ahLst/>
              <a:cxnLst/>
              <a:rect l="l" t="t" r="r" b="b"/>
              <a:pathLst>
                <a:path w="10180701" h="14214348">
                  <a:moveTo>
                    <a:pt x="0" y="0"/>
                  </a:moveTo>
                  <a:lnTo>
                    <a:pt x="10180701" y="0"/>
                  </a:lnTo>
                  <a:lnTo>
                    <a:pt x="10180701" y="14214348"/>
                  </a:lnTo>
                  <a:lnTo>
                    <a:pt x="0" y="14214348"/>
                  </a:lnTo>
                  <a:lnTo>
                    <a:pt x="0" y="0"/>
                  </a:lnTo>
                  <a:close/>
                </a:path>
              </a:pathLst>
            </a:custGeom>
            <a:blipFill>
              <a:blip r:embed="rId2"/>
              <a:stretch>
                <a:fillRect t="-10" b="-10"/>
              </a:stretch>
            </a:blipFill>
          </p:spPr>
        </p:sp>
      </p:grpSp>
      <p:sp>
        <p:nvSpPr>
          <p:cNvPr id="4" name="TextBox 4"/>
          <p:cNvSpPr txBox="1"/>
          <p:nvPr/>
        </p:nvSpPr>
        <p:spPr>
          <a:xfrm>
            <a:off x="539692" y="3818981"/>
            <a:ext cx="6331644" cy="1985366"/>
          </a:xfrm>
          <a:prstGeom prst="rect">
            <a:avLst/>
          </a:prstGeom>
        </p:spPr>
        <p:txBody>
          <a:bodyPr lIns="0" tIns="0" rIns="0" bIns="0" rtlCol="0" anchor="t">
            <a:spAutoFit/>
          </a:bodyPr>
          <a:lstStyle/>
          <a:p>
            <a:pPr algn="ctr">
              <a:lnSpc>
                <a:spcPts val="7871"/>
              </a:lnSpc>
            </a:pPr>
            <a:r>
              <a:rPr lang="en-US" sz="6398" dirty="0">
                <a:solidFill>
                  <a:srgbClr val="000000"/>
                </a:solidFill>
                <a:latin typeface="Sunday"/>
              </a:rPr>
              <a:t>Özel Eğitim Hizmetleri </a:t>
            </a:r>
          </a:p>
        </p:txBody>
      </p:sp>
      <p:sp>
        <p:nvSpPr>
          <p:cNvPr id="5" name="TextBox 5"/>
          <p:cNvSpPr txBox="1"/>
          <p:nvPr/>
        </p:nvSpPr>
        <p:spPr>
          <a:xfrm>
            <a:off x="7948558" y="2298346"/>
            <a:ext cx="9737273" cy="4781004"/>
          </a:xfrm>
          <a:prstGeom prst="rect">
            <a:avLst/>
          </a:prstGeom>
        </p:spPr>
        <p:txBody>
          <a:bodyPr lIns="0" tIns="0" rIns="0" bIns="0" rtlCol="0" anchor="t">
            <a:spAutoFit/>
          </a:bodyPr>
          <a:lstStyle/>
          <a:p>
            <a:pPr algn="ctr">
              <a:lnSpc>
                <a:spcPts val="4222"/>
              </a:lnSpc>
            </a:pPr>
            <a:r>
              <a:rPr lang="en-US" sz="3014" dirty="0">
                <a:solidFill>
                  <a:srgbClr val="000000"/>
                </a:solidFill>
                <a:latin typeface="Open Sauce Bold"/>
              </a:rPr>
              <a:t>Kademe Geçişleri</a:t>
            </a:r>
          </a:p>
          <a:p>
            <a:pPr algn="ctr">
              <a:lnSpc>
                <a:spcPts val="4222"/>
              </a:lnSpc>
            </a:pPr>
            <a:r>
              <a:rPr lang="en-US" sz="3014" dirty="0">
                <a:solidFill>
                  <a:srgbClr val="000000"/>
                </a:solidFill>
                <a:latin typeface="Open Sauce Bold"/>
              </a:rPr>
              <a:t>RAM’a Gönderilmesi Gereken Formlar</a:t>
            </a:r>
          </a:p>
          <a:p>
            <a:pPr algn="ctr">
              <a:lnSpc>
                <a:spcPts val="4222"/>
              </a:lnSpc>
            </a:pPr>
            <a:r>
              <a:rPr lang="en-US" sz="3014" dirty="0">
                <a:solidFill>
                  <a:srgbClr val="000000"/>
                </a:solidFill>
                <a:latin typeface="Open Sauce Bold"/>
              </a:rPr>
              <a:t>Normal Eğitime Devam” Kararları</a:t>
            </a:r>
          </a:p>
          <a:p>
            <a:pPr algn="ctr">
              <a:lnSpc>
                <a:spcPts val="4222"/>
              </a:lnSpc>
            </a:pPr>
            <a:r>
              <a:rPr lang="en-US" sz="3014" dirty="0">
                <a:solidFill>
                  <a:srgbClr val="000000"/>
                </a:solidFill>
                <a:latin typeface="Open Sauce Bold"/>
              </a:rPr>
              <a:t>Okul Öncesi Kararının Uzatılması</a:t>
            </a:r>
          </a:p>
          <a:p>
            <a:pPr algn="ctr">
              <a:lnSpc>
                <a:spcPts val="4222"/>
              </a:lnSpc>
            </a:pPr>
            <a:r>
              <a:rPr lang="en-US" sz="3014" dirty="0">
                <a:solidFill>
                  <a:srgbClr val="000000"/>
                </a:solidFill>
                <a:latin typeface="Open Sauce Bold"/>
              </a:rPr>
              <a:t>Evde Eğitim</a:t>
            </a:r>
          </a:p>
          <a:p>
            <a:pPr algn="ctr">
              <a:lnSpc>
                <a:spcPts val="4222"/>
              </a:lnSpc>
            </a:pPr>
            <a:r>
              <a:rPr lang="en-US" sz="3014" dirty="0">
                <a:solidFill>
                  <a:srgbClr val="000000"/>
                </a:solidFill>
                <a:latin typeface="Open Sauce Bold"/>
              </a:rPr>
              <a:t>Bilim ve Sanat Merkezi’ne Kayıtlı Öğrenciler</a:t>
            </a:r>
          </a:p>
          <a:p>
            <a:pPr algn="ctr">
              <a:lnSpc>
                <a:spcPts val="4222"/>
              </a:lnSpc>
            </a:pPr>
            <a:r>
              <a:rPr lang="en-US" sz="3014" dirty="0">
                <a:solidFill>
                  <a:srgbClr val="000000"/>
                </a:solidFill>
                <a:latin typeface="Open Sauce Bold"/>
              </a:rPr>
              <a:t>Yabancı Dil Dersinden Muafiyet</a:t>
            </a:r>
          </a:p>
          <a:p>
            <a:pPr algn="ctr">
              <a:lnSpc>
                <a:spcPts val="4222"/>
              </a:lnSpc>
            </a:pPr>
            <a:r>
              <a:rPr lang="en-US" sz="3014" dirty="0">
                <a:solidFill>
                  <a:srgbClr val="000000"/>
                </a:solidFill>
                <a:latin typeface="Open Sauce Bold"/>
              </a:rPr>
              <a:t>Sınıf Tekrarları</a:t>
            </a:r>
          </a:p>
          <a:p>
            <a:pPr algn="ctr">
              <a:lnSpc>
                <a:spcPts val="4222"/>
              </a:lnSpc>
            </a:pPr>
            <a:endParaRPr lang="en-US" sz="3014" dirty="0">
              <a:solidFill>
                <a:srgbClr val="000000"/>
              </a:solidFill>
              <a:latin typeface="Open Sauce Bold"/>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B9E1FF"/>
        </a:solidFill>
        <a:effectLst/>
      </p:bgPr>
    </p:bg>
    <p:spTree>
      <p:nvGrpSpPr>
        <p:cNvPr id="1" name=""/>
        <p:cNvGrpSpPr/>
        <p:nvPr/>
      </p:nvGrpSpPr>
      <p:grpSpPr>
        <a:xfrm>
          <a:off x="0" y="0"/>
          <a:ext cx="0" cy="0"/>
          <a:chOff x="0" y="0"/>
          <a:chExt cx="0" cy="0"/>
        </a:xfrm>
      </p:grpSpPr>
      <p:grpSp>
        <p:nvGrpSpPr>
          <p:cNvPr id="8" name="Group 2"/>
          <p:cNvGrpSpPr/>
          <p:nvPr/>
        </p:nvGrpSpPr>
        <p:grpSpPr>
          <a:xfrm>
            <a:off x="-346988" y="-373732"/>
            <a:ext cx="7635486" cy="10660732"/>
            <a:chOff x="0" y="0"/>
            <a:chExt cx="10180648" cy="14214309"/>
          </a:xfrm>
        </p:grpSpPr>
        <p:sp>
          <p:nvSpPr>
            <p:cNvPr id="9" name="Freeform 3"/>
            <p:cNvSpPr/>
            <p:nvPr/>
          </p:nvSpPr>
          <p:spPr>
            <a:xfrm>
              <a:off x="0" y="0"/>
              <a:ext cx="10180701" cy="14214348"/>
            </a:xfrm>
            <a:custGeom>
              <a:avLst/>
              <a:gdLst/>
              <a:ahLst/>
              <a:cxnLst/>
              <a:rect l="l" t="t" r="r" b="b"/>
              <a:pathLst>
                <a:path w="10180701" h="14214348">
                  <a:moveTo>
                    <a:pt x="0" y="0"/>
                  </a:moveTo>
                  <a:lnTo>
                    <a:pt x="10180701" y="0"/>
                  </a:lnTo>
                  <a:lnTo>
                    <a:pt x="10180701" y="14214348"/>
                  </a:lnTo>
                  <a:lnTo>
                    <a:pt x="0" y="14214348"/>
                  </a:lnTo>
                  <a:lnTo>
                    <a:pt x="0" y="0"/>
                  </a:lnTo>
                  <a:close/>
                </a:path>
              </a:pathLst>
            </a:custGeom>
            <a:blipFill>
              <a:blip r:embed="rId2"/>
              <a:stretch>
                <a:fillRect t="-10" b="-10"/>
              </a:stretch>
            </a:blipFill>
          </p:spPr>
        </p:sp>
      </p:grpSp>
      <p:sp>
        <p:nvSpPr>
          <p:cNvPr id="4" name="TextBox 4"/>
          <p:cNvSpPr txBox="1"/>
          <p:nvPr/>
        </p:nvSpPr>
        <p:spPr>
          <a:xfrm>
            <a:off x="304933" y="4657725"/>
            <a:ext cx="6331644" cy="1326680"/>
          </a:xfrm>
          <a:prstGeom prst="rect">
            <a:avLst/>
          </a:prstGeom>
        </p:spPr>
        <p:txBody>
          <a:bodyPr lIns="0" tIns="0" rIns="0" bIns="0" rtlCol="0" anchor="t">
            <a:spAutoFit/>
          </a:bodyPr>
          <a:lstStyle/>
          <a:p>
            <a:pPr algn="ctr">
              <a:lnSpc>
                <a:spcPts val="5276"/>
              </a:lnSpc>
            </a:pPr>
            <a:r>
              <a:rPr lang="en-US" sz="4290" dirty="0">
                <a:solidFill>
                  <a:srgbClr val="001A47"/>
                </a:solidFill>
                <a:latin typeface="Garet Bold"/>
              </a:rPr>
              <a:t>PSIKOLOJIK DESTEK YÖNLENDIRME FORMU </a:t>
            </a:r>
          </a:p>
        </p:txBody>
      </p:sp>
      <p:grpSp>
        <p:nvGrpSpPr>
          <p:cNvPr id="5" name="Group 5"/>
          <p:cNvGrpSpPr/>
          <p:nvPr/>
        </p:nvGrpSpPr>
        <p:grpSpPr>
          <a:xfrm>
            <a:off x="9677400" y="114300"/>
            <a:ext cx="5943600" cy="6731917"/>
            <a:chOff x="0" y="0"/>
            <a:chExt cx="7924800" cy="8975889"/>
          </a:xfrm>
        </p:grpSpPr>
        <p:sp>
          <p:nvSpPr>
            <p:cNvPr id="6" name="Freeform 6"/>
            <p:cNvSpPr/>
            <p:nvPr/>
          </p:nvSpPr>
          <p:spPr>
            <a:xfrm>
              <a:off x="0" y="0"/>
              <a:ext cx="7924800" cy="8975852"/>
            </a:xfrm>
            <a:custGeom>
              <a:avLst/>
              <a:gdLst/>
              <a:ahLst/>
              <a:cxnLst/>
              <a:rect l="l" t="t" r="r" b="b"/>
              <a:pathLst>
                <a:path w="7924800" h="8975852">
                  <a:moveTo>
                    <a:pt x="0" y="0"/>
                  </a:moveTo>
                  <a:lnTo>
                    <a:pt x="7924800" y="0"/>
                  </a:lnTo>
                  <a:lnTo>
                    <a:pt x="7924800" y="8975852"/>
                  </a:lnTo>
                  <a:lnTo>
                    <a:pt x="0" y="8975852"/>
                  </a:lnTo>
                  <a:lnTo>
                    <a:pt x="0" y="0"/>
                  </a:lnTo>
                  <a:close/>
                </a:path>
              </a:pathLst>
            </a:custGeom>
            <a:blipFill>
              <a:blip r:embed="rId3"/>
              <a:stretch>
                <a:fillRect t="-9677" b="-9677"/>
              </a:stretch>
            </a:blipFill>
          </p:spPr>
        </p:sp>
      </p:grpSp>
      <p:sp>
        <p:nvSpPr>
          <p:cNvPr id="7" name="TextBox 7"/>
          <p:cNvSpPr txBox="1"/>
          <p:nvPr/>
        </p:nvSpPr>
        <p:spPr>
          <a:xfrm>
            <a:off x="7924800" y="7048500"/>
            <a:ext cx="9900806" cy="2975173"/>
          </a:xfrm>
          <a:prstGeom prst="rect">
            <a:avLst/>
          </a:prstGeom>
        </p:spPr>
        <p:txBody>
          <a:bodyPr lIns="0" tIns="0" rIns="0" bIns="0" rtlCol="0" anchor="t">
            <a:spAutoFit/>
          </a:bodyPr>
          <a:lstStyle/>
          <a:p>
            <a:pPr algn="just">
              <a:lnSpc>
                <a:spcPts val="2886"/>
              </a:lnSpc>
            </a:pPr>
            <a:r>
              <a:rPr lang="en-US" sz="1311" dirty="0">
                <a:solidFill>
                  <a:srgbClr val="FF0000"/>
                </a:solidFill>
                <a:latin typeface="Garet Bold" panose="020B0604020202020204" charset="-94"/>
              </a:rPr>
              <a:t>KULLANIM AMACI: </a:t>
            </a:r>
            <a:r>
              <a:rPr lang="en-US" sz="1311" dirty="0">
                <a:solidFill>
                  <a:srgbClr val="001A47"/>
                </a:solidFill>
                <a:latin typeface="Garet Bold" panose="020B0604020202020204" charset="-94"/>
              </a:rPr>
              <a:t>Rehberlik ve </a:t>
            </a:r>
            <a:r>
              <a:rPr lang="en-US" sz="1311" dirty="0" smtClean="0">
                <a:solidFill>
                  <a:srgbClr val="001A47"/>
                </a:solidFill>
                <a:latin typeface="Garet Bold" panose="020B0604020202020204" charset="-94"/>
              </a:rPr>
              <a:t>Araştırma </a:t>
            </a:r>
            <a:r>
              <a:rPr lang="en-US" sz="1311" dirty="0">
                <a:solidFill>
                  <a:srgbClr val="001A47"/>
                </a:solidFill>
                <a:latin typeface="Garet Bold" panose="020B0604020202020204" charset="-94"/>
              </a:rPr>
              <a:t>merkezlerinin </a:t>
            </a:r>
            <a:r>
              <a:rPr lang="en-US" sz="1311" dirty="0" smtClean="0">
                <a:solidFill>
                  <a:srgbClr val="001A47"/>
                </a:solidFill>
                <a:latin typeface="Garet Bold" panose="020B0604020202020204" charset="-94"/>
              </a:rPr>
              <a:t>Rehberlik </a:t>
            </a:r>
            <a:r>
              <a:rPr lang="en-US" sz="1311" dirty="0">
                <a:solidFill>
                  <a:srgbClr val="001A47"/>
                </a:solidFill>
                <a:latin typeface="Garet Bold" panose="020B0604020202020204" charset="-94"/>
              </a:rPr>
              <a:t>ve </a:t>
            </a:r>
            <a:r>
              <a:rPr lang="en-US" sz="1311" dirty="0" smtClean="0">
                <a:solidFill>
                  <a:srgbClr val="001A47"/>
                </a:solidFill>
                <a:latin typeface="Garet Bold" panose="020B0604020202020204" charset="-94"/>
              </a:rPr>
              <a:t>Psikolojik Danışma </a:t>
            </a:r>
            <a:r>
              <a:rPr lang="en-US" sz="1311" dirty="0">
                <a:solidFill>
                  <a:srgbClr val="001A47"/>
                </a:solidFill>
                <a:latin typeface="Garet Bold" panose="020B0604020202020204" charset="-94"/>
              </a:rPr>
              <a:t>bölümlerine öğrenci yönlendirmek için kullanılır. </a:t>
            </a:r>
          </a:p>
          <a:p>
            <a:pPr algn="just">
              <a:lnSpc>
                <a:spcPts val="2886"/>
              </a:lnSpc>
            </a:pPr>
            <a:r>
              <a:rPr lang="en-US" sz="1311" dirty="0">
                <a:solidFill>
                  <a:srgbClr val="FF0000"/>
                </a:solidFill>
                <a:latin typeface="Garet Bold" panose="020B0604020202020204" charset="-94"/>
              </a:rPr>
              <a:t>KİM KULLANIR? </a:t>
            </a:r>
            <a:r>
              <a:rPr lang="en-US" sz="1311" dirty="0" smtClean="0">
                <a:solidFill>
                  <a:srgbClr val="001A47"/>
                </a:solidFill>
                <a:latin typeface="Garet Bold" panose="020B0604020202020204" charset="-94"/>
              </a:rPr>
              <a:t>Sınıf/</a:t>
            </a:r>
            <a:r>
              <a:rPr lang="tr-TR" sz="1311" dirty="0">
                <a:solidFill>
                  <a:srgbClr val="001A47"/>
                </a:solidFill>
                <a:latin typeface="Garet Bold" panose="020B0604020202020204" charset="-94"/>
              </a:rPr>
              <a:t>Ş</a:t>
            </a:r>
            <a:r>
              <a:rPr lang="en-US" sz="1311" dirty="0" err="1" smtClean="0">
                <a:solidFill>
                  <a:srgbClr val="001A47"/>
                </a:solidFill>
                <a:latin typeface="Garet Bold" panose="020B0604020202020204" charset="-94"/>
              </a:rPr>
              <a:t>ube</a:t>
            </a:r>
            <a:r>
              <a:rPr lang="en-US" sz="1311" dirty="0" smtClean="0">
                <a:solidFill>
                  <a:srgbClr val="001A47"/>
                </a:solidFill>
                <a:latin typeface="Garet Bold" panose="020B0604020202020204" charset="-94"/>
              </a:rPr>
              <a:t> Öğretmen</a:t>
            </a:r>
            <a:r>
              <a:rPr lang="tr-TR" sz="1311" dirty="0" smtClean="0">
                <a:solidFill>
                  <a:srgbClr val="001A47"/>
                </a:solidFill>
                <a:latin typeface="Garet Bold" panose="020B0604020202020204" charset="-94"/>
              </a:rPr>
              <a:t>İ</a:t>
            </a:r>
            <a:r>
              <a:rPr lang="en-US" sz="1311" dirty="0" smtClean="0">
                <a:solidFill>
                  <a:srgbClr val="001A47"/>
                </a:solidFill>
                <a:latin typeface="Garet Bold" panose="020B0604020202020204" charset="-94"/>
              </a:rPr>
              <a:t> </a:t>
            </a:r>
            <a:r>
              <a:rPr lang="en-US" sz="1311" dirty="0">
                <a:solidFill>
                  <a:srgbClr val="001A47"/>
                </a:solidFill>
                <a:latin typeface="Garet Bold" panose="020B0604020202020204" charset="-94"/>
              </a:rPr>
              <a:t>ve/</a:t>
            </a:r>
            <a:r>
              <a:rPr lang="en-US" sz="1311" dirty="0" err="1">
                <a:solidFill>
                  <a:srgbClr val="001A47"/>
                </a:solidFill>
                <a:latin typeface="Garet Bold" panose="020B0604020202020204" charset="-94"/>
              </a:rPr>
              <a:t>veya</a:t>
            </a:r>
            <a:r>
              <a:rPr lang="en-US" sz="1311" dirty="0">
                <a:solidFill>
                  <a:srgbClr val="001A47"/>
                </a:solidFill>
                <a:latin typeface="Garet Bold" panose="020B0604020202020204" charset="-94"/>
              </a:rPr>
              <a:t> </a:t>
            </a:r>
            <a:r>
              <a:rPr lang="en-US" sz="1311" dirty="0" smtClean="0">
                <a:solidFill>
                  <a:srgbClr val="001A47"/>
                </a:solidFill>
                <a:latin typeface="Garet Bold" panose="020B0604020202020204" charset="-94"/>
              </a:rPr>
              <a:t>Rehberlik Öğretmen</a:t>
            </a:r>
            <a:r>
              <a:rPr lang="tr-TR" sz="1311" dirty="0" smtClean="0">
                <a:solidFill>
                  <a:srgbClr val="001A47"/>
                </a:solidFill>
                <a:latin typeface="Garet Bold" panose="020B0604020202020204" charset="-94"/>
              </a:rPr>
              <a:t>İ</a:t>
            </a:r>
            <a:r>
              <a:rPr lang="en-US" sz="1311" dirty="0" smtClean="0">
                <a:solidFill>
                  <a:srgbClr val="001A47"/>
                </a:solidFill>
                <a:latin typeface="Garet Bold" panose="020B0604020202020204" charset="-94"/>
              </a:rPr>
              <a:t> </a:t>
            </a:r>
            <a:r>
              <a:rPr lang="en-US" sz="1311" dirty="0">
                <a:solidFill>
                  <a:srgbClr val="001A47"/>
                </a:solidFill>
                <a:latin typeface="Garet Bold" panose="020B0604020202020204" charset="-94"/>
              </a:rPr>
              <a:t>tarafından </a:t>
            </a:r>
            <a:r>
              <a:rPr lang="en-US" sz="1311" dirty="0" err="1">
                <a:solidFill>
                  <a:srgbClr val="001A47"/>
                </a:solidFill>
                <a:latin typeface="Garet Bold" panose="020B0604020202020204" charset="-94"/>
              </a:rPr>
              <a:t>doldurulur</a:t>
            </a:r>
            <a:r>
              <a:rPr lang="en-US" sz="1311" dirty="0">
                <a:solidFill>
                  <a:srgbClr val="001A47"/>
                </a:solidFill>
                <a:latin typeface="Garet Bold" panose="020B0604020202020204" charset="-94"/>
              </a:rPr>
              <a:t>.</a:t>
            </a:r>
          </a:p>
          <a:p>
            <a:pPr algn="just">
              <a:lnSpc>
                <a:spcPts val="2886"/>
              </a:lnSpc>
            </a:pPr>
            <a:r>
              <a:rPr lang="en-US" sz="1311" dirty="0">
                <a:solidFill>
                  <a:srgbClr val="FF0000"/>
                </a:solidFill>
                <a:latin typeface="Garet Bold" panose="020B0604020202020204" charset="-94"/>
              </a:rPr>
              <a:t>DİKKAT EDİLECEK HUSUSLAR: </a:t>
            </a:r>
            <a:r>
              <a:rPr lang="en-US" sz="1311" dirty="0">
                <a:solidFill>
                  <a:srgbClr val="001A47"/>
                </a:solidFill>
                <a:latin typeface="Garet Bold" panose="020B0604020202020204" charset="-94"/>
              </a:rPr>
              <a:t>Öğrenci </a:t>
            </a:r>
            <a:r>
              <a:rPr lang="en-US" sz="1311" dirty="0" err="1">
                <a:solidFill>
                  <a:srgbClr val="001A47"/>
                </a:solidFill>
                <a:latin typeface="Garet Bold" panose="020B0604020202020204" charset="-94"/>
              </a:rPr>
              <a:t>yönlendirilmeden</a:t>
            </a:r>
            <a:r>
              <a:rPr lang="en-US" sz="1311" dirty="0">
                <a:solidFill>
                  <a:srgbClr val="001A47"/>
                </a:solidFill>
                <a:latin typeface="Garet Bold" panose="020B0604020202020204" charset="-94"/>
              </a:rPr>
              <a:t> </a:t>
            </a:r>
            <a:r>
              <a:rPr lang="en-US" sz="1311" dirty="0" err="1">
                <a:solidFill>
                  <a:srgbClr val="001A47"/>
                </a:solidFill>
                <a:latin typeface="Garet Bold" panose="020B0604020202020204" charset="-94"/>
              </a:rPr>
              <a:t>önce</a:t>
            </a:r>
            <a:r>
              <a:rPr lang="en-US" sz="1311" dirty="0">
                <a:solidFill>
                  <a:srgbClr val="001A47"/>
                </a:solidFill>
                <a:latin typeface="Garet Bold" panose="020B0604020202020204" charset="-94"/>
              </a:rPr>
              <a:t>, </a:t>
            </a:r>
            <a:r>
              <a:rPr lang="en-US" sz="1311" dirty="0" err="1">
                <a:solidFill>
                  <a:srgbClr val="001A47"/>
                </a:solidFill>
                <a:latin typeface="Garet Bold" panose="020B0604020202020204" charset="-94"/>
              </a:rPr>
              <a:t>konuyla</a:t>
            </a:r>
            <a:r>
              <a:rPr lang="en-US" sz="1311" dirty="0">
                <a:solidFill>
                  <a:srgbClr val="001A47"/>
                </a:solidFill>
                <a:latin typeface="Garet Bold" panose="020B0604020202020204" charset="-94"/>
              </a:rPr>
              <a:t> ilgili </a:t>
            </a:r>
            <a:r>
              <a:rPr lang="en-US" sz="1311" dirty="0" err="1">
                <a:solidFill>
                  <a:srgbClr val="001A47"/>
                </a:solidFill>
                <a:latin typeface="Garet Bold" panose="020B0604020202020204" charset="-94"/>
              </a:rPr>
              <a:t>olarak</a:t>
            </a:r>
            <a:r>
              <a:rPr lang="en-US" sz="1311" dirty="0">
                <a:solidFill>
                  <a:srgbClr val="001A47"/>
                </a:solidFill>
                <a:latin typeface="Garet Bold" panose="020B0604020202020204" charset="-94"/>
              </a:rPr>
              <a:t> </a:t>
            </a:r>
            <a:r>
              <a:rPr lang="en-US" sz="1311" dirty="0" err="1">
                <a:solidFill>
                  <a:srgbClr val="001A47"/>
                </a:solidFill>
                <a:latin typeface="Garet Bold" panose="020B0604020202020204" charset="-94"/>
              </a:rPr>
              <a:t>sınıf</a:t>
            </a:r>
            <a:r>
              <a:rPr lang="en-US" sz="1311" dirty="0">
                <a:solidFill>
                  <a:srgbClr val="001A47"/>
                </a:solidFill>
                <a:latin typeface="Garet Bold" panose="020B0604020202020204" charset="-94"/>
              </a:rPr>
              <a:t>/</a:t>
            </a:r>
            <a:r>
              <a:rPr lang="en-US" sz="1311" dirty="0" err="1">
                <a:solidFill>
                  <a:srgbClr val="001A47"/>
                </a:solidFill>
                <a:latin typeface="Garet Bold" panose="020B0604020202020204" charset="-94"/>
              </a:rPr>
              <a:t>şube</a:t>
            </a:r>
            <a:r>
              <a:rPr lang="en-US" sz="1311" dirty="0">
                <a:solidFill>
                  <a:srgbClr val="001A47"/>
                </a:solidFill>
                <a:latin typeface="Garet Bold" panose="020B0604020202020204" charset="-94"/>
              </a:rPr>
              <a:t> </a:t>
            </a:r>
            <a:r>
              <a:rPr lang="en-US" sz="1311" dirty="0" err="1">
                <a:solidFill>
                  <a:srgbClr val="001A47"/>
                </a:solidFill>
                <a:latin typeface="Garet Bold" panose="020B0604020202020204" charset="-94"/>
              </a:rPr>
              <a:t>öğretmeni</a:t>
            </a:r>
            <a:r>
              <a:rPr lang="en-US" sz="1311" dirty="0">
                <a:solidFill>
                  <a:srgbClr val="001A47"/>
                </a:solidFill>
                <a:latin typeface="Garet Bold" panose="020B0604020202020204" charset="-94"/>
              </a:rPr>
              <a:t> ve </a:t>
            </a:r>
            <a:r>
              <a:rPr lang="en-US" sz="1311" dirty="0" err="1">
                <a:solidFill>
                  <a:srgbClr val="001A47"/>
                </a:solidFill>
                <a:latin typeface="Garet Bold" panose="020B0604020202020204" charset="-94"/>
              </a:rPr>
              <a:t>okul</a:t>
            </a:r>
            <a:r>
              <a:rPr lang="en-US" sz="1311" dirty="0">
                <a:solidFill>
                  <a:srgbClr val="001A47"/>
                </a:solidFill>
                <a:latin typeface="Garet Bold" panose="020B0604020202020204" charset="-94"/>
              </a:rPr>
              <a:t> </a:t>
            </a:r>
            <a:r>
              <a:rPr lang="en-US" sz="1311" dirty="0" err="1">
                <a:solidFill>
                  <a:srgbClr val="001A47"/>
                </a:solidFill>
                <a:latin typeface="Garet Bold" panose="020B0604020202020204" charset="-94"/>
              </a:rPr>
              <a:t>rehberlik</a:t>
            </a:r>
            <a:r>
              <a:rPr lang="en-US" sz="1311" dirty="0">
                <a:solidFill>
                  <a:srgbClr val="001A47"/>
                </a:solidFill>
                <a:latin typeface="Garet Bold" panose="020B0604020202020204" charset="-94"/>
              </a:rPr>
              <a:t> </a:t>
            </a:r>
            <a:r>
              <a:rPr lang="en-US" sz="1311" dirty="0" err="1">
                <a:solidFill>
                  <a:srgbClr val="001A47"/>
                </a:solidFill>
                <a:latin typeface="Garet Bold" panose="020B0604020202020204" charset="-94"/>
              </a:rPr>
              <a:t>öğretmeninin</a:t>
            </a:r>
            <a:r>
              <a:rPr lang="en-US" sz="1311" dirty="0">
                <a:solidFill>
                  <a:srgbClr val="001A47"/>
                </a:solidFill>
                <a:latin typeface="Garet Bold" panose="020B0604020202020204" charset="-94"/>
              </a:rPr>
              <a:t> </a:t>
            </a:r>
            <a:r>
              <a:rPr lang="en-US" sz="1311" dirty="0" err="1">
                <a:solidFill>
                  <a:srgbClr val="001A47"/>
                </a:solidFill>
                <a:latin typeface="Garet Bold" panose="020B0604020202020204" charset="-94"/>
              </a:rPr>
              <a:t>mesleki</a:t>
            </a:r>
            <a:r>
              <a:rPr lang="en-US" sz="1311" dirty="0">
                <a:solidFill>
                  <a:srgbClr val="001A47"/>
                </a:solidFill>
                <a:latin typeface="Garet Bold" panose="020B0604020202020204" charset="-94"/>
              </a:rPr>
              <a:t> </a:t>
            </a:r>
            <a:r>
              <a:rPr lang="en-US" sz="1311" dirty="0" err="1">
                <a:solidFill>
                  <a:srgbClr val="001A47"/>
                </a:solidFill>
                <a:latin typeface="Garet Bold" panose="020B0604020202020204" charset="-94"/>
              </a:rPr>
              <a:t>formasyonu</a:t>
            </a:r>
            <a:r>
              <a:rPr lang="en-US" sz="1311" dirty="0">
                <a:solidFill>
                  <a:srgbClr val="001A47"/>
                </a:solidFill>
                <a:latin typeface="Garet Bold" panose="020B0604020202020204" charset="-94"/>
              </a:rPr>
              <a:t> </a:t>
            </a:r>
            <a:r>
              <a:rPr lang="en-US" sz="1311" dirty="0" err="1">
                <a:solidFill>
                  <a:srgbClr val="001A47"/>
                </a:solidFill>
                <a:latin typeface="Garet Bold" panose="020B0604020202020204" charset="-94"/>
              </a:rPr>
              <a:t>dahilindeki</a:t>
            </a:r>
            <a:r>
              <a:rPr lang="en-US" sz="1311" dirty="0">
                <a:solidFill>
                  <a:srgbClr val="001A47"/>
                </a:solidFill>
                <a:latin typeface="Garet Bold" panose="020B0604020202020204" charset="-94"/>
              </a:rPr>
              <a:t> </a:t>
            </a:r>
            <a:r>
              <a:rPr lang="en-US" sz="1311" dirty="0" err="1">
                <a:solidFill>
                  <a:srgbClr val="001A47"/>
                </a:solidFill>
                <a:latin typeface="Garet Bold" panose="020B0604020202020204" charset="-94"/>
              </a:rPr>
              <a:t>çalışmaları</a:t>
            </a:r>
            <a:r>
              <a:rPr lang="en-US" sz="1311" dirty="0">
                <a:solidFill>
                  <a:srgbClr val="001A47"/>
                </a:solidFill>
                <a:latin typeface="Garet Bold" panose="020B0604020202020204" charset="-94"/>
              </a:rPr>
              <a:t> </a:t>
            </a:r>
            <a:r>
              <a:rPr lang="en-US" sz="1311" dirty="0" err="1">
                <a:solidFill>
                  <a:srgbClr val="001A47"/>
                </a:solidFill>
                <a:latin typeface="Garet Bold" panose="020B0604020202020204" charset="-94"/>
              </a:rPr>
              <a:t>yapmış</a:t>
            </a:r>
            <a:r>
              <a:rPr lang="en-US" sz="1311" dirty="0">
                <a:solidFill>
                  <a:srgbClr val="001A47"/>
                </a:solidFill>
                <a:latin typeface="Garet Bold" panose="020B0604020202020204" charset="-94"/>
              </a:rPr>
              <a:t> </a:t>
            </a:r>
            <a:r>
              <a:rPr lang="en-US" sz="1311" dirty="0" err="1">
                <a:solidFill>
                  <a:srgbClr val="001A47"/>
                </a:solidFill>
                <a:latin typeface="Garet Bold" panose="020B0604020202020204" charset="-94"/>
              </a:rPr>
              <a:t>olması</a:t>
            </a:r>
            <a:r>
              <a:rPr lang="en-US" sz="1311" dirty="0">
                <a:solidFill>
                  <a:srgbClr val="001A47"/>
                </a:solidFill>
                <a:latin typeface="Garet Bold" panose="020B0604020202020204" charset="-94"/>
              </a:rPr>
              <a:t> </a:t>
            </a:r>
            <a:r>
              <a:rPr lang="en-US" sz="1311" dirty="0" err="1">
                <a:solidFill>
                  <a:srgbClr val="001A47"/>
                </a:solidFill>
                <a:latin typeface="Garet Bold" panose="020B0604020202020204" charset="-94"/>
              </a:rPr>
              <a:t>gerekmektedir</a:t>
            </a:r>
            <a:r>
              <a:rPr lang="en-US" sz="1311" dirty="0">
                <a:solidFill>
                  <a:srgbClr val="001A47"/>
                </a:solidFill>
                <a:latin typeface="Garet Bold" panose="020B0604020202020204" charset="-94"/>
              </a:rPr>
              <a:t>. Sınıf/</a:t>
            </a:r>
            <a:r>
              <a:rPr lang="en-US" sz="1311" dirty="0" err="1">
                <a:solidFill>
                  <a:srgbClr val="001A47"/>
                </a:solidFill>
                <a:latin typeface="Garet Bold" panose="020B0604020202020204" charset="-94"/>
              </a:rPr>
              <a:t>şube</a:t>
            </a:r>
            <a:r>
              <a:rPr lang="en-US" sz="1311" dirty="0">
                <a:solidFill>
                  <a:srgbClr val="001A47"/>
                </a:solidFill>
                <a:latin typeface="Garet Bold" panose="020B0604020202020204" charset="-94"/>
              </a:rPr>
              <a:t> </a:t>
            </a:r>
            <a:r>
              <a:rPr lang="en-US" sz="1311" dirty="0" err="1">
                <a:solidFill>
                  <a:srgbClr val="001A47"/>
                </a:solidFill>
                <a:latin typeface="Garet Bold" panose="020B0604020202020204" charset="-94"/>
              </a:rPr>
              <a:t>öğretmeni</a:t>
            </a:r>
            <a:r>
              <a:rPr lang="en-US" sz="1311" dirty="0">
                <a:solidFill>
                  <a:srgbClr val="001A47"/>
                </a:solidFill>
                <a:latin typeface="Garet Bold" panose="020B0604020202020204" charset="-94"/>
              </a:rPr>
              <a:t> ve </a:t>
            </a:r>
            <a:r>
              <a:rPr lang="en-US" sz="1311" dirty="0" err="1">
                <a:solidFill>
                  <a:srgbClr val="001A47"/>
                </a:solidFill>
                <a:latin typeface="Garet Bold" panose="020B0604020202020204" charset="-94"/>
              </a:rPr>
              <a:t>okul</a:t>
            </a:r>
            <a:r>
              <a:rPr lang="en-US" sz="1311" dirty="0">
                <a:solidFill>
                  <a:srgbClr val="001A47"/>
                </a:solidFill>
                <a:latin typeface="Garet Bold" panose="020B0604020202020204" charset="-94"/>
              </a:rPr>
              <a:t> </a:t>
            </a:r>
            <a:r>
              <a:rPr lang="en-US" sz="1311" dirty="0" err="1">
                <a:solidFill>
                  <a:srgbClr val="001A47"/>
                </a:solidFill>
                <a:latin typeface="Garet Bold" panose="020B0604020202020204" charset="-94"/>
              </a:rPr>
              <a:t>rehberlik</a:t>
            </a:r>
            <a:r>
              <a:rPr lang="en-US" sz="1311" dirty="0">
                <a:solidFill>
                  <a:srgbClr val="001A47"/>
                </a:solidFill>
                <a:latin typeface="Garet Bold" panose="020B0604020202020204" charset="-94"/>
              </a:rPr>
              <a:t> </a:t>
            </a:r>
            <a:r>
              <a:rPr lang="en-US" sz="1311" dirty="0" err="1">
                <a:solidFill>
                  <a:srgbClr val="001A47"/>
                </a:solidFill>
                <a:latin typeface="Garet Bold" panose="020B0604020202020204" charset="-94"/>
              </a:rPr>
              <a:t>öğretmeninin</a:t>
            </a:r>
            <a:r>
              <a:rPr lang="en-US" sz="1311" dirty="0">
                <a:solidFill>
                  <a:srgbClr val="001A47"/>
                </a:solidFill>
                <a:latin typeface="Garet Bold" panose="020B0604020202020204" charset="-94"/>
              </a:rPr>
              <a:t> </a:t>
            </a:r>
            <a:r>
              <a:rPr lang="en-US" sz="1311" dirty="0" err="1">
                <a:solidFill>
                  <a:srgbClr val="001A47"/>
                </a:solidFill>
                <a:latin typeface="Garet Bold" panose="020B0604020202020204" charset="-94"/>
              </a:rPr>
              <a:t>destek</a:t>
            </a:r>
            <a:r>
              <a:rPr lang="en-US" sz="1311" dirty="0">
                <a:solidFill>
                  <a:srgbClr val="001A47"/>
                </a:solidFill>
                <a:latin typeface="Garet Bold" panose="020B0604020202020204" charset="-94"/>
              </a:rPr>
              <a:t> </a:t>
            </a:r>
            <a:r>
              <a:rPr lang="en-US" sz="1311" dirty="0" err="1">
                <a:solidFill>
                  <a:srgbClr val="001A47"/>
                </a:solidFill>
                <a:latin typeface="Garet Bold" panose="020B0604020202020204" charset="-94"/>
              </a:rPr>
              <a:t>alınmasını</a:t>
            </a:r>
            <a:r>
              <a:rPr lang="en-US" sz="1311" dirty="0">
                <a:solidFill>
                  <a:srgbClr val="001A47"/>
                </a:solidFill>
                <a:latin typeface="Garet Bold" panose="020B0604020202020204" charset="-94"/>
              </a:rPr>
              <a:t> </a:t>
            </a:r>
            <a:r>
              <a:rPr lang="en-US" sz="1311" dirty="0" err="1">
                <a:solidFill>
                  <a:srgbClr val="001A47"/>
                </a:solidFill>
                <a:latin typeface="Garet Bold" panose="020B0604020202020204" charset="-94"/>
              </a:rPr>
              <a:t>istediği</a:t>
            </a:r>
            <a:r>
              <a:rPr lang="en-US" sz="1311" dirty="0">
                <a:solidFill>
                  <a:srgbClr val="001A47"/>
                </a:solidFill>
                <a:latin typeface="Garet Bold" panose="020B0604020202020204" charset="-94"/>
              </a:rPr>
              <a:t> </a:t>
            </a:r>
            <a:r>
              <a:rPr lang="en-US" sz="1311" dirty="0" err="1">
                <a:solidFill>
                  <a:srgbClr val="001A47"/>
                </a:solidFill>
                <a:latin typeface="Garet Bold" panose="020B0604020202020204" charset="-94"/>
              </a:rPr>
              <a:t>konu</a:t>
            </a:r>
            <a:r>
              <a:rPr lang="en-US" sz="1311" dirty="0">
                <a:solidFill>
                  <a:srgbClr val="001A47"/>
                </a:solidFill>
                <a:latin typeface="Garet Bold" panose="020B0604020202020204" charset="-94"/>
              </a:rPr>
              <a:t> ile ilgili </a:t>
            </a:r>
            <a:r>
              <a:rPr lang="en-US" sz="1311" dirty="0" err="1">
                <a:solidFill>
                  <a:srgbClr val="001A47"/>
                </a:solidFill>
                <a:latin typeface="Garet Bold" panose="020B0604020202020204" charset="-94"/>
              </a:rPr>
              <a:t>yaptığı</a:t>
            </a:r>
            <a:r>
              <a:rPr lang="en-US" sz="1311" dirty="0">
                <a:solidFill>
                  <a:srgbClr val="001A47"/>
                </a:solidFill>
                <a:latin typeface="Garet Bold" panose="020B0604020202020204" charset="-94"/>
              </a:rPr>
              <a:t> </a:t>
            </a:r>
            <a:r>
              <a:rPr lang="en-US" sz="1311" dirty="0" err="1">
                <a:solidFill>
                  <a:srgbClr val="001A47"/>
                </a:solidFill>
                <a:latin typeface="Garet Bold" panose="020B0604020202020204" charset="-94"/>
              </a:rPr>
              <a:t>çalışmaları</a:t>
            </a:r>
            <a:r>
              <a:rPr lang="en-US" sz="1311" dirty="0">
                <a:solidFill>
                  <a:srgbClr val="001A47"/>
                </a:solidFill>
                <a:latin typeface="Garet Bold" panose="020B0604020202020204" charset="-94"/>
              </a:rPr>
              <a:t> </a:t>
            </a:r>
            <a:r>
              <a:rPr lang="en-US" sz="1311" dirty="0" err="1">
                <a:solidFill>
                  <a:srgbClr val="001A47"/>
                </a:solidFill>
                <a:latin typeface="Garet Bold" panose="020B0604020202020204" charset="-94"/>
              </a:rPr>
              <a:t>ayrıntılı</a:t>
            </a:r>
            <a:r>
              <a:rPr lang="en-US" sz="1311" dirty="0">
                <a:solidFill>
                  <a:srgbClr val="001A47"/>
                </a:solidFill>
                <a:latin typeface="Garet Bold" panose="020B0604020202020204" charset="-94"/>
              </a:rPr>
              <a:t> </a:t>
            </a:r>
            <a:r>
              <a:rPr lang="en-US" sz="1311" dirty="0" err="1">
                <a:solidFill>
                  <a:srgbClr val="001A47"/>
                </a:solidFill>
                <a:latin typeface="Garet Bold" panose="020B0604020202020204" charset="-94"/>
              </a:rPr>
              <a:t>olarak</a:t>
            </a:r>
            <a:r>
              <a:rPr lang="en-US" sz="1311" dirty="0">
                <a:solidFill>
                  <a:srgbClr val="001A47"/>
                </a:solidFill>
                <a:latin typeface="Garet Bold" panose="020B0604020202020204" charset="-94"/>
              </a:rPr>
              <a:t> </a:t>
            </a:r>
            <a:r>
              <a:rPr lang="en-US" sz="1311" dirty="0" err="1">
                <a:solidFill>
                  <a:srgbClr val="001A47"/>
                </a:solidFill>
                <a:latin typeface="Garet Bold" panose="020B0604020202020204" charset="-94"/>
              </a:rPr>
              <a:t>anlatması</a:t>
            </a:r>
            <a:r>
              <a:rPr lang="en-US" sz="1311" dirty="0">
                <a:solidFill>
                  <a:srgbClr val="001A47"/>
                </a:solidFill>
                <a:latin typeface="Garet Bold" panose="020B0604020202020204" charset="-94"/>
              </a:rPr>
              <a:t> </a:t>
            </a:r>
            <a:r>
              <a:rPr lang="en-US" sz="1311" dirty="0" err="1">
                <a:solidFill>
                  <a:srgbClr val="001A47"/>
                </a:solidFill>
                <a:latin typeface="Garet Bold" panose="020B0604020202020204" charset="-94"/>
              </a:rPr>
              <a:t>verilecek</a:t>
            </a:r>
            <a:r>
              <a:rPr lang="en-US" sz="1311" dirty="0">
                <a:solidFill>
                  <a:srgbClr val="001A47"/>
                </a:solidFill>
                <a:latin typeface="Garet Bold" panose="020B0604020202020204" charset="-94"/>
              </a:rPr>
              <a:t> </a:t>
            </a:r>
            <a:r>
              <a:rPr lang="en-US" sz="1311" dirty="0" err="1">
                <a:solidFill>
                  <a:srgbClr val="001A47"/>
                </a:solidFill>
                <a:latin typeface="Garet Bold" panose="020B0604020202020204" charset="-94"/>
              </a:rPr>
              <a:t>hizmetin</a:t>
            </a:r>
            <a:r>
              <a:rPr lang="en-US" sz="1311" dirty="0">
                <a:solidFill>
                  <a:srgbClr val="001A47"/>
                </a:solidFill>
                <a:latin typeface="Garet Bold" panose="020B0604020202020204" charset="-94"/>
              </a:rPr>
              <a:t> </a:t>
            </a:r>
            <a:r>
              <a:rPr lang="en-US" sz="1311" dirty="0" err="1">
                <a:solidFill>
                  <a:srgbClr val="001A47"/>
                </a:solidFill>
                <a:latin typeface="Garet Bold" panose="020B0604020202020204" charset="-94"/>
              </a:rPr>
              <a:t>niteliğini</a:t>
            </a:r>
            <a:r>
              <a:rPr lang="en-US" sz="1311" dirty="0">
                <a:solidFill>
                  <a:srgbClr val="001A47"/>
                </a:solidFill>
                <a:latin typeface="Garet Bold" panose="020B0604020202020204" charset="-94"/>
              </a:rPr>
              <a:t> </a:t>
            </a:r>
            <a:r>
              <a:rPr lang="en-US" sz="1311" dirty="0" err="1">
                <a:solidFill>
                  <a:srgbClr val="001A47"/>
                </a:solidFill>
                <a:latin typeface="Garet Bold" panose="020B0604020202020204" charset="-94"/>
              </a:rPr>
              <a:t>artıracaktır</a:t>
            </a:r>
            <a:r>
              <a:rPr lang="en-US" sz="1311" dirty="0">
                <a:solidFill>
                  <a:srgbClr val="001A47"/>
                </a:solidFill>
                <a:latin typeface="Garet Bold" panose="020B0604020202020204" charset="-94"/>
              </a:rPr>
              <a:t>. Öğrenci ile ilgili </a:t>
            </a:r>
            <a:r>
              <a:rPr lang="en-US" sz="1311" dirty="0" err="1">
                <a:solidFill>
                  <a:srgbClr val="001A47"/>
                </a:solidFill>
                <a:latin typeface="Garet Bold" panose="020B0604020202020204" charset="-94"/>
              </a:rPr>
              <a:t>bilgiler</a:t>
            </a:r>
            <a:r>
              <a:rPr lang="en-US" sz="1311" dirty="0">
                <a:solidFill>
                  <a:srgbClr val="001A47"/>
                </a:solidFill>
                <a:latin typeface="Garet Bold" panose="020B0604020202020204" charset="-94"/>
              </a:rPr>
              <a:t> </a:t>
            </a:r>
            <a:r>
              <a:rPr lang="en-US" sz="1311" dirty="0" err="1">
                <a:solidFill>
                  <a:srgbClr val="001A47"/>
                </a:solidFill>
                <a:latin typeface="Garet Bold" panose="020B0604020202020204" charset="-94"/>
              </a:rPr>
              <a:t>eksiksiz</a:t>
            </a:r>
            <a:r>
              <a:rPr lang="en-US" sz="1311" dirty="0">
                <a:solidFill>
                  <a:srgbClr val="001A47"/>
                </a:solidFill>
                <a:latin typeface="Garet Bold" panose="020B0604020202020204" charset="-94"/>
              </a:rPr>
              <a:t> </a:t>
            </a:r>
            <a:r>
              <a:rPr lang="en-US" sz="1311" dirty="0" err="1">
                <a:solidFill>
                  <a:srgbClr val="001A47"/>
                </a:solidFill>
                <a:latin typeface="Garet Bold" panose="020B0604020202020204" charset="-94"/>
              </a:rPr>
              <a:t>olarak</a:t>
            </a:r>
            <a:r>
              <a:rPr lang="en-US" sz="1311" dirty="0">
                <a:solidFill>
                  <a:srgbClr val="001A47"/>
                </a:solidFill>
                <a:latin typeface="Garet Bold" panose="020B0604020202020204" charset="-94"/>
              </a:rPr>
              <a:t> </a:t>
            </a:r>
            <a:r>
              <a:rPr lang="en-US" sz="1311" dirty="0" err="1">
                <a:solidFill>
                  <a:srgbClr val="001A47"/>
                </a:solidFill>
                <a:latin typeface="Garet Bold" panose="020B0604020202020204" charset="-94"/>
              </a:rPr>
              <a:t>doldurulur</a:t>
            </a:r>
            <a:r>
              <a:rPr lang="en-US" sz="1311" dirty="0">
                <a:solidFill>
                  <a:srgbClr val="001A47"/>
                </a:solidFill>
                <a:latin typeface="Garet Bold" panose="020B0604020202020204" charset="-94"/>
              </a:rPr>
              <a:t>.</a:t>
            </a:r>
          </a:p>
          <a:p>
            <a:pPr algn="just">
              <a:lnSpc>
                <a:spcPts val="2886"/>
              </a:lnSpc>
            </a:pPr>
            <a:endParaRPr lang="en-US" sz="1311" dirty="0">
              <a:solidFill>
                <a:srgbClr val="001A47"/>
              </a:solidFill>
              <a:latin typeface="Gare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B9E1FF"/>
        </a:solidFill>
        <a:effectLst/>
      </p:bgPr>
    </p:bg>
    <p:spTree>
      <p:nvGrpSpPr>
        <p:cNvPr id="1" name=""/>
        <p:cNvGrpSpPr/>
        <p:nvPr/>
      </p:nvGrpSpPr>
      <p:grpSpPr>
        <a:xfrm>
          <a:off x="0" y="0"/>
          <a:ext cx="0" cy="0"/>
          <a:chOff x="0" y="0"/>
          <a:chExt cx="0" cy="0"/>
        </a:xfrm>
      </p:grpSpPr>
      <p:grpSp>
        <p:nvGrpSpPr>
          <p:cNvPr id="7" name="Group 2"/>
          <p:cNvGrpSpPr/>
          <p:nvPr/>
        </p:nvGrpSpPr>
        <p:grpSpPr>
          <a:xfrm>
            <a:off x="-346988" y="-373732"/>
            <a:ext cx="7635486" cy="10660732"/>
            <a:chOff x="0" y="0"/>
            <a:chExt cx="10180648" cy="14214309"/>
          </a:xfrm>
        </p:grpSpPr>
        <p:sp>
          <p:nvSpPr>
            <p:cNvPr id="8" name="Freeform 3"/>
            <p:cNvSpPr/>
            <p:nvPr/>
          </p:nvSpPr>
          <p:spPr>
            <a:xfrm>
              <a:off x="0" y="0"/>
              <a:ext cx="10180701" cy="14214348"/>
            </a:xfrm>
            <a:custGeom>
              <a:avLst/>
              <a:gdLst/>
              <a:ahLst/>
              <a:cxnLst/>
              <a:rect l="l" t="t" r="r" b="b"/>
              <a:pathLst>
                <a:path w="10180701" h="14214348">
                  <a:moveTo>
                    <a:pt x="0" y="0"/>
                  </a:moveTo>
                  <a:lnTo>
                    <a:pt x="10180701" y="0"/>
                  </a:lnTo>
                  <a:lnTo>
                    <a:pt x="10180701" y="14214348"/>
                  </a:lnTo>
                  <a:lnTo>
                    <a:pt x="0" y="14214348"/>
                  </a:lnTo>
                  <a:lnTo>
                    <a:pt x="0" y="0"/>
                  </a:lnTo>
                  <a:close/>
                </a:path>
              </a:pathLst>
            </a:custGeom>
            <a:blipFill>
              <a:blip r:embed="rId2"/>
              <a:stretch>
                <a:fillRect t="-10" b="-10"/>
              </a:stretch>
            </a:blipFill>
          </p:spPr>
        </p:sp>
      </p:grpSp>
      <p:sp>
        <p:nvSpPr>
          <p:cNvPr id="4" name="TextBox 4"/>
          <p:cNvSpPr txBox="1"/>
          <p:nvPr/>
        </p:nvSpPr>
        <p:spPr>
          <a:xfrm>
            <a:off x="699654" y="2510538"/>
            <a:ext cx="5199120" cy="4913706"/>
          </a:xfrm>
          <a:prstGeom prst="rect">
            <a:avLst/>
          </a:prstGeom>
        </p:spPr>
        <p:txBody>
          <a:bodyPr lIns="0" tIns="0" rIns="0" bIns="0" rtlCol="0" anchor="t">
            <a:spAutoFit/>
          </a:bodyPr>
          <a:lstStyle/>
          <a:p>
            <a:pPr algn="ctr">
              <a:lnSpc>
                <a:spcPts val="6517"/>
              </a:lnSpc>
            </a:pPr>
            <a:r>
              <a:rPr lang="en-US" sz="5298" dirty="0">
                <a:solidFill>
                  <a:srgbClr val="001A47"/>
                </a:solidFill>
                <a:latin typeface="Garet Bold"/>
              </a:rPr>
              <a:t>ADLI VE İDARI BILDIRIM GEREKTIREN DURUMLAR VE SÜRECIN YÖNETILMESI </a:t>
            </a:r>
          </a:p>
        </p:txBody>
      </p:sp>
      <p:grpSp>
        <p:nvGrpSpPr>
          <p:cNvPr id="5" name="Group 5"/>
          <p:cNvGrpSpPr/>
          <p:nvPr/>
        </p:nvGrpSpPr>
        <p:grpSpPr>
          <a:xfrm>
            <a:off x="7543800" y="2019300"/>
            <a:ext cx="10058400" cy="5252040"/>
            <a:chOff x="0" y="0"/>
            <a:chExt cx="13411200" cy="7002720"/>
          </a:xfrm>
        </p:grpSpPr>
        <p:sp>
          <p:nvSpPr>
            <p:cNvPr id="6" name="Freeform 6"/>
            <p:cNvSpPr/>
            <p:nvPr/>
          </p:nvSpPr>
          <p:spPr>
            <a:xfrm>
              <a:off x="0" y="0"/>
              <a:ext cx="13411200" cy="7002780"/>
            </a:xfrm>
            <a:custGeom>
              <a:avLst/>
              <a:gdLst/>
              <a:ahLst/>
              <a:cxnLst/>
              <a:rect l="l" t="t" r="r" b="b"/>
              <a:pathLst>
                <a:path w="13411200" h="7002780">
                  <a:moveTo>
                    <a:pt x="0" y="0"/>
                  </a:moveTo>
                  <a:lnTo>
                    <a:pt x="13411200" y="0"/>
                  </a:lnTo>
                  <a:lnTo>
                    <a:pt x="13411200" y="7002780"/>
                  </a:lnTo>
                  <a:lnTo>
                    <a:pt x="0" y="7002780"/>
                  </a:lnTo>
                  <a:lnTo>
                    <a:pt x="0" y="0"/>
                  </a:lnTo>
                  <a:close/>
                </a:path>
              </a:pathLst>
            </a:custGeom>
            <a:blipFill>
              <a:blip r:embed="rId3"/>
              <a:stretch>
                <a:fillRect/>
              </a:stretch>
            </a:blipFill>
          </p:spPr>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B9E1FF"/>
        </a:solidFill>
        <a:effectLst/>
      </p:bgPr>
    </p:bg>
    <p:spTree>
      <p:nvGrpSpPr>
        <p:cNvPr id="1" name=""/>
        <p:cNvGrpSpPr/>
        <p:nvPr/>
      </p:nvGrpSpPr>
      <p:grpSpPr>
        <a:xfrm>
          <a:off x="0" y="0"/>
          <a:ext cx="0" cy="0"/>
          <a:chOff x="0" y="0"/>
          <a:chExt cx="0" cy="0"/>
        </a:xfrm>
      </p:grpSpPr>
      <p:grpSp>
        <p:nvGrpSpPr>
          <p:cNvPr id="7" name="Group 2"/>
          <p:cNvGrpSpPr/>
          <p:nvPr/>
        </p:nvGrpSpPr>
        <p:grpSpPr>
          <a:xfrm>
            <a:off x="-346988" y="-373732"/>
            <a:ext cx="7635486" cy="10660732"/>
            <a:chOff x="0" y="0"/>
            <a:chExt cx="10180648" cy="14214309"/>
          </a:xfrm>
        </p:grpSpPr>
        <p:sp>
          <p:nvSpPr>
            <p:cNvPr id="8" name="Freeform 3"/>
            <p:cNvSpPr/>
            <p:nvPr/>
          </p:nvSpPr>
          <p:spPr>
            <a:xfrm>
              <a:off x="0" y="0"/>
              <a:ext cx="10180701" cy="14214348"/>
            </a:xfrm>
            <a:custGeom>
              <a:avLst/>
              <a:gdLst/>
              <a:ahLst/>
              <a:cxnLst/>
              <a:rect l="l" t="t" r="r" b="b"/>
              <a:pathLst>
                <a:path w="10180701" h="14214348">
                  <a:moveTo>
                    <a:pt x="0" y="0"/>
                  </a:moveTo>
                  <a:lnTo>
                    <a:pt x="10180701" y="0"/>
                  </a:lnTo>
                  <a:lnTo>
                    <a:pt x="10180701" y="14214348"/>
                  </a:lnTo>
                  <a:lnTo>
                    <a:pt x="0" y="14214348"/>
                  </a:lnTo>
                  <a:lnTo>
                    <a:pt x="0" y="0"/>
                  </a:lnTo>
                  <a:close/>
                </a:path>
              </a:pathLst>
            </a:custGeom>
            <a:blipFill>
              <a:blip r:embed="rId2"/>
              <a:stretch>
                <a:fillRect t="-10" b="-10"/>
              </a:stretch>
            </a:blipFill>
          </p:spPr>
        </p:sp>
      </p:grpSp>
      <p:sp>
        <p:nvSpPr>
          <p:cNvPr id="4" name="TextBox 4"/>
          <p:cNvSpPr txBox="1"/>
          <p:nvPr/>
        </p:nvSpPr>
        <p:spPr>
          <a:xfrm>
            <a:off x="79875" y="3584253"/>
            <a:ext cx="6781800" cy="2500685"/>
          </a:xfrm>
          <a:prstGeom prst="rect">
            <a:avLst/>
          </a:prstGeom>
        </p:spPr>
        <p:txBody>
          <a:bodyPr wrap="square" lIns="0" tIns="0" rIns="0" bIns="0" rtlCol="0" anchor="t">
            <a:spAutoFit/>
          </a:bodyPr>
          <a:lstStyle/>
          <a:p>
            <a:pPr algn="ctr">
              <a:lnSpc>
                <a:spcPts val="6517"/>
              </a:lnSpc>
            </a:pPr>
            <a:r>
              <a:rPr lang="tr-TR" sz="5298" dirty="0" smtClean="0">
                <a:solidFill>
                  <a:srgbClr val="001A47"/>
                </a:solidFill>
                <a:latin typeface="Garet Bold"/>
              </a:rPr>
              <a:t>KURUMUMUZCA HAZIRLANAN DÖKUMANLAR</a:t>
            </a:r>
            <a:endParaRPr lang="en-US" sz="5298" dirty="0">
              <a:solidFill>
                <a:srgbClr val="001A47"/>
              </a:solidFill>
              <a:latin typeface="Garet Bold"/>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2143" y="723900"/>
            <a:ext cx="4114800" cy="2860353"/>
          </a:xfrm>
          <a:prstGeom prst="round2DiagRect">
            <a:avLst>
              <a:gd name="adj1" fmla="val 16667"/>
              <a:gd name="adj2" fmla="val 7517"/>
            </a:avLst>
          </a:prstGeom>
          <a:ln w="88900" cap="sq">
            <a:solidFill>
              <a:srgbClr val="FFFFFF"/>
            </a:solidFill>
            <a:miter lim="800000"/>
          </a:ln>
          <a:effectLst>
            <a:outerShdw blurRad="254000" algn="tl" rotWithShape="0">
              <a:srgbClr val="000000">
                <a:alpha val="43000"/>
              </a:srgbClr>
            </a:outerShdw>
          </a:effectLst>
        </p:spPr>
      </p:pic>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0" y="723900"/>
            <a:ext cx="3520257" cy="444792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Resim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89528" y="4533900"/>
            <a:ext cx="3690934" cy="35525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Resim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34800" y="5600700"/>
            <a:ext cx="6406684" cy="3864450"/>
          </a:xfrm>
          <a:prstGeom prst="rect">
            <a:avLst/>
          </a:prstGeom>
        </p:spPr>
      </p:pic>
    </p:spTree>
    <p:extLst>
      <p:ext uri="{BB962C8B-B14F-4D97-AF65-F5344CB8AC3E}">
        <p14:creationId xmlns:p14="http://schemas.microsoft.com/office/powerpoint/2010/main" val="3014997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DFEEC"/>
        </a:solidFill>
        <a:effectLst/>
      </p:bgPr>
    </p:bg>
    <p:spTree>
      <p:nvGrpSpPr>
        <p:cNvPr id="1" name=""/>
        <p:cNvGrpSpPr/>
        <p:nvPr/>
      </p:nvGrpSpPr>
      <p:grpSpPr>
        <a:xfrm>
          <a:off x="0" y="0"/>
          <a:ext cx="0" cy="0"/>
          <a:chOff x="0" y="0"/>
          <a:chExt cx="0" cy="0"/>
        </a:xfrm>
      </p:grpSpPr>
      <p:grpSp>
        <p:nvGrpSpPr>
          <p:cNvPr id="2" name="Group 2"/>
          <p:cNvGrpSpPr/>
          <p:nvPr/>
        </p:nvGrpSpPr>
        <p:grpSpPr>
          <a:xfrm>
            <a:off x="2362200" y="1638300"/>
            <a:ext cx="3794125" cy="3551643"/>
            <a:chOff x="0" y="0"/>
            <a:chExt cx="5058833" cy="4735524"/>
          </a:xfrm>
        </p:grpSpPr>
        <p:sp>
          <p:nvSpPr>
            <p:cNvPr id="3" name="Freeform 3"/>
            <p:cNvSpPr/>
            <p:nvPr/>
          </p:nvSpPr>
          <p:spPr>
            <a:xfrm>
              <a:off x="0" y="0"/>
              <a:ext cx="5058791" cy="4735576"/>
            </a:xfrm>
            <a:custGeom>
              <a:avLst/>
              <a:gdLst/>
              <a:ahLst/>
              <a:cxnLst/>
              <a:rect l="l" t="t" r="r" b="b"/>
              <a:pathLst>
                <a:path w="5058791" h="4735576">
                  <a:moveTo>
                    <a:pt x="0" y="0"/>
                  </a:moveTo>
                  <a:lnTo>
                    <a:pt x="5058791" y="0"/>
                  </a:lnTo>
                  <a:lnTo>
                    <a:pt x="5058791" y="4735576"/>
                  </a:lnTo>
                  <a:lnTo>
                    <a:pt x="0" y="4735576"/>
                  </a:lnTo>
                  <a:lnTo>
                    <a:pt x="0" y="0"/>
                  </a:lnTo>
                  <a:close/>
                </a:path>
              </a:pathLst>
            </a:custGeom>
            <a:blipFill>
              <a:blip r:embed="rId2"/>
              <a:stretch>
                <a:fillRect b="1"/>
              </a:stretch>
            </a:blipFill>
          </p:spPr>
        </p:sp>
      </p:grpSp>
      <p:sp>
        <p:nvSpPr>
          <p:cNvPr id="4" name="TextBox 4"/>
          <p:cNvSpPr txBox="1"/>
          <p:nvPr/>
        </p:nvSpPr>
        <p:spPr>
          <a:xfrm>
            <a:off x="6400800" y="1181100"/>
            <a:ext cx="10591799" cy="1248612"/>
          </a:xfrm>
          <a:prstGeom prst="rect">
            <a:avLst/>
          </a:prstGeom>
        </p:spPr>
        <p:txBody>
          <a:bodyPr wrap="square" lIns="0" tIns="0" rIns="0" bIns="0" rtlCol="0" anchor="t">
            <a:spAutoFit/>
          </a:bodyPr>
          <a:lstStyle/>
          <a:p>
            <a:pPr algn="ctr">
              <a:lnSpc>
                <a:spcPts val="3218"/>
              </a:lnSpc>
            </a:pPr>
            <a:r>
              <a:rPr lang="tr-TR" sz="3600" b="1" dirty="0" smtClean="0">
                <a:solidFill>
                  <a:srgbClr val="43270E"/>
                </a:solidFill>
                <a:effectLst>
                  <a:outerShdw blurRad="38100" dist="38100" dir="2700000" algn="tl">
                    <a:srgbClr val="000000">
                      <a:alpha val="43137"/>
                    </a:srgbClr>
                  </a:outerShdw>
                </a:effectLst>
                <a:latin typeface="Old Standard Italics"/>
              </a:rPr>
              <a:t>Altındağ Rehberlik ve Araştırma Merkezi </a:t>
            </a:r>
          </a:p>
          <a:p>
            <a:pPr algn="ctr">
              <a:lnSpc>
                <a:spcPts val="3218"/>
              </a:lnSpc>
            </a:pPr>
            <a:r>
              <a:rPr lang="tr-TR" sz="3600" b="1" dirty="0" smtClean="0">
                <a:solidFill>
                  <a:srgbClr val="43270E"/>
                </a:solidFill>
                <a:effectLst>
                  <a:outerShdw blurRad="38100" dist="38100" dir="2700000" algn="tl">
                    <a:srgbClr val="000000">
                      <a:alpha val="43137"/>
                    </a:srgbClr>
                  </a:outerShdw>
                </a:effectLst>
                <a:latin typeface="Old Standard Italics"/>
              </a:rPr>
              <a:t>İletişim Bilgileri </a:t>
            </a:r>
            <a:endParaRPr lang="en-US" sz="3600" b="1" dirty="0">
              <a:solidFill>
                <a:srgbClr val="43270E"/>
              </a:solidFill>
              <a:effectLst>
                <a:outerShdw blurRad="38100" dist="38100" dir="2700000" algn="tl">
                  <a:srgbClr val="000000">
                    <a:alpha val="43137"/>
                  </a:srgbClr>
                </a:outerShdw>
              </a:effectLst>
              <a:latin typeface="Old Standard Italics"/>
            </a:endParaRPr>
          </a:p>
          <a:p>
            <a:pPr algn="l">
              <a:lnSpc>
                <a:spcPts val="3218"/>
              </a:lnSpc>
            </a:pPr>
            <a:endParaRPr lang="en-US" sz="3318" dirty="0">
              <a:solidFill>
                <a:srgbClr val="43270E"/>
              </a:solidFill>
              <a:effectLst>
                <a:outerShdw blurRad="38100" dist="38100" dir="2700000" algn="tl">
                  <a:srgbClr val="000000">
                    <a:alpha val="43137"/>
                  </a:srgbClr>
                </a:outerShdw>
              </a:effectLst>
              <a:latin typeface="Old Standard Italics"/>
            </a:endParaRPr>
          </a:p>
        </p:txBody>
      </p:sp>
      <p:sp>
        <p:nvSpPr>
          <p:cNvPr id="5" name="TextBox 5"/>
          <p:cNvSpPr txBox="1"/>
          <p:nvPr/>
        </p:nvSpPr>
        <p:spPr>
          <a:xfrm>
            <a:off x="6553200" y="2429712"/>
            <a:ext cx="10896600" cy="3500958"/>
          </a:xfrm>
          <a:prstGeom prst="rect">
            <a:avLst/>
          </a:prstGeom>
        </p:spPr>
        <p:txBody>
          <a:bodyPr wrap="square" lIns="0" tIns="0" rIns="0" bIns="0" rtlCol="0" anchor="t">
            <a:spAutoFit/>
          </a:bodyPr>
          <a:lstStyle/>
          <a:p>
            <a:pPr algn="ctr">
              <a:lnSpc>
                <a:spcPts val="3919"/>
              </a:lnSpc>
            </a:pPr>
            <a:r>
              <a:rPr lang="tr-TR" sz="2799" b="1" dirty="0" smtClean="0">
                <a:solidFill>
                  <a:srgbClr val="43270E"/>
                </a:solidFill>
                <a:latin typeface="Arial" panose="020B0604020202020204" pitchFamily="34" charset="0"/>
                <a:cs typeface="Arial" panose="020B0604020202020204" pitchFamily="34" charset="0"/>
              </a:rPr>
              <a:t>Kurum Telefon Numarası : 		</a:t>
            </a:r>
            <a:r>
              <a:rPr lang="tr-TR" sz="2800" b="1" dirty="0" smtClean="0">
                <a:latin typeface="Arial" panose="020B0604020202020204" pitchFamily="34" charset="0"/>
                <a:cs typeface="Arial" panose="020B0604020202020204" pitchFamily="34" charset="0"/>
              </a:rPr>
              <a:t>0312 </a:t>
            </a:r>
            <a:r>
              <a:rPr lang="tr-TR" sz="2800" b="1" dirty="0">
                <a:latin typeface="Arial" panose="020B0604020202020204" pitchFamily="34" charset="0"/>
                <a:cs typeface="Arial" panose="020B0604020202020204" pitchFamily="34" charset="0"/>
              </a:rPr>
              <a:t>347 61 94</a:t>
            </a:r>
            <a:endParaRPr lang="tr-TR" sz="2800" b="1" dirty="0" smtClean="0">
              <a:solidFill>
                <a:srgbClr val="43270E"/>
              </a:solidFill>
              <a:latin typeface="Arial" panose="020B0604020202020204" pitchFamily="34" charset="0"/>
              <a:cs typeface="Arial" panose="020B0604020202020204" pitchFamily="34" charset="0"/>
            </a:endParaRPr>
          </a:p>
          <a:p>
            <a:pPr algn="ctr">
              <a:lnSpc>
                <a:spcPts val="3919"/>
              </a:lnSpc>
            </a:pPr>
            <a:r>
              <a:rPr lang="tr-TR" sz="2799" b="1" dirty="0" smtClean="0">
                <a:solidFill>
                  <a:srgbClr val="43270E"/>
                </a:solidFill>
                <a:latin typeface="Arial" panose="020B0604020202020204" pitchFamily="34" charset="0"/>
                <a:cs typeface="Arial" panose="020B0604020202020204" pitchFamily="34" charset="0"/>
              </a:rPr>
              <a:t>Eda Rahşan DENİZ: 			0 505 678 09 48</a:t>
            </a:r>
          </a:p>
          <a:p>
            <a:pPr algn="ctr">
              <a:lnSpc>
                <a:spcPts val="3919"/>
              </a:lnSpc>
            </a:pPr>
            <a:r>
              <a:rPr lang="tr-TR" sz="2799" b="1" dirty="0" smtClean="0">
                <a:solidFill>
                  <a:srgbClr val="43270E"/>
                </a:solidFill>
                <a:latin typeface="Arial" panose="020B0604020202020204" pitchFamily="34" charset="0"/>
                <a:cs typeface="Arial" panose="020B0604020202020204" pitchFamily="34" charset="0"/>
              </a:rPr>
              <a:t>Ahmet ÜNLÜ: 				0 505 255 32 44</a:t>
            </a:r>
          </a:p>
          <a:p>
            <a:pPr algn="ctr">
              <a:lnSpc>
                <a:spcPts val="3919"/>
              </a:lnSpc>
            </a:pPr>
            <a:r>
              <a:rPr lang="tr-TR" sz="2799" b="1" dirty="0" smtClean="0">
                <a:solidFill>
                  <a:srgbClr val="43270E"/>
                </a:solidFill>
                <a:latin typeface="Arial" panose="020B0604020202020204" pitchFamily="34" charset="0"/>
                <a:cs typeface="Arial" panose="020B0604020202020204" pitchFamily="34" charset="0"/>
              </a:rPr>
              <a:t>Ayşenur YILMAZ : 			0 531 793 56 80</a:t>
            </a:r>
          </a:p>
          <a:p>
            <a:pPr algn="ctr">
              <a:lnSpc>
                <a:spcPts val="3919"/>
              </a:lnSpc>
            </a:pPr>
            <a:r>
              <a:rPr lang="tr-TR" sz="2799" b="1" dirty="0" smtClean="0">
                <a:solidFill>
                  <a:srgbClr val="43270E"/>
                </a:solidFill>
                <a:latin typeface="Arial" panose="020B0604020202020204" pitchFamily="34" charset="0"/>
                <a:cs typeface="Arial" panose="020B0604020202020204" pitchFamily="34" charset="0"/>
              </a:rPr>
              <a:t>Fatih YAMAN : 			         0 537 823 46 26 </a:t>
            </a:r>
          </a:p>
          <a:p>
            <a:pPr algn="ctr">
              <a:lnSpc>
                <a:spcPts val="3919"/>
              </a:lnSpc>
            </a:pPr>
            <a:r>
              <a:rPr lang="tr-TR" sz="2799" b="1" dirty="0" smtClean="0">
                <a:solidFill>
                  <a:srgbClr val="43270E"/>
                </a:solidFill>
                <a:latin typeface="Arial" panose="020B0604020202020204" pitchFamily="34" charset="0"/>
                <a:cs typeface="Arial" panose="020B0604020202020204" pitchFamily="34" charset="0"/>
              </a:rPr>
              <a:t>Hilal SAVAŞ : 				0 538 930 39 05</a:t>
            </a:r>
          </a:p>
          <a:p>
            <a:pPr algn="ctr">
              <a:lnSpc>
                <a:spcPts val="3919"/>
              </a:lnSpc>
            </a:pPr>
            <a:r>
              <a:rPr lang="tr-TR" sz="2799" b="1" dirty="0" smtClean="0">
                <a:solidFill>
                  <a:srgbClr val="43270E"/>
                </a:solidFill>
                <a:latin typeface="Arial" panose="020B0604020202020204" pitchFamily="34" charset="0"/>
                <a:cs typeface="Arial" panose="020B0604020202020204" pitchFamily="34" charset="0"/>
              </a:rPr>
              <a:t>Necdet BORAN :   			0 541 835 51 37</a:t>
            </a:r>
            <a:endParaRPr lang="en-US" sz="2799" b="1" dirty="0">
              <a:solidFill>
                <a:srgbClr val="43270E"/>
              </a:solidFill>
              <a:latin typeface="Arial" panose="020B0604020202020204" pitchFamily="34" charset="0"/>
              <a:cs typeface="Arial" panose="020B0604020202020204" pitchFamily="34" charset="0"/>
            </a:endParaRPr>
          </a:p>
        </p:txBody>
      </p:sp>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6238" y="6286500"/>
            <a:ext cx="4753638" cy="3562847"/>
          </a:xfrm>
          <a:prstGeom prst="rect">
            <a:avLst/>
          </a:prstGeom>
        </p:spPr>
      </p:pic>
      <p:sp>
        <p:nvSpPr>
          <p:cNvPr id="11" name="TextBox 5"/>
          <p:cNvSpPr txBox="1"/>
          <p:nvPr/>
        </p:nvSpPr>
        <p:spPr>
          <a:xfrm>
            <a:off x="7010400" y="7179282"/>
            <a:ext cx="10896600" cy="1457130"/>
          </a:xfrm>
          <a:prstGeom prst="rect">
            <a:avLst/>
          </a:prstGeom>
        </p:spPr>
        <p:txBody>
          <a:bodyPr wrap="square" lIns="0" tIns="0" rIns="0" bIns="0" rtlCol="0" anchor="t">
            <a:spAutoFit/>
          </a:bodyPr>
          <a:lstStyle/>
          <a:p>
            <a:pPr algn="ctr">
              <a:lnSpc>
                <a:spcPts val="3919"/>
              </a:lnSpc>
            </a:pPr>
            <a:r>
              <a:rPr lang="tr-TR" sz="2799" b="1" dirty="0" smtClean="0">
                <a:solidFill>
                  <a:srgbClr val="43270E"/>
                </a:solidFill>
                <a:latin typeface="Arial" panose="020B0604020202020204" pitchFamily="34" charset="0"/>
                <a:cs typeface="Arial" panose="020B0604020202020204" pitchFamily="34" charset="0"/>
              </a:rPr>
              <a:t>Kurum Adresi: 		</a:t>
            </a:r>
          </a:p>
          <a:p>
            <a:pPr algn="ctr">
              <a:lnSpc>
                <a:spcPts val="3919"/>
              </a:lnSpc>
            </a:pPr>
            <a:r>
              <a:rPr lang="tr-TR" sz="2800" b="1" dirty="0" smtClean="0">
                <a:latin typeface="Arial" panose="020B0604020202020204" pitchFamily="34" charset="0"/>
                <a:cs typeface="Arial" panose="020B0604020202020204" pitchFamily="34" charset="0"/>
              </a:rPr>
              <a:t>Örnek </a:t>
            </a:r>
            <a:r>
              <a:rPr lang="tr-TR" sz="2800" b="1" dirty="0">
                <a:latin typeface="Arial" panose="020B0604020202020204" pitchFamily="34" charset="0"/>
                <a:cs typeface="Arial" panose="020B0604020202020204" pitchFamily="34" charset="0"/>
              </a:rPr>
              <a:t>Mah. Adalı Halil </a:t>
            </a:r>
            <a:r>
              <a:rPr lang="tr-TR" sz="2800" b="1" dirty="0" smtClean="0">
                <a:latin typeface="Arial" panose="020B0604020202020204" pitchFamily="34" charset="0"/>
                <a:cs typeface="Arial" panose="020B0604020202020204" pitchFamily="34" charset="0"/>
              </a:rPr>
              <a:t>Sokak</a:t>
            </a:r>
            <a:r>
              <a:rPr lang="tr-TR" sz="2800" b="1" dirty="0">
                <a:latin typeface="Arial" panose="020B0604020202020204" pitchFamily="34" charset="0"/>
                <a:cs typeface="Arial" panose="020B0604020202020204" pitchFamily="34" charset="0"/>
              </a:rPr>
              <a:t>. No 12 </a:t>
            </a:r>
            <a:endParaRPr lang="tr-TR" sz="2800" b="1" dirty="0" smtClean="0">
              <a:latin typeface="Arial" panose="020B0604020202020204" pitchFamily="34" charset="0"/>
              <a:cs typeface="Arial" panose="020B0604020202020204" pitchFamily="34" charset="0"/>
            </a:endParaRPr>
          </a:p>
          <a:p>
            <a:pPr algn="ctr">
              <a:lnSpc>
                <a:spcPts val="3919"/>
              </a:lnSpc>
            </a:pPr>
            <a:r>
              <a:rPr lang="tr-TR" sz="2800" b="1" dirty="0" smtClean="0">
                <a:latin typeface="Arial" panose="020B0604020202020204" pitchFamily="34" charset="0"/>
                <a:cs typeface="Arial" panose="020B0604020202020204" pitchFamily="34" charset="0"/>
              </a:rPr>
              <a:t>Altındağ </a:t>
            </a:r>
            <a:r>
              <a:rPr lang="tr-TR" sz="2800" b="1" dirty="0">
                <a:latin typeface="Arial" panose="020B0604020202020204" pitchFamily="34" charset="0"/>
                <a:cs typeface="Arial" panose="020B0604020202020204" pitchFamily="34" charset="0"/>
              </a:rPr>
              <a:t>/ ANKARA</a:t>
            </a:r>
            <a:endParaRPr lang="tr-TR" sz="2800" b="1" dirty="0" smtClean="0">
              <a:solidFill>
                <a:srgbClr val="43270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7191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grpSp>
        <p:nvGrpSpPr>
          <p:cNvPr id="6" name="Group 2"/>
          <p:cNvGrpSpPr/>
          <p:nvPr/>
        </p:nvGrpSpPr>
        <p:grpSpPr>
          <a:xfrm>
            <a:off x="0" y="-190500"/>
            <a:ext cx="7635486" cy="10660732"/>
            <a:chOff x="0" y="0"/>
            <a:chExt cx="10180648" cy="14214309"/>
          </a:xfrm>
        </p:grpSpPr>
        <p:sp>
          <p:nvSpPr>
            <p:cNvPr id="7" name="Freeform 3"/>
            <p:cNvSpPr/>
            <p:nvPr/>
          </p:nvSpPr>
          <p:spPr>
            <a:xfrm>
              <a:off x="0" y="0"/>
              <a:ext cx="10180701" cy="14214348"/>
            </a:xfrm>
            <a:custGeom>
              <a:avLst/>
              <a:gdLst/>
              <a:ahLst/>
              <a:cxnLst/>
              <a:rect l="l" t="t" r="r" b="b"/>
              <a:pathLst>
                <a:path w="10180701" h="14214348">
                  <a:moveTo>
                    <a:pt x="0" y="0"/>
                  </a:moveTo>
                  <a:lnTo>
                    <a:pt x="10180701" y="0"/>
                  </a:lnTo>
                  <a:lnTo>
                    <a:pt x="10180701" y="14214348"/>
                  </a:lnTo>
                  <a:lnTo>
                    <a:pt x="0" y="14214348"/>
                  </a:lnTo>
                  <a:lnTo>
                    <a:pt x="0" y="0"/>
                  </a:lnTo>
                  <a:close/>
                </a:path>
              </a:pathLst>
            </a:custGeom>
            <a:blipFill>
              <a:blip r:embed="rId2"/>
              <a:stretch>
                <a:fillRect t="-10" b="-10"/>
              </a:stretch>
            </a:blipFill>
          </p:spPr>
        </p:sp>
      </p:grpSp>
      <p:sp>
        <p:nvSpPr>
          <p:cNvPr id="2" name="TextBox 2"/>
          <p:cNvSpPr txBox="1"/>
          <p:nvPr/>
        </p:nvSpPr>
        <p:spPr>
          <a:xfrm>
            <a:off x="7932829" y="2671600"/>
            <a:ext cx="9737273" cy="5303615"/>
          </a:xfrm>
          <a:prstGeom prst="rect">
            <a:avLst/>
          </a:prstGeom>
        </p:spPr>
        <p:txBody>
          <a:bodyPr lIns="0" tIns="0" rIns="0" bIns="0" rtlCol="0" anchor="t">
            <a:spAutoFit/>
          </a:bodyPr>
          <a:lstStyle/>
          <a:p>
            <a:pPr algn="ctr">
              <a:lnSpc>
                <a:spcPts val="3258"/>
              </a:lnSpc>
            </a:pPr>
            <a:r>
              <a:rPr lang="en-US" sz="2328" dirty="0">
                <a:solidFill>
                  <a:srgbClr val="000000"/>
                </a:solidFill>
                <a:latin typeface="Open Sauce Bold"/>
              </a:rPr>
              <a:t>    Her </a:t>
            </a:r>
            <a:r>
              <a:rPr lang="en-US" sz="2328" dirty="0" err="1">
                <a:solidFill>
                  <a:srgbClr val="000000"/>
                </a:solidFill>
                <a:latin typeface="Open Sauce Bold"/>
              </a:rPr>
              <a:t>yıl</a:t>
            </a:r>
            <a:r>
              <a:rPr lang="en-US" sz="2328" dirty="0">
                <a:solidFill>
                  <a:srgbClr val="000000"/>
                </a:solidFill>
                <a:latin typeface="Open Sauce Bold"/>
              </a:rPr>
              <a:t> </a:t>
            </a:r>
            <a:r>
              <a:rPr lang="en-US" sz="2328" dirty="0" err="1">
                <a:solidFill>
                  <a:srgbClr val="000000"/>
                </a:solidFill>
                <a:latin typeface="Open Sauce Bold"/>
              </a:rPr>
              <a:t>Haziran</a:t>
            </a:r>
            <a:r>
              <a:rPr lang="en-US" sz="2328" dirty="0">
                <a:solidFill>
                  <a:srgbClr val="000000"/>
                </a:solidFill>
                <a:latin typeface="Open Sauce Bold"/>
              </a:rPr>
              <a:t>, </a:t>
            </a:r>
            <a:r>
              <a:rPr lang="en-US" sz="2328" dirty="0" err="1">
                <a:solidFill>
                  <a:srgbClr val="000000"/>
                </a:solidFill>
                <a:latin typeface="Open Sauce Bold"/>
              </a:rPr>
              <a:t>Temmuz</a:t>
            </a:r>
            <a:r>
              <a:rPr lang="en-US" sz="2328" dirty="0">
                <a:solidFill>
                  <a:srgbClr val="000000"/>
                </a:solidFill>
                <a:latin typeface="Open Sauce Bold"/>
              </a:rPr>
              <a:t> ve </a:t>
            </a:r>
            <a:r>
              <a:rPr lang="en-US" sz="2328" dirty="0" err="1">
                <a:solidFill>
                  <a:srgbClr val="000000"/>
                </a:solidFill>
                <a:latin typeface="Open Sauce Bold"/>
              </a:rPr>
              <a:t>Ağustos</a:t>
            </a:r>
            <a:r>
              <a:rPr lang="en-US" sz="2328" dirty="0">
                <a:solidFill>
                  <a:srgbClr val="000000"/>
                </a:solidFill>
                <a:latin typeface="Open Sauce Bold"/>
              </a:rPr>
              <a:t> </a:t>
            </a:r>
            <a:r>
              <a:rPr lang="en-US" sz="2328" dirty="0" err="1">
                <a:solidFill>
                  <a:srgbClr val="000000"/>
                </a:solidFill>
                <a:latin typeface="Open Sauce Bold"/>
              </a:rPr>
              <a:t>aylarında</a:t>
            </a:r>
            <a:r>
              <a:rPr lang="en-US" sz="2328" dirty="0">
                <a:solidFill>
                  <a:srgbClr val="000000"/>
                </a:solidFill>
                <a:latin typeface="Open Sauce Bold"/>
              </a:rPr>
              <a:t> </a:t>
            </a:r>
            <a:r>
              <a:rPr lang="en-US" sz="2328" dirty="0" err="1">
                <a:solidFill>
                  <a:srgbClr val="000000"/>
                </a:solidFill>
                <a:latin typeface="Open Sauce Bold"/>
              </a:rPr>
              <a:t>okullarımızdan</a:t>
            </a:r>
            <a:r>
              <a:rPr lang="en-US" sz="2328" dirty="0">
                <a:solidFill>
                  <a:srgbClr val="000000"/>
                </a:solidFill>
                <a:latin typeface="Open Sauce Bold"/>
              </a:rPr>
              <a:t> </a:t>
            </a:r>
            <a:r>
              <a:rPr lang="en-US" sz="2328" dirty="0" err="1">
                <a:solidFill>
                  <a:srgbClr val="000000"/>
                </a:solidFill>
                <a:latin typeface="Open Sauce Bold"/>
              </a:rPr>
              <a:t>gelen</a:t>
            </a:r>
            <a:r>
              <a:rPr lang="en-US" sz="2328" dirty="0">
                <a:solidFill>
                  <a:srgbClr val="000000"/>
                </a:solidFill>
                <a:latin typeface="Open Sauce Bold"/>
              </a:rPr>
              <a:t> </a:t>
            </a:r>
            <a:r>
              <a:rPr lang="en-US" sz="2328" dirty="0" err="1">
                <a:solidFill>
                  <a:srgbClr val="000000"/>
                </a:solidFill>
                <a:latin typeface="Open Sauce Bold"/>
              </a:rPr>
              <a:t>listeler</a:t>
            </a:r>
            <a:r>
              <a:rPr lang="en-US" sz="2328" dirty="0">
                <a:solidFill>
                  <a:srgbClr val="000000"/>
                </a:solidFill>
                <a:latin typeface="Open Sauce Bold"/>
              </a:rPr>
              <a:t> </a:t>
            </a:r>
            <a:r>
              <a:rPr lang="en-US" sz="2328" dirty="0" err="1">
                <a:solidFill>
                  <a:srgbClr val="000000"/>
                </a:solidFill>
                <a:latin typeface="Open Sauce Bold"/>
              </a:rPr>
              <a:t>doğrultusunda</a:t>
            </a:r>
            <a:r>
              <a:rPr lang="en-US" sz="2328" dirty="0">
                <a:solidFill>
                  <a:srgbClr val="000000"/>
                </a:solidFill>
                <a:latin typeface="Open Sauce Bold"/>
              </a:rPr>
              <a:t> </a:t>
            </a:r>
            <a:r>
              <a:rPr lang="en-US" sz="2328" dirty="0" err="1">
                <a:solidFill>
                  <a:srgbClr val="000000"/>
                </a:solidFill>
                <a:latin typeface="Open Sauce Bold"/>
              </a:rPr>
              <a:t>Öğrencilerimizin</a:t>
            </a:r>
            <a:r>
              <a:rPr lang="en-US" sz="2328" dirty="0">
                <a:solidFill>
                  <a:srgbClr val="000000"/>
                </a:solidFill>
                <a:latin typeface="Open Sauce Bold"/>
              </a:rPr>
              <a:t> </a:t>
            </a:r>
            <a:r>
              <a:rPr lang="en-US" sz="2328" dirty="0" err="1">
                <a:solidFill>
                  <a:srgbClr val="000000"/>
                </a:solidFill>
                <a:latin typeface="Open Sauce Bold"/>
              </a:rPr>
              <a:t>kademe</a:t>
            </a:r>
            <a:r>
              <a:rPr lang="en-US" sz="2328" dirty="0">
                <a:solidFill>
                  <a:srgbClr val="000000"/>
                </a:solidFill>
                <a:latin typeface="Open Sauce Bold"/>
              </a:rPr>
              <a:t> </a:t>
            </a:r>
            <a:r>
              <a:rPr lang="en-US" sz="2328" dirty="0" err="1">
                <a:solidFill>
                  <a:srgbClr val="000000"/>
                </a:solidFill>
                <a:latin typeface="Open Sauce Bold"/>
              </a:rPr>
              <a:t>geçişleri</a:t>
            </a:r>
            <a:r>
              <a:rPr lang="en-US" sz="2328" dirty="0">
                <a:solidFill>
                  <a:srgbClr val="000000"/>
                </a:solidFill>
                <a:latin typeface="Open Sauce Bold"/>
              </a:rPr>
              <a:t> </a:t>
            </a:r>
            <a:r>
              <a:rPr lang="en-US" sz="2328" dirty="0" err="1">
                <a:solidFill>
                  <a:srgbClr val="000000"/>
                </a:solidFill>
                <a:latin typeface="Open Sauce Bold"/>
              </a:rPr>
              <a:t>yapılmaktadır</a:t>
            </a:r>
            <a:r>
              <a:rPr lang="en-US" sz="2328" dirty="0">
                <a:solidFill>
                  <a:srgbClr val="000000"/>
                </a:solidFill>
                <a:latin typeface="Open Sauce Bold"/>
              </a:rPr>
              <a:t>. Bu </a:t>
            </a:r>
            <a:r>
              <a:rPr lang="en-US" sz="2328" dirty="0" err="1">
                <a:solidFill>
                  <a:srgbClr val="000000"/>
                </a:solidFill>
                <a:latin typeface="Open Sauce Bold"/>
              </a:rPr>
              <a:t>dönemde</a:t>
            </a:r>
            <a:r>
              <a:rPr lang="en-US" sz="2328" dirty="0">
                <a:solidFill>
                  <a:srgbClr val="000000"/>
                </a:solidFill>
                <a:latin typeface="Open Sauce Bold"/>
              </a:rPr>
              <a:t> </a:t>
            </a:r>
            <a:r>
              <a:rPr lang="en-US" sz="2328" dirty="0" err="1">
                <a:solidFill>
                  <a:srgbClr val="000000"/>
                </a:solidFill>
                <a:latin typeface="Open Sauce Bold"/>
              </a:rPr>
              <a:t>ulaşılamayan</a:t>
            </a:r>
            <a:r>
              <a:rPr lang="en-US" sz="2328" dirty="0">
                <a:solidFill>
                  <a:srgbClr val="000000"/>
                </a:solidFill>
                <a:latin typeface="Open Sauce Bold"/>
              </a:rPr>
              <a:t> </a:t>
            </a:r>
            <a:r>
              <a:rPr lang="en-US" sz="2328" dirty="0" err="1">
                <a:solidFill>
                  <a:srgbClr val="000000"/>
                </a:solidFill>
                <a:latin typeface="Open Sauce Bold"/>
              </a:rPr>
              <a:t>veya</a:t>
            </a:r>
            <a:r>
              <a:rPr lang="en-US" sz="2328" dirty="0">
                <a:solidFill>
                  <a:srgbClr val="000000"/>
                </a:solidFill>
                <a:latin typeface="Open Sauce Bold"/>
              </a:rPr>
              <a:t> </a:t>
            </a:r>
            <a:r>
              <a:rPr lang="en-US" sz="2328" dirty="0" err="1">
                <a:solidFill>
                  <a:srgbClr val="000000"/>
                </a:solidFill>
                <a:latin typeface="Open Sauce Bold"/>
              </a:rPr>
              <a:t>çeşitli</a:t>
            </a:r>
            <a:r>
              <a:rPr lang="en-US" sz="2328" dirty="0">
                <a:solidFill>
                  <a:srgbClr val="000000"/>
                </a:solidFill>
                <a:latin typeface="Open Sauce Bold"/>
              </a:rPr>
              <a:t> </a:t>
            </a:r>
            <a:r>
              <a:rPr lang="en-US" sz="2328" dirty="0" err="1">
                <a:solidFill>
                  <a:srgbClr val="000000"/>
                </a:solidFill>
                <a:latin typeface="Open Sauce Bold"/>
              </a:rPr>
              <a:t>mazeretlerinden</a:t>
            </a:r>
            <a:r>
              <a:rPr lang="en-US" sz="2328" dirty="0">
                <a:solidFill>
                  <a:srgbClr val="000000"/>
                </a:solidFill>
                <a:latin typeface="Open Sauce Bold"/>
              </a:rPr>
              <a:t> </a:t>
            </a:r>
            <a:r>
              <a:rPr lang="en-US" sz="2328" dirty="0" err="1">
                <a:solidFill>
                  <a:srgbClr val="000000"/>
                </a:solidFill>
                <a:latin typeface="Open Sauce Bold"/>
              </a:rPr>
              <a:t>dolayı</a:t>
            </a:r>
            <a:r>
              <a:rPr lang="en-US" sz="2328" dirty="0">
                <a:solidFill>
                  <a:srgbClr val="000000"/>
                </a:solidFill>
                <a:latin typeface="Open Sauce Bold"/>
              </a:rPr>
              <a:t> </a:t>
            </a:r>
            <a:r>
              <a:rPr lang="en-US" sz="2328" dirty="0" err="1">
                <a:solidFill>
                  <a:srgbClr val="000000"/>
                </a:solidFill>
                <a:latin typeface="Open Sauce Bold"/>
              </a:rPr>
              <a:t>kurumumuza</a:t>
            </a:r>
            <a:r>
              <a:rPr lang="en-US" sz="2328" dirty="0">
                <a:solidFill>
                  <a:srgbClr val="000000"/>
                </a:solidFill>
                <a:latin typeface="Open Sauce Bold"/>
              </a:rPr>
              <a:t> </a:t>
            </a:r>
            <a:r>
              <a:rPr lang="en-US" sz="2328" dirty="0" err="1">
                <a:solidFill>
                  <a:srgbClr val="000000"/>
                </a:solidFill>
                <a:latin typeface="Open Sauce Bold"/>
              </a:rPr>
              <a:t>gelemeyen</a:t>
            </a:r>
            <a:r>
              <a:rPr lang="en-US" sz="2328" dirty="0">
                <a:solidFill>
                  <a:srgbClr val="000000"/>
                </a:solidFill>
                <a:latin typeface="Open Sauce Bold"/>
              </a:rPr>
              <a:t> </a:t>
            </a:r>
            <a:r>
              <a:rPr lang="en-US" sz="2328" dirty="0" err="1">
                <a:solidFill>
                  <a:srgbClr val="000000"/>
                </a:solidFill>
                <a:latin typeface="Open Sauce Bold"/>
              </a:rPr>
              <a:t>öğrencilerimiz</a:t>
            </a:r>
            <a:r>
              <a:rPr lang="en-US" sz="2328" dirty="0">
                <a:solidFill>
                  <a:srgbClr val="000000"/>
                </a:solidFill>
                <a:latin typeface="Open Sauce Bold"/>
              </a:rPr>
              <a:t> ile </a:t>
            </a:r>
            <a:r>
              <a:rPr lang="en-US" sz="2328" dirty="0" err="1">
                <a:solidFill>
                  <a:srgbClr val="000000"/>
                </a:solidFill>
                <a:latin typeface="Open Sauce Bold"/>
              </a:rPr>
              <a:t>özellikle</a:t>
            </a:r>
            <a:r>
              <a:rPr lang="en-US" sz="2328" dirty="0">
                <a:solidFill>
                  <a:srgbClr val="000000"/>
                </a:solidFill>
                <a:latin typeface="Open Sauce Bold"/>
              </a:rPr>
              <a:t> 9.sınıfı </a:t>
            </a:r>
            <a:r>
              <a:rPr lang="en-US" sz="2328" dirty="0" err="1">
                <a:solidFill>
                  <a:srgbClr val="000000"/>
                </a:solidFill>
                <a:latin typeface="Open Sauce Bold"/>
              </a:rPr>
              <a:t>geçen</a:t>
            </a:r>
            <a:r>
              <a:rPr lang="en-US" sz="2328" dirty="0">
                <a:solidFill>
                  <a:srgbClr val="000000"/>
                </a:solidFill>
                <a:latin typeface="Open Sauce Bold"/>
              </a:rPr>
              <a:t> </a:t>
            </a:r>
            <a:r>
              <a:rPr lang="en-US" sz="2328" dirty="0" err="1">
                <a:solidFill>
                  <a:srgbClr val="000000"/>
                </a:solidFill>
                <a:latin typeface="Open Sauce Bold"/>
              </a:rPr>
              <a:t>öğrencilerimizin</a:t>
            </a:r>
            <a:r>
              <a:rPr lang="en-US" sz="2328" dirty="0">
                <a:solidFill>
                  <a:srgbClr val="000000"/>
                </a:solidFill>
                <a:latin typeface="Open Sauce Bold"/>
              </a:rPr>
              <a:t> </a:t>
            </a:r>
            <a:r>
              <a:rPr lang="en-US" sz="2328" dirty="0" err="1">
                <a:solidFill>
                  <a:srgbClr val="000000"/>
                </a:solidFill>
                <a:latin typeface="Open Sauce Bold"/>
              </a:rPr>
              <a:t>kademe</a:t>
            </a:r>
            <a:r>
              <a:rPr lang="en-US" sz="2328" dirty="0">
                <a:solidFill>
                  <a:srgbClr val="000000"/>
                </a:solidFill>
                <a:latin typeface="Open Sauce Bold"/>
              </a:rPr>
              <a:t> </a:t>
            </a:r>
            <a:r>
              <a:rPr lang="en-US" sz="2328" dirty="0" err="1">
                <a:solidFill>
                  <a:srgbClr val="000000"/>
                </a:solidFill>
                <a:latin typeface="Open Sauce Bold"/>
              </a:rPr>
              <a:t>geçişleri</a:t>
            </a:r>
            <a:r>
              <a:rPr lang="en-US" sz="2328" dirty="0">
                <a:solidFill>
                  <a:srgbClr val="000000"/>
                </a:solidFill>
                <a:latin typeface="Open Sauce Bold"/>
              </a:rPr>
              <a:t> </a:t>
            </a:r>
            <a:r>
              <a:rPr lang="en-US" sz="2328" dirty="0" err="1">
                <a:solidFill>
                  <a:srgbClr val="000000"/>
                </a:solidFill>
                <a:latin typeface="Open Sauce Bold"/>
              </a:rPr>
              <a:t>yapılmamış</a:t>
            </a:r>
            <a:r>
              <a:rPr lang="en-US" sz="2328" dirty="0">
                <a:solidFill>
                  <a:srgbClr val="000000"/>
                </a:solidFill>
                <a:latin typeface="Open Sauce Bold"/>
              </a:rPr>
              <a:t> </a:t>
            </a:r>
            <a:r>
              <a:rPr lang="en-US" sz="2328" dirty="0" err="1">
                <a:solidFill>
                  <a:srgbClr val="000000"/>
                </a:solidFill>
                <a:latin typeface="Open Sauce Bold"/>
              </a:rPr>
              <a:t>olabilir</a:t>
            </a:r>
            <a:r>
              <a:rPr lang="en-US" sz="2328" dirty="0">
                <a:solidFill>
                  <a:srgbClr val="000000"/>
                </a:solidFill>
                <a:latin typeface="Open Sauce Bold"/>
              </a:rPr>
              <a:t>.</a:t>
            </a:r>
          </a:p>
          <a:p>
            <a:pPr algn="ctr">
              <a:lnSpc>
                <a:spcPts val="3258"/>
              </a:lnSpc>
            </a:pPr>
            <a:endParaRPr lang="en-US" sz="2328" dirty="0">
              <a:solidFill>
                <a:srgbClr val="000000"/>
              </a:solidFill>
              <a:latin typeface="Open Sauce Bold"/>
            </a:endParaRPr>
          </a:p>
          <a:p>
            <a:pPr algn="ctr">
              <a:lnSpc>
                <a:spcPts val="3259"/>
              </a:lnSpc>
            </a:pPr>
            <a:r>
              <a:rPr lang="en-US" sz="2328" dirty="0">
                <a:solidFill>
                  <a:srgbClr val="000000"/>
                </a:solidFill>
                <a:latin typeface="Open Sauce Bold"/>
              </a:rPr>
              <a:t> Bu </a:t>
            </a:r>
            <a:r>
              <a:rPr lang="en-US" sz="2328" dirty="0" err="1">
                <a:solidFill>
                  <a:srgbClr val="000000"/>
                </a:solidFill>
                <a:latin typeface="Open Sauce Bold"/>
              </a:rPr>
              <a:t>durumda</a:t>
            </a:r>
            <a:r>
              <a:rPr lang="en-US" sz="2328" dirty="0">
                <a:solidFill>
                  <a:srgbClr val="000000"/>
                </a:solidFill>
                <a:latin typeface="Open Sauce Bold"/>
              </a:rPr>
              <a:t> e-</a:t>
            </a:r>
            <a:r>
              <a:rPr lang="en-US" sz="2328" dirty="0" err="1">
                <a:solidFill>
                  <a:srgbClr val="000000"/>
                </a:solidFill>
                <a:latin typeface="Open Sauce Bold"/>
              </a:rPr>
              <a:t>okul</a:t>
            </a:r>
            <a:r>
              <a:rPr lang="en-US" sz="2328" dirty="0">
                <a:solidFill>
                  <a:srgbClr val="000000"/>
                </a:solidFill>
                <a:latin typeface="Open Sauce Bold"/>
              </a:rPr>
              <a:t> </a:t>
            </a:r>
            <a:r>
              <a:rPr lang="en-US" sz="2328" dirty="0" err="1">
                <a:solidFill>
                  <a:srgbClr val="000000"/>
                </a:solidFill>
                <a:latin typeface="Open Sauce Bold"/>
              </a:rPr>
              <a:t>sistemi</a:t>
            </a:r>
            <a:r>
              <a:rPr lang="en-US" sz="2328" dirty="0">
                <a:solidFill>
                  <a:srgbClr val="000000"/>
                </a:solidFill>
                <a:latin typeface="Open Sauce Bold"/>
              </a:rPr>
              <a:t> </a:t>
            </a:r>
            <a:r>
              <a:rPr lang="en-US" sz="2328" dirty="0" err="1">
                <a:solidFill>
                  <a:srgbClr val="000000"/>
                </a:solidFill>
                <a:latin typeface="Open Sauce Bold"/>
              </a:rPr>
              <a:t>belirli</a:t>
            </a:r>
            <a:r>
              <a:rPr lang="en-US" sz="2328" dirty="0">
                <a:solidFill>
                  <a:srgbClr val="000000"/>
                </a:solidFill>
                <a:latin typeface="Open Sauce Bold"/>
              </a:rPr>
              <a:t> </a:t>
            </a:r>
            <a:r>
              <a:rPr lang="en-US" sz="2328" dirty="0" err="1">
                <a:solidFill>
                  <a:srgbClr val="000000"/>
                </a:solidFill>
                <a:latin typeface="Open Sauce Bold"/>
              </a:rPr>
              <a:t>periyotlarda</a:t>
            </a:r>
            <a:r>
              <a:rPr lang="en-US" sz="2328" dirty="0">
                <a:solidFill>
                  <a:srgbClr val="000000"/>
                </a:solidFill>
                <a:latin typeface="Open Sauce Bold"/>
              </a:rPr>
              <a:t> </a:t>
            </a:r>
            <a:r>
              <a:rPr lang="en-US" sz="2328" dirty="0" err="1">
                <a:solidFill>
                  <a:srgbClr val="000000"/>
                </a:solidFill>
                <a:latin typeface="Open Sauce Bold"/>
              </a:rPr>
              <a:t>takip</a:t>
            </a:r>
            <a:r>
              <a:rPr lang="en-US" sz="2328" dirty="0">
                <a:solidFill>
                  <a:srgbClr val="000000"/>
                </a:solidFill>
                <a:latin typeface="Open Sauce Bold"/>
              </a:rPr>
              <a:t> </a:t>
            </a:r>
            <a:r>
              <a:rPr lang="en-US" sz="2328" dirty="0" err="1">
                <a:solidFill>
                  <a:srgbClr val="000000"/>
                </a:solidFill>
                <a:latin typeface="Open Sauce Bold"/>
              </a:rPr>
              <a:t>edilerek</a:t>
            </a:r>
            <a:r>
              <a:rPr lang="en-US" sz="2328" dirty="0">
                <a:solidFill>
                  <a:srgbClr val="000000"/>
                </a:solidFill>
                <a:latin typeface="Open Sauce Bold"/>
              </a:rPr>
              <a:t>, “RAM </a:t>
            </a:r>
            <a:r>
              <a:rPr lang="en-US" sz="2328" dirty="0" err="1">
                <a:solidFill>
                  <a:srgbClr val="000000"/>
                </a:solidFill>
                <a:latin typeface="Open Sauce Bold"/>
              </a:rPr>
              <a:t>raporu</a:t>
            </a:r>
            <a:r>
              <a:rPr lang="en-US" sz="2328" dirty="0">
                <a:solidFill>
                  <a:srgbClr val="000000"/>
                </a:solidFill>
                <a:latin typeface="Open Sauce Bold"/>
              </a:rPr>
              <a:t> ile </a:t>
            </a:r>
            <a:r>
              <a:rPr lang="en-US" sz="2328" dirty="0" err="1">
                <a:solidFill>
                  <a:srgbClr val="000000"/>
                </a:solidFill>
                <a:latin typeface="Open Sauce Bold"/>
              </a:rPr>
              <a:t>okul</a:t>
            </a:r>
            <a:r>
              <a:rPr lang="en-US" sz="2328" dirty="0">
                <a:solidFill>
                  <a:srgbClr val="000000"/>
                </a:solidFill>
                <a:latin typeface="Open Sauce Bold"/>
              </a:rPr>
              <a:t> </a:t>
            </a:r>
            <a:r>
              <a:rPr lang="en-US" sz="2328" dirty="0" err="1">
                <a:solidFill>
                  <a:srgbClr val="000000"/>
                </a:solidFill>
                <a:latin typeface="Open Sauce Bold"/>
              </a:rPr>
              <a:t>kademesi</a:t>
            </a:r>
            <a:r>
              <a:rPr lang="en-US" sz="2328" dirty="0">
                <a:solidFill>
                  <a:srgbClr val="000000"/>
                </a:solidFill>
                <a:latin typeface="Open Sauce Bold"/>
              </a:rPr>
              <a:t> </a:t>
            </a:r>
            <a:r>
              <a:rPr lang="en-US" sz="2328" dirty="0" err="1">
                <a:solidFill>
                  <a:srgbClr val="000000"/>
                </a:solidFill>
                <a:latin typeface="Open Sauce Bold"/>
              </a:rPr>
              <a:t>uyuşmuyor</a:t>
            </a:r>
            <a:r>
              <a:rPr lang="en-US" sz="2328" dirty="0">
                <a:solidFill>
                  <a:srgbClr val="000000"/>
                </a:solidFill>
                <a:latin typeface="Open Sauce Bold"/>
              </a:rPr>
              <a:t>” </a:t>
            </a:r>
            <a:r>
              <a:rPr lang="en-US" sz="2328" dirty="0" err="1">
                <a:solidFill>
                  <a:srgbClr val="000000"/>
                </a:solidFill>
                <a:latin typeface="Open Sauce Bold"/>
              </a:rPr>
              <a:t>uyarısı</a:t>
            </a:r>
            <a:r>
              <a:rPr lang="en-US" sz="2328" dirty="0">
                <a:solidFill>
                  <a:srgbClr val="000000"/>
                </a:solidFill>
                <a:latin typeface="Open Sauce Bold"/>
              </a:rPr>
              <a:t> </a:t>
            </a:r>
            <a:r>
              <a:rPr lang="en-US" sz="2328" dirty="0" err="1">
                <a:solidFill>
                  <a:srgbClr val="000000"/>
                </a:solidFill>
                <a:latin typeface="Open Sauce Bold"/>
              </a:rPr>
              <a:t>olan</a:t>
            </a:r>
            <a:r>
              <a:rPr lang="en-US" sz="2328" dirty="0">
                <a:solidFill>
                  <a:srgbClr val="000000"/>
                </a:solidFill>
                <a:latin typeface="Open Sauce Bold"/>
              </a:rPr>
              <a:t> </a:t>
            </a:r>
            <a:r>
              <a:rPr lang="en-US" sz="2328" dirty="0" err="1">
                <a:solidFill>
                  <a:srgbClr val="000000"/>
                </a:solidFill>
                <a:latin typeface="Open Sauce Bold"/>
              </a:rPr>
              <a:t>öğrenciler</a:t>
            </a:r>
            <a:r>
              <a:rPr lang="en-US" sz="2328" dirty="0">
                <a:solidFill>
                  <a:srgbClr val="000000"/>
                </a:solidFill>
                <a:latin typeface="Open Sauce Bold"/>
              </a:rPr>
              <a:t> için Rehberlik ve Araştırma </a:t>
            </a:r>
            <a:r>
              <a:rPr lang="en-US" sz="2328" dirty="0" err="1">
                <a:solidFill>
                  <a:srgbClr val="000000"/>
                </a:solidFill>
                <a:latin typeface="Open Sauce Bold"/>
              </a:rPr>
              <a:t>Merkezi’nden</a:t>
            </a:r>
            <a:r>
              <a:rPr lang="en-US" sz="2328" dirty="0">
                <a:solidFill>
                  <a:srgbClr val="000000"/>
                </a:solidFill>
                <a:latin typeface="Open Sauce Bold"/>
              </a:rPr>
              <a:t> </a:t>
            </a:r>
            <a:r>
              <a:rPr lang="en-US" sz="2328" dirty="0" err="1">
                <a:solidFill>
                  <a:srgbClr val="000000"/>
                </a:solidFill>
                <a:latin typeface="Open Sauce Bold"/>
              </a:rPr>
              <a:t>okul</a:t>
            </a:r>
            <a:r>
              <a:rPr lang="en-US" sz="2328" dirty="0">
                <a:solidFill>
                  <a:srgbClr val="000000"/>
                </a:solidFill>
                <a:latin typeface="Open Sauce Bold"/>
              </a:rPr>
              <a:t> </a:t>
            </a:r>
            <a:r>
              <a:rPr lang="en-US" sz="2328" dirty="0" err="1">
                <a:solidFill>
                  <a:srgbClr val="000000"/>
                </a:solidFill>
                <a:latin typeface="Open Sauce Bold"/>
              </a:rPr>
              <a:t>olarak</a:t>
            </a:r>
            <a:r>
              <a:rPr lang="en-US" sz="2328" dirty="0">
                <a:solidFill>
                  <a:srgbClr val="000000"/>
                </a:solidFill>
                <a:latin typeface="Open Sauce Bold"/>
              </a:rPr>
              <a:t> </a:t>
            </a:r>
            <a:r>
              <a:rPr lang="en-US" sz="2328" dirty="0" err="1">
                <a:solidFill>
                  <a:srgbClr val="000000"/>
                </a:solidFill>
                <a:latin typeface="Open Sauce Bold"/>
              </a:rPr>
              <a:t>resmi</a:t>
            </a:r>
            <a:r>
              <a:rPr lang="en-US" sz="2328" dirty="0">
                <a:solidFill>
                  <a:srgbClr val="000000"/>
                </a:solidFill>
                <a:latin typeface="Open Sauce Bold"/>
              </a:rPr>
              <a:t> yazı ile </a:t>
            </a:r>
            <a:r>
              <a:rPr lang="en-US" sz="2328" dirty="0" err="1">
                <a:solidFill>
                  <a:srgbClr val="000000"/>
                </a:solidFill>
                <a:latin typeface="Open Sauce Bold"/>
              </a:rPr>
              <a:t>randevu</a:t>
            </a:r>
            <a:r>
              <a:rPr lang="en-US" sz="2328" dirty="0">
                <a:solidFill>
                  <a:srgbClr val="000000"/>
                </a:solidFill>
                <a:latin typeface="Open Sauce Bold"/>
              </a:rPr>
              <a:t> </a:t>
            </a:r>
            <a:r>
              <a:rPr lang="en-US" sz="2328" dirty="0" err="1">
                <a:solidFill>
                  <a:srgbClr val="000000"/>
                </a:solidFill>
                <a:latin typeface="Open Sauce Bold"/>
              </a:rPr>
              <a:t>talebinde</a:t>
            </a:r>
            <a:r>
              <a:rPr lang="en-US" sz="2328" dirty="0">
                <a:solidFill>
                  <a:srgbClr val="000000"/>
                </a:solidFill>
                <a:latin typeface="Open Sauce Bold"/>
              </a:rPr>
              <a:t> </a:t>
            </a:r>
            <a:r>
              <a:rPr lang="en-US" sz="2328" dirty="0" err="1">
                <a:solidFill>
                  <a:srgbClr val="000000"/>
                </a:solidFill>
                <a:latin typeface="Open Sauce Bold"/>
              </a:rPr>
              <a:t>bulunulması</a:t>
            </a:r>
            <a:r>
              <a:rPr lang="en-US" sz="2328" dirty="0">
                <a:solidFill>
                  <a:srgbClr val="000000"/>
                </a:solidFill>
                <a:latin typeface="Open Sauce Bold"/>
              </a:rPr>
              <a:t> </a:t>
            </a:r>
            <a:r>
              <a:rPr lang="en-US" sz="2328" dirty="0" err="1">
                <a:solidFill>
                  <a:srgbClr val="000000"/>
                </a:solidFill>
                <a:latin typeface="Open Sauce Bold"/>
              </a:rPr>
              <a:t>gerekmektedir</a:t>
            </a:r>
            <a:r>
              <a:rPr lang="en-US" sz="2328" dirty="0">
                <a:solidFill>
                  <a:srgbClr val="000000"/>
                </a:solidFill>
                <a:latin typeface="Open Sauce Bold"/>
              </a:rPr>
              <a:t>.</a:t>
            </a:r>
          </a:p>
          <a:p>
            <a:pPr algn="ctr">
              <a:lnSpc>
                <a:spcPts val="3259"/>
              </a:lnSpc>
            </a:pPr>
            <a:endParaRPr lang="en-US" sz="2328" dirty="0">
              <a:solidFill>
                <a:srgbClr val="000000"/>
              </a:solidFill>
              <a:latin typeface="Open Sauce Bold"/>
            </a:endParaRPr>
          </a:p>
          <a:p>
            <a:pPr algn="ctr">
              <a:lnSpc>
                <a:spcPts val="3259"/>
              </a:lnSpc>
            </a:pPr>
            <a:endParaRPr lang="en-US" sz="2328" dirty="0">
              <a:solidFill>
                <a:srgbClr val="000000"/>
              </a:solidFill>
              <a:latin typeface="Open Sauce Bold"/>
            </a:endParaRPr>
          </a:p>
        </p:txBody>
      </p:sp>
      <p:sp>
        <p:nvSpPr>
          <p:cNvPr id="5" name="TextBox 5"/>
          <p:cNvSpPr txBox="1"/>
          <p:nvPr/>
        </p:nvSpPr>
        <p:spPr>
          <a:xfrm>
            <a:off x="685800" y="3848100"/>
            <a:ext cx="5199120" cy="1637106"/>
          </a:xfrm>
          <a:prstGeom prst="rect">
            <a:avLst/>
          </a:prstGeom>
        </p:spPr>
        <p:txBody>
          <a:bodyPr lIns="0" tIns="0" rIns="0" bIns="0" rtlCol="0" anchor="t">
            <a:spAutoFit/>
          </a:bodyPr>
          <a:lstStyle/>
          <a:p>
            <a:pPr algn="ctr">
              <a:lnSpc>
                <a:spcPts val="6517"/>
              </a:lnSpc>
            </a:pPr>
            <a:r>
              <a:rPr lang="en-US" sz="5298" dirty="0">
                <a:solidFill>
                  <a:srgbClr val="000000"/>
                </a:solidFill>
                <a:latin typeface="Sunday"/>
              </a:rPr>
              <a:t>Kademe Geçişleri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grpSp>
        <p:nvGrpSpPr>
          <p:cNvPr id="2" name="Group 2"/>
          <p:cNvGrpSpPr/>
          <p:nvPr/>
        </p:nvGrpSpPr>
        <p:grpSpPr>
          <a:xfrm>
            <a:off x="-346988" y="-373732"/>
            <a:ext cx="7635486" cy="10660732"/>
            <a:chOff x="0" y="0"/>
            <a:chExt cx="10180648" cy="14214309"/>
          </a:xfrm>
        </p:grpSpPr>
        <p:sp>
          <p:nvSpPr>
            <p:cNvPr id="3" name="Freeform 3"/>
            <p:cNvSpPr/>
            <p:nvPr/>
          </p:nvSpPr>
          <p:spPr>
            <a:xfrm>
              <a:off x="0" y="0"/>
              <a:ext cx="10180701" cy="14214348"/>
            </a:xfrm>
            <a:custGeom>
              <a:avLst/>
              <a:gdLst/>
              <a:ahLst/>
              <a:cxnLst/>
              <a:rect l="l" t="t" r="r" b="b"/>
              <a:pathLst>
                <a:path w="10180701" h="14214348">
                  <a:moveTo>
                    <a:pt x="0" y="0"/>
                  </a:moveTo>
                  <a:lnTo>
                    <a:pt x="10180701" y="0"/>
                  </a:lnTo>
                  <a:lnTo>
                    <a:pt x="10180701" y="14214348"/>
                  </a:lnTo>
                  <a:lnTo>
                    <a:pt x="0" y="14214348"/>
                  </a:lnTo>
                  <a:lnTo>
                    <a:pt x="0" y="0"/>
                  </a:lnTo>
                  <a:close/>
                </a:path>
              </a:pathLst>
            </a:custGeom>
            <a:blipFill>
              <a:blip r:embed="rId2"/>
              <a:stretch>
                <a:fillRect t="-10" b="-10"/>
              </a:stretch>
            </a:blipFill>
          </p:spPr>
        </p:sp>
      </p:grpSp>
      <p:sp>
        <p:nvSpPr>
          <p:cNvPr id="4" name="TextBox 4"/>
          <p:cNvSpPr txBox="1"/>
          <p:nvPr/>
        </p:nvSpPr>
        <p:spPr>
          <a:xfrm>
            <a:off x="1196062" y="3733800"/>
            <a:ext cx="5262038" cy="2972562"/>
          </a:xfrm>
          <a:prstGeom prst="rect">
            <a:avLst/>
          </a:prstGeom>
        </p:spPr>
        <p:txBody>
          <a:bodyPr lIns="0" tIns="0" rIns="0" bIns="0" rtlCol="0" anchor="t">
            <a:spAutoFit/>
          </a:bodyPr>
          <a:lstStyle/>
          <a:p>
            <a:pPr algn="ctr">
              <a:lnSpc>
                <a:spcPts val="5904"/>
              </a:lnSpc>
            </a:pPr>
            <a:r>
              <a:rPr lang="en-US" sz="4800">
                <a:solidFill>
                  <a:srgbClr val="000000"/>
                </a:solidFill>
                <a:latin typeface="Sunday"/>
              </a:rPr>
              <a:t>RAM’a Gönderilmesi Gereken Formlar</a:t>
            </a:r>
          </a:p>
        </p:txBody>
      </p:sp>
      <p:sp>
        <p:nvSpPr>
          <p:cNvPr id="5" name="TextBox 5"/>
          <p:cNvSpPr txBox="1"/>
          <p:nvPr/>
        </p:nvSpPr>
        <p:spPr>
          <a:xfrm>
            <a:off x="7964433" y="2390194"/>
            <a:ext cx="9737273" cy="6118289"/>
          </a:xfrm>
          <a:prstGeom prst="rect">
            <a:avLst/>
          </a:prstGeom>
        </p:spPr>
        <p:txBody>
          <a:bodyPr lIns="0" tIns="0" rIns="0" bIns="0" rtlCol="0" anchor="t">
            <a:spAutoFit/>
          </a:bodyPr>
          <a:lstStyle/>
          <a:p>
            <a:pPr algn="ctr">
              <a:lnSpc>
                <a:spcPts val="3496"/>
              </a:lnSpc>
            </a:pPr>
            <a:r>
              <a:rPr lang="en-US" sz="2497" dirty="0">
                <a:solidFill>
                  <a:srgbClr val="000000"/>
                </a:solidFill>
                <a:latin typeface="Open Sauce"/>
              </a:rPr>
              <a:t>  </a:t>
            </a:r>
            <a:r>
              <a:rPr lang="en-US" sz="2497" dirty="0" err="1">
                <a:solidFill>
                  <a:srgbClr val="000000"/>
                </a:solidFill>
                <a:latin typeface="Open Sauce"/>
              </a:rPr>
              <a:t>Hastanelerden</a:t>
            </a:r>
            <a:r>
              <a:rPr lang="en-US" sz="2497" dirty="0">
                <a:solidFill>
                  <a:srgbClr val="000000"/>
                </a:solidFill>
                <a:latin typeface="Open Sauce"/>
              </a:rPr>
              <a:t> </a:t>
            </a:r>
            <a:r>
              <a:rPr lang="en-US" sz="2497" dirty="0" err="1">
                <a:solidFill>
                  <a:srgbClr val="000000"/>
                </a:solidFill>
                <a:latin typeface="Open Sauce"/>
              </a:rPr>
              <a:t>alınan</a:t>
            </a:r>
            <a:r>
              <a:rPr lang="en-US" sz="2497" dirty="0">
                <a:solidFill>
                  <a:srgbClr val="000000"/>
                </a:solidFill>
                <a:latin typeface="Open Sauce"/>
              </a:rPr>
              <a:t>, </a:t>
            </a:r>
            <a:r>
              <a:rPr lang="en-US" sz="2497" dirty="0" err="1">
                <a:solidFill>
                  <a:srgbClr val="000000"/>
                </a:solidFill>
                <a:latin typeface="Open Sauce"/>
              </a:rPr>
              <a:t>Çocuklar</a:t>
            </a:r>
            <a:r>
              <a:rPr lang="en-US" sz="2497" dirty="0">
                <a:solidFill>
                  <a:srgbClr val="000000"/>
                </a:solidFill>
                <a:latin typeface="Open Sauce"/>
              </a:rPr>
              <a:t> İçin Özel </a:t>
            </a:r>
            <a:r>
              <a:rPr lang="en-US" sz="2497" dirty="0" err="1">
                <a:solidFill>
                  <a:srgbClr val="000000"/>
                </a:solidFill>
                <a:latin typeface="Open Sauce"/>
              </a:rPr>
              <a:t>Gereksinim</a:t>
            </a:r>
            <a:r>
              <a:rPr lang="en-US" sz="2497" dirty="0">
                <a:solidFill>
                  <a:srgbClr val="000000"/>
                </a:solidFill>
                <a:latin typeface="Open Sauce"/>
              </a:rPr>
              <a:t> </a:t>
            </a:r>
            <a:r>
              <a:rPr lang="en-US" sz="2497" dirty="0" err="1">
                <a:solidFill>
                  <a:srgbClr val="000000"/>
                </a:solidFill>
                <a:latin typeface="Open Sauce"/>
              </a:rPr>
              <a:t>Raporuyla</a:t>
            </a:r>
            <a:r>
              <a:rPr lang="en-US" sz="2497" dirty="0">
                <a:solidFill>
                  <a:srgbClr val="000000"/>
                </a:solidFill>
                <a:latin typeface="Open Sauce"/>
              </a:rPr>
              <a:t> (ÇÖZGER) İlk </a:t>
            </a:r>
            <a:r>
              <a:rPr lang="en-US" sz="2497" dirty="0" err="1">
                <a:solidFill>
                  <a:srgbClr val="000000"/>
                </a:solidFill>
                <a:latin typeface="Open Sauce"/>
              </a:rPr>
              <a:t>kez</a:t>
            </a:r>
            <a:r>
              <a:rPr lang="en-US" sz="2497" dirty="0">
                <a:solidFill>
                  <a:srgbClr val="000000"/>
                </a:solidFill>
                <a:latin typeface="Open Sauce"/>
              </a:rPr>
              <a:t> Rehberlik ve Araştırma </a:t>
            </a:r>
            <a:r>
              <a:rPr lang="en-US" sz="2497" dirty="0" err="1">
                <a:solidFill>
                  <a:srgbClr val="000000"/>
                </a:solidFill>
                <a:latin typeface="Open Sauce"/>
              </a:rPr>
              <a:t>Merkezi’nde</a:t>
            </a:r>
            <a:r>
              <a:rPr lang="en-US" sz="2497" dirty="0">
                <a:solidFill>
                  <a:srgbClr val="000000"/>
                </a:solidFill>
                <a:latin typeface="Open Sauce"/>
              </a:rPr>
              <a:t> </a:t>
            </a:r>
            <a:r>
              <a:rPr lang="en-US" sz="2497" dirty="0" err="1">
                <a:solidFill>
                  <a:srgbClr val="000000"/>
                </a:solidFill>
                <a:latin typeface="Open Sauce"/>
              </a:rPr>
              <a:t>incelenecek</a:t>
            </a:r>
            <a:r>
              <a:rPr lang="en-US" sz="2497" dirty="0">
                <a:solidFill>
                  <a:srgbClr val="000000"/>
                </a:solidFill>
                <a:latin typeface="Open Sauce"/>
              </a:rPr>
              <a:t> </a:t>
            </a:r>
            <a:r>
              <a:rPr lang="en-US" sz="2497" dirty="0" err="1">
                <a:solidFill>
                  <a:srgbClr val="000000"/>
                </a:solidFill>
                <a:latin typeface="Open Sauce"/>
              </a:rPr>
              <a:t>öğrenciler</a:t>
            </a:r>
            <a:r>
              <a:rPr lang="en-US" sz="2497" dirty="0">
                <a:solidFill>
                  <a:srgbClr val="000000"/>
                </a:solidFill>
                <a:latin typeface="Open Sauce"/>
              </a:rPr>
              <a:t> ile </a:t>
            </a:r>
            <a:r>
              <a:rPr lang="en-US" sz="2497" dirty="0" err="1">
                <a:solidFill>
                  <a:srgbClr val="000000"/>
                </a:solidFill>
                <a:latin typeface="Open Sauce"/>
              </a:rPr>
              <a:t>kademe</a:t>
            </a:r>
            <a:r>
              <a:rPr lang="en-US" sz="2497" dirty="0">
                <a:solidFill>
                  <a:srgbClr val="000000"/>
                </a:solidFill>
                <a:latin typeface="Open Sauce"/>
              </a:rPr>
              <a:t> </a:t>
            </a:r>
            <a:r>
              <a:rPr lang="en-US" sz="2497" dirty="0" err="1">
                <a:solidFill>
                  <a:srgbClr val="000000"/>
                </a:solidFill>
                <a:latin typeface="Open Sauce"/>
              </a:rPr>
              <a:t>geçişi</a:t>
            </a:r>
            <a:r>
              <a:rPr lang="en-US" sz="2497" dirty="0">
                <a:solidFill>
                  <a:srgbClr val="000000"/>
                </a:solidFill>
                <a:latin typeface="Open Sauce"/>
              </a:rPr>
              <a:t> </a:t>
            </a:r>
            <a:r>
              <a:rPr lang="en-US" sz="2497" dirty="0" err="1">
                <a:solidFill>
                  <a:srgbClr val="000000"/>
                </a:solidFill>
                <a:latin typeface="Open Sauce"/>
              </a:rPr>
              <a:t>yapan</a:t>
            </a:r>
            <a:r>
              <a:rPr lang="en-US" sz="2497" dirty="0">
                <a:solidFill>
                  <a:srgbClr val="000000"/>
                </a:solidFill>
                <a:latin typeface="Open Sauce"/>
              </a:rPr>
              <a:t> </a:t>
            </a:r>
            <a:r>
              <a:rPr lang="en-US" sz="2497" dirty="0" err="1">
                <a:solidFill>
                  <a:srgbClr val="000000"/>
                </a:solidFill>
                <a:latin typeface="Open Sauce"/>
              </a:rPr>
              <a:t>öğrenciler</a:t>
            </a:r>
            <a:r>
              <a:rPr lang="en-US" sz="2497" dirty="0">
                <a:solidFill>
                  <a:srgbClr val="000000"/>
                </a:solidFill>
                <a:latin typeface="Open Sauce"/>
              </a:rPr>
              <a:t> için </a:t>
            </a:r>
            <a:r>
              <a:rPr lang="en-US" sz="2497" dirty="0" err="1">
                <a:solidFill>
                  <a:srgbClr val="000000"/>
                </a:solidFill>
                <a:latin typeface="Open Sauce"/>
              </a:rPr>
              <a:t>Eğitsel</a:t>
            </a:r>
            <a:r>
              <a:rPr lang="en-US" sz="2497" dirty="0">
                <a:solidFill>
                  <a:srgbClr val="000000"/>
                </a:solidFill>
                <a:latin typeface="Open Sauce"/>
              </a:rPr>
              <a:t> </a:t>
            </a:r>
            <a:r>
              <a:rPr lang="en-US" sz="2497" dirty="0" err="1">
                <a:solidFill>
                  <a:srgbClr val="000000"/>
                </a:solidFill>
                <a:latin typeface="Open Sauce"/>
              </a:rPr>
              <a:t>Değerlendirme</a:t>
            </a:r>
            <a:r>
              <a:rPr lang="en-US" sz="2497" dirty="0">
                <a:solidFill>
                  <a:srgbClr val="000000"/>
                </a:solidFill>
                <a:latin typeface="Open Sauce"/>
              </a:rPr>
              <a:t> Formu; </a:t>
            </a:r>
          </a:p>
          <a:p>
            <a:pPr algn="ctr">
              <a:lnSpc>
                <a:spcPts val="3496"/>
              </a:lnSpc>
            </a:pPr>
            <a:endParaRPr lang="en-US" sz="2497" dirty="0">
              <a:solidFill>
                <a:srgbClr val="000000"/>
              </a:solidFill>
              <a:latin typeface="Open Sauce"/>
            </a:endParaRPr>
          </a:p>
          <a:p>
            <a:pPr algn="ctr">
              <a:lnSpc>
                <a:spcPts val="3496"/>
              </a:lnSpc>
            </a:pPr>
            <a:endParaRPr lang="en-US" sz="2497" dirty="0">
              <a:solidFill>
                <a:srgbClr val="000000"/>
              </a:solidFill>
              <a:latin typeface="Open Sauce"/>
            </a:endParaRPr>
          </a:p>
          <a:p>
            <a:pPr algn="ctr">
              <a:lnSpc>
                <a:spcPts val="3496"/>
              </a:lnSpc>
            </a:pPr>
            <a:r>
              <a:rPr lang="en-US" sz="2497" dirty="0" err="1">
                <a:solidFill>
                  <a:srgbClr val="000000"/>
                </a:solidFill>
                <a:latin typeface="Open Sauce"/>
              </a:rPr>
              <a:t>Daha</a:t>
            </a:r>
            <a:r>
              <a:rPr lang="en-US" sz="2497" dirty="0">
                <a:solidFill>
                  <a:srgbClr val="000000"/>
                </a:solidFill>
                <a:latin typeface="Open Sauce"/>
              </a:rPr>
              <a:t> </a:t>
            </a:r>
            <a:r>
              <a:rPr lang="en-US" sz="2497" dirty="0" err="1">
                <a:solidFill>
                  <a:srgbClr val="000000"/>
                </a:solidFill>
                <a:latin typeface="Open Sauce"/>
              </a:rPr>
              <a:t>önce</a:t>
            </a:r>
            <a:r>
              <a:rPr lang="en-US" sz="2497" dirty="0">
                <a:solidFill>
                  <a:srgbClr val="000000"/>
                </a:solidFill>
                <a:latin typeface="Open Sauce"/>
              </a:rPr>
              <a:t> </a:t>
            </a:r>
            <a:r>
              <a:rPr lang="en-US" sz="2497" dirty="0" err="1">
                <a:solidFill>
                  <a:srgbClr val="000000"/>
                </a:solidFill>
                <a:latin typeface="Open Sauce"/>
              </a:rPr>
              <a:t>resmi</a:t>
            </a:r>
            <a:r>
              <a:rPr lang="en-US" sz="2497" dirty="0">
                <a:solidFill>
                  <a:srgbClr val="000000"/>
                </a:solidFill>
                <a:latin typeface="Open Sauce"/>
              </a:rPr>
              <a:t> </a:t>
            </a:r>
            <a:r>
              <a:rPr lang="en-US" sz="2497" dirty="0" err="1">
                <a:solidFill>
                  <a:srgbClr val="000000"/>
                </a:solidFill>
                <a:latin typeface="Open Sauce"/>
              </a:rPr>
              <a:t>tedbir</a:t>
            </a:r>
            <a:r>
              <a:rPr lang="en-US" sz="2497" dirty="0">
                <a:solidFill>
                  <a:srgbClr val="000000"/>
                </a:solidFill>
                <a:latin typeface="Open Sauce"/>
              </a:rPr>
              <a:t> </a:t>
            </a:r>
            <a:r>
              <a:rPr lang="en-US" sz="2497" dirty="0" err="1">
                <a:solidFill>
                  <a:srgbClr val="000000"/>
                </a:solidFill>
                <a:latin typeface="Open Sauce"/>
              </a:rPr>
              <a:t>kararı</a:t>
            </a:r>
            <a:r>
              <a:rPr lang="en-US" sz="2497" dirty="0">
                <a:solidFill>
                  <a:srgbClr val="000000"/>
                </a:solidFill>
                <a:latin typeface="Open Sauce"/>
              </a:rPr>
              <a:t> (</a:t>
            </a:r>
            <a:r>
              <a:rPr lang="en-US" sz="2497" dirty="0" err="1">
                <a:solidFill>
                  <a:srgbClr val="000000"/>
                </a:solidFill>
                <a:latin typeface="Open Sauce"/>
              </a:rPr>
              <a:t>Kaynaştırma</a:t>
            </a:r>
            <a:r>
              <a:rPr lang="en-US" sz="2497" dirty="0">
                <a:solidFill>
                  <a:srgbClr val="000000"/>
                </a:solidFill>
                <a:latin typeface="Open Sauce"/>
              </a:rPr>
              <a:t>) </a:t>
            </a:r>
            <a:r>
              <a:rPr lang="en-US" sz="2497" dirty="0" err="1">
                <a:solidFill>
                  <a:srgbClr val="000000"/>
                </a:solidFill>
                <a:latin typeface="Open Sauce"/>
              </a:rPr>
              <a:t>alınmış</a:t>
            </a:r>
            <a:r>
              <a:rPr lang="en-US" sz="2497" dirty="0">
                <a:solidFill>
                  <a:srgbClr val="000000"/>
                </a:solidFill>
                <a:latin typeface="Open Sauce"/>
              </a:rPr>
              <a:t> </a:t>
            </a:r>
            <a:r>
              <a:rPr lang="en-US" sz="2497" dirty="0" err="1">
                <a:solidFill>
                  <a:srgbClr val="000000"/>
                </a:solidFill>
                <a:latin typeface="Open Sauce"/>
              </a:rPr>
              <a:t>olan</a:t>
            </a:r>
            <a:r>
              <a:rPr lang="en-US" sz="2497" dirty="0">
                <a:solidFill>
                  <a:srgbClr val="000000"/>
                </a:solidFill>
                <a:latin typeface="Open Sauce"/>
              </a:rPr>
              <a:t> ve Özel Destek Eğitimi için </a:t>
            </a:r>
            <a:r>
              <a:rPr lang="en-US" sz="2497" dirty="0" err="1">
                <a:solidFill>
                  <a:srgbClr val="000000"/>
                </a:solidFill>
                <a:latin typeface="Open Sauce"/>
              </a:rPr>
              <a:t>RAM’da</a:t>
            </a:r>
            <a:r>
              <a:rPr lang="en-US" sz="2497" dirty="0">
                <a:solidFill>
                  <a:srgbClr val="000000"/>
                </a:solidFill>
                <a:latin typeface="Open Sauce"/>
              </a:rPr>
              <a:t> </a:t>
            </a:r>
            <a:r>
              <a:rPr lang="en-US" sz="2497" dirty="0" err="1">
                <a:solidFill>
                  <a:srgbClr val="000000"/>
                </a:solidFill>
                <a:latin typeface="Open Sauce"/>
              </a:rPr>
              <a:t>incelenecek</a:t>
            </a:r>
            <a:r>
              <a:rPr lang="en-US" sz="2497" dirty="0">
                <a:solidFill>
                  <a:srgbClr val="000000"/>
                </a:solidFill>
                <a:latin typeface="Open Sauce"/>
              </a:rPr>
              <a:t> </a:t>
            </a:r>
            <a:r>
              <a:rPr lang="en-US" sz="2497" dirty="0" err="1">
                <a:solidFill>
                  <a:srgbClr val="000000"/>
                </a:solidFill>
                <a:latin typeface="Open Sauce"/>
              </a:rPr>
              <a:t>öğrenciler</a:t>
            </a:r>
            <a:r>
              <a:rPr lang="en-US" sz="2497" dirty="0">
                <a:solidFill>
                  <a:srgbClr val="000000"/>
                </a:solidFill>
                <a:latin typeface="Open Sauce"/>
              </a:rPr>
              <a:t> için </a:t>
            </a:r>
            <a:r>
              <a:rPr lang="en-US" sz="2497" dirty="0" err="1">
                <a:solidFill>
                  <a:srgbClr val="000000"/>
                </a:solidFill>
                <a:latin typeface="Open Sauce"/>
              </a:rPr>
              <a:t>Bireysel</a:t>
            </a:r>
            <a:r>
              <a:rPr lang="en-US" sz="2497" dirty="0">
                <a:solidFill>
                  <a:srgbClr val="000000"/>
                </a:solidFill>
                <a:latin typeface="Open Sauce"/>
              </a:rPr>
              <a:t> </a:t>
            </a:r>
            <a:r>
              <a:rPr lang="en-US" sz="2497" dirty="0" err="1">
                <a:solidFill>
                  <a:srgbClr val="000000"/>
                </a:solidFill>
                <a:latin typeface="Open Sauce"/>
              </a:rPr>
              <a:t>Gelişim</a:t>
            </a:r>
            <a:r>
              <a:rPr lang="en-US" sz="2497" dirty="0">
                <a:solidFill>
                  <a:srgbClr val="000000"/>
                </a:solidFill>
                <a:latin typeface="Open Sauce"/>
              </a:rPr>
              <a:t> </a:t>
            </a:r>
            <a:r>
              <a:rPr lang="en-US" sz="2497" dirty="0" err="1">
                <a:solidFill>
                  <a:srgbClr val="000000"/>
                </a:solidFill>
                <a:latin typeface="Open Sauce"/>
              </a:rPr>
              <a:t>Raporu</a:t>
            </a:r>
            <a:r>
              <a:rPr lang="en-US" sz="2497" dirty="0">
                <a:solidFill>
                  <a:srgbClr val="000000"/>
                </a:solidFill>
                <a:latin typeface="Open Sauce"/>
              </a:rPr>
              <a:t> </a:t>
            </a:r>
            <a:r>
              <a:rPr lang="en-US" sz="2497" dirty="0" err="1">
                <a:solidFill>
                  <a:srgbClr val="000000"/>
                </a:solidFill>
                <a:latin typeface="Open Sauce"/>
              </a:rPr>
              <a:t>okullar</a:t>
            </a:r>
            <a:r>
              <a:rPr lang="en-US" sz="2497" dirty="0">
                <a:solidFill>
                  <a:srgbClr val="000000"/>
                </a:solidFill>
                <a:latin typeface="Open Sauce"/>
              </a:rPr>
              <a:t> tarafından E-</a:t>
            </a:r>
            <a:r>
              <a:rPr lang="en-US" sz="2497" dirty="0" err="1">
                <a:solidFill>
                  <a:srgbClr val="000000"/>
                </a:solidFill>
                <a:latin typeface="Open Sauce"/>
              </a:rPr>
              <a:t>rehberlik</a:t>
            </a:r>
            <a:r>
              <a:rPr lang="en-US" sz="2497" dirty="0">
                <a:solidFill>
                  <a:srgbClr val="000000"/>
                </a:solidFill>
                <a:latin typeface="Open Sauce"/>
              </a:rPr>
              <a:t> </a:t>
            </a:r>
            <a:r>
              <a:rPr lang="en-US" sz="2497" dirty="0" err="1">
                <a:solidFill>
                  <a:srgbClr val="000000"/>
                </a:solidFill>
                <a:latin typeface="Open Sauce"/>
              </a:rPr>
              <a:t>üzerinden</a:t>
            </a:r>
            <a:r>
              <a:rPr lang="en-US" sz="2497" dirty="0">
                <a:solidFill>
                  <a:srgbClr val="000000"/>
                </a:solidFill>
                <a:latin typeface="Open Sauce"/>
              </a:rPr>
              <a:t> </a:t>
            </a:r>
            <a:r>
              <a:rPr lang="en-US" sz="2497" dirty="0" err="1">
                <a:solidFill>
                  <a:srgbClr val="000000"/>
                </a:solidFill>
                <a:latin typeface="Open Sauce"/>
              </a:rPr>
              <a:t>doldurularak</a:t>
            </a:r>
            <a:r>
              <a:rPr lang="en-US" sz="2497" dirty="0">
                <a:solidFill>
                  <a:srgbClr val="000000"/>
                </a:solidFill>
                <a:latin typeface="Open Sauce"/>
              </a:rPr>
              <a:t> Rehberlik ve Araştırma Merkezi’ne </a:t>
            </a:r>
            <a:r>
              <a:rPr lang="en-US" sz="2497" dirty="0" err="1">
                <a:solidFill>
                  <a:srgbClr val="000000"/>
                </a:solidFill>
                <a:latin typeface="Open Sauce"/>
              </a:rPr>
              <a:t>gönderilmesi</a:t>
            </a:r>
            <a:r>
              <a:rPr lang="en-US" sz="2497" dirty="0">
                <a:solidFill>
                  <a:srgbClr val="000000"/>
                </a:solidFill>
                <a:latin typeface="Open Sauce"/>
              </a:rPr>
              <a:t> </a:t>
            </a:r>
            <a:r>
              <a:rPr lang="en-US" sz="2497" dirty="0" err="1">
                <a:solidFill>
                  <a:srgbClr val="000000"/>
                </a:solidFill>
                <a:latin typeface="Open Sauce"/>
              </a:rPr>
              <a:t>gerekmektedir</a:t>
            </a:r>
            <a:r>
              <a:rPr lang="en-US" sz="2497" dirty="0">
                <a:solidFill>
                  <a:srgbClr val="000000"/>
                </a:solidFill>
                <a:latin typeface="Open Sauce"/>
              </a:rPr>
              <a:t>.</a:t>
            </a:r>
          </a:p>
          <a:p>
            <a:pPr algn="ctr">
              <a:lnSpc>
                <a:spcPts val="3496"/>
              </a:lnSpc>
            </a:pPr>
            <a:endParaRPr lang="en-US" sz="2497" dirty="0">
              <a:solidFill>
                <a:srgbClr val="000000"/>
              </a:solidFill>
              <a:latin typeface="Open Sauce"/>
            </a:endParaRPr>
          </a:p>
          <a:p>
            <a:pPr algn="ctr">
              <a:lnSpc>
                <a:spcPts val="3496"/>
              </a:lnSpc>
            </a:pPr>
            <a:endParaRPr lang="en-US" sz="2497" dirty="0">
              <a:solidFill>
                <a:srgbClr val="000000"/>
              </a:solidFill>
              <a:latin typeface="Open Sauce"/>
            </a:endParaRPr>
          </a:p>
          <a:p>
            <a:pPr algn="ctr">
              <a:lnSpc>
                <a:spcPts val="3496"/>
              </a:lnSpc>
            </a:pPr>
            <a:endParaRPr lang="en-US" sz="2497" dirty="0">
              <a:solidFill>
                <a:srgbClr val="000000"/>
              </a:solidFill>
              <a:latin typeface="Open Sauce"/>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grpSp>
        <p:nvGrpSpPr>
          <p:cNvPr id="2" name="Group 2"/>
          <p:cNvGrpSpPr/>
          <p:nvPr/>
        </p:nvGrpSpPr>
        <p:grpSpPr>
          <a:xfrm>
            <a:off x="-346988" y="-373732"/>
            <a:ext cx="7635486" cy="10660732"/>
            <a:chOff x="0" y="0"/>
            <a:chExt cx="10180648" cy="14214309"/>
          </a:xfrm>
        </p:grpSpPr>
        <p:sp>
          <p:nvSpPr>
            <p:cNvPr id="3" name="Freeform 3"/>
            <p:cNvSpPr/>
            <p:nvPr/>
          </p:nvSpPr>
          <p:spPr>
            <a:xfrm>
              <a:off x="0" y="0"/>
              <a:ext cx="10180701" cy="14214348"/>
            </a:xfrm>
            <a:custGeom>
              <a:avLst/>
              <a:gdLst/>
              <a:ahLst/>
              <a:cxnLst/>
              <a:rect l="l" t="t" r="r" b="b"/>
              <a:pathLst>
                <a:path w="10180701" h="14214348">
                  <a:moveTo>
                    <a:pt x="0" y="0"/>
                  </a:moveTo>
                  <a:lnTo>
                    <a:pt x="10180701" y="0"/>
                  </a:lnTo>
                  <a:lnTo>
                    <a:pt x="10180701" y="14214348"/>
                  </a:lnTo>
                  <a:lnTo>
                    <a:pt x="0" y="14214348"/>
                  </a:lnTo>
                  <a:lnTo>
                    <a:pt x="0" y="0"/>
                  </a:lnTo>
                  <a:close/>
                </a:path>
              </a:pathLst>
            </a:custGeom>
            <a:blipFill>
              <a:blip r:embed="rId2"/>
              <a:stretch>
                <a:fillRect t="-10" b="-10"/>
              </a:stretch>
            </a:blipFill>
          </p:spPr>
        </p:sp>
      </p:grpSp>
      <p:sp>
        <p:nvSpPr>
          <p:cNvPr id="4" name="TextBox 4"/>
          <p:cNvSpPr txBox="1"/>
          <p:nvPr/>
        </p:nvSpPr>
        <p:spPr>
          <a:xfrm>
            <a:off x="1223569" y="3933717"/>
            <a:ext cx="5262038" cy="2201291"/>
          </a:xfrm>
          <a:prstGeom prst="rect">
            <a:avLst/>
          </a:prstGeom>
        </p:spPr>
        <p:txBody>
          <a:bodyPr lIns="0" tIns="0" rIns="0" bIns="0" rtlCol="0" anchor="t">
            <a:spAutoFit/>
          </a:bodyPr>
          <a:lstStyle/>
          <a:p>
            <a:pPr algn="ctr">
              <a:lnSpc>
                <a:spcPts val="5830"/>
              </a:lnSpc>
            </a:pPr>
            <a:r>
              <a:rPr lang="en-US" sz="4740">
                <a:solidFill>
                  <a:srgbClr val="000000"/>
                </a:solidFill>
                <a:latin typeface="Sunday"/>
              </a:rPr>
              <a:t>“Normal Eğitime Devam” Kararları</a:t>
            </a:r>
          </a:p>
        </p:txBody>
      </p:sp>
      <p:sp>
        <p:nvSpPr>
          <p:cNvPr id="5" name="TextBox 5"/>
          <p:cNvSpPr txBox="1"/>
          <p:nvPr/>
        </p:nvSpPr>
        <p:spPr>
          <a:xfrm>
            <a:off x="7791011" y="2302337"/>
            <a:ext cx="9737273" cy="6682818"/>
          </a:xfrm>
          <a:prstGeom prst="rect">
            <a:avLst/>
          </a:prstGeom>
        </p:spPr>
        <p:txBody>
          <a:bodyPr lIns="0" tIns="0" rIns="0" bIns="0" rtlCol="0" anchor="t">
            <a:spAutoFit/>
          </a:bodyPr>
          <a:lstStyle/>
          <a:p>
            <a:pPr algn="ctr">
              <a:lnSpc>
                <a:spcPts val="2831"/>
              </a:lnSpc>
            </a:pPr>
            <a:r>
              <a:rPr lang="en-US" sz="2022">
                <a:solidFill>
                  <a:srgbClr val="000000"/>
                </a:solidFill>
                <a:latin typeface="Open Sauce Bold"/>
              </a:rPr>
              <a:t>     Velilerin, Öğrencinin “Normal Eğitime Devam (Kaynaştırma kararırın kaldırılması)” etmesini istemesi durumunda; Zihinsel, Özel Öğrenme Güçlüğü, Dil ve Konuşma Güçlüğü ile Dikkat Eksikliği ve Hiperaktivite Bozukluğu tanısı olan öğrenciler hariç, diğer tüm engel gruplarındaki öğrencilere; Normal Eğitime Devam kararı çıkabilmesi için, öğretmenlerin görüş bildirdikleri “Okul Rehberlik ve Yürütme Komisyonu” karar tutanakları ve “Tek Hekim Durum Bildirir Raporu'nun Rehberlik ve Araştırma Merkezi’ne gönderilmesi gerekmektedir. </a:t>
            </a:r>
          </a:p>
          <a:p>
            <a:pPr algn="ctr">
              <a:lnSpc>
                <a:spcPts val="2831"/>
              </a:lnSpc>
            </a:pPr>
            <a:endParaRPr lang="en-US" sz="2022">
              <a:solidFill>
                <a:srgbClr val="000000"/>
              </a:solidFill>
              <a:latin typeface="Open Sauce Bold"/>
            </a:endParaRPr>
          </a:p>
          <a:p>
            <a:pPr algn="ctr">
              <a:lnSpc>
                <a:spcPts val="2831"/>
              </a:lnSpc>
            </a:pPr>
            <a:r>
              <a:rPr lang="en-US" sz="2022">
                <a:solidFill>
                  <a:srgbClr val="000000"/>
                </a:solidFill>
                <a:latin typeface="Open Sauce Bold"/>
              </a:rPr>
              <a:t>Zihinsel, Özel Öğrenme Güçlüğü, Dil ve Konuşma Güçlüğü ile Dikkat Eksikliği ve Hiperaktivite Bozukluğu tanısı olan öğrencilerin ise; Normal eğitimine devam edebilmeleri için yukarıda belirtilen evraklardan sadece birisinin Rehberlik ve Araştırma Merkezi’ne gönderilmesi yeterli olacaktır.</a:t>
            </a:r>
          </a:p>
          <a:p>
            <a:pPr algn="ctr">
              <a:lnSpc>
                <a:spcPts val="2831"/>
              </a:lnSpc>
            </a:pPr>
            <a:endParaRPr lang="en-US" sz="2022">
              <a:solidFill>
                <a:srgbClr val="000000"/>
              </a:solidFill>
              <a:latin typeface="Open Sauce Bold"/>
            </a:endParaRPr>
          </a:p>
          <a:p>
            <a:pPr algn="ctr">
              <a:lnSpc>
                <a:spcPts val="2831"/>
              </a:lnSpc>
            </a:pPr>
            <a:endParaRPr lang="en-US" sz="2022">
              <a:solidFill>
                <a:srgbClr val="000000"/>
              </a:solidFill>
              <a:latin typeface="Open Sauce Bold"/>
            </a:endParaRPr>
          </a:p>
          <a:p>
            <a:pPr algn="ctr">
              <a:lnSpc>
                <a:spcPts val="2831"/>
              </a:lnSpc>
            </a:pPr>
            <a:endParaRPr lang="en-US" sz="2022">
              <a:solidFill>
                <a:srgbClr val="000000"/>
              </a:solidFill>
              <a:latin typeface="Open Sauce Bold"/>
            </a:endParaRPr>
          </a:p>
          <a:p>
            <a:pPr algn="ctr">
              <a:lnSpc>
                <a:spcPts val="2831"/>
              </a:lnSpc>
            </a:pPr>
            <a:endParaRPr lang="en-US" sz="2022">
              <a:solidFill>
                <a:srgbClr val="000000"/>
              </a:solidFill>
              <a:latin typeface="Open Sauce Bold"/>
            </a:endParaRPr>
          </a:p>
          <a:p>
            <a:pPr algn="ctr">
              <a:lnSpc>
                <a:spcPts val="2831"/>
              </a:lnSpc>
            </a:pPr>
            <a:endParaRPr lang="en-US" sz="2022">
              <a:solidFill>
                <a:srgbClr val="000000"/>
              </a:solidFill>
              <a:latin typeface="Open Sauce Bold"/>
            </a:endParaRPr>
          </a:p>
          <a:p>
            <a:pPr algn="ctr">
              <a:lnSpc>
                <a:spcPts val="2831"/>
              </a:lnSpc>
            </a:pPr>
            <a:endParaRPr lang="en-US" sz="2022">
              <a:solidFill>
                <a:srgbClr val="000000"/>
              </a:solidFill>
              <a:latin typeface="Open Sauce Bold"/>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grpSp>
        <p:nvGrpSpPr>
          <p:cNvPr id="6" name="Group 2"/>
          <p:cNvGrpSpPr/>
          <p:nvPr/>
        </p:nvGrpSpPr>
        <p:grpSpPr>
          <a:xfrm>
            <a:off x="-346988" y="-373732"/>
            <a:ext cx="7635486" cy="10660732"/>
            <a:chOff x="0" y="0"/>
            <a:chExt cx="10180648" cy="14214309"/>
          </a:xfrm>
        </p:grpSpPr>
        <p:sp>
          <p:nvSpPr>
            <p:cNvPr id="7" name="Freeform 3"/>
            <p:cNvSpPr/>
            <p:nvPr/>
          </p:nvSpPr>
          <p:spPr>
            <a:xfrm>
              <a:off x="0" y="0"/>
              <a:ext cx="10180701" cy="14214348"/>
            </a:xfrm>
            <a:custGeom>
              <a:avLst/>
              <a:gdLst/>
              <a:ahLst/>
              <a:cxnLst/>
              <a:rect l="l" t="t" r="r" b="b"/>
              <a:pathLst>
                <a:path w="10180701" h="14214348">
                  <a:moveTo>
                    <a:pt x="0" y="0"/>
                  </a:moveTo>
                  <a:lnTo>
                    <a:pt x="10180701" y="0"/>
                  </a:lnTo>
                  <a:lnTo>
                    <a:pt x="10180701" y="14214348"/>
                  </a:lnTo>
                  <a:lnTo>
                    <a:pt x="0" y="14214348"/>
                  </a:lnTo>
                  <a:lnTo>
                    <a:pt x="0" y="0"/>
                  </a:lnTo>
                  <a:close/>
                </a:path>
              </a:pathLst>
            </a:custGeom>
            <a:blipFill>
              <a:blip r:embed="rId2"/>
              <a:stretch>
                <a:fillRect t="-10" b="-10"/>
              </a:stretch>
            </a:blipFill>
          </p:spPr>
        </p:sp>
      </p:grpSp>
      <p:sp>
        <p:nvSpPr>
          <p:cNvPr id="4" name="TextBox 4"/>
          <p:cNvSpPr txBox="1"/>
          <p:nvPr/>
        </p:nvSpPr>
        <p:spPr>
          <a:xfrm>
            <a:off x="839756" y="3341188"/>
            <a:ext cx="5262038" cy="2229612"/>
          </a:xfrm>
          <a:prstGeom prst="rect">
            <a:avLst/>
          </a:prstGeom>
        </p:spPr>
        <p:txBody>
          <a:bodyPr lIns="0" tIns="0" rIns="0" bIns="0" rtlCol="0" anchor="t">
            <a:spAutoFit/>
          </a:bodyPr>
          <a:lstStyle/>
          <a:p>
            <a:pPr algn="ctr">
              <a:lnSpc>
                <a:spcPts val="5904"/>
              </a:lnSpc>
            </a:pPr>
            <a:r>
              <a:rPr lang="en-US" sz="4800" dirty="0">
                <a:solidFill>
                  <a:srgbClr val="000000"/>
                </a:solidFill>
                <a:latin typeface="Sunday"/>
              </a:rPr>
              <a:t>Okul Öncesi Kararının Uzatılması</a:t>
            </a:r>
          </a:p>
        </p:txBody>
      </p:sp>
      <p:sp>
        <p:nvSpPr>
          <p:cNvPr id="5" name="TextBox 5"/>
          <p:cNvSpPr txBox="1"/>
          <p:nvPr/>
        </p:nvSpPr>
        <p:spPr>
          <a:xfrm>
            <a:off x="7407202" y="2069964"/>
            <a:ext cx="9737273" cy="6990787"/>
          </a:xfrm>
          <a:prstGeom prst="rect">
            <a:avLst/>
          </a:prstGeom>
        </p:spPr>
        <p:txBody>
          <a:bodyPr lIns="0" tIns="0" rIns="0" bIns="0" rtlCol="0" anchor="t">
            <a:spAutoFit/>
          </a:bodyPr>
          <a:lstStyle/>
          <a:p>
            <a:pPr algn="ctr">
              <a:lnSpc>
                <a:spcPts val="2657"/>
              </a:lnSpc>
            </a:pPr>
            <a:r>
              <a:rPr lang="en-US" sz="1898" dirty="0">
                <a:solidFill>
                  <a:srgbClr val="000000"/>
                </a:solidFill>
                <a:latin typeface="Open Sauce Bold"/>
              </a:rPr>
              <a:t>   Okul </a:t>
            </a:r>
            <a:r>
              <a:rPr lang="en-US" sz="1898" dirty="0" err="1">
                <a:solidFill>
                  <a:srgbClr val="000000"/>
                </a:solidFill>
                <a:latin typeface="Open Sauce Bold"/>
              </a:rPr>
              <a:t>öncesinde</a:t>
            </a:r>
            <a:r>
              <a:rPr lang="en-US" sz="1898" dirty="0">
                <a:solidFill>
                  <a:srgbClr val="000000"/>
                </a:solidFill>
                <a:latin typeface="Open Sauce Bold"/>
              </a:rPr>
              <a:t>; </a:t>
            </a:r>
            <a:r>
              <a:rPr lang="en-US" sz="1898" dirty="0" err="1">
                <a:solidFill>
                  <a:srgbClr val="000000"/>
                </a:solidFill>
                <a:latin typeface="Open Sauce Bold"/>
              </a:rPr>
              <a:t>anasınıfı</a:t>
            </a:r>
            <a:r>
              <a:rPr lang="en-US" sz="1898" dirty="0">
                <a:solidFill>
                  <a:srgbClr val="000000"/>
                </a:solidFill>
                <a:latin typeface="Open Sauce Bold"/>
              </a:rPr>
              <a:t> </a:t>
            </a:r>
            <a:r>
              <a:rPr lang="en-US" sz="1898" dirty="0" err="1">
                <a:solidFill>
                  <a:srgbClr val="000000"/>
                </a:solidFill>
                <a:latin typeface="Open Sauce Bold"/>
              </a:rPr>
              <a:t>veya</a:t>
            </a:r>
            <a:r>
              <a:rPr lang="en-US" sz="1898" dirty="0">
                <a:solidFill>
                  <a:srgbClr val="000000"/>
                </a:solidFill>
                <a:latin typeface="Open Sauce Bold"/>
              </a:rPr>
              <a:t> </a:t>
            </a:r>
            <a:r>
              <a:rPr lang="en-US" sz="1898" dirty="0" err="1">
                <a:solidFill>
                  <a:srgbClr val="000000"/>
                </a:solidFill>
                <a:latin typeface="Open Sauce Bold"/>
              </a:rPr>
              <a:t>anaokuluna</a:t>
            </a:r>
            <a:r>
              <a:rPr lang="en-US" sz="1898" dirty="0">
                <a:solidFill>
                  <a:srgbClr val="000000"/>
                </a:solidFill>
                <a:latin typeface="Open Sauce Bold"/>
              </a:rPr>
              <a:t> </a:t>
            </a:r>
            <a:r>
              <a:rPr lang="en-US" sz="1898" dirty="0" err="1">
                <a:solidFill>
                  <a:srgbClr val="000000"/>
                </a:solidFill>
                <a:latin typeface="Open Sauce Bold"/>
              </a:rPr>
              <a:t>bir</a:t>
            </a:r>
            <a:r>
              <a:rPr lang="en-US" sz="1898" dirty="0">
                <a:solidFill>
                  <a:srgbClr val="000000"/>
                </a:solidFill>
                <a:latin typeface="Open Sauce Bold"/>
              </a:rPr>
              <a:t> </a:t>
            </a:r>
            <a:r>
              <a:rPr lang="en-US" sz="1898" dirty="0" err="1">
                <a:solidFill>
                  <a:srgbClr val="000000"/>
                </a:solidFill>
                <a:latin typeface="Open Sauce Bold"/>
              </a:rPr>
              <a:t>yıl</a:t>
            </a:r>
            <a:r>
              <a:rPr lang="en-US" sz="1898" dirty="0">
                <a:solidFill>
                  <a:srgbClr val="000000"/>
                </a:solidFill>
                <a:latin typeface="Open Sauce Bold"/>
              </a:rPr>
              <a:t> </a:t>
            </a:r>
            <a:r>
              <a:rPr lang="en-US" sz="1898" dirty="0" err="1">
                <a:solidFill>
                  <a:srgbClr val="000000"/>
                </a:solidFill>
                <a:latin typeface="Open Sauce Bold"/>
              </a:rPr>
              <a:t>daha</a:t>
            </a:r>
            <a:r>
              <a:rPr lang="en-US" sz="1898" dirty="0">
                <a:solidFill>
                  <a:srgbClr val="000000"/>
                </a:solidFill>
                <a:latin typeface="Open Sauce Bold"/>
              </a:rPr>
              <a:t> </a:t>
            </a:r>
            <a:r>
              <a:rPr lang="en-US" sz="1898" dirty="0" err="1">
                <a:solidFill>
                  <a:srgbClr val="000000"/>
                </a:solidFill>
                <a:latin typeface="Open Sauce Bold"/>
              </a:rPr>
              <a:t>devam</a:t>
            </a:r>
            <a:r>
              <a:rPr lang="en-US" sz="1898" dirty="0">
                <a:solidFill>
                  <a:srgbClr val="000000"/>
                </a:solidFill>
                <a:latin typeface="Open Sauce Bold"/>
              </a:rPr>
              <a:t> </a:t>
            </a:r>
            <a:r>
              <a:rPr lang="en-US" sz="1898" dirty="0" err="1">
                <a:solidFill>
                  <a:srgbClr val="000000"/>
                </a:solidFill>
                <a:latin typeface="Open Sauce Bold"/>
              </a:rPr>
              <a:t>etmesi</a:t>
            </a:r>
            <a:r>
              <a:rPr lang="en-US" sz="1898" dirty="0">
                <a:solidFill>
                  <a:srgbClr val="000000"/>
                </a:solidFill>
                <a:latin typeface="Open Sauce Bold"/>
              </a:rPr>
              <a:t> </a:t>
            </a:r>
            <a:r>
              <a:rPr lang="en-US" sz="1898" dirty="0" err="1">
                <a:solidFill>
                  <a:srgbClr val="000000"/>
                </a:solidFill>
                <a:latin typeface="Open Sauce Bold"/>
              </a:rPr>
              <a:t>istenilen</a:t>
            </a:r>
            <a:r>
              <a:rPr lang="en-US" sz="1898" dirty="0">
                <a:solidFill>
                  <a:srgbClr val="000000"/>
                </a:solidFill>
                <a:latin typeface="Open Sauce Bold"/>
              </a:rPr>
              <a:t> </a:t>
            </a:r>
            <a:r>
              <a:rPr lang="en-US" sz="1898" dirty="0" err="1">
                <a:solidFill>
                  <a:srgbClr val="000000"/>
                </a:solidFill>
                <a:latin typeface="Open Sauce Bold"/>
              </a:rPr>
              <a:t>öğrenciler</a:t>
            </a:r>
            <a:r>
              <a:rPr lang="en-US" sz="1898" dirty="0">
                <a:solidFill>
                  <a:srgbClr val="000000"/>
                </a:solidFill>
                <a:latin typeface="Open Sauce Bold"/>
              </a:rPr>
              <a:t> için </a:t>
            </a:r>
            <a:r>
              <a:rPr lang="en-US" sz="1898" dirty="0" err="1">
                <a:solidFill>
                  <a:srgbClr val="000000"/>
                </a:solidFill>
                <a:latin typeface="Open Sauce Bold"/>
              </a:rPr>
              <a:t>Resmi</a:t>
            </a:r>
            <a:r>
              <a:rPr lang="en-US" sz="1898" dirty="0">
                <a:solidFill>
                  <a:srgbClr val="000000"/>
                </a:solidFill>
                <a:latin typeface="Open Sauce Bold"/>
              </a:rPr>
              <a:t> </a:t>
            </a:r>
            <a:r>
              <a:rPr lang="en-US" sz="1898" dirty="0" err="1">
                <a:solidFill>
                  <a:srgbClr val="000000"/>
                </a:solidFill>
                <a:latin typeface="Open Sauce Bold"/>
              </a:rPr>
              <a:t>Tedbir</a:t>
            </a:r>
            <a:r>
              <a:rPr lang="en-US" sz="1898" dirty="0">
                <a:solidFill>
                  <a:srgbClr val="000000"/>
                </a:solidFill>
                <a:latin typeface="Open Sauce Bold"/>
              </a:rPr>
              <a:t> </a:t>
            </a:r>
            <a:r>
              <a:rPr lang="en-US" sz="1898" dirty="0" err="1">
                <a:solidFill>
                  <a:srgbClr val="000000"/>
                </a:solidFill>
                <a:latin typeface="Open Sauce Bold"/>
              </a:rPr>
              <a:t>Kararlarının</a:t>
            </a:r>
            <a:r>
              <a:rPr lang="en-US" sz="1898" dirty="0">
                <a:solidFill>
                  <a:srgbClr val="000000"/>
                </a:solidFill>
                <a:latin typeface="Open Sauce Bold"/>
              </a:rPr>
              <a:t> </a:t>
            </a:r>
            <a:r>
              <a:rPr lang="en-US" sz="1898" dirty="0" err="1">
                <a:solidFill>
                  <a:srgbClr val="000000"/>
                </a:solidFill>
                <a:latin typeface="Open Sauce Bold"/>
              </a:rPr>
              <a:t>uzatılması</a:t>
            </a:r>
            <a:r>
              <a:rPr lang="en-US" sz="1898" dirty="0">
                <a:solidFill>
                  <a:srgbClr val="000000"/>
                </a:solidFill>
                <a:latin typeface="Open Sauce Bold"/>
              </a:rPr>
              <a:t> </a:t>
            </a:r>
            <a:r>
              <a:rPr lang="en-US" sz="1898" dirty="0" err="1">
                <a:solidFill>
                  <a:srgbClr val="000000"/>
                </a:solidFill>
                <a:latin typeface="Open Sauce Bold"/>
              </a:rPr>
              <a:t>konusunda</a:t>
            </a:r>
            <a:r>
              <a:rPr lang="en-US" sz="1898" dirty="0">
                <a:solidFill>
                  <a:srgbClr val="000000"/>
                </a:solidFill>
                <a:latin typeface="Open Sauce Bold"/>
              </a:rPr>
              <a:t> </a:t>
            </a:r>
            <a:r>
              <a:rPr lang="en-US" sz="1898" dirty="0" err="1">
                <a:solidFill>
                  <a:srgbClr val="000000"/>
                </a:solidFill>
                <a:latin typeface="Open Sauce Bold"/>
              </a:rPr>
              <a:t>velilerin</a:t>
            </a:r>
            <a:r>
              <a:rPr lang="en-US" sz="1898" dirty="0">
                <a:solidFill>
                  <a:srgbClr val="000000"/>
                </a:solidFill>
                <a:latin typeface="Open Sauce Bold"/>
              </a:rPr>
              <a:t> </a:t>
            </a:r>
            <a:r>
              <a:rPr lang="en-US" sz="1898" dirty="0" err="1">
                <a:solidFill>
                  <a:srgbClr val="000000"/>
                </a:solidFill>
                <a:latin typeface="Open Sauce Bold"/>
              </a:rPr>
              <a:t>okul</a:t>
            </a:r>
            <a:r>
              <a:rPr lang="en-US" sz="1898" dirty="0">
                <a:solidFill>
                  <a:srgbClr val="000000"/>
                </a:solidFill>
                <a:latin typeface="Open Sauce Bold"/>
              </a:rPr>
              <a:t> </a:t>
            </a:r>
            <a:r>
              <a:rPr lang="en-US" sz="1898" dirty="0" err="1">
                <a:solidFill>
                  <a:srgbClr val="000000"/>
                </a:solidFill>
                <a:latin typeface="Open Sauce Bold"/>
              </a:rPr>
              <a:t>müdürlüklerine</a:t>
            </a:r>
            <a:r>
              <a:rPr lang="en-US" sz="1898" dirty="0">
                <a:solidFill>
                  <a:srgbClr val="000000"/>
                </a:solidFill>
                <a:latin typeface="Open Sauce Bold"/>
              </a:rPr>
              <a:t> </a:t>
            </a:r>
            <a:r>
              <a:rPr lang="en-US" sz="1898" dirty="0" err="1">
                <a:solidFill>
                  <a:srgbClr val="000000"/>
                </a:solidFill>
                <a:latin typeface="Open Sauce Bold"/>
              </a:rPr>
              <a:t>veya</a:t>
            </a:r>
            <a:r>
              <a:rPr lang="en-US" sz="1898" dirty="0">
                <a:solidFill>
                  <a:srgbClr val="000000"/>
                </a:solidFill>
                <a:latin typeface="Open Sauce Bold"/>
              </a:rPr>
              <a:t> Rehberlik ve Araştırma Merkezi’ne </a:t>
            </a:r>
            <a:r>
              <a:rPr lang="en-US" sz="1898" dirty="0" err="1">
                <a:solidFill>
                  <a:srgbClr val="000000"/>
                </a:solidFill>
                <a:latin typeface="Open Sauce Bold"/>
              </a:rPr>
              <a:t>başvurmaları</a:t>
            </a:r>
            <a:r>
              <a:rPr lang="en-US" sz="1898" dirty="0">
                <a:solidFill>
                  <a:srgbClr val="000000"/>
                </a:solidFill>
                <a:latin typeface="Open Sauce Bold"/>
              </a:rPr>
              <a:t> </a:t>
            </a:r>
            <a:r>
              <a:rPr lang="en-US" sz="1898" dirty="0" err="1">
                <a:solidFill>
                  <a:srgbClr val="000000"/>
                </a:solidFill>
                <a:latin typeface="Open Sauce Bold"/>
              </a:rPr>
              <a:t>gerekmektedir</a:t>
            </a:r>
            <a:r>
              <a:rPr lang="en-US" sz="1898" dirty="0">
                <a:solidFill>
                  <a:srgbClr val="000000"/>
                </a:solidFill>
                <a:latin typeface="Open Sauce Bold"/>
              </a:rPr>
              <a:t>.</a:t>
            </a:r>
          </a:p>
          <a:p>
            <a:pPr algn="ctr">
              <a:lnSpc>
                <a:spcPts val="2657"/>
              </a:lnSpc>
            </a:pPr>
            <a:endParaRPr lang="en-US" sz="1898" dirty="0">
              <a:solidFill>
                <a:srgbClr val="000000"/>
              </a:solidFill>
              <a:latin typeface="Open Sauce Bold"/>
            </a:endParaRPr>
          </a:p>
          <a:p>
            <a:pPr algn="ctr">
              <a:lnSpc>
                <a:spcPts val="2657"/>
              </a:lnSpc>
            </a:pPr>
            <a:r>
              <a:rPr lang="en-US" sz="1898" dirty="0">
                <a:solidFill>
                  <a:srgbClr val="000000"/>
                </a:solidFill>
                <a:latin typeface="Open Sauce Bold"/>
              </a:rPr>
              <a:t> Öğrenci </a:t>
            </a:r>
            <a:r>
              <a:rPr lang="en-US" sz="1898" dirty="0" err="1">
                <a:solidFill>
                  <a:srgbClr val="000000"/>
                </a:solidFill>
                <a:latin typeface="Open Sauce Bold"/>
              </a:rPr>
              <a:t>yaş</a:t>
            </a:r>
            <a:r>
              <a:rPr lang="en-US" sz="1898" dirty="0">
                <a:solidFill>
                  <a:srgbClr val="000000"/>
                </a:solidFill>
                <a:latin typeface="Open Sauce Bold"/>
              </a:rPr>
              <a:t> </a:t>
            </a:r>
            <a:r>
              <a:rPr lang="en-US" sz="1898" dirty="0" err="1">
                <a:solidFill>
                  <a:srgbClr val="000000"/>
                </a:solidFill>
                <a:latin typeface="Open Sauce Bold"/>
              </a:rPr>
              <a:t>olarak</a:t>
            </a:r>
            <a:r>
              <a:rPr lang="en-US" sz="1898" dirty="0">
                <a:solidFill>
                  <a:srgbClr val="000000"/>
                </a:solidFill>
                <a:latin typeface="Open Sauce Bold"/>
              </a:rPr>
              <a:t> 71 </a:t>
            </a:r>
            <a:r>
              <a:rPr lang="en-US" sz="1898" dirty="0" err="1">
                <a:solidFill>
                  <a:srgbClr val="000000"/>
                </a:solidFill>
                <a:latin typeface="Open Sauce Bold"/>
              </a:rPr>
              <a:t>ayını</a:t>
            </a:r>
            <a:r>
              <a:rPr lang="en-US" sz="1898" dirty="0">
                <a:solidFill>
                  <a:srgbClr val="000000"/>
                </a:solidFill>
                <a:latin typeface="Open Sauce Bold"/>
              </a:rPr>
              <a:t> </a:t>
            </a:r>
            <a:r>
              <a:rPr lang="en-US" sz="1898" dirty="0" err="1">
                <a:solidFill>
                  <a:srgbClr val="000000"/>
                </a:solidFill>
                <a:latin typeface="Open Sauce Bold"/>
              </a:rPr>
              <a:t>tamamlamamış</a:t>
            </a:r>
            <a:r>
              <a:rPr lang="en-US" sz="1898" dirty="0">
                <a:solidFill>
                  <a:srgbClr val="000000"/>
                </a:solidFill>
                <a:latin typeface="Open Sauce Bold"/>
              </a:rPr>
              <a:t> ise </a:t>
            </a:r>
            <a:r>
              <a:rPr lang="en-US" sz="1898" dirty="0" err="1">
                <a:solidFill>
                  <a:srgbClr val="000000"/>
                </a:solidFill>
                <a:latin typeface="Open Sauce Bold"/>
              </a:rPr>
              <a:t>anasınıfı</a:t>
            </a:r>
            <a:r>
              <a:rPr lang="en-US" sz="1898" dirty="0">
                <a:solidFill>
                  <a:srgbClr val="000000"/>
                </a:solidFill>
                <a:latin typeface="Open Sauce Bold"/>
              </a:rPr>
              <a:t> </a:t>
            </a:r>
            <a:r>
              <a:rPr lang="en-US" sz="1898" dirty="0" err="1">
                <a:solidFill>
                  <a:srgbClr val="000000"/>
                </a:solidFill>
                <a:latin typeface="Open Sauce Bold"/>
              </a:rPr>
              <a:t>veya</a:t>
            </a:r>
            <a:r>
              <a:rPr lang="en-US" sz="1898" dirty="0">
                <a:solidFill>
                  <a:srgbClr val="000000"/>
                </a:solidFill>
                <a:latin typeface="Open Sauce Bold"/>
              </a:rPr>
              <a:t> </a:t>
            </a:r>
            <a:r>
              <a:rPr lang="en-US" sz="1898" dirty="0" err="1">
                <a:solidFill>
                  <a:srgbClr val="000000"/>
                </a:solidFill>
                <a:latin typeface="Open Sauce Bold"/>
              </a:rPr>
              <a:t>anaokulu</a:t>
            </a:r>
            <a:r>
              <a:rPr lang="en-US" sz="1898" dirty="0">
                <a:solidFill>
                  <a:srgbClr val="000000"/>
                </a:solidFill>
                <a:latin typeface="Open Sauce Bold"/>
              </a:rPr>
              <a:t> </a:t>
            </a:r>
            <a:r>
              <a:rPr lang="en-US" sz="1898" dirty="0" err="1">
                <a:solidFill>
                  <a:srgbClr val="000000"/>
                </a:solidFill>
                <a:latin typeface="Open Sauce Bold"/>
              </a:rPr>
              <a:t>uzatma</a:t>
            </a:r>
            <a:r>
              <a:rPr lang="en-US" sz="1898" dirty="0">
                <a:solidFill>
                  <a:srgbClr val="000000"/>
                </a:solidFill>
                <a:latin typeface="Open Sauce Bold"/>
              </a:rPr>
              <a:t> </a:t>
            </a:r>
            <a:r>
              <a:rPr lang="en-US" sz="1898" dirty="0" err="1">
                <a:solidFill>
                  <a:srgbClr val="000000"/>
                </a:solidFill>
                <a:latin typeface="Open Sauce Bold"/>
              </a:rPr>
              <a:t>talebi</a:t>
            </a:r>
            <a:r>
              <a:rPr lang="en-US" sz="1898" dirty="0">
                <a:solidFill>
                  <a:srgbClr val="000000"/>
                </a:solidFill>
                <a:latin typeface="Open Sauce Bold"/>
              </a:rPr>
              <a:t> </a:t>
            </a:r>
            <a:r>
              <a:rPr lang="en-US" sz="1898" dirty="0" err="1">
                <a:solidFill>
                  <a:srgbClr val="000000"/>
                </a:solidFill>
                <a:latin typeface="Open Sauce Bold"/>
              </a:rPr>
              <a:t>velisi</a:t>
            </a:r>
            <a:r>
              <a:rPr lang="en-US" sz="1898" dirty="0">
                <a:solidFill>
                  <a:srgbClr val="000000"/>
                </a:solidFill>
                <a:latin typeface="Open Sauce Bold"/>
              </a:rPr>
              <a:t> tarafından </a:t>
            </a:r>
            <a:r>
              <a:rPr lang="en-US" sz="1898" dirty="0" err="1">
                <a:solidFill>
                  <a:srgbClr val="000000"/>
                </a:solidFill>
                <a:latin typeface="Open Sauce Bold"/>
              </a:rPr>
              <a:t>verilecek</a:t>
            </a:r>
            <a:r>
              <a:rPr lang="en-US" sz="1898" dirty="0">
                <a:solidFill>
                  <a:srgbClr val="000000"/>
                </a:solidFill>
                <a:latin typeface="Open Sauce Bold"/>
              </a:rPr>
              <a:t> </a:t>
            </a:r>
            <a:r>
              <a:rPr lang="en-US" sz="1898" dirty="0" err="1">
                <a:solidFill>
                  <a:srgbClr val="000000"/>
                </a:solidFill>
                <a:latin typeface="Open Sauce Bold"/>
              </a:rPr>
              <a:t>dilekçe</a:t>
            </a:r>
            <a:r>
              <a:rPr lang="en-US" sz="1898" dirty="0">
                <a:solidFill>
                  <a:srgbClr val="000000"/>
                </a:solidFill>
                <a:latin typeface="Open Sauce Bold"/>
              </a:rPr>
              <a:t> ile </a:t>
            </a:r>
            <a:r>
              <a:rPr lang="en-US" sz="1898" dirty="0" err="1">
                <a:solidFill>
                  <a:srgbClr val="000000"/>
                </a:solidFill>
                <a:latin typeface="Open Sauce Bold"/>
              </a:rPr>
              <a:t>okul</a:t>
            </a:r>
            <a:r>
              <a:rPr lang="en-US" sz="1898" dirty="0">
                <a:solidFill>
                  <a:srgbClr val="000000"/>
                </a:solidFill>
                <a:latin typeface="Open Sauce Bold"/>
              </a:rPr>
              <a:t> </a:t>
            </a:r>
            <a:r>
              <a:rPr lang="en-US" sz="1898" dirty="0" err="1">
                <a:solidFill>
                  <a:srgbClr val="000000"/>
                </a:solidFill>
                <a:latin typeface="Open Sauce Bold"/>
              </a:rPr>
              <a:t>müdürlükleri</a:t>
            </a:r>
            <a:r>
              <a:rPr lang="en-US" sz="1898" dirty="0">
                <a:solidFill>
                  <a:srgbClr val="000000"/>
                </a:solidFill>
                <a:latin typeface="Open Sauce Bold"/>
              </a:rPr>
              <a:t> tarafından </a:t>
            </a:r>
            <a:r>
              <a:rPr lang="en-US" sz="1898" dirty="0" err="1">
                <a:solidFill>
                  <a:srgbClr val="000000"/>
                </a:solidFill>
                <a:latin typeface="Open Sauce Bold"/>
              </a:rPr>
              <a:t>yapılabilecek</a:t>
            </a:r>
            <a:r>
              <a:rPr lang="en-US" sz="1898" dirty="0">
                <a:solidFill>
                  <a:srgbClr val="000000"/>
                </a:solidFill>
                <a:latin typeface="Open Sauce Bold"/>
              </a:rPr>
              <a:t>. </a:t>
            </a:r>
            <a:r>
              <a:rPr lang="en-US" sz="1898" dirty="0" err="1">
                <a:solidFill>
                  <a:srgbClr val="000000"/>
                </a:solidFill>
                <a:latin typeface="Open Sauce Bold"/>
              </a:rPr>
              <a:t>Eğer</a:t>
            </a:r>
            <a:r>
              <a:rPr lang="en-US" sz="1898" dirty="0">
                <a:solidFill>
                  <a:srgbClr val="000000"/>
                </a:solidFill>
                <a:latin typeface="Open Sauce Bold"/>
              </a:rPr>
              <a:t> öğrenci 72 ay ve </a:t>
            </a:r>
            <a:r>
              <a:rPr lang="en-US" sz="1898" dirty="0" err="1">
                <a:solidFill>
                  <a:srgbClr val="000000"/>
                </a:solidFill>
                <a:latin typeface="Open Sauce Bold"/>
              </a:rPr>
              <a:t>üzeri</a:t>
            </a:r>
            <a:r>
              <a:rPr lang="en-US" sz="1898" dirty="0">
                <a:solidFill>
                  <a:srgbClr val="000000"/>
                </a:solidFill>
                <a:latin typeface="Open Sauce Bold"/>
              </a:rPr>
              <a:t> ise (79 </a:t>
            </a:r>
            <a:r>
              <a:rPr lang="en-US" sz="1898" dirty="0" err="1">
                <a:solidFill>
                  <a:srgbClr val="000000"/>
                </a:solidFill>
                <a:latin typeface="Open Sauce Bold"/>
              </a:rPr>
              <a:t>Aya</a:t>
            </a:r>
            <a:r>
              <a:rPr lang="en-US" sz="1898" dirty="0">
                <a:solidFill>
                  <a:srgbClr val="000000"/>
                </a:solidFill>
                <a:latin typeface="Open Sauce Bold"/>
              </a:rPr>
              <a:t> </a:t>
            </a:r>
            <a:r>
              <a:rPr lang="en-US" sz="1898" dirty="0" err="1">
                <a:solidFill>
                  <a:srgbClr val="000000"/>
                </a:solidFill>
                <a:latin typeface="Open Sauce Bold"/>
              </a:rPr>
              <a:t>kadar</a:t>
            </a:r>
            <a:r>
              <a:rPr lang="en-US" sz="1898" dirty="0">
                <a:solidFill>
                  <a:srgbClr val="000000"/>
                </a:solidFill>
                <a:latin typeface="Open Sauce Bold"/>
              </a:rPr>
              <a:t>) “</a:t>
            </a:r>
            <a:r>
              <a:rPr lang="en-US" sz="1898" dirty="0" err="1">
                <a:solidFill>
                  <a:srgbClr val="000000"/>
                </a:solidFill>
                <a:latin typeface="Open Sauce Bold"/>
              </a:rPr>
              <a:t>Tek</a:t>
            </a:r>
            <a:r>
              <a:rPr lang="en-US" sz="1898" dirty="0">
                <a:solidFill>
                  <a:srgbClr val="000000"/>
                </a:solidFill>
                <a:latin typeface="Open Sauce Bold"/>
              </a:rPr>
              <a:t> </a:t>
            </a:r>
            <a:r>
              <a:rPr lang="en-US" sz="1898" dirty="0" err="1">
                <a:solidFill>
                  <a:srgbClr val="000000"/>
                </a:solidFill>
                <a:latin typeface="Open Sauce Bold"/>
              </a:rPr>
              <a:t>Hekim</a:t>
            </a:r>
            <a:r>
              <a:rPr lang="en-US" sz="1898" dirty="0">
                <a:solidFill>
                  <a:srgbClr val="000000"/>
                </a:solidFill>
                <a:latin typeface="Open Sauce Bold"/>
              </a:rPr>
              <a:t> Durum </a:t>
            </a:r>
            <a:r>
              <a:rPr lang="en-US" sz="1898" dirty="0" err="1">
                <a:solidFill>
                  <a:srgbClr val="000000"/>
                </a:solidFill>
                <a:latin typeface="Open Sauce Bold"/>
              </a:rPr>
              <a:t>Bildirir</a:t>
            </a:r>
            <a:r>
              <a:rPr lang="en-US" sz="1898" dirty="0">
                <a:solidFill>
                  <a:srgbClr val="000000"/>
                </a:solidFill>
                <a:latin typeface="Open Sauce Bold"/>
              </a:rPr>
              <a:t> </a:t>
            </a:r>
            <a:r>
              <a:rPr lang="en-US" sz="1898" dirty="0" err="1">
                <a:solidFill>
                  <a:srgbClr val="000000"/>
                </a:solidFill>
                <a:latin typeface="Open Sauce Bold"/>
              </a:rPr>
              <a:t>Raporu</a:t>
            </a:r>
            <a:r>
              <a:rPr lang="en-US" sz="1898" dirty="0">
                <a:solidFill>
                  <a:srgbClr val="000000"/>
                </a:solidFill>
                <a:latin typeface="Open Sauce Bold"/>
              </a:rPr>
              <a:t>” ile Rehberlik ve Araştırma </a:t>
            </a:r>
            <a:r>
              <a:rPr lang="en-US" sz="1898" dirty="0" err="1">
                <a:solidFill>
                  <a:srgbClr val="000000"/>
                </a:solidFill>
                <a:latin typeface="Open Sauce Bold"/>
              </a:rPr>
              <a:t>Merkezine</a:t>
            </a:r>
            <a:r>
              <a:rPr lang="en-US" sz="1898" dirty="0">
                <a:solidFill>
                  <a:srgbClr val="000000"/>
                </a:solidFill>
                <a:latin typeface="Open Sauce Bold"/>
              </a:rPr>
              <a:t> </a:t>
            </a:r>
            <a:r>
              <a:rPr lang="en-US" sz="1898" dirty="0" err="1">
                <a:solidFill>
                  <a:srgbClr val="000000"/>
                </a:solidFill>
                <a:latin typeface="Open Sauce Bold"/>
              </a:rPr>
              <a:t>başvurması</a:t>
            </a:r>
            <a:r>
              <a:rPr lang="en-US" sz="1898" dirty="0">
                <a:solidFill>
                  <a:srgbClr val="000000"/>
                </a:solidFill>
                <a:latin typeface="Open Sauce Bold"/>
              </a:rPr>
              <a:t> </a:t>
            </a:r>
            <a:r>
              <a:rPr lang="en-US" sz="1898" dirty="0" err="1">
                <a:solidFill>
                  <a:srgbClr val="000000"/>
                </a:solidFill>
                <a:latin typeface="Open Sauce Bold"/>
              </a:rPr>
              <a:t>gerekmektedir</a:t>
            </a:r>
            <a:r>
              <a:rPr lang="en-US" sz="1898" dirty="0">
                <a:solidFill>
                  <a:srgbClr val="000000"/>
                </a:solidFill>
                <a:latin typeface="Open Sauce Bold"/>
              </a:rPr>
              <a:t>.</a:t>
            </a:r>
          </a:p>
          <a:p>
            <a:pPr algn="ctr">
              <a:lnSpc>
                <a:spcPts val="2657"/>
              </a:lnSpc>
            </a:pPr>
            <a:endParaRPr lang="en-US" sz="1898" dirty="0">
              <a:solidFill>
                <a:srgbClr val="000000"/>
              </a:solidFill>
              <a:latin typeface="Open Sauce Bold"/>
            </a:endParaRPr>
          </a:p>
          <a:p>
            <a:pPr algn="ctr">
              <a:lnSpc>
                <a:spcPts val="2657"/>
              </a:lnSpc>
            </a:pPr>
            <a:r>
              <a:rPr lang="en-US" sz="1898" dirty="0">
                <a:solidFill>
                  <a:srgbClr val="000000"/>
                </a:solidFill>
                <a:latin typeface="Open Sauce Bold"/>
              </a:rPr>
              <a:t> </a:t>
            </a:r>
            <a:r>
              <a:rPr lang="en-US" sz="1898" dirty="0" err="1">
                <a:solidFill>
                  <a:srgbClr val="000000"/>
                </a:solidFill>
                <a:latin typeface="Open Sauce Bold"/>
              </a:rPr>
              <a:t>RAM’larda</a:t>
            </a:r>
            <a:r>
              <a:rPr lang="en-US" sz="1898" dirty="0">
                <a:solidFill>
                  <a:srgbClr val="000000"/>
                </a:solidFill>
                <a:latin typeface="Open Sauce Bold"/>
              </a:rPr>
              <a:t> </a:t>
            </a:r>
            <a:r>
              <a:rPr lang="en-US" sz="1898" dirty="0" err="1">
                <a:solidFill>
                  <a:srgbClr val="000000"/>
                </a:solidFill>
                <a:latin typeface="Open Sauce Bold"/>
              </a:rPr>
              <a:t>ki</a:t>
            </a:r>
            <a:r>
              <a:rPr lang="en-US" sz="1898" dirty="0">
                <a:solidFill>
                  <a:srgbClr val="000000"/>
                </a:solidFill>
                <a:latin typeface="Open Sauce Bold"/>
              </a:rPr>
              <a:t> </a:t>
            </a:r>
            <a:r>
              <a:rPr lang="en-US" sz="1898" dirty="0" err="1">
                <a:solidFill>
                  <a:srgbClr val="000000"/>
                </a:solidFill>
                <a:latin typeface="Open Sauce Bold"/>
              </a:rPr>
              <a:t>süreçte</a:t>
            </a:r>
            <a:r>
              <a:rPr lang="en-US" sz="1898" dirty="0">
                <a:solidFill>
                  <a:srgbClr val="000000"/>
                </a:solidFill>
                <a:latin typeface="Open Sauce Bold"/>
              </a:rPr>
              <a:t> ise </a:t>
            </a:r>
            <a:r>
              <a:rPr lang="en-US" sz="1898" dirty="0" err="1">
                <a:solidFill>
                  <a:srgbClr val="000000"/>
                </a:solidFill>
                <a:latin typeface="Open Sauce Bold"/>
              </a:rPr>
              <a:t>velinin</a:t>
            </a:r>
            <a:r>
              <a:rPr lang="en-US" sz="1898" dirty="0">
                <a:solidFill>
                  <a:srgbClr val="000000"/>
                </a:solidFill>
                <a:latin typeface="Open Sauce Bold"/>
              </a:rPr>
              <a:t> </a:t>
            </a:r>
            <a:r>
              <a:rPr lang="en-US" sz="1898" dirty="0" err="1">
                <a:solidFill>
                  <a:srgbClr val="000000"/>
                </a:solidFill>
                <a:latin typeface="Open Sauce Bold"/>
              </a:rPr>
              <a:t>yazılı</a:t>
            </a:r>
            <a:r>
              <a:rPr lang="en-US" sz="1898" dirty="0">
                <a:solidFill>
                  <a:srgbClr val="000000"/>
                </a:solidFill>
                <a:latin typeface="Open Sauce Bold"/>
              </a:rPr>
              <a:t> </a:t>
            </a:r>
            <a:r>
              <a:rPr lang="en-US" sz="1898" dirty="0" err="1">
                <a:solidFill>
                  <a:srgbClr val="000000"/>
                </a:solidFill>
                <a:latin typeface="Open Sauce Bold"/>
              </a:rPr>
              <a:t>talebi</a:t>
            </a:r>
            <a:r>
              <a:rPr lang="en-US" sz="1898" dirty="0">
                <a:solidFill>
                  <a:srgbClr val="000000"/>
                </a:solidFill>
                <a:latin typeface="Open Sauce Bold"/>
              </a:rPr>
              <a:t> </a:t>
            </a:r>
            <a:r>
              <a:rPr lang="en-US" sz="1898" dirty="0" err="1">
                <a:solidFill>
                  <a:srgbClr val="000000"/>
                </a:solidFill>
                <a:latin typeface="Open Sauce Bold"/>
              </a:rPr>
              <a:t>üzerine</a:t>
            </a:r>
            <a:r>
              <a:rPr lang="en-US" sz="1898" dirty="0">
                <a:solidFill>
                  <a:srgbClr val="000000"/>
                </a:solidFill>
                <a:latin typeface="Open Sauce Bold"/>
              </a:rPr>
              <a:t> Özel Eğitim </a:t>
            </a:r>
            <a:r>
              <a:rPr lang="en-US" sz="1898" dirty="0" err="1">
                <a:solidFill>
                  <a:srgbClr val="000000"/>
                </a:solidFill>
                <a:latin typeface="Open Sauce Bold"/>
              </a:rPr>
              <a:t>Değerlendirme</a:t>
            </a:r>
            <a:r>
              <a:rPr lang="en-US" sz="1898" dirty="0">
                <a:solidFill>
                  <a:srgbClr val="000000"/>
                </a:solidFill>
                <a:latin typeface="Open Sauce Bold"/>
              </a:rPr>
              <a:t> </a:t>
            </a:r>
            <a:r>
              <a:rPr lang="en-US" sz="1898" dirty="0" err="1">
                <a:solidFill>
                  <a:srgbClr val="000000"/>
                </a:solidFill>
                <a:latin typeface="Open Sauce Bold"/>
              </a:rPr>
              <a:t>Kurulu</a:t>
            </a:r>
            <a:r>
              <a:rPr lang="en-US" sz="1898" dirty="0">
                <a:solidFill>
                  <a:srgbClr val="000000"/>
                </a:solidFill>
                <a:latin typeface="Open Sauce Bold"/>
              </a:rPr>
              <a:t> </a:t>
            </a:r>
            <a:r>
              <a:rPr lang="en-US" sz="1898" dirty="0" err="1">
                <a:solidFill>
                  <a:srgbClr val="000000"/>
                </a:solidFill>
                <a:latin typeface="Open Sauce Bold"/>
              </a:rPr>
              <a:t>Raporu</a:t>
            </a:r>
            <a:r>
              <a:rPr lang="en-US" sz="1898" dirty="0">
                <a:solidFill>
                  <a:srgbClr val="000000"/>
                </a:solidFill>
                <a:latin typeface="Open Sauce Bold"/>
              </a:rPr>
              <a:t> </a:t>
            </a:r>
            <a:r>
              <a:rPr lang="en-US" sz="1898" dirty="0" err="1">
                <a:solidFill>
                  <a:srgbClr val="000000"/>
                </a:solidFill>
                <a:latin typeface="Open Sauce Bold"/>
              </a:rPr>
              <a:t>düzenlenerek</a:t>
            </a:r>
            <a:r>
              <a:rPr lang="en-US" sz="1898" dirty="0">
                <a:solidFill>
                  <a:srgbClr val="000000"/>
                </a:solidFill>
                <a:latin typeface="Open Sauce Bold"/>
              </a:rPr>
              <a:t> </a:t>
            </a:r>
            <a:r>
              <a:rPr lang="en-US" sz="1898" dirty="0" err="1">
                <a:solidFill>
                  <a:srgbClr val="000000"/>
                </a:solidFill>
                <a:latin typeface="Open Sauce Bold"/>
              </a:rPr>
              <a:t>öğrencinin</a:t>
            </a:r>
            <a:r>
              <a:rPr lang="en-US" sz="1898" dirty="0">
                <a:solidFill>
                  <a:srgbClr val="000000"/>
                </a:solidFill>
                <a:latin typeface="Open Sauce Bold"/>
              </a:rPr>
              <a:t> </a:t>
            </a:r>
            <a:r>
              <a:rPr lang="en-US" sz="1898" dirty="0" err="1">
                <a:solidFill>
                  <a:srgbClr val="000000"/>
                </a:solidFill>
                <a:latin typeface="Open Sauce Bold"/>
              </a:rPr>
              <a:t>okul</a:t>
            </a:r>
            <a:r>
              <a:rPr lang="en-US" sz="1898" dirty="0">
                <a:solidFill>
                  <a:srgbClr val="000000"/>
                </a:solidFill>
                <a:latin typeface="Open Sauce Bold"/>
              </a:rPr>
              <a:t> </a:t>
            </a:r>
            <a:r>
              <a:rPr lang="en-US" sz="1898" dirty="0" err="1">
                <a:solidFill>
                  <a:srgbClr val="000000"/>
                </a:solidFill>
                <a:latin typeface="Open Sauce Bold"/>
              </a:rPr>
              <a:t>öncesi</a:t>
            </a:r>
            <a:r>
              <a:rPr lang="en-US" sz="1898" dirty="0">
                <a:solidFill>
                  <a:srgbClr val="000000"/>
                </a:solidFill>
                <a:latin typeface="Open Sauce Bold"/>
              </a:rPr>
              <a:t> </a:t>
            </a:r>
            <a:r>
              <a:rPr lang="en-US" sz="1898" dirty="0" err="1">
                <a:solidFill>
                  <a:srgbClr val="000000"/>
                </a:solidFill>
                <a:latin typeface="Open Sauce Bold"/>
              </a:rPr>
              <a:t>sürecinin</a:t>
            </a:r>
            <a:r>
              <a:rPr lang="en-US" sz="1898" dirty="0">
                <a:solidFill>
                  <a:srgbClr val="000000"/>
                </a:solidFill>
                <a:latin typeface="Open Sauce Bold"/>
              </a:rPr>
              <a:t> </a:t>
            </a:r>
            <a:r>
              <a:rPr lang="en-US" sz="1898" dirty="0" err="1">
                <a:solidFill>
                  <a:srgbClr val="000000"/>
                </a:solidFill>
                <a:latin typeface="Open Sauce Bold"/>
              </a:rPr>
              <a:t>uzatılması</a:t>
            </a:r>
            <a:r>
              <a:rPr lang="en-US" sz="1898" dirty="0">
                <a:solidFill>
                  <a:srgbClr val="000000"/>
                </a:solidFill>
                <a:latin typeface="Open Sauce Bold"/>
              </a:rPr>
              <a:t> </a:t>
            </a:r>
            <a:r>
              <a:rPr lang="en-US" sz="1898" dirty="0" err="1">
                <a:solidFill>
                  <a:srgbClr val="000000"/>
                </a:solidFill>
                <a:latin typeface="Open Sauce Bold"/>
              </a:rPr>
              <a:t>sağlanmaktadır</a:t>
            </a:r>
            <a:r>
              <a:rPr lang="en-US" sz="1898" dirty="0">
                <a:solidFill>
                  <a:srgbClr val="000000"/>
                </a:solidFill>
                <a:latin typeface="Open Sauce Bold"/>
              </a:rPr>
              <a:t>. Bu </a:t>
            </a:r>
            <a:r>
              <a:rPr lang="en-US" sz="1898" dirty="0" err="1">
                <a:solidFill>
                  <a:srgbClr val="000000"/>
                </a:solidFill>
                <a:latin typeface="Open Sauce Bold"/>
              </a:rPr>
              <a:t>raporlaştırma</a:t>
            </a:r>
            <a:r>
              <a:rPr lang="en-US" sz="1898" dirty="0">
                <a:solidFill>
                  <a:srgbClr val="000000"/>
                </a:solidFill>
                <a:latin typeface="Open Sauce Bold"/>
              </a:rPr>
              <a:t> sonrası öğrenci e-</a:t>
            </a:r>
            <a:r>
              <a:rPr lang="en-US" sz="1898" dirty="0" err="1">
                <a:solidFill>
                  <a:srgbClr val="000000"/>
                </a:solidFill>
                <a:latin typeface="Open Sauce Bold"/>
              </a:rPr>
              <a:t>okul</a:t>
            </a:r>
            <a:r>
              <a:rPr lang="en-US" sz="1898" dirty="0">
                <a:solidFill>
                  <a:srgbClr val="000000"/>
                </a:solidFill>
                <a:latin typeface="Open Sauce Bold"/>
              </a:rPr>
              <a:t> </a:t>
            </a:r>
            <a:r>
              <a:rPr lang="en-US" sz="1898" dirty="0" err="1">
                <a:solidFill>
                  <a:srgbClr val="000000"/>
                </a:solidFill>
                <a:latin typeface="Open Sauce Bold"/>
              </a:rPr>
              <a:t>sisteminde</a:t>
            </a:r>
            <a:r>
              <a:rPr lang="en-US" sz="1898" dirty="0">
                <a:solidFill>
                  <a:srgbClr val="000000"/>
                </a:solidFill>
                <a:latin typeface="Open Sauce Bold"/>
              </a:rPr>
              <a:t> Özel Eğitime </a:t>
            </a:r>
            <a:r>
              <a:rPr lang="en-US" sz="1898" dirty="0" err="1">
                <a:solidFill>
                  <a:srgbClr val="000000"/>
                </a:solidFill>
                <a:latin typeface="Open Sauce Bold"/>
              </a:rPr>
              <a:t>İhtiyacı</a:t>
            </a:r>
            <a:r>
              <a:rPr lang="en-US" sz="1898" dirty="0">
                <a:solidFill>
                  <a:srgbClr val="000000"/>
                </a:solidFill>
                <a:latin typeface="Open Sauce Bold"/>
              </a:rPr>
              <a:t> Olan Öğrenci (</a:t>
            </a:r>
            <a:r>
              <a:rPr lang="en-US" sz="1898" dirty="0" err="1">
                <a:solidFill>
                  <a:srgbClr val="000000"/>
                </a:solidFill>
                <a:latin typeface="Open Sauce Bold"/>
              </a:rPr>
              <a:t>Kaynaştırma</a:t>
            </a:r>
            <a:r>
              <a:rPr lang="en-US" sz="1898" dirty="0">
                <a:solidFill>
                  <a:srgbClr val="000000"/>
                </a:solidFill>
                <a:latin typeface="Open Sauce Bold"/>
              </a:rPr>
              <a:t> </a:t>
            </a:r>
            <a:r>
              <a:rPr lang="en-US" sz="1898" dirty="0" err="1">
                <a:solidFill>
                  <a:srgbClr val="000000"/>
                </a:solidFill>
                <a:latin typeface="Open Sauce Bold"/>
              </a:rPr>
              <a:t>Öğrencisi</a:t>
            </a:r>
            <a:r>
              <a:rPr lang="en-US" sz="1898" dirty="0">
                <a:solidFill>
                  <a:srgbClr val="000000"/>
                </a:solidFill>
                <a:latin typeface="Open Sauce Bold"/>
              </a:rPr>
              <a:t>) </a:t>
            </a:r>
            <a:r>
              <a:rPr lang="en-US" sz="1898" dirty="0" err="1">
                <a:solidFill>
                  <a:srgbClr val="000000"/>
                </a:solidFill>
                <a:latin typeface="Open Sauce Bold"/>
              </a:rPr>
              <a:t>Listesinde</a:t>
            </a:r>
            <a:r>
              <a:rPr lang="en-US" sz="1898" dirty="0">
                <a:solidFill>
                  <a:srgbClr val="000000"/>
                </a:solidFill>
                <a:latin typeface="Open Sauce Bold"/>
              </a:rPr>
              <a:t> </a:t>
            </a:r>
            <a:r>
              <a:rPr lang="en-US" sz="1898" dirty="0" err="1">
                <a:solidFill>
                  <a:srgbClr val="000000"/>
                </a:solidFill>
                <a:latin typeface="Open Sauce Bold"/>
              </a:rPr>
              <a:t>görülecektir</a:t>
            </a:r>
            <a:r>
              <a:rPr lang="en-US" sz="1898" dirty="0">
                <a:solidFill>
                  <a:srgbClr val="000000"/>
                </a:solidFill>
                <a:latin typeface="Open Sauce Bold"/>
              </a:rPr>
              <a:t>.</a:t>
            </a:r>
          </a:p>
          <a:p>
            <a:pPr algn="ctr">
              <a:lnSpc>
                <a:spcPts val="2657"/>
              </a:lnSpc>
            </a:pPr>
            <a:endParaRPr lang="en-US" sz="1898" dirty="0">
              <a:solidFill>
                <a:srgbClr val="000000"/>
              </a:solidFill>
              <a:latin typeface="Open Sauce Bold"/>
            </a:endParaRPr>
          </a:p>
          <a:p>
            <a:pPr algn="ctr">
              <a:lnSpc>
                <a:spcPts val="2657"/>
              </a:lnSpc>
            </a:pPr>
            <a:endParaRPr lang="en-US" sz="1898" dirty="0">
              <a:solidFill>
                <a:srgbClr val="000000"/>
              </a:solidFill>
              <a:latin typeface="Open Sauce Bold"/>
            </a:endParaRPr>
          </a:p>
          <a:p>
            <a:pPr algn="ctr">
              <a:lnSpc>
                <a:spcPts val="2657"/>
              </a:lnSpc>
            </a:pPr>
            <a:endParaRPr lang="en-US" sz="1898" dirty="0">
              <a:solidFill>
                <a:srgbClr val="000000"/>
              </a:solidFill>
              <a:latin typeface="Open Sauce Bold"/>
            </a:endParaRPr>
          </a:p>
          <a:p>
            <a:pPr algn="ctr">
              <a:lnSpc>
                <a:spcPts val="2657"/>
              </a:lnSpc>
            </a:pPr>
            <a:endParaRPr lang="en-US" sz="1898" dirty="0">
              <a:solidFill>
                <a:srgbClr val="000000"/>
              </a:solidFill>
              <a:latin typeface="Open Sauce Bold"/>
            </a:endParaRPr>
          </a:p>
          <a:p>
            <a:pPr algn="ctr">
              <a:lnSpc>
                <a:spcPts val="2657"/>
              </a:lnSpc>
            </a:pPr>
            <a:endParaRPr lang="en-US" sz="1898" dirty="0">
              <a:solidFill>
                <a:srgbClr val="000000"/>
              </a:solidFill>
              <a:latin typeface="Open Sauce Bold"/>
            </a:endParaRPr>
          </a:p>
          <a:p>
            <a:pPr algn="ctr">
              <a:lnSpc>
                <a:spcPts val="2657"/>
              </a:lnSpc>
            </a:pPr>
            <a:endParaRPr lang="en-US" sz="1898" dirty="0">
              <a:solidFill>
                <a:srgbClr val="000000"/>
              </a:solidFill>
              <a:latin typeface="Open Sauce Bold"/>
            </a:endParaRPr>
          </a:p>
          <a:p>
            <a:pPr algn="ctr">
              <a:lnSpc>
                <a:spcPts val="2657"/>
              </a:lnSpc>
            </a:pPr>
            <a:endParaRPr lang="en-US" sz="1898" dirty="0">
              <a:solidFill>
                <a:srgbClr val="000000"/>
              </a:solidFill>
              <a:latin typeface="Open Sauce Bold"/>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grpSp>
        <p:nvGrpSpPr>
          <p:cNvPr id="2" name="Group 2"/>
          <p:cNvGrpSpPr/>
          <p:nvPr/>
        </p:nvGrpSpPr>
        <p:grpSpPr>
          <a:xfrm>
            <a:off x="-346988" y="-373732"/>
            <a:ext cx="7635486" cy="10660732"/>
            <a:chOff x="0" y="0"/>
            <a:chExt cx="10180648" cy="14214309"/>
          </a:xfrm>
        </p:grpSpPr>
        <p:sp>
          <p:nvSpPr>
            <p:cNvPr id="3" name="Freeform 3"/>
            <p:cNvSpPr/>
            <p:nvPr/>
          </p:nvSpPr>
          <p:spPr>
            <a:xfrm>
              <a:off x="0" y="0"/>
              <a:ext cx="10180701" cy="14214348"/>
            </a:xfrm>
            <a:custGeom>
              <a:avLst/>
              <a:gdLst/>
              <a:ahLst/>
              <a:cxnLst/>
              <a:rect l="l" t="t" r="r" b="b"/>
              <a:pathLst>
                <a:path w="10180701" h="14214348">
                  <a:moveTo>
                    <a:pt x="0" y="0"/>
                  </a:moveTo>
                  <a:lnTo>
                    <a:pt x="10180701" y="0"/>
                  </a:lnTo>
                  <a:lnTo>
                    <a:pt x="10180701" y="14214348"/>
                  </a:lnTo>
                  <a:lnTo>
                    <a:pt x="0" y="14214348"/>
                  </a:lnTo>
                  <a:lnTo>
                    <a:pt x="0" y="0"/>
                  </a:lnTo>
                  <a:close/>
                </a:path>
              </a:pathLst>
            </a:custGeom>
            <a:blipFill>
              <a:blip r:embed="rId2"/>
              <a:stretch>
                <a:fillRect t="-10" b="-10"/>
              </a:stretch>
            </a:blipFill>
          </p:spPr>
        </p:sp>
      </p:grpSp>
      <p:sp>
        <p:nvSpPr>
          <p:cNvPr id="4" name="TextBox 4"/>
          <p:cNvSpPr txBox="1"/>
          <p:nvPr/>
        </p:nvSpPr>
        <p:spPr>
          <a:xfrm>
            <a:off x="1196062" y="4800600"/>
            <a:ext cx="5262038" cy="743712"/>
          </a:xfrm>
          <a:prstGeom prst="rect">
            <a:avLst/>
          </a:prstGeom>
        </p:spPr>
        <p:txBody>
          <a:bodyPr lIns="0" tIns="0" rIns="0" bIns="0" rtlCol="0" anchor="t">
            <a:spAutoFit/>
          </a:bodyPr>
          <a:lstStyle/>
          <a:p>
            <a:pPr algn="ctr">
              <a:lnSpc>
                <a:spcPts val="5904"/>
              </a:lnSpc>
            </a:pPr>
            <a:r>
              <a:rPr lang="en-US" sz="4800" dirty="0">
                <a:solidFill>
                  <a:srgbClr val="000000"/>
                </a:solidFill>
                <a:latin typeface="Sunday"/>
              </a:rPr>
              <a:t>Evde Eğitim</a:t>
            </a:r>
          </a:p>
        </p:txBody>
      </p:sp>
      <p:sp>
        <p:nvSpPr>
          <p:cNvPr id="5" name="TextBox 5"/>
          <p:cNvSpPr txBox="1"/>
          <p:nvPr/>
        </p:nvSpPr>
        <p:spPr>
          <a:xfrm>
            <a:off x="7569215" y="2332861"/>
            <a:ext cx="9912558" cy="7581693"/>
          </a:xfrm>
          <a:prstGeom prst="rect">
            <a:avLst/>
          </a:prstGeom>
        </p:spPr>
        <p:txBody>
          <a:bodyPr lIns="0" tIns="0" rIns="0" bIns="0" rtlCol="0" anchor="t">
            <a:spAutoFit/>
          </a:bodyPr>
          <a:lstStyle/>
          <a:p>
            <a:pPr algn="ctr">
              <a:lnSpc>
                <a:spcPts val="3160"/>
              </a:lnSpc>
            </a:pPr>
            <a:r>
              <a:rPr lang="en-US" sz="2256" dirty="0">
                <a:solidFill>
                  <a:srgbClr val="000000"/>
                </a:solidFill>
                <a:latin typeface="Open Sauce Bold"/>
              </a:rPr>
              <a:t>    Evde eğitim için </a:t>
            </a:r>
            <a:r>
              <a:rPr lang="en-US" sz="2256" dirty="0" err="1">
                <a:solidFill>
                  <a:srgbClr val="000000"/>
                </a:solidFill>
                <a:latin typeface="Open Sauce Bold"/>
              </a:rPr>
              <a:t>hastanelerden</a:t>
            </a:r>
            <a:r>
              <a:rPr lang="en-US" sz="2256" dirty="0">
                <a:solidFill>
                  <a:srgbClr val="000000"/>
                </a:solidFill>
                <a:latin typeface="Open Sauce Bold"/>
              </a:rPr>
              <a:t> </a:t>
            </a:r>
            <a:r>
              <a:rPr lang="en-US" sz="2256" dirty="0" err="1">
                <a:solidFill>
                  <a:srgbClr val="000000"/>
                </a:solidFill>
                <a:latin typeface="Open Sauce Bold"/>
              </a:rPr>
              <a:t>alınacak</a:t>
            </a:r>
            <a:r>
              <a:rPr lang="en-US" sz="2256" dirty="0">
                <a:solidFill>
                  <a:srgbClr val="000000"/>
                </a:solidFill>
                <a:latin typeface="Open Sauce Bold"/>
              </a:rPr>
              <a:t> “Dal </a:t>
            </a:r>
            <a:r>
              <a:rPr lang="en-US" sz="2256" dirty="0" err="1">
                <a:solidFill>
                  <a:srgbClr val="000000"/>
                </a:solidFill>
                <a:latin typeface="Open Sauce Bold"/>
              </a:rPr>
              <a:t>Raporu</a:t>
            </a:r>
            <a:r>
              <a:rPr lang="en-US" sz="2256" dirty="0">
                <a:solidFill>
                  <a:srgbClr val="000000"/>
                </a:solidFill>
                <a:latin typeface="Open Sauce Bold"/>
              </a:rPr>
              <a:t> (</a:t>
            </a:r>
            <a:r>
              <a:rPr lang="en-US" sz="2256" dirty="0" err="1">
                <a:solidFill>
                  <a:srgbClr val="000000"/>
                </a:solidFill>
                <a:latin typeface="Open Sauce Bold"/>
              </a:rPr>
              <a:t>Üç</a:t>
            </a:r>
            <a:r>
              <a:rPr lang="en-US" sz="2256" dirty="0">
                <a:solidFill>
                  <a:srgbClr val="000000"/>
                </a:solidFill>
                <a:latin typeface="Open Sauce Bold"/>
              </a:rPr>
              <a:t> </a:t>
            </a:r>
            <a:r>
              <a:rPr lang="en-US" sz="2256" dirty="0" err="1">
                <a:solidFill>
                  <a:srgbClr val="000000"/>
                </a:solidFill>
                <a:latin typeface="Open Sauce Bold"/>
              </a:rPr>
              <a:t>Hekim</a:t>
            </a:r>
            <a:r>
              <a:rPr lang="en-US" sz="2256" dirty="0">
                <a:solidFill>
                  <a:srgbClr val="000000"/>
                </a:solidFill>
                <a:latin typeface="Open Sauce Bold"/>
              </a:rPr>
              <a:t> </a:t>
            </a:r>
            <a:r>
              <a:rPr lang="en-US" sz="2256" dirty="0" err="1">
                <a:solidFill>
                  <a:srgbClr val="000000"/>
                </a:solidFill>
                <a:latin typeface="Open Sauce Bold"/>
              </a:rPr>
              <a:t>Raporu</a:t>
            </a:r>
            <a:r>
              <a:rPr lang="en-US" sz="2256" dirty="0">
                <a:solidFill>
                  <a:srgbClr val="000000"/>
                </a:solidFill>
                <a:latin typeface="Open Sauce Bold"/>
              </a:rPr>
              <a:t>)” ile </a:t>
            </a:r>
            <a:r>
              <a:rPr lang="en-US" sz="2256" dirty="0" err="1">
                <a:solidFill>
                  <a:srgbClr val="000000"/>
                </a:solidFill>
                <a:latin typeface="Open Sauce Bold"/>
              </a:rPr>
              <a:t>süreç</a:t>
            </a:r>
            <a:r>
              <a:rPr lang="en-US" sz="2256" dirty="0">
                <a:solidFill>
                  <a:srgbClr val="000000"/>
                </a:solidFill>
                <a:latin typeface="Open Sauce Bold"/>
              </a:rPr>
              <a:t> </a:t>
            </a:r>
            <a:r>
              <a:rPr lang="en-US" sz="2256" dirty="0" err="1">
                <a:solidFill>
                  <a:srgbClr val="000000"/>
                </a:solidFill>
                <a:latin typeface="Open Sauce Bold"/>
              </a:rPr>
              <a:t>başlamış</a:t>
            </a:r>
            <a:r>
              <a:rPr lang="en-US" sz="2256" dirty="0">
                <a:solidFill>
                  <a:srgbClr val="000000"/>
                </a:solidFill>
                <a:latin typeface="Open Sauce Bold"/>
              </a:rPr>
              <a:t> </a:t>
            </a:r>
            <a:r>
              <a:rPr lang="en-US" sz="2256" dirty="0" err="1">
                <a:solidFill>
                  <a:srgbClr val="000000"/>
                </a:solidFill>
                <a:latin typeface="Open Sauce Bold"/>
              </a:rPr>
              <a:t>olacaktır</a:t>
            </a:r>
            <a:r>
              <a:rPr lang="en-US" sz="2256" dirty="0">
                <a:solidFill>
                  <a:srgbClr val="000000"/>
                </a:solidFill>
                <a:latin typeface="Open Sauce Bold"/>
              </a:rPr>
              <a:t>. </a:t>
            </a:r>
            <a:r>
              <a:rPr lang="en-US" sz="2256" dirty="0" err="1">
                <a:solidFill>
                  <a:srgbClr val="000000"/>
                </a:solidFill>
                <a:latin typeface="Open Sauce Bold"/>
              </a:rPr>
              <a:t>Velinin</a:t>
            </a:r>
            <a:r>
              <a:rPr lang="en-US" sz="2256" dirty="0">
                <a:solidFill>
                  <a:srgbClr val="000000"/>
                </a:solidFill>
                <a:latin typeface="Open Sauce Bold"/>
              </a:rPr>
              <a:t> </a:t>
            </a:r>
            <a:r>
              <a:rPr lang="en-US" sz="2256" dirty="0" err="1">
                <a:solidFill>
                  <a:srgbClr val="000000"/>
                </a:solidFill>
                <a:latin typeface="Open Sauce Bold"/>
              </a:rPr>
              <a:t>yazılı</a:t>
            </a:r>
            <a:r>
              <a:rPr lang="en-US" sz="2256" dirty="0">
                <a:solidFill>
                  <a:srgbClr val="000000"/>
                </a:solidFill>
                <a:latin typeface="Open Sauce Bold"/>
              </a:rPr>
              <a:t> </a:t>
            </a:r>
            <a:r>
              <a:rPr lang="en-US" sz="2256" dirty="0" err="1">
                <a:solidFill>
                  <a:srgbClr val="000000"/>
                </a:solidFill>
                <a:latin typeface="Open Sauce Bold"/>
              </a:rPr>
              <a:t>talebi</a:t>
            </a:r>
            <a:r>
              <a:rPr lang="en-US" sz="2256" dirty="0">
                <a:solidFill>
                  <a:srgbClr val="000000"/>
                </a:solidFill>
                <a:latin typeface="Open Sauce Bold"/>
              </a:rPr>
              <a:t> </a:t>
            </a:r>
            <a:r>
              <a:rPr lang="en-US" sz="2256" dirty="0" err="1">
                <a:solidFill>
                  <a:srgbClr val="000000"/>
                </a:solidFill>
                <a:latin typeface="Open Sauce Bold"/>
              </a:rPr>
              <a:t>doğrultusunda</a:t>
            </a:r>
            <a:r>
              <a:rPr lang="en-US" sz="2256" dirty="0">
                <a:solidFill>
                  <a:srgbClr val="000000"/>
                </a:solidFill>
                <a:latin typeface="Open Sauce Bold"/>
              </a:rPr>
              <a:t> Rehberlik ve Araştırma </a:t>
            </a:r>
            <a:r>
              <a:rPr lang="en-US" sz="2256" dirty="0" err="1">
                <a:solidFill>
                  <a:srgbClr val="000000"/>
                </a:solidFill>
                <a:latin typeface="Open Sauce Bold"/>
              </a:rPr>
              <a:t>Merkezi</a:t>
            </a:r>
            <a:r>
              <a:rPr lang="en-US" sz="2256" dirty="0">
                <a:solidFill>
                  <a:srgbClr val="000000"/>
                </a:solidFill>
                <a:latin typeface="Open Sauce Bold"/>
              </a:rPr>
              <a:t> tarafından Özel Eğitim </a:t>
            </a:r>
            <a:r>
              <a:rPr lang="en-US" sz="2256" dirty="0" err="1">
                <a:solidFill>
                  <a:srgbClr val="000000"/>
                </a:solidFill>
                <a:latin typeface="Open Sauce Bold"/>
              </a:rPr>
              <a:t>Değerlendirme</a:t>
            </a:r>
            <a:r>
              <a:rPr lang="en-US" sz="2256" dirty="0">
                <a:solidFill>
                  <a:srgbClr val="000000"/>
                </a:solidFill>
                <a:latin typeface="Open Sauce Bold"/>
              </a:rPr>
              <a:t> </a:t>
            </a:r>
            <a:r>
              <a:rPr lang="en-US" sz="2256" dirty="0" err="1">
                <a:solidFill>
                  <a:srgbClr val="000000"/>
                </a:solidFill>
                <a:latin typeface="Open Sauce Bold"/>
              </a:rPr>
              <a:t>Kurulu</a:t>
            </a:r>
            <a:r>
              <a:rPr lang="en-US" sz="2256" dirty="0">
                <a:solidFill>
                  <a:srgbClr val="000000"/>
                </a:solidFill>
                <a:latin typeface="Open Sauce Bold"/>
              </a:rPr>
              <a:t> </a:t>
            </a:r>
            <a:r>
              <a:rPr lang="en-US" sz="2256" dirty="0" err="1">
                <a:solidFill>
                  <a:srgbClr val="000000"/>
                </a:solidFill>
                <a:latin typeface="Open Sauce Bold"/>
              </a:rPr>
              <a:t>Raporu</a:t>
            </a:r>
            <a:r>
              <a:rPr lang="en-US" sz="2256" dirty="0">
                <a:solidFill>
                  <a:srgbClr val="000000"/>
                </a:solidFill>
                <a:latin typeface="Open Sauce Bold"/>
              </a:rPr>
              <a:t> </a:t>
            </a:r>
            <a:r>
              <a:rPr lang="en-US" sz="2256" dirty="0" err="1">
                <a:solidFill>
                  <a:srgbClr val="000000"/>
                </a:solidFill>
                <a:latin typeface="Open Sauce Bold"/>
              </a:rPr>
              <a:t>düzenlenerek</a:t>
            </a:r>
            <a:r>
              <a:rPr lang="en-US" sz="2256" dirty="0">
                <a:solidFill>
                  <a:srgbClr val="000000"/>
                </a:solidFill>
                <a:latin typeface="Open Sauce Bold"/>
              </a:rPr>
              <a:t> </a:t>
            </a:r>
            <a:r>
              <a:rPr lang="en-US" sz="2256" dirty="0" err="1">
                <a:solidFill>
                  <a:srgbClr val="000000"/>
                </a:solidFill>
                <a:latin typeface="Open Sauce Bold"/>
              </a:rPr>
              <a:t>öğrencinin</a:t>
            </a:r>
            <a:r>
              <a:rPr lang="en-US" sz="2256" dirty="0">
                <a:solidFill>
                  <a:srgbClr val="000000"/>
                </a:solidFill>
                <a:latin typeface="Open Sauce Bold"/>
              </a:rPr>
              <a:t> </a:t>
            </a:r>
            <a:r>
              <a:rPr lang="en-US" sz="2256" dirty="0" err="1">
                <a:solidFill>
                  <a:srgbClr val="000000"/>
                </a:solidFill>
                <a:latin typeface="Open Sauce Bold"/>
              </a:rPr>
              <a:t>kayıtlı</a:t>
            </a:r>
            <a:r>
              <a:rPr lang="en-US" sz="2256" dirty="0">
                <a:solidFill>
                  <a:srgbClr val="000000"/>
                </a:solidFill>
                <a:latin typeface="Open Sauce Bold"/>
              </a:rPr>
              <a:t> </a:t>
            </a:r>
            <a:r>
              <a:rPr lang="en-US" sz="2256" dirty="0" err="1">
                <a:solidFill>
                  <a:srgbClr val="000000"/>
                </a:solidFill>
                <a:latin typeface="Open Sauce Bold"/>
              </a:rPr>
              <a:t>olduğu</a:t>
            </a:r>
            <a:r>
              <a:rPr lang="en-US" sz="2256" dirty="0">
                <a:solidFill>
                  <a:srgbClr val="000000"/>
                </a:solidFill>
                <a:latin typeface="Open Sauce Bold"/>
              </a:rPr>
              <a:t> </a:t>
            </a:r>
            <a:r>
              <a:rPr lang="en-US" sz="2256" dirty="0" err="1">
                <a:solidFill>
                  <a:srgbClr val="000000"/>
                </a:solidFill>
                <a:latin typeface="Open Sauce Bold"/>
              </a:rPr>
              <a:t>okul</a:t>
            </a:r>
            <a:r>
              <a:rPr lang="en-US" sz="2256" dirty="0">
                <a:solidFill>
                  <a:srgbClr val="000000"/>
                </a:solidFill>
                <a:latin typeface="Open Sauce Bold"/>
              </a:rPr>
              <a:t> tarafından </a:t>
            </a:r>
            <a:r>
              <a:rPr lang="en-US" sz="2256" dirty="0" err="1">
                <a:solidFill>
                  <a:srgbClr val="000000"/>
                </a:solidFill>
                <a:latin typeface="Open Sauce Bold"/>
              </a:rPr>
              <a:t>planlama</a:t>
            </a:r>
            <a:r>
              <a:rPr lang="en-US" sz="2256" dirty="0">
                <a:solidFill>
                  <a:srgbClr val="000000"/>
                </a:solidFill>
                <a:latin typeface="Open Sauce Bold"/>
              </a:rPr>
              <a:t> </a:t>
            </a:r>
            <a:r>
              <a:rPr lang="en-US" sz="2256" dirty="0" err="1">
                <a:solidFill>
                  <a:srgbClr val="000000"/>
                </a:solidFill>
                <a:latin typeface="Open Sauce Bold"/>
              </a:rPr>
              <a:t>yapılması</a:t>
            </a:r>
            <a:r>
              <a:rPr lang="en-US" sz="2256" dirty="0">
                <a:solidFill>
                  <a:srgbClr val="000000"/>
                </a:solidFill>
                <a:latin typeface="Open Sauce Bold"/>
              </a:rPr>
              <a:t> </a:t>
            </a:r>
            <a:r>
              <a:rPr lang="en-US" sz="2256" dirty="0" err="1">
                <a:solidFill>
                  <a:srgbClr val="000000"/>
                </a:solidFill>
                <a:latin typeface="Open Sauce Bold"/>
              </a:rPr>
              <a:t>sağlanacaktır</a:t>
            </a:r>
            <a:r>
              <a:rPr lang="en-US" sz="2256" dirty="0">
                <a:solidFill>
                  <a:srgbClr val="000000"/>
                </a:solidFill>
                <a:latin typeface="Open Sauce Bold"/>
              </a:rPr>
              <a:t>. </a:t>
            </a:r>
            <a:r>
              <a:rPr lang="en-US" sz="2256" dirty="0" err="1">
                <a:solidFill>
                  <a:srgbClr val="000000"/>
                </a:solidFill>
                <a:latin typeface="Open Sauce Bold"/>
              </a:rPr>
              <a:t>Daha</a:t>
            </a:r>
            <a:r>
              <a:rPr lang="en-US" sz="2256" dirty="0">
                <a:solidFill>
                  <a:srgbClr val="000000"/>
                </a:solidFill>
                <a:latin typeface="Open Sauce Bold"/>
              </a:rPr>
              <a:t> </a:t>
            </a:r>
            <a:r>
              <a:rPr lang="en-US" sz="2256" dirty="0" err="1">
                <a:solidFill>
                  <a:srgbClr val="000000"/>
                </a:solidFill>
                <a:latin typeface="Open Sauce Bold"/>
              </a:rPr>
              <a:t>önce</a:t>
            </a:r>
            <a:r>
              <a:rPr lang="en-US" sz="2256" dirty="0">
                <a:solidFill>
                  <a:srgbClr val="000000"/>
                </a:solidFill>
                <a:latin typeface="Open Sauce Bold"/>
              </a:rPr>
              <a:t> </a:t>
            </a:r>
            <a:r>
              <a:rPr lang="en-US" sz="2256" dirty="0" err="1">
                <a:solidFill>
                  <a:srgbClr val="000000"/>
                </a:solidFill>
                <a:latin typeface="Open Sauce Bold"/>
              </a:rPr>
              <a:t>evde</a:t>
            </a:r>
            <a:r>
              <a:rPr lang="en-US" sz="2256" dirty="0">
                <a:solidFill>
                  <a:srgbClr val="000000"/>
                </a:solidFill>
                <a:latin typeface="Open Sauce Bold"/>
              </a:rPr>
              <a:t> eğitim </a:t>
            </a:r>
            <a:r>
              <a:rPr lang="en-US" sz="2256" dirty="0" err="1">
                <a:solidFill>
                  <a:srgbClr val="000000"/>
                </a:solidFill>
                <a:latin typeface="Open Sauce Bold"/>
              </a:rPr>
              <a:t>hizmeti</a:t>
            </a:r>
            <a:r>
              <a:rPr lang="en-US" sz="2256" dirty="0">
                <a:solidFill>
                  <a:srgbClr val="000000"/>
                </a:solidFill>
                <a:latin typeface="Open Sauce Bold"/>
              </a:rPr>
              <a:t> </a:t>
            </a:r>
            <a:r>
              <a:rPr lang="en-US" sz="2256" dirty="0" err="1">
                <a:solidFill>
                  <a:srgbClr val="000000"/>
                </a:solidFill>
                <a:latin typeface="Open Sauce Bold"/>
              </a:rPr>
              <a:t>alan</a:t>
            </a:r>
            <a:r>
              <a:rPr lang="en-US" sz="2256" dirty="0">
                <a:solidFill>
                  <a:srgbClr val="000000"/>
                </a:solidFill>
                <a:latin typeface="Open Sauce Bold"/>
              </a:rPr>
              <a:t> öğrenci için; </a:t>
            </a:r>
            <a:r>
              <a:rPr lang="en-US" sz="2256" dirty="0" err="1">
                <a:solidFill>
                  <a:srgbClr val="000000"/>
                </a:solidFill>
                <a:latin typeface="Open Sauce Bold"/>
              </a:rPr>
              <a:t>okul</a:t>
            </a:r>
            <a:r>
              <a:rPr lang="en-US" sz="2256" dirty="0">
                <a:solidFill>
                  <a:srgbClr val="000000"/>
                </a:solidFill>
                <a:latin typeface="Open Sauce Bold"/>
              </a:rPr>
              <a:t> </a:t>
            </a:r>
            <a:r>
              <a:rPr lang="en-US" sz="2256" dirty="0" err="1">
                <a:solidFill>
                  <a:srgbClr val="000000"/>
                </a:solidFill>
                <a:latin typeface="Open Sauce Bold"/>
              </a:rPr>
              <a:t>açılmadan</a:t>
            </a:r>
            <a:r>
              <a:rPr lang="en-US" sz="2256" dirty="0">
                <a:solidFill>
                  <a:srgbClr val="000000"/>
                </a:solidFill>
                <a:latin typeface="Open Sauce Bold"/>
              </a:rPr>
              <a:t> </a:t>
            </a:r>
            <a:r>
              <a:rPr lang="en-US" sz="2256" dirty="0" err="1">
                <a:solidFill>
                  <a:srgbClr val="000000"/>
                </a:solidFill>
                <a:latin typeface="Open Sauce Bold"/>
              </a:rPr>
              <a:t>en</a:t>
            </a:r>
            <a:r>
              <a:rPr lang="en-US" sz="2256" dirty="0">
                <a:solidFill>
                  <a:srgbClr val="000000"/>
                </a:solidFill>
                <a:latin typeface="Open Sauce Bold"/>
              </a:rPr>
              <a:t> </a:t>
            </a:r>
            <a:r>
              <a:rPr lang="en-US" sz="2256" dirty="0" err="1">
                <a:solidFill>
                  <a:srgbClr val="000000"/>
                </a:solidFill>
                <a:latin typeface="Open Sauce Bold"/>
              </a:rPr>
              <a:t>geç</a:t>
            </a:r>
            <a:r>
              <a:rPr lang="en-US" sz="2256" dirty="0">
                <a:solidFill>
                  <a:srgbClr val="000000"/>
                </a:solidFill>
                <a:latin typeface="Open Sauce Bold"/>
              </a:rPr>
              <a:t> 30 </a:t>
            </a:r>
            <a:r>
              <a:rPr lang="en-US" sz="2256" dirty="0" err="1">
                <a:solidFill>
                  <a:srgbClr val="000000"/>
                </a:solidFill>
                <a:latin typeface="Open Sauce Bold"/>
              </a:rPr>
              <a:t>gün</a:t>
            </a:r>
            <a:r>
              <a:rPr lang="en-US" sz="2256" dirty="0">
                <a:solidFill>
                  <a:srgbClr val="000000"/>
                </a:solidFill>
                <a:latin typeface="Open Sauce Bold"/>
              </a:rPr>
              <a:t> </a:t>
            </a:r>
            <a:r>
              <a:rPr lang="en-US" sz="2256" dirty="0" err="1">
                <a:solidFill>
                  <a:srgbClr val="000000"/>
                </a:solidFill>
                <a:latin typeface="Open Sauce Bold"/>
              </a:rPr>
              <a:t>önce</a:t>
            </a:r>
            <a:r>
              <a:rPr lang="en-US" sz="2256" dirty="0">
                <a:solidFill>
                  <a:srgbClr val="000000"/>
                </a:solidFill>
                <a:latin typeface="Open Sauce Bold"/>
              </a:rPr>
              <a:t> Rehberlik ve Araştırma </a:t>
            </a:r>
            <a:r>
              <a:rPr lang="en-US" sz="2256" dirty="0" err="1">
                <a:solidFill>
                  <a:srgbClr val="000000"/>
                </a:solidFill>
                <a:latin typeface="Open Sauce Bold"/>
              </a:rPr>
              <a:t>Merkezi</a:t>
            </a:r>
            <a:r>
              <a:rPr lang="en-US" sz="2256" dirty="0">
                <a:solidFill>
                  <a:srgbClr val="000000"/>
                </a:solidFill>
                <a:latin typeface="Open Sauce Bold"/>
              </a:rPr>
              <a:t> tarafından </a:t>
            </a:r>
            <a:r>
              <a:rPr lang="en-US" sz="2256" dirty="0" err="1">
                <a:solidFill>
                  <a:srgbClr val="000000"/>
                </a:solidFill>
                <a:latin typeface="Open Sauce Bold"/>
              </a:rPr>
              <a:t>tekrar</a:t>
            </a:r>
            <a:r>
              <a:rPr lang="en-US" sz="2256" dirty="0">
                <a:solidFill>
                  <a:srgbClr val="000000"/>
                </a:solidFill>
                <a:latin typeface="Open Sauce Bold"/>
              </a:rPr>
              <a:t> </a:t>
            </a:r>
            <a:r>
              <a:rPr lang="en-US" sz="2256" dirty="0" err="1">
                <a:solidFill>
                  <a:srgbClr val="000000"/>
                </a:solidFill>
                <a:latin typeface="Open Sauce Bold"/>
              </a:rPr>
              <a:t>rapor</a:t>
            </a:r>
            <a:r>
              <a:rPr lang="en-US" sz="2256" dirty="0">
                <a:solidFill>
                  <a:srgbClr val="000000"/>
                </a:solidFill>
                <a:latin typeface="Open Sauce Bold"/>
              </a:rPr>
              <a:t> </a:t>
            </a:r>
            <a:r>
              <a:rPr lang="en-US" sz="2256" dirty="0" err="1">
                <a:solidFill>
                  <a:srgbClr val="000000"/>
                </a:solidFill>
                <a:latin typeface="Open Sauce Bold"/>
              </a:rPr>
              <a:t>çıkarılması</a:t>
            </a:r>
            <a:r>
              <a:rPr lang="en-US" sz="2256" dirty="0">
                <a:solidFill>
                  <a:srgbClr val="000000"/>
                </a:solidFill>
                <a:latin typeface="Open Sauce Bold"/>
              </a:rPr>
              <a:t> </a:t>
            </a:r>
            <a:r>
              <a:rPr lang="en-US" sz="2256" dirty="0" err="1">
                <a:solidFill>
                  <a:srgbClr val="000000"/>
                </a:solidFill>
                <a:latin typeface="Open Sauce Bold"/>
              </a:rPr>
              <a:t>gerekmektedir</a:t>
            </a:r>
            <a:r>
              <a:rPr lang="en-US" sz="2256" dirty="0">
                <a:solidFill>
                  <a:srgbClr val="000000"/>
                </a:solidFill>
                <a:latin typeface="Open Sauce Bold"/>
              </a:rPr>
              <a:t>. </a:t>
            </a:r>
            <a:r>
              <a:rPr lang="en-US" sz="2256" dirty="0" err="1">
                <a:solidFill>
                  <a:srgbClr val="000000"/>
                </a:solidFill>
                <a:latin typeface="Open Sauce Bold"/>
              </a:rPr>
              <a:t>Veli</a:t>
            </a:r>
            <a:r>
              <a:rPr lang="en-US" sz="2256" dirty="0">
                <a:solidFill>
                  <a:srgbClr val="000000"/>
                </a:solidFill>
                <a:latin typeface="Open Sauce Bold"/>
              </a:rPr>
              <a:t> </a:t>
            </a:r>
            <a:r>
              <a:rPr lang="en-US" sz="2256" dirty="0" err="1">
                <a:solidFill>
                  <a:srgbClr val="000000"/>
                </a:solidFill>
                <a:latin typeface="Open Sauce Bold"/>
              </a:rPr>
              <a:t>mevcut</a:t>
            </a:r>
            <a:r>
              <a:rPr lang="en-US" sz="2256" dirty="0">
                <a:solidFill>
                  <a:srgbClr val="000000"/>
                </a:solidFill>
                <a:latin typeface="Open Sauce Bold"/>
              </a:rPr>
              <a:t> eğitim </a:t>
            </a:r>
            <a:r>
              <a:rPr lang="en-US" sz="2256" dirty="0" err="1">
                <a:solidFill>
                  <a:srgbClr val="000000"/>
                </a:solidFill>
                <a:latin typeface="Open Sauce Bold"/>
              </a:rPr>
              <a:t>öğretim</a:t>
            </a:r>
            <a:r>
              <a:rPr lang="en-US" sz="2256" dirty="0">
                <a:solidFill>
                  <a:srgbClr val="000000"/>
                </a:solidFill>
                <a:latin typeface="Open Sauce Bold"/>
              </a:rPr>
              <a:t> </a:t>
            </a:r>
            <a:r>
              <a:rPr lang="en-US" sz="2256" dirty="0" err="1">
                <a:solidFill>
                  <a:srgbClr val="000000"/>
                </a:solidFill>
                <a:latin typeface="Open Sauce Bold"/>
              </a:rPr>
              <a:t>yılı</a:t>
            </a:r>
            <a:r>
              <a:rPr lang="en-US" sz="2256" dirty="0">
                <a:solidFill>
                  <a:srgbClr val="000000"/>
                </a:solidFill>
                <a:latin typeface="Open Sauce Bold"/>
              </a:rPr>
              <a:t> için </a:t>
            </a:r>
            <a:r>
              <a:rPr lang="en-US" sz="2256" dirty="0" err="1">
                <a:solidFill>
                  <a:srgbClr val="000000"/>
                </a:solidFill>
                <a:latin typeface="Open Sauce Bold"/>
              </a:rPr>
              <a:t>tekrar</a:t>
            </a:r>
            <a:r>
              <a:rPr lang="en-US" sz="2256" dirty="0">
                <a:solidFill>
                  <a:srgbClr val="000000"/>
                </a:solidFill>
                <a:latin typeface="Open Sauce Bold"/>
              </a:rPr>
              <a:t> Dal </a:t>
            </a:r>
            <a:r>
              <a:rPr lang="en-US" sz="2256" dirty="0" err="1">
                <a:solidFill>
                  <a:srgbClr val="000000"/>
                </a:solidFill>
                <a:latin typeface="Open Sauce Bold"/>
              </a:rPr>
              <a:t>Raporu</a:t>
            </a:r>
            <a:r>
              <a:rPr lang="en-US" sz="2256" dirty="0">
                <a:solidFill>
                  <a:srgbClr val="000000"/>
                </a:solidFill>
                <a:latin typeface="Open Sauce Bold"/>
              </a:rPr>
              <a:t> (</a:t>
            </a:r>
            <a:r>
              <a:rPr lang="en-US" sz="2256" dirty="0" err="1">
                <a:solidFill>
                  <a:srgbClr val="000000"/>
                </a:solidFill>
                <a:latin typeface="Open Sauce Bold"/>
              </a:rPr>
              <a:t>Üç</a:t>
            </a:r>
            <a:r>
              <a:rPr lang="en-US" sz="2256" dirty="0">
                <a:solidFill>
                  <a:srgbClr val="000000"/>
                </a:solidFill>
                <a:latin typeface="Open Sauce Bold"/>
              </a:rPr>
              <a:t> </a:t>
            </a:r>
            <a:r>
              <a:rPr lang="en-US" sz="2256" dirty="0" err="1">
                <a:solidFill>
                  <a:srgbClr val="000000"/>
                </a:solidFill>
                <a:latin typeface="Open Sauce Bold"/>
              </a:rPr>
              <a:t>Hekim</a:t>
            </a:r>
            <a:r>
              <a:rPr lang="en-US" sz="2256" dirty="0">
                <a:solidFill>
                  <a:srgbClr val="000000"/>
                </a:solidFill>
                <a:latin typeface="Open Sauce Bold"/>
              </a:rPr>
              <a:t> </a:t>
            </a:r>
            <a:r>
              <a:rPr lang="en-US" sz="2256" dirty="0" err="1">
                <a:solidFill>
                  <a:srgbClr val="000000"/>
                </a:solidFill>
                <a:latin typeface="Open Sauce Bold"/>
              </a:rPr>
              <a:t>Raporu</a:t>
            </a:r>
            <a:r>
              <a:rPr lang="en-US" sz="2256" dirty="0">
                <a:solidFill>
                  <a:srgbClr val="000000"/>
                </a:solidFill>
                <a:latin typeface="Open Sauce Bold"/>
              </a:rPr>
              <a:t>) ile Rehberlik ve Araştırma Merkezi’ne </a:t>
            </a:r>
            <a:r>
              <a:rPr lang="en-US" sz="2256" dirty="0" err="1">
                <a:solidFill>
                  <a:srgbClr val="000000"/>
                </a:solidFill>
                <a:latin typeface="Open Sauce Bold"/>
              </a:rPr>
              <a:t>başvuruda</a:t>
            </a:r>
            <a:r>
              <a:rPr lang="en-US" sz="2256" dirty="0">
                <a:solidFill>
                  <a:srgbClr val="000000"/>
                </a:solidFill>
                <a:latin typeface="Open Sauce Bold"/>
              </a:rPr>
              <a:t> </a:t>
            </a:r>
            <a:r>
              <a:rPr lang="en-US" sz="2256" dirty="0" err="1">
                <a:solidFill>
                  <a:srgbClr val="000000"/>
                </a:solidFill>
                <a:latin typeface="Open Sauce Bold"/>
              </a:rPr>
              <a:t>bulunması</a:t>
            </a:r>
            <a:r>
              <a:rPr lang="en-US" sz="2256" dirty="0">
                <a:solidFill>
                  <a:srgbClr val="000000"/>
                </a:solidFill>
                <a:latin typeface="Open Sauce Bold"/>
              </a:rPr>
              <a:t> </a:t>
            </a:r>
            <a:r>
              <a:rPr lang="en-US" sz="2256" dirty="0" err="1">
                <a:solidFill>
                  <a:srgbClr val="000000"/>
                </a:solidFill>
                <a:latin typeface="Open Sauce Bold"/>
              </a:rPr>
              <a:t>gerekmektedir</a:t>
            </a:r>
            <a:r>
              <a:rPr lang="en-US" sz="2256" dirty="0">
                <a:solidFill>
                  <a:srgbClr val="000000"/>
                </a:solidFill>
                <a:latin typeface="Open Sauce Bold"/>
              </a:rPr>
              <a:t>.</a:t>
            </a:r>
          </a:p>
          <a:p>
            <a:pPr algn="ctr">
              <a:lnSpc>
                <a:spcPts val="3160"/>
              </a:lnSpc>
            </a:pPr>
            <a:endParaRPr lang="en-US" sz="2256" dirty="0">
              <a:solidFill>
                <a:srgbClr val="000000"/>
              </a:solidFill>
              <a:latin typeface="Open Sauce Bold"/>
            </a:endParaRPr>
          </a:p>
          <a:p>
            <a:pPr algn="ctr">
              <a:lnSpc>
                <a:spcPts val="3160"/>
              </a:lnSpc>
            </a:pPr>
            <a:endParaRPr lang="en-US" sz="2256" dirty="0">
              <a:solidFill>
                <a:srgbClr val="000000"/>
              </a:solidFill>
              <a:latin typeface="Open Sauce Bold"/>
            </a:endParaRPr>
          </a:p>
          <a:p>
            <a:pPr algn="ctr">
              <a:lnSpc>
                <a:spcPts val="3160"/>
              </a:lnSpc>
            </a:pPr>
            <a:endParaRPr lang="en-US" sz="2256" dirty="0">
              <a:solidFill>
                <a:srgbClr val="000000"/>
              </a:solidFill>
              <a:latin typeface="Open Sauce Bold"/>
            </a:endParaRPr>
          </a:p>
          <a:p>
            <a:pPr algn="ctr">
              <a:lnSpc>
                <a:spcPts val="3160"/>
              </a:lnSpc>
            </a:pPr>
            <a:endParaRPr lang="en-US" sz="2256" dirty="0">
              <a:solidFill>
                <a:srgbClr val="000000"/>
              </a:solidFill>
              <a:latin typeface="Open Sauce Bold"/>
            </a:endParaRPr>
          </a:p>
          <a:p>
            <a:pPr algn="ctr">
              <a:lnSpc>
                <a:spcPts val="3160"/>
              </a:lnSpc>
            </a:pPr>
            <a:endParaRPr lang="en-US" sz="2256" dirty="0">
              <a:solidFill>
                <a:srgbClr val="000000"/>
              </a:solidFill>
              <a:latin typeface="Open Sauce Bold"/>
            </a:endParaRPr>
          </a:p>
          <a:p>
            <a:pPr algn="ctr">
              <a:lnSpc>
                <a:spcPts val="3160"/>
              </a:lnSpc>
            </a:pPr>
            <a:endParaRPr lang="en-US" sz="2256" dirty="0">
              <a:solidFill>
                <a:srgbClr val="000000"/>
              </a:solidFill>
              <a:latin typeface="Open Sauce Bold"/>
            </a:endParaRPr>
          </a:p>
          <a:p>
            <a:pPr algn="ctr">
              <a:lnSpc>
                <a:spcPts val="3160"/>
              </a:lnSpc>
            </a:pPr>
            <a:endParaRPr lang="en-US" sz="2256" dirty="0">
              <a:solidFill>
                <a:srgbClr val="000000"/>
              </a:solidFill>
              <a:latin typeface="Open Sauce Bold"/>
            </a:endParaRPr>
          </a:p>
          <a:p>
            <a:pPr algn="ctr">
              <a:lnSpc>
                <a:spcPts val="3160"/>
              </a:lnSpc>
            </a:pPr>
            <a:endParaRPr lang="en-US" sz="2256" dirty="0">
              <a:solidFill>
                <a:srgbClr val="000000"/>
              </a:solidFill>
              <a:latin typeface="Open Sauce Bold"/>
            </a:endParaRPr>
          </a:p>
          <a:p>
            <a:pPr algn="ctr">
              <a:lnSpc>
                <a:spcPts val="3160"/>
              </a:lnSpc>
            </a:pPr>
            <a:endParaRPr lang="en-US" sz="2256" dirty="0">
              <a:solidFill>
                <a:srgbClr val="000000"/>
              </a:solidFill>
              <a:latin typeface="Open Sauce Bold"/>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grpSp>
        <p:nvGrpSpPr>
          <p:cNvPr id="2" name="Group 2"/>
          <p:cNvGrpSpPr/>
          <p:nvPr/>
        </p:nvGrpSpPr>
        <p:grpSpPr>
          <a:xfrm>
            <a:off x="-346988" y="-373732"/>
            <a:ext cx="7635486" cy="10660732"/>
            <a:chOff x="0" y="0"/>
            <a:chExt cx="10180648" cy="14214309"/>
          </a:xfrm>
        </p:grpSpPr>
        <p:sp>
          <p:nvSpPr>
            <p:cNvPr id="3" name="Freeform 3"/>
            <p:cNvSpPr/>
            <p:nvPr/>
          </p:nvSpPr>
          <p:spPr>
            <a:xfrm>
              <a:off x="0" y="0"/>
              <a:ext cx="10180701" cy="14214348"/>
            </a:xfrm>
            <a:custGeom>
              <a:avLst/>
              <a:gdLst/>
              <a:ahLst/>
              <a:cxnLst/>
              <a:rect l="l" t="t" r="r" b="b"/>
              <a:pathLst>
                <a:path w="10180701" h="14214348">
                  <a:moveTo>
                    <a:pt x="0" y="0"/>
                  </a:moveTo>
                  <a:lnTo>
                    <a:pt x="10180701" y="0"/>
                  </a:lnTo>
                  <a:lnTo>
                    <a:pt x="10180701" y="14214348"/>
                  </a:lnTo>
                  <a:lnTo>
                    <a:pt x="0" y="14214348"/>
                  </a:lnTo>
                  <a:lnTo>
                    <a:pt x="0" y="0"/>
                  </a:lnTo>
                  <a:close/>
                </a:path>
              </a:pathLst>
            </a:custGeom>
            <a:blipFill>
              <a:blip r:embed="rId2"/>
              <a:stretch>
                <a:fillRect t="-10" b="-10"/>
              </a:stretch>
            </a:blipFill>
          </p:spPr>
        </p:sp>
      </p:grpSp>
      <p:sp>
        <p:nvSpPr>
          <p:cNvPr id="4" name="TextBox 4"/>
          <p:cNvSpPr txBox="1"/>
          <p:nvPr/>
        </p:nvSpPr>
        <p:spPr>
          <a:xfrm>
            <a:off x="1223569" y="3933717"/>
            <a:ext cx="5262038" cy="2972562"/>
          </a:xfrm>
          <a:prstGeom prst="rect">
            <a:avLst/>
          </a:prstGeom>
        </p:spPr>
        <p:txBody>
          <a:bodyPr lIns="0" tIns="0" rIns="0" bIns="0" rtlCol="0" anchor="t">
            <a:spAutoFit/>
          </a:bodyPr>
          <a:lstStyle/>
          <a:p>
            <a:pPr algn="ctr">
              <a:lnSpc>
                <a:spcPts val="5904"/>
              </a:lnSpc>
            </a:pPr>
            <a:r>
              <a:rPr lang="en-US" sz="4800">
                <a:solidFill>
                  <a:srgbClr val="000000"/>
                </a:solidFill>
                <a:latin typeface="Sunday"/>
              </a:rPr>
              <a:t>Bilim ve Sanat Merkezi’ne Kayıtlı Öğrenciler</a:t>
            </a:r>
          </a:p>
        </p:txBody>
      </p:sp>
      <p:sp>
        <p:nvSpPr>
          <p:cNvPr id="5" name="TextBox 5"/>
          <p:cNvSpPr txBox="1"/>
          <p:nvPr/>
        </p:nvSpPr>
        <p:spPr>
          <a:xfrm>
            <a:off x="7543800" y="2568594"/>
            <a:ext cx="9737273" cy="9027795"/>
          </a:xfrm>
          <a:prstGeom prst="rect">
            <a:avLst/>
          </a:prstGeom>
        </p:spPr>
        <p:txBody>
          <a:bodyPr lIns="0" tIns="0" rIns="0" bIns="0" rtlCol="0" anchor="t">
            <a:spAutoFit/>
          </a:bodyPr>
          <a:lstStyle/>
          <a:p>
            <a:pPr algn="ctr">
              <a:lnSpc>
                <a:spcPts val="3780"/>
              </a:lnSpc>
            </a:pPr>
            <a:r>
              <a:rPr lang="en-US" sz="2700" dirty="0">
                <a:solidFill>
                  <a:srgbClr val="000000"/>
                </a:solidFill>
                <a:latin typeface="Open Sauce Bold"/>
              </a:rPr>
              <a:t>  Bilim ve Sanat </a:t>
            </a:r>
            <a:r>
              <a:rPr lang="en-US" sz="2700" dirty="0" err="1">
                <a:solidFill>
                  <a:srgbClr val="000000"/>
                </a:solidFill>
                <a:latin typeface="Open Sauce Bold"/>
              </a:rPr>
              <a:t>Merkezlerine</a:t>
            </a:r>
            <a:r>
              <a:rPr lang="en-US" sz="2700" dirty="0">
                <a:solidFill>
                  <a:srgbClr val="000000"/>
                </a:solidFill>
                <a:latin typeface="Open Sauce Bold"/>
              </a:rPr>
              <a:t> </a:t>
            </a:r>
            <a:r>
              <a:rPr lang="en-US" sz="2700" dirty="0" err="1">
                <a:solidFill>
                  <a:srgbClr val="000000"/>
                </a:solidFill>
                <a:latin typeface="Open Sauce Bold"/>
              </a:rPr>
              <a:t>kayıtlı</a:t>
            </a:r>
            <a:r>
              <a:rPr lang="en-US" sz="2700" dirty="0">
                <a:solidFill>
                  <a:srgbClr val="000000"/>
                </a:solidFill>
                <a:latin typeface="Open Sauce Bold"/>
              </a:rPr>
              <a:t> </a:t>
            </a:r>
            <a:r>
              <a:rPr lang="en-US" sz="2700" dirty="0" err="1">
                <a:solidFill>
                  <a:srgbClr val="000000"/>
                </a:solidFill>
                <a:latin typeface="Open Sauce Bold"/>
              </a:rPr>
              <a:t>öğrencilerin</a:t>
            </a:r>
            <a:r>
              <a:rPr lang="en-US" sz="2700" dirty="0">
                <a:solidFill>
                  <a:srgbClr val="000000"/>
                </a:solidFill>
                <a:latin typeface="Open Sauce Bold"/>
              </a:rPr>
              <a:t> </a:t>
            </a:r>
            <a:r>
              <a:rPr lang="en-US" sz="2700" dirty="0" err="1">
                <a:solidFill>
                  <a:srgbClr val="000000"/>
                </a:solidFill>
                <a:latin typeface="Open Sauce Bold"/>
              </a:rPr>
              <a:t>kayıtlı</a:t>
            </a:r>
            <a:r>
              <a:rPr lang="en-US" sz="2700" dirty="0">
                <a:solidFill>
                  <a:srgbClr val="000000"/>
                </a:solidFill>
                <a:latin typeface="Open Sauce Bold"/>
              </a:rPr>
              <a:t> </a:t>
            </a:r>
            <a:r>
              <a:rPr lang="en-US" sz="2700" dirty="0" err="1">
                <a:solidFill>
                  <a:srgbClr val="000000"/>
                </a:solidFill>
                <a:latin typeface="Open Sauce Bold"/>
              </a:rPr>
              <a:t>oldukları</a:t>
            </a:r>
            <a:r>
              <a:rPr lang="en-US" sz="2700" dirty="0">
                <a:solidFill>
                  <a:srgbClr val="000000"/>
                </a:solidFill>
                <a:latin typeface="Open Sauce Bold"/>
              </a:rPr>
              <a:t> </a:t>
            </a:r>
            <a:r>
              <a:rPr lang="en-US" sz="2700" dirty="0" err="1">
                <a:solidFill>
                  <a:srgbClr val="000000"/>
                </a:solidFill>
                <a:latin typeface="Open Sauce Bold"/>
              </a:rPr>
              <a:t>okullardan</a:t>
            </a:r>
            <a:r>
              <a:rPr lang="en-US" sz="2700" dirty="0">
                <a:solidFill>
                  <a:srgbClr val="000000"/>
                </a:solidFill>
                <a:latin typeface="Open Sauce Bold"/>
              </a:rPr>
              <a:t> da Destek Eğitim </a:t>
            </a:r>
            <a:r>
              <a:rPr lang="en-US" sz="2700" dirty="0" err="1">
                <a:solidFill>
                  <a:srgbClr val="000000"/>
                </a:solidFill>
                <a:latin typeface="Open Sauce Bold"/>
              </a:rPr>
              <a:t>alabilmesi</a:t>
            </a:r>
            <a:r>
              <a:rPr lang="en-US" sz="2700" dirty="0">
                <a:solidFill>
                  <a:srgbClr val="000000"/>
                </a:solidFill>
                <a:latin typeface="Open Sauce Bold"/>
              </a:rPr>
              <a:t> için Rehberlik ve Araştırma </a:t>
            </a:r>
            <a:r>
              <a:rPr lang="en-US" sz="2700" dirty="0" err="1">
                <a:solidFill>
                  <a:srgbClr val="000000"/>
                </a:solidFill>
                <a:latin typeface="Open Sauce Bold"/>
              </a:rPr>
              <a:t>Merkezi</a:t>
            </a:r>
            <a:r>
              <a:rPr lang="en-US" sz="2700" dirty="0">
                <a:solidFill>
                  <a:srgbClr val="000000"/>
                </a:solidFill>
                <a:latin typeface="Open Sauce Bold"/>
              </a:rPr>
              <a:t> tarafından </a:t>
            </a:r>
            <a:r>
              <a:rPr lang="en-US" sz="2700" dirty="0" err="1">
                <a:solidFill>
                  <a:srgbClr val="000000"/>
                </a:solidFill>
                <a:latin typeface="Open Sauce Bold"/>
              </a:rPr>
              <a:t>rapor</a:t>
            </a:r>
            <a:r>
              <a:rPr lang="en-US" sz="2700" dirty="0">
                <a:solidFill>
                  <a:srgbClr val="000000"/>
                </a:solidFill>
                <a:latin typeface="Open Sauce Bold"/>
              </a:rPr>
              <a:t> </a:t>
            </a:r>
            <a:r>
              <a:rPr lang="en-US" sz="2700" dirty="0" err="1">
                <a:solidFill>
                  <a:srgbClr val="000000"/>
                </a:solidFill>
                <a:latin typeface="Open Sauce Bold"/>
              </a:rPr>
              <a:t>çıkarılması</a:t>
            </a:r>
            <a:r>
              <a:rPr lang="en-US" sz="2700" dirty="0">
                <a:solidFill>
                  <a:srgbClr val="000000"/>
                </a:solidFill>
                <a:latin typeface="Open Sauce Bold"/>
              </a:rPr>
              <a:t> </a:t>
            </a:r>
            <a:r>
              <a:rPr lang="en-US" sz="2700" dirty="0" err="1">
                <a:solidFill>
                  <a:srgbClr val="000000"/>
                </a:solidFill>
                <a:latin typeface="Open Sauce Bold"/>
              </a:rPr>
              <a:t>gerekmektedir</a:t>
            </a:r>
            <a:r>
              <a:rPr lang="en-US" sz="2700" dirty="0">
                <a:solidFill>
                  <a:srgbClr val="000000"/>
                </a:solidFill>
                <a:latin typeface="Open Sauce Bold"/>
              </a:rPr>
              <a:t>. </a:t>
            </a:r>
            <a:r>
              <a:rPr lang="en-US" sz="2700" dirty="0" err="1">
                <a:solidFill>
                  <a:srgbClr val="000000"/>
                </a:solidFill>
                <a:latin typeface="Open Sauce Bold"/>
              </a:rPr>
              <a:t>Merkezi</a:t>
            </a:r>
            <a:r>
              <a:rPr lang="en-US" sz="2700" dirty="0">
                <a:solidFill>
                  <a:srgbClr val="000000"/>
                </a:solidFill>
                <a:latin typeface="Open Sauce Bold"/>
              </a:rPr>
              <a:t> </a:t>
            </a:r>
            <a:r>
              <a:rPr lang="en-US" sz="2700" dirty="0" err="1">
                <a:solidFill>
                  <a:srgbClr val="000000"/>
                </a:solidFill>
                <a:latin typeface="Open Sauce Bold"/>
              </a:rPr>
              <a:t>olarak</a:t>
            </a:r>
            <a:r>
              <a:rPr lang="en-US" sz="2700" dirty="0">
                <a:solidFill>
                  <a:srgbClr val="000000"/>
                </a:solidFill>
                <a:latin typeface="Open Sauce Bold"/>
              </a:rPr>
              <a:t> </a:t>
            </a:r>
            <a:r>
              <a:rPr lang="en-US" sz="2700" dirty="0" err="1">
                <a:solidFill>
                  <a:srgbClr val="000000"/>
                </a:solidFill>
                <a:latin typeface="Open Sauce Bold"/>
              </a:rPr>
              <a:t>gerçekleştirilen</a:t>
            </a:r>
            <a:r>
              <a:rPr lang="en-US" sz="2700" dirty="0">
                <a:solidFill>
                  <a:srgbClr val="000000"/>
                </a:solidFill>
                <a:latin typeface="Open Sauce Bold"/>
              </a:rPr>
              <a:t> Bilim ve Sanat </a:t>
            </a:r>
            <a:r>
              <a:rPr lang="en-US" sz="2700" dirty="0" err="1">
                <a:solidFill>
                  <a:srgbClr val="000000"/>
                </a:solidFill>
                <a:latin typeface="Open Sauce Bold"/>
              </a:rPr>
              <a:t>Merkezlerine</a:t>
            </a:r>
            <a:r>
              <a:rPr lang="en-US" sz="2700" dirty="0">
                <a:solidFill>
                  <a:srgbClr val="000000"/>
                </a:solidFill>
                <a:latin typeface="Open Sauce Bold"/>
              </a:rPr>
              <a:t> </a:t>
            </a:r>
            <a:r>
              <a:rPr lang="en-US" sz="2700" dirty="0" err="1">
                <a:solidFill>
                  <a:srgbClr val="000000"/>
                </a:solidFill>
                <a:latin typeface="Open Sauce Bold"/>
              </a:rPr>
              <a:t>giriş</a:t>
            </a:r>
            <a:r>
              <a:rPr lang="en-US" sz="2700" dirty="0">
                <a:solidFill>
                  <a:srgbClr val="000000"/>
                </a:solidFill>
                <a:latin typeface="Open Sauce Bold"/>
              </a:rPr>
              <a:t> </a:t>
            </a:r>
            <a:r>
              <a:rPr lang="en-US" sz="2700" dirty="0" err="1">
                <a:solidFill>
                  <a:srgbClr val="000000"/>
                </a:solidFill>
                <a:latin typeface="Open Sauce Bold"/>
              </a:rPr>
              <a:t>sürecinde</a:t>
            </a:r>
            <a:r>
              <a:rPr lang="en-US" sz="2700" dirty="0">
                <a:solidFill>
                  <a:srgbClr val="000000"/>
                </a:solidFill>
                <a:latin typeface="Open Sauce Bold"/>
              </a:rPr>
              <a:t> tablet </a:t>
            </a:r>
            <a:r>
              <a:rPr lang="en-US" sz="2700" dirty="0" err="1">
                <a:solidFill>
                  <a:srgbClr val="000000"/>
                </a:solidFill>
                <a:latin typeface="Open Sauce Bold"/>
              </a:rPr>
              <a:t>uygulaması</a:t>
            </a:r>
            <a:r>
              <a:rPr lang="en-US" sz="2700" dirty="0">
                <a:solidFill>
                  <a:srgbClr val="000000"/>
                </a:solidFill>
                <a:latin typeface="Open Sauce Bold"/>
              </a:rPr>
              <a:t> ve </a:t>
            </a:r>
            <a:r>
              <a:rPr lang="en-US" sz="2700" dirty="0" err="1">
                <a:solidFill>
                  <a:srgbClr val="000000"/>
                </a:solidFill>
                <a:latin typeface="Open Sauce Bold"/>
              </a:rPr>
              <a:t>bireysel</a:t>
            </a:r>
            <a:r>
              <a:rPr lang="en-US" sz="2700" dirty="0">
                <a:solidFill>
                  <a:srgbClr val="000000"/>
                </a:solidFill>
                <a:latin typeface="Open Sauce Bold"/>
              </a:rPr>
              <a:t> </a:t>
            </a:r>
            <a:r>
              <a:rPr lang="en-US" sz="2700" dirty="0" err="1">
                <a:solidFill>
                  <a:srgbClr val="000000"/>
                </a:solidFill>
                <a:latin typeface="Open Sauce Bold"/>
              </a:rPr>
              <a:t>çalışmalarda</a:t>
            </a:r>
            <a:r>
              <a:rPr lang="en-US" sz="2700" dirty="0">
                <a:solidFill>
                  <a:srgbClr val="000000"/>
                </a:solidFill>
                <a:latin typeface="Open Sauce Bold"/>
              </a:rPr>
              <a:t> </a:t>
            </a:r>
            <a:r>
              <a:rPr lang="en-US" sz="2700" dirty="0" err="1">
                <a:solidFill>
                  <a:srgbClr val="000000"/>
                </a:solidFill>
                <a:latin typeface="Open Sauce Bold"/>
              </a:rPr>
              <a:t>başarılı</a:t>
            </a:r>
            <a:r>
              <a:rPr lang="en-US" sz="2700" dirty="0">
                <a:solidFill>
                  <a:srgbClr val="000000"/>
                </a:solidFill>
                <a:latin typeface="Open Sauce Bold"/>
              </a:rPr>
              <a:t> </a:t>
            </a:r>
            <a:r>
              <a:rPr lang="en-US" sz="2700" dirty="0" err="1">
                <a:solidFill>
                  <a:srgbClr val="000000"/>
                </a:solidFill>
                <a:latin typeface="Open Sauce Bold"/>
              </a:rPr>
              <a:t>olarak</a:t>
            </a:r>
            <a:r>
              <a:rPr lang="en-US" sz="2700" dirty="0">
                <a:solidFill>
                  <a:srgbClr val="000000"/>
                </a:solidFill>
                <a:latin typeface="Open Sauce Bold"/>
              </a:rPr>
              <a:t> </a:t>
            </a:r>
            <a:r>
              <a:rPr lang="en-US" sz="2700" dirty="0" err="1">
                <a:solidFill>
                  <a:srgbClr val="000000"/>
                </a:solidFill>
                <a:latin typeface="Open Sauce Bold"/>
              </a:rPr>
              <a:t>kayıt</a:t>
            </a:r>
            <a:r>
              <a:rPr lang="en-US" sz="2700" dirty="0">
                <a:solidFill>
                  <a:srgbClr val="000000"/>
                </a:solidFill>
                <a:latin typeface="Open Sauce Bold"/>
              </a:rPr>
              <a:t> </a:t>
            </a:r>
            <a:r>
              <a:rPr lang="en-US" sz="2700" dirty="0" err="1">
                <a:solidFill>
                  <a:srgbClr val="000000"/>
                </a:solidFill>
                <a:latin typeface="Open Sauce Bold"/>
              </a:rPr>
              <a:t>hakkı</a:t>
            </a:r>
            <a:r>
              <a:rPr lang="en-US" sz="2700" dirty="0">
                <a:solidFill>
                  <a:srgbClr val="000000"/>
                </a:solidFill>
                <a:latin typeface="Open Sauce Bold"/>
              </a:rPr>
              <a:t> </a:t>
            </a:r>
            <a:r>
              <a:rPr lang="en-US" sz="2700" dirty="0" err="1">
                <a:solidFill>
                  <a:srgbClr val="000000"/>
                </a:solidFill>
                <a:latin typeface="Open Sauce Bold"/>
              </a:rPr>
              <a:t>kazanan</a:t>
            </a:r>
            <a:r>
              <a:rPr lang="en-US" sz="2700" dirty="0">
                <a:solidFill>
                  <a:srgbClr val="000000"/>
                </a:solidFill>
                <a:latin typeface="Open Sauce Bold"/>
              </a:rPr>
              <a:t> </a:t>
            </a:r>
            <a:r>
              <a:rPr lang="en-US" sz="2700" dirty="0" err="1">
                <a:solidFill>
                  <a:srgbClr val="000000"/>
                </a:solidFill>
                <a:latin typeface="Open Sauce Bold"/>
              </a:rPr>
              <a:t>öğrenciler</a:t>
            </a:r>
            <a:r>
              <a:rPr lang="en-US" sz="2700" dirty="0">
                <a:solidFill>
                  <a:srgbClr val="000000"/>
                </a:solidFill>
                <a:latin typeface="Open Sauce Bold"/>
              </a:rPr>
              <a:t> için, </a:t>
            </a:r>
            <a:r>
              <a:rPr lang="en-US" sz="2700" dirty="0" err="1">
                <a:solidFill>
                  <a:srgbClr val="000000"/>
                </a:solidFill>
                <a:latin typeface="Open Sauce Bold"/>
              </a:rPr>
              <a:t>BİLSEM’de</a:t>
            </a:r>
            <a:r>
              <a:rPr lang="en-US" sz="2700" dirty="0">
                <a:solidFill>
                  <a:srgbClr val="000000"/>
                </a:solidFill>
                <a:latin typeface="Open Sauce Bold"/>
              </a:rPr>
              <a:t> öğrenci </a:t>
            </a:r>
            <a:r>
              <a:rPr lang="en-US" sz="2700" dirty="0" err="1">
                <a:solidFill>
                  <a:srgbClr val="000000"/>
                </a:solidFill>
                <a:latin typeface="Open Sauce Bold"/>
              </a:rPr>
              <a:t>olduğuna</a:t>
            </a:r>
            <a:r>
              <a:rPr lang="en-US" sz="2700" dirty="0">
                <a:solidFill>
                  <a:srgbClr val="000000"/>
                </a:solidFill>
                <a:latin typeface="Open Sauce Bold"/>
              </a:rPr>
              <a:t> </a:t>
            </a:r>
            <a:r>
              <a:rPr lang="en-US" sz="2700" dirty="0" err="1">
                <a:solidFill>
                  <a:srgbClr val="000000"/>
                </a:solidFill>
                <a:latin typeface="Open Sauce Bold"/>
              </a:rPr>
              <a:t>dair</a:t>
            </a:r>
            <a:r>
              <a:rPr lang="en-US" sz="2700" dirty="0">
                <a:solidFill>
                  <a:srgbClr val="000000"/>
                </a:solidFill>
                <a:latin typeface="Open Sauce Bold"/>
              </a:rPr>
              <a:t> </a:t>
            </a:r>
            <a:r>
              <a:rPr lang="en-US" sz="2700" dirty="0" err="1">
                <a:solidFill>
                  <a:srgbClr val="000000"/>
                </a:solidFill>
                <a:latin typeface="Open Sauce Bold"/>
              </a:rPr>
              <a:t>bir</a:t>
            </a:r>
            <a:r>
              <a:rPr lang="en-US" sz="2700" dirty="0">
                <a:solidFill>
                  <a:srgbClr val="000000"/>
                </a:solidFill>
                <a:latin typeface="Open Sauce Bold"/>
              </a:rPr>
              <a:t> </a:t>
            </a:r>
            <a:r>
              <a:rPr lang="en-US" sz="2700" dirty="0" err="1">
                <a:solidFill>
                  <a:srgbClr val="000000"/>
                </a:solidFill>
                <a:latin typeface="Open Sauce Bold"/>
              </a:rPr>
              <a:t>belgeyle</a:t>
            </a:r>
            <a:r>
              <a:rPr lang="en-US" sz="2700" dirty="0">
                <a:solidFill>
                  <a:srgbClr val="000000"/>
                </a:solidFill>
                <a:latin typeface="Open Sauce Bold"/>
              </a:rPr>
              <a:t> Rehberlik ve Araştırma </a:t>
            </a:r>
            <a:r>
              <a:rPr lang="en-US" sz="2700" dirty="0" err="1">
                <a:solidFill>
                  <a:srgbClr val="000000"/>
                </a:solidFill>
                <a:latin typeface="Open Sauce Bold"/>
              </a:rPr>
              <a:t>Merkezlerine</a:t>
            </a:r>
            <a:r>
              <a:rPr lang="en-US" sz="2700" dirty="0">
                <a:solidFill>
                  <a:srgbClr val="000000"/>
                </a:solidFill>
                <a:latin typeface="Open Sauce Bold"/>
              </a:rPr>
              <a:t> </a:t>
            </a:r>
            <a:r>
              <a:rPr lang="en-US" sz="2700" dirty="0" err="1">
                <a:solidFill>
                  <a:srgbClr val="000000"/>
                </a:solidFill>
                <a:latin typeface="Open Sauce Bold"/>
              </a:rPr>
              <a:t>başvuruda</a:t>
            </a:r>
            <a:r>
              <a:rPr lang="en-US" sz="2700" dirty="0">
                <a:solidFill>
                  <a:srgbClr val="000000"/>
                </a:solidFill>
                <a:latin typeface="Open Sauce Bold"/>
              </a:rPr>
              <a:t> </a:t>
            </a:r>
            <a:r>
              <a:rPr lang="en-US" sz="2700" dirty="0" err="1">
                <a:solidFill>
                  <a:srgbClr val="000000"/>
                </a:solidFill>
                <a:latin typeface="Open Sauce Bold"/>
              </a:rPr>
              <a:t>bulunarak</a:t>
            </a:r>
            <a:r>
              <a:rPr lang="en-US" sz="2700" dirty="0">
                <a:solidFill>
                  <a:srgbClr val="000000"/>
                </a:solidFill>
                <a:latin typeface="Open Sauce Bold"/>
              </a:rPr>
              <a:t> </a:t>
            </a:r>
            <a:r>
              <a:rPr lang="en-US" sz="2700" dirty="0" err="1">
                <a:solidFill>
                  <a:srgbClr val="000000"/>
                </a:solidFill>
                <a:latin typeface="Open Sauce Bold"/>
              </a:rPr>
              <a:t>Resmi</a:t>
            </a:r>
            <a:r>
              <a:rPr lang="en-US" sz="2700" dirty="0">
                <a:solidFill>
                  <a:srgbClr val="000000"/>
                </a:solidFill>
                <a:latin typeface="Open Sauce Bold"/>
              </a:rPr>
              <a:t> </a:t>
            </a:r>
            <a:r>
              <a:rPr lang="en-US" sz="2700" dirty="0" err="1">
                <a:solidFill>
                  <a:srgbClr val="000000"/>
                </a:solidFill>
                <a:latin typeface="Open Sauce Bold"/>
              </a:rPr>
              <a:t>tedbir</a:t>
            </a:r>
            <a:r>
              <a:rPr lang="en-US" sz="2700" dirty="0">
                <a:solidFill>
                  <a:srgbClr val="000000"/>
                </a:solidFill>
                <a:latin typeface="Open Sauce Bold"/>
              </a:rPr>
              <a:t> </a:t>
            </a:r>
            <a:r>
              <a:rPr lang="en-US" sz="2700" dirty="0" err="1">
                <a:solidFill>
                  <a:srgbClr val="000000"/>
                </a:solidFill>
                <a:latin typeface="Open Sauce Bold"/>
              </a:rPr>
              <a:t>kararı</a:t>
            </a:r>
            <a:r>
              <a:rPr lang="en-US" sz="2700" dirty="0">
                <a:solidFill>
                  <a:srgbClr val="000000"/>
                </a:solidFill>
                <a:latin typeface="Open Sauce Bold"/>
              </a:rPr>
              <a:t> </a:t>
            </a:r>
            <a:r>
              <a:rPr lang="en-US" sz="2700" dirty="0" err="1">
                <a:solidFill>
                  <a:srgbClr val="000000"/>
                </a:solidFill>
                <a:latin typeface="Open Sauce Bold"/>
              </a:rPr>
              <a:t>alınabilir</a:t>
            </a:r>
            <a:r>
              <a:rPr lang="en-US" sz="2700" dirty="0">
                <a:solidFill>
                  <a:srgbClr val="000000"/>
                </a:solidFill>
                <a:latin typeface="Open Sauce Bold"/>
              </a:rPr>
              <a:t>. Bu </a:t>
            </a:r>
            <a:r>
              <a:rPr lang="en-US" sz="2700" dirty="0" err="1">
                <a:solidFill>
                  <a:srgbClr val="000000"/>
                </a:solidFill>
                <a:latin typeface="Open Sauce Bold"/>
              </a:rPr>
              <a:t>kararla</a:t>
            </a:r>
            <a:r>
              <a:rPr lang="en-US" sz="2700" dirty="0">
                <a:solidFill>
                  <a:srgbClr val="000000"/>
                </a:solidFill>
                <a:latin typeface="Open Sauce Bold"/>
              </a:rPr>
              <a:t> öğrenci </a:t>
            </a:r>
            <a:r>
              <a:rPr lang="en-US" sz="2700" dirty="0" err="1">
                <a:solidFill>
                  <a:srgbClr val="000000"/>
                </a:solidFill>
                <a:latin typeface="Open Sauce Bold"/>
              </a:rPr>
              <a:t>kayıtlı</a:t>
            </a:r>
            <a:r>
              <a:rPr lang="en-US" sz="2700" dirty="0">
                <a:solidFill>
                  <a:srgbClr val="000000"/>
                </a:solidFill>
                <a:latin typeface="Open Sauce Bold"/>
              </a:rPr>
              <a:t> </a:t>
            </a:r>
            <a:r>
              <a:rPr lang="en-US" sz="2700" dirty="0" err="1">
                <a:solidFill>
                  <a:srgbClr val="000000"/>
                </a:solidFill>
                <a:latin typeface="Open Sauce Bold"/>
              </a:rPr>
              <a:t>olduğu</a:t>
            </a:r>
            <a:r>
              <a:rPr lang="en-US" sz="2700" dirty="0">
                <a:solidFill>
                  <a:srgbClr val="000000"/>
                </a:solidFill>
                <a:latin typeface="Open Sauce Bold"/>
              </a:rPr>
              <a:t> </a:t>
            </a:r>
            <a:r>
              <a:rPr lang="en-US" sz="2700" dirty="0" err="1">
                <a:solidFill>
                  <a:srgbClr val="000000"/>
                </a:solidFill>
                <a:latin typeface="Open Sauce Bold"/>
              </a:rPr>
              <a:t>okulda</a:t>
            </a:r>
            <a:r>
              <a:rPr lang="en-US" sz="2700" dirty="0">
                <a:solidFill>
                  <a:srgbClr val="000000"/>
                </a:solidFill>
                <a:latin typeface="Open Sauce Bold"/>
              </a:rPr>
              <a:t> </a:t>
            </a:r>
            <a:r>
              <a:rPr lang="en-US" sz="2700" dirty="0" err="1">
                <a:solidFill>
                  <a:srgbClr val="000000"/>
                </a:solidFill>
                <a:latin typeface="Open Sauce Bold"/>
              </a:rPr>
              <a:t>destek</a:t>
            </a:r>
            <a:r>
              <a:rPr lang="en-US" sz="2700" dirty="0">
                <a:solidFill>
                  <a:srgbClr val="000000"/>
                </a:solidFill>
                <a:latin typeface="Open Sauce Bold"/>
              </a:rPr>
              <a:t> </a:t>
            </a:r>
            <a:r>
              <a:rPr lang="en-US" sz="2700" dirty="0" err="1">
                <a:solidFill>
                  <a:srgbClr val="000000"/>
                </a:solidFill>
                <a:latin typeface="Open Sauce Bold"/>
              </a:rPr>
              <a:t>eğitimden</a:t>
            </a:r>
            <a:r>
              <a:rPr lang="en-US" sz="2700" dirty="0">
                <a:solidFill>
                  <a:srgbClr val="000000"/>
                </a:solidFill>
                <a:latin typeface="Open Sauce Bold"/>
              </a:rPr>
              <a:t> </a:t>
            </a:r>
            <a:r>
              <a:rPr lang="en-US" sz="2700" dirty="0" err="1">
                <a:solidFill>
                  <a:srgbClr val="000000"/>
                </a:solidFill>
                <a:latin typeface="Open Sauce Bold"/>
              </a:rPr>
              <a:t>yararlanabilir</a:t>
            </a:r>
            <a:r>
              <a:rPr lang="en-US" sz="2700" dirty="0">
                <a:solidFill>
                  <a:srgbClr val="000000"/>
                </a:solidFill>
                <a:latin typeface="Open Sauce Bold"/>
              </a:rPr>
              <a:t>.</a:t>
            </a:r>
          </a:p>
          <a:p>
            <a:pPr algn="ctr">
              <a:lnSpc>
                <a:spcPts val="3780"/>
              </a:lnSpc>
            </a:pPr>
            <a:endParaRPr lang="en-US" sz="2700" dirty="0">
              <a:solidFill>
                <a:srgbClr val="000000"/>
              </a:solidFill>
              <a:latin typeface="Open Sauce Bold"/>
            </a:endParaRPr>
          </a:p>
          <a:p>
            <a:pPr algn="ctr">
              <a:lnSpc>
                <a:spcPts val="3780"/>
              </a:lnSpc>
            </a:pPr>
            <a:endParaRPr lang="en-US" sz="2700" dirty="0">
              <a:solidFill>
                <a:srgbClr val="000000"/>
              </a:solidFill>
              <a:latin typeface="Open Sauce Bold"/>
            </a:endParaRPr>
          </a:p>
          <a:p>
            <a:pPr algn="ctr">
              <a:lnSpc>
                <a:spcPts val="3780"/>
              </a:lnSpc>
            </a:pPr>
            <a:endParaRPr lang="en-US" sz="2700" dirty="0">
              <a:solidFill>
                <a:srgbClr val="000000"/>
              </a:solidFill>
              <a:latin typeface="Open Sauce Bold"/>
            </a:endParaRPr>
          </a:p>
          <a:p>
            <a:pPr algn="ctr">
              <a:lnSpc>
                <a:spcPts val="3780"/>
              </a:lnSpc>
            </a:pPr>
            <a:endParaRPr lang="en-US" sz="2700" dirty="0">
              <a:solidFill>
                <a:srgbClr val="000000"/>
              </a:solidFill>
              <a:latin typeface="Open Sauce Bold"/>
            </a:endParaRPr>
          </a:p>
          <a:p>
            <a:pPr algn="ctr">
              <a:lnSpc>
                <a:spcPts val="3780"/>
              </a:lnSpc>
            </a:pPr>
            <a:endParaRPr lang="en-US" sz="2700" dirty="0">
              <a:solidFill>
                <a:srgbClr val="000000"/>
              </a:solidFill>
              <a:latin typeface="Open Sauce Bold"/>
            </a:endParaRPr>
          </a:p>
          <a:p>
            <a:pPr algn="ctr">
              <a:lnSpc>
                <a:spcPts val="3780"/>
              </a:lnSpc>
            </a:pPr>
            <a:endParaRPr lang="en-US" sz="2700" dirty="0">
              <a:solidFill>
                <a:srgbClr val="000000"/>
              </a:solidFill>
              <a:latin typeface="Open Sauce Bold"/>
            </a:endParaRPr>
          </a:p>
          <a:p>
            <a:pPr algn="ctr">
              <a:lnSpc>
                <a:spcPts val="3780"/>
              </a:lnSpc>
            </a:pPr>
            <a:endParaRPr lang="en-US" sz="2700" dirty="0">
              <a:solidFill>
                <a:srgbClr val="000000"/>
              </a:solidFill>
              <a:latin typeface="Open Sauce Bold"/>
            </a:endParaRPr>
          </a:p>
          <a:p>
            <a:pPr algn="ctr">
              <a:lnSpc>
                <a:spcPts val="3780"/>
              </a:lnSpc>
            </a:pPr>
            <a:endParaRPr lang="en-US" sz="2700" dirty="0">
              <a:solidFill>
                <a:srgbClr val="000000"/>
              </a:solidFill>
              <a:latin typeface="Open Sauce Bold"/>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1119</TotalTime>
  <Words>2265</Words>
  <Application>Microsoft Office PowerPoint</Application>
  <PresentationFormat>Özel</PresentationFormat>
  <Paragraphs>257</Paragraphs>
  <Slides>33</Slides>
  <Notes>0</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33</vt:i4>
      </vt:variant>
    </vt:vector>
  </HeadingPairs>
  <TitlesOfParts>
    <vt:vector size="44" baseType="lpstr">
      <vt:lpstr>Open Sauce Bold</vt:lpstr>
      <vt:lpstr>Open Sauce</vt:lpstr>
      <vt:lpstr>Times New Roman</vt:lpstr>
      <vt:lpstr>Arial</vt:lpstr>
      <vt:lpstr>Sunday</vt:lpstr>
      <vt:lpstr>Calibri</vt:lpstr>
      <vt:lpstr>Bookman Old Style</vt:lpstr>
      <vt:lpstr>Garet</vt:lpstr>
      <vt:lpstr>Old Standard Italics</vt:lpstr>
      <vt:lpstr>Garet Bold</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2023-2024 sene başı toplantısı.pptx</dc:title>
  <dc:creator>HP</dc:creator>
  <cp:lastModifiedBy>HP</cp:lastModifiedBy>
  <cp:revision>38</cp:revision>
  <cp:lastPrinted>2023-09-21T08:45:17Z</cp:lastPrinted>
  <dcterms:created xsi:type="dcterms:W3CDTF">2006-08-16T00:00:00Z</dcterms:created>
  <dcterms:modified xsi:type="dcterms:W3CDTF">2023-09-26T11:59:54Z</dcterms:modified>
  <dc:identifier>DAFuUfRza84</dc:identifier>
</cp:coreProperties>
</file>