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DejaVu Serif Bold" panose="020B0604020202020204" charset="0"/>
      <p:regular r:id="rId29"/>
    </p:embeddedFont>
    <p:embeddedFont>
      <p:font typeface="Arimo" panose="020B0604020202020204" charset="0"/>
      <p:regular r:id="rId30"/>
    </p:embeddedFont>
    <p:embeddedFont>
      <p:font typeface="Capriola" panose="020B0604020202020204" charset="-94"/>
      <p:regular r:id="rId31"/>
    </p:embeddedFont>
    <p:embeddedFont>
      <p:font typeface="Arimo Bold" panose="020B0604020202020204" charset="0"/>
      <p:regular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493836" y="4352932"/>
            <a:ext cx="17512967" cy="1552561"/>
          </a:xfrm>
          <a:prstGeom prst="rect">
            <a:avLst/>
          </a:prstGeom>
        </p:spPr>
        <p:txBody>
          <a:bodyPr lIns="0" tIns="0" rIns="0" bIns="0" rtlCol="0" anchor="t">
            <a:spAutoFit/>
          </a:bodyPr>
          <a:lstStyle/>
          <a:p>
            <a:pPr algn="ctr">
              <a:lnSpc>
                <a:spcPts val="6000"/>
              </a:lnSpc>
            </a:pPr>
            <a:r>
              <a:rPr lang="en-US" sz="5000">
                <a:solidFill>
                  <a:srgbClr val="FCFBF6"/>
                </a:solidFill>
                <a:latin typeface="Arimo Bold"/>
              </a:rPr>
              <a:t>REHBERLİK VE PSIKOLOJIK DANIŞMA HİZMETLERİ ORYANTASYON EĞİTİMİ</a:t>
            </a:r>
          </a:p>
        </p:txBody>
      </p:sp>
      <p:sp>
        <p:nvSpPr>
          <p:cNvPr id="3" name="Freeform 3"/>
          <p:cNvSpPr/>
          <p:nvPr/>
        </p:nvSpPr>
        <p:spPr>
          <a:xfrm>
            <a:off x="7253223" y="1028700"/>
            <a:ext cx="2889357" cy="2732016"/>
          </a:xfrm>
          <a:custGeom>
            <a:avLst/>
            <a:gdLst/>
            <a:ahLst/>
            <a:cxnLst/>
            <a:rect l="l" t="t" r="r" b="b"/>
            <a:pathLst>
              <a:path w="2889357" h="2732016">
                <a:moveTo>
                  <a:pt x="0" y="0"/>
                </a:moveTo>
                <a:lnTo>
                  <a:pt x="2889357" y="0"/>
                </a:lnTo>
                <a:lnTo>
                  <a:pt x="2889357" y="2732016"/>
                </a:lnTo>
                <a:lnTo>
                  <a:pt x="0" y="2732016"/>
                </a:lnTo>
                <a:lnTo>
                  <a:pt x="0" y="0"/>
                </a:lnTo>
                <a:close/>
              </a:path>
            </a:pathLst>
          </a:custGeom>
          <a:blipFill>
            <a:blip r:embed="rId2"/>
            <a:stretch>
              <a:fillRect/>
            </a:stretch>
          </a:blipFill>
        </p:spPr>
      </p:sp>
      <p:sp>
        <p:nvSpPr>
          <p:cNvPr id="4" name="TextBox 4"/>
          <p:cNvSpPr txBox="1"/>
          <p:nvPr/>
        </p:nvSpPr>
        <p:spPr>
          <a:xfrm>
            <a:off x="2341781" y="7312623"/>
            <a:ext cx="13604439" cy="1244600"/>
          </a:xfrm>
          <a:prstGeom prst="rect">
            <a:avLst/>
          </a:prstGeom>
        </p:spPr>
        <p:txBody>
          <a:bodyPr lIns="0" tIns="0" rIns="0" bIns="0" rtlCol="0" anchor="t">
            <a:spAutoFit/>
          </a:bodyPr>
          <a:lstStyle/>
          <a:p>
            <a:pPr>
              <a:lnSpc>
                <a:spcPts val="4900"/>
              </a:lnSpc>
            </a:pPr>
            <a:r>
              <a:rPr lang="en-US" sz="3500">
                <a:solidFill>
                  <a:srgbClr val="FCFBF6"/>
                </a:solidFill>
                <a:latin typeface="DejaVu Serif Bold"/>
              </a:rPr>
              <a:t>ALTINDAĞ REHBERLİK VE ARAŞTIRMA MERKEZİ </a:t>
            </a:r>
          </a:p>
          <a:p>
            <a:pPr algn="ctr">
              <a:lnSpc>
                <a:spcPts val="4900"/>
              </a:lnSpc>
            </a:pPr>
            <a:r>
              <a:rPr lang="en-US" sz="3500">
                <a:solidFill>
                  <a:srgbClr val="FCFBF6"/>
                </a:solidFill>
                <a:latin typeface="DejaVu Serif Bold"/>
              </a:rPr>
              <a:t>EYLÜL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grpSp>
        <p:nvGrpSpPr>
          <p:cNvPr id="2" name="Group 2"/>
          <p:cNvGrpSpPr/>
          <p:nvPr/>
        </p:nvGrpSpPr>
        <p:grpSpPr>
          <a:xfrm>
            <a:off x="1356762" y="514350"/>
            <a:ext cx="16230600" cy="9258300"/>
            <a:chOff x="0" y="0"/>
            <a:chExt cx="21640800" cy="12344400"/>
          </a:xfrm>
        </p:grpSpPr>
        <p:sp>
          <p:nvSpPr>
            <p:cNvPr id="3" name="Freeform 3"/>
            <p:cNvSpPr/>
            <p:nvPr/>
          </p:nvSpPr>
          <p:spPr>
            <a:xfrm>
              <a:off x="0" y="0"/>
              <a:ext cx="21640800" cy="12344400"/>
            </a:xfrm>
            <a:custGeom>
              <a:avLst/>
              <a:gdLst/>
              <a:ahLst/>
              <a:cxnLst/>
              <a:rect l="l" t="t" r="r" b="b"/>
              <a:pathLst>
                <a:path w="21640800" h="12344400">
                  <a:moveTo>
                    <a:pt x="0" y="0"/>
                  </a:moveTo>
                  <a:lnTo>
                    <a:pt x="21640800" y="0"/>
                  </a:lnTo>
                  <a:lnTo>
                    <a:pt x="21640800" y="12344400"/>
                  </a:lnTo>
                  <a:lnTo>
                    <a:pt x="0" y="12344400"/>
                  </a:lnTo>
                  <a:close/>
                </a:path>
              </a:pathLst>
            </a:custGeom>
            <a:gradFill rotWithShape="1">
              <a:gsLst>
                <a:gs pos="0">
                  <a:srgbClr val="5DE0E6">
                    <a:alpha val="100000"/>
                  </a:srgbClr>
                </a:gs>
                <a:gs pos="100000">
                  <a:srgbClr val="004AAD">
                    <a:alpha val="100000"/>
                  </a:srgbClr>
                </a:gs>
              </a:gsLst>
              <a:path path="circle">
                <a:fillToRect l="50000" t="50000" r="50000" b="50000"/>
              </a:path>
            </a:gradFill>
          </p:spPr>
        </p:sp>
      </p:grpSp>
      <p:sp>
        <p:nvSpPr>
          <p:cNvPr id="4" name="TextBox 4"/>
          <p:cNvSpPr txBox="1"/>
          <p:nvPr/>
        </p:nvSpPr>
        <p:spPr>
          <a:xfrm>
            <a:off x="4557340" y="609955"/>
            <a:ext cx="9288661" cy="964541"/>
          </a:xfrm>
          <a:prstGeom prst="rect">
            <a:avLst/>
          </a:prstGeom>
        </p:spPr>
        <p:txBody>
          <a:bodyPr lIns="0" tIns="0" rIns="0" bIns="0" rtlCol="0" anchor="t">
            <a:spAutoFit/>
          </a:bodyPr>
          <a:lstStyle/>
          <a:p>
            <a:pPr algn="ctr">
              <a:lnSpc>
                <a:spcPts val="7538"/>
              </a:lnSpc>
              <a:spcBef>
                <a:spcPct val="0"/>
              </a:spcBef>
            </a:pPr>
            <a:r>
              <a:rPr lang="en-US" sz="5798">
                <a:solidFill>
                  <a:srgbClr val="FFFBEC"/>
                </a:solidFill>
                <a:latin typeface="Arimo Bold"/>
              </a:rPr>
              <a:t>DESİMAL DOSYA SİSTEMİ</a:t>
            </a:r>
          </a:p>
        </p:txBody>
      </p:sp>
      <p:sp>
        <p:nvSpPr>
          <p:cNvPr id="5" name="TextBox 5"/>
          <p:cNvSpPr txBox="1"/>
          <p:nvPr/>
        </p:nvSpPr>
        <p:spPr>
          <a:xfrm>
            <a:off x="1781683" y="2078895"/>
            <a:ext cx="15477617" cy="7343766"/>
          </a:xfrm>
          <a:prstGeom prst="rect">
            <a:avLst/>
          </a:prstGeom>
        </p:spPr>
        <p:txBody>
          <a:bodyPr lIns="0" tIns="0" rIns="0" bIns="0" rtlCol="0" anchor="t">
            <a:spAutoFit/>
          </a:bodyPr>
          <a:lstStyle/>
          <a:p>
            <a:pPr algn="ctr">
              <a:lnSpc>
                <a:spcPts val="3899"/>
              </a:lnSpc>
              <a:spcBef>
                <a:spcPct val="0"/>
              </a:spcBef>
            </a:pPr>
            <a:r>
              <a:rPr lang="en-US" sz="2999">
                <a:solidFill>
                  <a:srgbClr val="F1E545"/>
                </a:solidFill>
                <a:latin typeface="Arimo Bold"/>
              </a:rPr>
              <a:t>9.Kaynaştırma/Bütünleştirme Uygulamaları Öğrenci Dosyası:</a:t>
            </a:r>
          </a:p>
          <a:p>
            <a:pPr algn="ctr">
              <a:lnSpc>
                <a:spcPts val="3899"/>
              </a:lnSpc>
              <a:spcBef>
                <a:spcPct val="0"/>
              </a:spcBef>
            </a:pPr>
            <a:endParaRPr lang="en-US" sz="2999">
              <a:solidFill>
                <a:srgbClr val="F1E545"/>
              </a:solidFill>
              <a:latin typeface="Arimo Bold"/>
            </a:endParaRPr>
          </a:p>
          <a:p>
            <a:pPr algn="ctr">
              <a:lnSpc>
                <a:spcPts val="3900"/>
              </a:lnSpc>
              <a:spcBef>
                <a:spcPct val="0"/>
              </a:spcBef>
            </a:pPr>
            <a:r>
              <a:rPr lang="en-US" sz="2999">
                <a:solidFill>
                  <a:srgbClr val="FFFBEC"/>
                </a:solidFill>
                <a:latin typeface="Arimo Bold"/>
              </a:rPr>
              <a:t>Özel eğitim gereksinimli öğrencilere ait;</a:t>
            </a:r>
          </a:p>
          <a:p>
            <a:pPr algn="ctr">
              <a:lnSpc>
                <a:spcPts val="3899"/>
              </a:lnSpc>
              <a:spcBef>
                <a:spcPct val="0"/>
              </a:spcBef>
            </a:pPr>
            <a:r>
              <a:rPr lang="en-US" sz="2999">
                <a:solidFill>
                  <a:srgbClr val="FFFBEC"/>
                </a:solidFill>
                <a:latin typeface="Arimo Bold"/>
              </a:rPr>
              <a:t>ÇÖZGER</a:t>
            </a:r>
          </a:p>
          <a:p>
            <a:pPr algn="ctr">
              <a:lnSpc>
                <a:spcPts val="3900"/>
              </a:lnSpc>
              <a:spcBef>
                <a:spcPct val="0"/>
              </a:spcBef>
            </a:pPr>
            <a:endParaRPr lang="en-US" sz="2999">
              <a:solidFill>
                <a:srgbClr val="FFFBEC"/>
              </a:solidFill>
              <a:latin typeface="Arimo Bold"/>
            </a:endParaRPr>
          </a:p>
          <a:p>
            <a:pPr algn="ctr">
              <a:lnSpc>
                <a:spcPts val="3899"/>
              </a:lnSpc>
              <a:spcBef>
                <a:spcPct val="0"/>
              </a:spcBef>
            </a:pPr>
            <a:r>
              <a:rPr lang="en-US" sz="2999">
                <a:solidFill>
                  <a:srgbClr val="FFFBEC"/>
                </a:solidFill>
                <a:latin typeface="Arimo Bold"/>
              </a:rPr>
              <a:t>Özel eğitim değerlendirme kurulu kararı</a:t>
            </a:r>
          </a:p>
          <a:p>
            <a:pPr algn="ctr">
              <a:lnSpc>
                <a:spcPts val="3900"/>
              </a:lnSpc>
              <a:spcBef>
                <a:spcPct val="0"/>
              </a:spcBef>
            </a:pPr>
            <a:endParaRPr lang="en-US" sz="2999">
              <a:solidFill>
                <a:srgbClr val="FFFBEC"/>
              </a:solidFill>
              <a:latin typeface="Arimo Bold"/>
            </a:endParaRPr>
          </a:p>
          <a:p>
            <a:pPr algn="ctr">
              <a:lnSpc>
                <a:spcPts val="3899"/>
              </a:lnSpc>
              <a:spcBef>
                <a:spcPct val="0"/>
              </a:spcBef>
            </a:pPr>
            <a:r>
              <a:rPr lang="en-US" sz="2999">
                <a:solidFill>
                  <a:srgbClr val="FFFBEC"/>
                </a:solidFill>
                <a:latin typeface="Arimo Bold"/>
              </a:rPr>
              <a:t>BEP</a:t>
            </a:r>
          </a:p>
          <a:p>
            <a:pPr algn="ctr">
              <a:lnSpc>
                <a:spcPts val="3900"/>
              </a:lnSpc>
              <a:spcBef>
                <a:spcPct val="0"/>
              </a:spcBef>
            </a:pPr>
            <a:endParaRPr lang="en-US" sz="2999">
              <a:solidFill>
                <a:srgbClr val="FFFBEC"/>
              </a:solidFill>
              <a:latin typeface="Arimo Bold"/>
            </a:endParaRPr>
          </a:p>
          <a:p>
            <a:pPr algn="ctr">
              <a:lnSpc>
                <a:spcPts val="3899"/>
              </a:lnSpc>
              <a:spcBef>
                <a:spcPct val="0"/>
              </a:spcBef>
            </a:pPr>
            <a:r>
              <a:rPr lang="en-US" sz="2999">
                <a:solidFill>
                  <a:srgbClr val="FFFBEC"/>
                </a:solidFill>
                <a:latin typeface="Arimo Bold"/>
              </a:rPr>
              <a:t>Destek eğitim odası çalışma planları</a:t>
            </a:r>
          </a:p>
          <a:p>
            <a:pPr algn="ctr">
              <a:lnSpc>
                <a:spcPts val="3899"/>
              </a:lnSpc>
              <a:spcBef>
                <a:spcPct val="0"/>
              </a:spcBef>
            </a:pPr>
            <a:endParaRPr lang="en-US" sz="2999">
              <a:solidFill>
                <a:srgbClr val="FFFBEC"/>
              </a:solidFill>
              <a:latin typeface="Arimo Bold"/>
            </a:endParaRPr>
          </a:p>
          <a:p>
            <a:pPr algn="ctr">
              <a:lnSpc>
                <a:spcPts val="3899"/>
              </a:lnSpc>
              <a:spcBef>
                <a:spcPct val="0"/>
              </a:spcBef>
            </a:pPr>
            <a:r>
              <a:rPr lang="en-US" sz="2999">
                <a:solidFill>
                  <a:srgbClr val="FFFBEC"/>
                </a:solidFill>
                <a:latin typeface="Arimo Bold"/>
              </a:rPr>
              <a:t>REHBERLİK SERVİSİ İÇİN ÖZEL EĞİTİM ÖĞRENCİSİ RAPOR TAKİP FORMU</a:t>
            </a:r>
          </a:p>
          <a:p>
            <a:pPr algn="ctr">
              <a:lnSpc>
                <a:spcPts val="3899"/>
              </a:lnSpc>
              <a:spcBef>
                <a:spcPct val="0"/>
              </a:spcBef>
            </a:pPr>
            <a:endParaRPr lang="en-US" sz="2999">
              <a:solidFill>
                <a:srgbClr val="FFFBEC"/>
              </a:solidFill>
              <a:latin typeface="Arimo Bold"/>
            </a:endParaRPr>
          </a:p>
          <a:p>
            <a:pPr algn="ctr">
              <a:lnSpc>
                <a:spcPts val="3900"/>
              </a:lnSpc>
              <a:spcBef>
                <a:spcPct val="0"/>
              </a:spcBef>
            </a:pPr>
            <a:r>
              <a:rPr lang="en-US" sz="2999">
                <a:solidFill>
                  <a:srgbClr val="FFFBEC"/>
                </a:solidFill>
                <a:latin typeface="Arimo Bold"/>
              </a:rPr>
              <a:t>Diğer kurumlardan gelen rapor ve evraklar ‘ın bulunması gereken dosyadır.</a:t>
            </a:r>
          </a:p>
          <a:p>
            <a:pPr algn="ctr">
              <a:lnSpc>
                <a:spcPts val="3900"/>
              </a:lnSpc>
              <a:spcBef>
                <a:spcPct val="0"/>
              </a:spcBef>
            </a:pPr>
            <a:endParaRPr lang="en-US" sz="2999">
              <a:solidFill>
                <a:srgbClr val="FFFBEC"/>
              </a:solidFill>
              <a:latin typeface="Arimo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grpSp>
        <p:nvGrpSpPr>
          <p:cNvPr id="2" name="Group 2"/>
          <p:cNvGrpSpPr/>
          <p:nvPr/>
        </p:nvGrpSpPr>
        <p:grpSpPr>
          <a:xfrm>
            <a:off x="543324" y="724269"/>
            <a:ext cx="17456036" cy="9258300"/>
            <a:chOff x="0" y="0"/>
            <a:chExt cx="23274715" cy="12344400"/>
          </a:xfrm>
        </p:grpSpPr>
        <p:sp>
          <p:nvSpPr>
            <p:cNvPr id="3" name="Freeform 3"/>
            <p:cNvSpPr/>
            <p:nvPr/>
          </p:nvSpPr>
          <p:spPr>
            <a:xfrm>
              <a:off x="0" y="0"/>
              <a:ext cx="23274716" cy="12344400"/>
            </a:xfrm>
            <a:custGeom>
              <a:avLst/>
              <a:gdLst/>
              <a:ahLst/>
              <a:cxnLst/>
              <a:rect l="l" t="t" r="r" b="b"/>
              <a:pathLst>
                <a:path w="23274716" h="12344400">
                  <a:moveTo>
                    <a:pt x="0" y="0"/>
                  </a:moveTo>
                  <a:lnTo>
                    <a:pt x="23274716" y="0"/>
                  </a:lnTo>
                  <a:lnTo>
                    <a:pt x="23274716" y="12344400"/>
                  </a:lnTo>
                  <a:lnTo>
                    <a:pt x="0" y="12344400"/>
                  </a:lnTo>
                  <a:close/>
                </a:path>
              </a:pathLst>
            </a:custGeom>
            <a:gradFill rotWithShape="1">
              <a:gsLst>
                <a:gs pos="0">
                  <a:srgbClr val="5DE0E6">
                    <a:alpha val="100000"/>
                  </a:srgbClr>
                </a:gs>
                <a:gs pos="100000">
                  <a:srgbClr val="004AAD">
                    <a:alpha val="100000"/>
                  </a:srgbClr>
                </a:gs>
              </a:gsLst>
              <a:path path="circle">
                <a:fillToRect l="50000" t="50000" r="50000" b="50000"/>
              </a:path>
            </a:gradFill>
          </p:spPr>
        </p:sp>
      </p:grpSp>
      <p:sp>
        <p:nvSpPr>
          <p:cNvPr id="4" name="TextBox 4"/>
          <p:cNvSpPr txBox="1"/>
          <p:nvPr/>
        </p:nvSpPr>
        <p:spPr>
          <a:xfrm>
            <a:off x="786012" y="1533525"/>
            <a:ext cx="16970661" cy="7210425"/>
          </a:xfrm>
          <a:prstGeom prst="rect">
            <a:avLst/>
          </a:prstGeom>
        </p:spPr>
        <p:txBody>
          <a:bodyPr lIns="0" tIns="0" rIns="0" bIns="0" rtlCol="0" anchor="t">
            <a:spAutoFit/>
          </a:bodyPr>
          <a:lstStyle/>
          <a:p>
            <a:pPr algn="ctr">
              <a:lnSpc>
                <a:spcPts val="4799"/>
              </a:lnSpc>
              <a:spcBef>
                <a:spcPct val="0"/>
              </a:spcBef>
            </a:pPr>
            <a:r>
              <a:rPr lang="en-US" sz="3999">
                <a:solidFill>
                  <a:srgbClr val="F1E545"/>
                </a:solidFill>
                <a:latin typeface="Arimo Bold"/>
              </a:rPr>
              <a:t>10.Mevzuat Dosyası:</a:t>
            </a:r>
          </a:p>
          <a:p>
            <a:pPr algn="ctr">
              <a:lnSpc>
                <a:spcPts val="4799"/>
              </a:lnSpc>
              <a:spcBef>
                <a:spcPct val="0"/>
              </a:spcBef>
            </a:pPr>
            <a:endParaRPr lang="en-US" sz="3999">
              <a:solidFill>
                <a:srgbClr val="F1E545"/>
              </a:solidFill>
              <a:latin typeface="Arimo Bold"/>
            </a:endParaRPr>
          </a:p>
          <a:p>
            <a:pPr algn="ctr">
              <a:lnSpc>
                <a:spcPts val="4799"/>
              </a:lnSpc>
              <a:spcBef>
                <a:spcPct val="0"/>
              </a:spcBef>
            </a:pPr>
            <a:r>
              <a:rPr lang="en-US" sz="3999">
                <a:solidFill>
                  <a:srgbClr val="FCFBF6"/>
                </a:solidFill>
                <a:latin typeface="Arimo Bold"/>
              </a:rPr>
              <a:t>Rehberlik ve psikolojik danışma hizmetleri yönetmeliği</a:t>
            </a:r>
          </a:p>
          <a:p>
            <a:pPr algn="ctr">
              <a:lnSpc>
                <a:spcPts val="4799"/>
              </a:lnSpc>
              <a:spcBef>
                <a:spcPct val="0"/>
              </a:spcBef>
            </a:pPr>
            <a:endParaRPr lang="en-US" sz="3999">
              <a:solidFill>
                <a:srgbClr val="FCFBF6"/>
              </a:solidFill>
              <a:latin typeface="Arimo Bold"/>
            </a:endParaRPr>
          </a:p>
          <a:p>
            <a:pPr algn="ctr">
              <a:lnSpc>
                <a:spcPts val="4799"/>
              </a:lnSpc>
              <a:spcBef>
                <a:spcPct val="0"/>
              </a:spcBef>
            </a:pPr>
            <a:r>
              <a:rPr lang="en-US" sz="3999">
                <a:solidFill>
                  <a:srgbClr val="FCFBF6"/>
                </a:solidFill>
                <a:latin typeface="Arimo Bold"/>
              </a:rPr>
              <a:t>Rehberlik ve psikolojik danışma etik yönergesi</a:t>
            </a:r>
          </a:p>
          <a:p>
            <a:pPr algn="ctr">
              <a:lnSpc>
                <a:spcPts val="4799"/>
              </a:lnSpc>
              <a:spcBef>
                <a:spcPct val="0"/>
              </a:spcBef>
            </a:pPr>
            <a:endParaRPr lang="en-US" sz="3999">
              <a:solidFill>
                <a:srgbClr val="FCFBF6"/>
              </a:solidFill>
              <a:latin typeface="Arimo Bold"/>
            </a:endParaRPr>
          </a:p>
          <a:p>
            <a:pPr algn="ctr">
              <a:lnSpc>
                <a:spcPts val="4799"/>
              </a:lnSpc>
              <a:spcBef>
                <a:spcPct val="0"/>
              </a:spcBef>
            </a:pPr>
            <a:r>
              <a:rPr lang="en-US" sz="3999">
                <a:solidFill>
                  <a:srgbClr val="FCFBF6"/>
                </a:solidFill>
                <a:latin typeface="Arimo Bold"/>
              </a:rPr>
              <a:t>Özel eğitim hizmetleri yönetmeliği</a:t>
            </a:r>
          </a:p>
          <a:p>
            <a:pPr algn="ctr">
              <a:lnSpc>
                <a:spcPts val="4799"/>
              </a:lnSpc>
              <a:spcBef>
                <a:spcPct val="0"/>
              </a:spcBef>
            </a:pPr>
            <a:endParaRPr lang="en-US" sz="3999">
              <a:solidFill>
                <a:srgbClr val="FCFBF6"/>
              </a:solidFill>
              <a:latin typeface="Arimo Bold"/>
            </a:endParaRPr>
          </a:p>
          <a:p>
            <a:pPr algn="ctr">
              <a:lnSpc>
                <a:spcPts val="4799"/>
              </a:lnSpc>
              <a:spcBef>
                <a:spcPct val="0"/>
              </a:spcBef>
            </a:pPr>
            <a:r>
              <a:rPr lang="en-US" sz="3999">
                <a:solidFill>
                  <a:srgbClr val="FCFBF6"/>
                </a:solidFill>
                <a:latin typeface="Arimo Bold"/>
              </a:rPr>
              <a:t>Psikososyal koruma, önleme ve krize müdahala hizmetleri yönergesi</a:t>
            </a:r>
          </a:p>
          <a:p>
            <a:pPr algn="ctr">
              <a:lnSpc>
                <a:spcPts val="4799"/>
              </a:lnSpc>
              <a:spcBef>
                <a:spcPct val="0"/>
              </a:spcBef>
            </a:pPr>
            <a:endParaRPr lang="en-US" sz="3999">
              <a:solidFill>
                <a:srgbClr val="FCFBF6"/>
              </a:solidFill>
              <a:latin typeface="Arimo Bold"/>
            </a:endParaRPr>
          </a:p>
          <a:p>
            <a:pPr algn="ctr">
              <a:lnSpc>
                <a:spcPts val="4799"/>
              </a:lnSpc>
              <a:spcBef>
                <a:spcPct val="0"/>
              </a:spcBef>
            </a:pPr>
            <a:r>
              <a:rPr lang="en-US" sz="3999">
                <a:solidFill>
                  <a:srgbClr val="FCFBF6"/>
                </a:solidFill>
                <a:latin typeface="Arimo Bold"/>
              </a:rPr>
              <a:t>Hizmet verilen okul türüne göre okul öncesi/temel eğitim/ ortaöğretim kurumları yönetmelikleri ‘nin bulunduğu dosyadır.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678505" y="2689702"/>
            <a:ext cx="15431329" cy="5615407"/>
          </a:xfrm>
          <a:prstGeom prst="rect">
            <a:avLst/>
          </a:prstGeom>
        </p:spPr>
        <p:txBody>
          <a:bodyPr lIns="0" tIns="0" rIns="0" bIns="0" rtlCol="0" anchor="t">
            <a:spAutoFit/>
          </a:bodyPr>
          <a:lstStyle/>
          <a:p>
            <a:pPr algn="just">
              <a:lnSpc>
                <a:spcPts val="5284"/>
              </a:lnSpc>
            </a:pPr>
            <a:r>
              <a:rPr lang="en-US" sz="3499">
                <a:solidFill>
                  <a:srgbClr val="FEFEFE"/>
                </a:solidFill>
                <a:latin typeface="Arimo"/>
              </a:rPr>
              <a:t>Eğitim kurumlarında rehberlik ve psikolojik danışma hizmetlerinin planlanması ve kurum içindeki iş birliğinin sağlanması amacıyla oluşturulur.</a:t>
            </a:r>
          </a:p>
          <a:p>
            <a:pPr algn="just">
              <a:lnSpc>
                <a:spcPts val="4828"/>
              </a:lnSpc>
            </a:pPr>
            <a:endParaRPr lang="en-US" sz="3499">
              <a:solidFill>
                <a:srgbClr val="FEFEFE"/>
              </a:solidFill>
              <a:latin typeface="Arimo"/>
            </a:endParaRPr>
          </a:p>
          <a:p>
            <a:pPr algn="just">
              <a:lnSpc>
                <a:spcPts val="4828"/>
              </a:lnSpc>
            </a:pPr>
            <a:r>
              <a:rPr lang="en-US" sz="3498">
                <a:solidFill>
                  <a:srgbClr val="FEFEFE"/>
                </a:solidFill>
                <a:latin typeface="Arimo"/>
              </a:rPr>
              <a:t>Komisyon; birinci dönem başında, ikinci dönem başında ve ders yılı sonunda olmak üzere </a:t>
            </a:r>
            <a:r>
              <a:rPr lang="en-US" sz="3498">
                <a:solidFill>
                  <a:srgbClr val="FEFEFE"/>
                </a:solidFill>
                <a:latin typeface="Arimo Bold"/>
              </a:rPr>
              <a:t>en az üç defa</a:t>
            </a:r>
            <a:r>
              <a:rPr lang="en-US" sz="3498">
                <a:solidFill>
                  <a:srgbClr val="FEFEFE"/>
                </a:solidFill>
                <a:latin typeface="Arimo"/>
              </a:rPr>
              <a:t> toplanır. Gerektiğinde rehberlik ve psikolojik danışma servisinin önerisi ile de toplanabilir.</a:t>
            </a:r>
          </a:p>
          <a:p>
            <a:pPr algn="just">
              <a:lnSpc>
                <a:spcPts val="4828"/>
              </a:lnSpc>
            </a:pPr>
            <a:endParaRPr lang="en-US" sz="3498">
              <a:solidFill>
                <a:srgbClr val="FEFEFE"/>
              </a:solidFill>
              <a:latin typeface="Arimo"/>
            </a:endParaRPr>
          </a:p>
          <a:p>
            <a:pPr algn="just">
              <a:lnSpc>
                <a:spcPts val="4832"/>
              </a:lnSpc>
            </a:pPr>
            <a:r>
              <a:rPr lang="en-US" sz="3499">
                <a:solidFill>
                  <a:srgbClr val="FEFEFE"/>
                </a:solidFill>
                <a:latin typeface="Arimo"/>
              </a:rPr>
              <a:t> Komisyonun ilk toplantısı, öğretmenler kurulu toplantısının yapıldığı tarihten itibaren en geç bir ay içerisinde yapılır. Alınan kararlar tutanak hâline getirilir.</a:t>
            </a:r>
          </a:p>
        </p:txBody>
      </p:sp>
      <p:sp>
        <p:nvSpPr>
          <p:cNvPr id="3" name="TextBox 3"/>
          <p:cNvSpPr txBox="1"/>
          <p:nvPr/>
        </p:nvSpPr>
        <p:spPr>
          <a:xfrm>
            <a:off x="256326" y="616014"/>
            <a:ext cx="18031674" cy="1809750"/>
          </a:xfrm>
          <a:prstGeom prst="rect">
            <a:avLst/>
          </a:prstGeom>
        </p:spPr>
        <p:txBody>
          <a:bodyPr lIns="0" tIns="0" rIns="0" bIns="0" rtlCol="0" anchor="t">
            <a:spAutoFit/>
          </a:bodyPr>
          <a:lstStyle/>
          <a:p>
            <a:pPr algn="ctr">
              <a:lnSpc>
                <a:spcPts val="4799"/>
              </a:lnSpc>
              <a:spcBef>
                <a:spcPct val="0"/>
              </a:spcBef>
            </a:pPr>
            <a:endParaRPr/>
          </a:p>
          <a:p>
            <a:pPr algn="ctr">
              <a:lnSpc>
                <a:spcPts val="4799"/>
              </a:lnSpc>
              <a:spcBef>
                <a:spcPct val="0"/>
              </a:spcBef>
            </a:pPr>
            <a:r>
              <a:rPr lang="en-US" sz="3999">
                <a:solidFill>
                  <a:srgbClr val="F1E545"/>
                </a:solidFill>
                <a:latin typeface="Arimo Bold"/>
              </a:rPr>
              <a:t>REHBERLIK VE PSIKOLOJIK DANIŞMA HIZMETLERI YÜRÜTME KOMISYONU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854684" y="1113539"/>
            <a:ext cx="15125838" cy="8285359"/>
          </a:xfrm>
          <a:prstGeom prst="rect">
            <a:avLst/>
          </a:prstGeom>
        </p:spPr>
        <p:txBody>
          <a:bodyPr lIns="0" tIns="0" rIns="0" bIns="0" rtlCol="0" anchor="t">
            <a:spAutoFit/>
          </a:bodyPr>
          <a:lstStyle/>
          <a:p>
            <a:pPr>
              <a:lnSpc>
                <a:spcPts val="5064"/>
              </a:lnSpc>
            </a:pPr>
            <a:r>
              <a:rPr lang="en-US" sz="3399">
                <a:solidFill>
                  <a:srgbClr val="000000"/>
                </a:solidFill>
                <a:latin typeface="Arimo Bold"/>
              </a:rPr>
              <a:t> </a:t>
            </a:r>
            <a:r>
              <a:rPr lang="en-US" sz="3399">
                <a:solidFill>
                  <a:srgbClr val="F1E545"/>
                </a:solidFill>
                <a:latin typeface="Arimo Bold"/>
              </a:rPr>
              <a:t>Rehberlik ve psikolojik danışma hizmetleri yürütme komisyonu eğitim kurumu müdürünün başkanlığında aşağıdaki üyelerden oluşur</a:t>
            </a:r>
            <a:r>
              <a:rPr lang="en-US" sz="3399">
                <a:solidFill>
                  <a:srgbClr val="F1E545"/>
                </a:solidFill>
                <a:latin typeface="Arimo"/>
              </a:rPr>
              <a:t>:</a:t>
            </a:r>
          </a:p>
          <a:p>
            <a:pPr>
              <a:lnSpc>
                <a:spcPts val="5064"/>
              </a:lnSpc>
            </a:pPr>
            <a:endParaRPr lang="en-US" sz="3399">
              <a:solidFill>
                <a:srgbClr val="F1E545"/>
              </a:solidFill>
              <a:latin typeface="Arimo"/>
            </a:endParaRPr>
          </a:p>
          <a:p>
            <a:pPr algn="just">
              <a:lnSpc>
                <a:spcPts val="5064"/>
              </a:lnSpc>
            </a:pPr>
            <a:r>
              <a:rPr lang="en-US" sz="3399">
                <a:solidFill>
                  <a:srgbClr val="000000"/>
                </a:solidFill>
                <a:latin typeface="Arimo"/>
              </a:rPr>
              <a:t> </a:t>
            </a:r>
            <a:r>
              <a:rPr lang="en-US" sz="3399">
                <a:solidFill>
                  <a:srgbClr val="FEFEFE"/>
                </a:solidFill>
                <a:latin typeface="Arimo"/>
              </a:rPr>
              <a:t>a) Eğitim kurumunda görevli müdür yardımcıları.</a:t>
            </a:r>
          </a:p>
          <a:p>
            <a:pPr algn="just">
              <a:lnSpc>
                <a:spcPts val="5064"/>
              </a:lnSpc>
            </a:pPr>
            <a:r>
              <a:rPr lang="en-US" sz="3399">
                <a:solidFill>
                  <a:srgbClr val="FEFEFE"/>
                </a:solidFill>
                <a:latin typeface="Arimo"/>
              </a:rPr>
              <a:t> b) Rehber öğretmen/psikolojik danışmanlar.</a:t>
            </a:r>
          </a:p>
          <a:p>
            <a:pPr algn="just">
              <a:lnSpc>
                <a:spcPts val="5064"/>
              </a:lnSpc>
            </a:pPr>
            <a:r>
              <a:rPr lang="en-US" sz="3399">
                <a:solidFill>
                  <a:srgbClr val="FEFEFE"/>
                </a:solidFill>
                <a:latin typeface="Arimo"/>
              </a:rPr>
              <a:t> c) Sınıf rehber öğretmenlerinden her sınıf düzeyinden seçilecek en az birer temsilci.</a:t>
            </a:r>
          </a:p>
          <a:p>
            <a:pPr algn="just">
              <a:lnSpc>
                <a:spcPts val="5064"/>
              </a:lnSpc>
            </a:pPr>
            <a:r>
              <a:rPr lang="en-US" sz="3399">
                <a:solidFill>
                  <a:srgbClr val="FEFEFE"/>
                </a:solidFill>
                <a:latin typeface="Arimo"/>
              </a:rPr>
              <a:t> ç) Okul öncesi eğitim kurumlarında farklı yaş grubundaki çocukların eğitiminden sorumlu en az birer öğretmen.</a:t>
            </a:r>
          </a:p>
          <a:p>
            <a:pPr algn="just">
              <a:lnSpc>
                <a:spcPts val="5064"/>
              </a:lnSpc>
            </a:pPr>
            <a:r>
              <a:rPr lang="en-US" sz="3399">
                <a:solidFill>
                  <a:srgbClr val="FEFEFE"/>
                </a:solidFill>
                <a:latin typeface="Arimo"/>
              </a:rPr>
              <a:t> d) Ortaöğretim kurumlarında disiplin kurulu ve onur kurulundan; ilköğretim kurumlarında ise öğrenci davranışları değerlendirme kurulundan birer temsilci.</a:t>
            </a:r>
          </a:p>
          <a:p>
            <a:pPr algn="just">
              <a:lnSpc>
                <a:spcPts val="5064"/>
              </a:lnSpc>
            </a:pPr>
            <a:r>
              <a:rPr lang="en-US" sz="3399">
                <a:solidFill>
                  <a:srgbClr val="FEFEFE"/>
                </a:solidFill>
                <a:latin typeface="Arimo"/>
              </a:rPr>
              <a:t> e) Okul-aile birliğinden bir temsilci.</a:t>
            </a:r>
          </a:p>
          <a:p>
            <a:pPr algn="l">
              <a:lnSpc>
                <a:spcPts val="5065"/>
              </a:lnSpc>
            </a:pPr>
            <a:endParaRPr lang="en-US" sz="3399">
              <a:solidFill>
                <a:srgbClr val="FEFEFE"/>
              </a:solidFill>
              <a:latin typeface="Arim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967259" y="1286491"/>
            <a:ext cx="14353483" cy="695296"/>
          </a:xfrm>
          <a:prstGeom prst="rect">
            <a:avLst/>
          </a:prstGeom>
        </p:spPr>
        <p:txBody>
          <a:bodyPr lIns="0" tIns="0" rIns="0" bIns="0" rtlCol="0" anchor="t">
            <a:spAutoFit/>
          </a:bodyPr>
          <a:lstStyle/>
          <a:p>
            <a:pPr algn="ctr">
              <a:lnSpc>
                <a:spcPts val="5399"/>
              </a:lnSpc>
            </a:pPr>
            <a:r>
              <a:rPr lang="en-US" sz="4498">
                <a:solidFill>
                  <a:srgbClr val="F1E545"/>
                </a:solidFill>
                <a:latin typeface="Arimo Bold"/>
              </a:rPr>
              <a:t>RPD Hizmetleri Yürütme Komisyonunun Görevleri</a:t>
            </a:r>
          </a:p>
        </p:txBody>
      </p:sp>
      <p:grpSp>
        <p:nvGrpSpPr>
          <p:cNvPr id="3" name="Group 3"/>
          <p:cNvGrpSpPr/>
          <p:nvPr/>
        </p:nvGrpSpPr>
        <p:grpSpPr>
          <a:xfrm>
            <a:off x="1023938" y="6875087"/>
            <a:ext cx="16240125" cy="9525"/>
            <a:chOff x="0" y="0"/>
            <a:chExt cx="21653500" cy="12700"/>
          </a:xfrm>
        </p:grpSpPr>
        <p:sp>
          <p:nvSpPr>
            <p:cNvPr id="4" name="Freeform 4"/>
            <p:cNvSpPr/>
            <p:nvPr/>
          </p:nvSpPr>
          <p:spPr>
            <a:xfrm>
              <a:off x="0" y="0"/>
              <a:ext cx="21653500" cy="12700"/>
            </a:xfrm>
            <a:custGeom>
              <a:avLst/>
              <a:gdLst/>
              <a:ahLst/>
              <a:cxnLst/>
              <a:rect l="l" t="t" r="r" b="b"/>
              <a:pathLst>
                <a:path w="21653500" h="12700">
                  <a:moveTo>
                    <a:pt x="6350" y="0"/>
                  </a:moveTo>
                  <a:lnTo>
                    <a:pt x="21647150" y="0"/>
                  </a:lnTo>
                  <a:cubicBezTo>
                    <a:pt x="21650706" y="0"/>
                    <a:pt x="21653500" y="2794"/>
                    <a:pt x="21653500" y="6350"/>
                  </a:cubicBezTo>
                  <a:cubicBezTo>
                    <a:pt x="21653500" y="9906"/>
                    <a:pt x="21650706" y="12700"/>
                    <a:pt x="21647150" y="12700"/>
                  </a:cubicBezTo>
                  <a:lnTo>
                    <a:pt x="6350" y="12700"/>
                  </a:lnTo>
                  <a:cubicBezTo>
                    <a:pt x="2794" y="12700"/>
                    <a:pt x="0" y="9906"/>
                    <a:pt x="0" y="6350"/>
                  </a:cubicBezTo>
                  <a:cubicBezTo>
                    <a:pt x="0" y="2794"/>
                    <a:pt x="2794" y="0"/>
                    <a:pt x="6350" y="0"/>
                  </a:cubicBezTo>
                  <a:close/>
                </a:path>
              </a:pathLst>
            </a:custGeom>
            <a:solidFill>
              <a:srgbClr val="000000"/>
            </a:solidFill>
          </p:spPr>
        </p:sp>
      </p:grpSp>
      <p:sp>
        <p:nvSpPr>
          <p:cNvPr id="5" name="TextBox 5"/>
          <p:cNvSpPr txBox="1"/>
          <p:nvPr/>
        </p:nvSpPr>
        <p:spPr>
          <a:xfrm>
            <a:off x="1353176" y="2405210"/>
            <a:ext cx="15572123" cy="6267450"/>
          </a:xfrm>
          <a:prstGeom prst="rect">
            <a:avLst/>
          </a:prstGeom>
        </p:spPr>
        <p:txBody>
          <a:bodyPr lIns="0" tIns="0" rIns="0" bIns="0" rtlCol="0" anchor="t">
            <a:spAutoFit/>
          </a:bodyPr>
          <a:lstStyle/>
          <a:p>
            <a:pPr algn="just">
              <a:lnSpc>
                <a:spcPts val="3600"/>
              </a:lnSpc>
              <a:spcBef>
                <a:spcPct val="0"/>
              </a:spcBef>
            </a:pPr>
            <a:endParaRPr/>
          </a:p>
          <a:p>
            <a:pPr algn="just">
              <a:lnSpc>
                <a:spcPts val="3600"/>
              </a:lnSpc>
              <a:spcBef>
                <a:spcPct val="0"/>
              </a:spcBef>
            </a:pPr>
            <a:r>
              <a:rPr lang="en-US" sz="3000">
                <a:solidFill>
                  <a:srgbClr val="06254D"/>
                </a:solidFill>
                <a:latin typeface="Arimo Bold"/>
              </a:rPr>
              <a:t>MADDE 17 – (1) Rehberlik ve psikolojik danışma hizmetleri yürütme komisyonu aşağıdaki görevleri yapar:</a:t>
            </a:r>
          </a:p>
          <a:p>
            <a:pPr algn="just">
              <a:lnSpc>
                <a:spcPts val="3600"/>
              </a:lnSpc>
              <a:spcBef>
                <a:spcPct val="0"/>
              </a:spcBef>
            </a:pPr>
            <a:endParaRPr lang="en-US" sz="3000">
              <a:solidFill>
                <a:srgbClr val="06254D"/>
              </a:solidFill>
              <a:latin typeface="Arimo Bold"/>
            </a:endParaRPr>
          </a:p>
          <a:p>
            <a:pPr algn="just">
              <a:lnSpc>
                <a:spcPts val="3600"/>
              </a:lnSpc>
              <a:spcBef>
                <a:spcPct val="0"/>
              </a:spcBef>
            </a:pPr>
            <a:r>
              <a:rPr lang="en-US" sz="3000">
                <a:solidFill>
                  <a:srgbClr val="FEFEFE"/>
                </a:solidFill>
                <a:latin typeface="Arimo Bold"/>
              </a:rPr>
              <a:t>a) Eğitim kurumuna ait özel hedeflerin belirlenmesinde görüş bildirir.</a:t>
            </a:r>
          </a:p>
          <a:p>
            <a:pPr algn="just">
              <a:lnSpc>
                <a:spcPts val="3600"/>
              </a:lnSpc>
              <a:spcBef>
                <a:spcPct val="0"/>
              </a:spcBef>
            </a:pPr>
            <a:endParaRPr lang="en-US" sz="3000">
              <a:solidFill>
                <a:srgbClr val="FEFEFE"/>
              </a:solidFill>
              <a:latin typeface="Arimo Bold"/>
            </a:endParaRPr>
          </a:p>
          <a:p>
            <a:pPr algn="just">
              <a:lnSpc>
                <a:spcPts val="3600"/>
              </a:lnSpc>
              <a:spcBef>
                <a:spcPct val="0"/>
              </a:spcBef>
            </a:pPr>
            <a:r>
              <a:rPr lang="en-US" sz="3000">
                <a:solidFill>
                  <a:srgbClr val="FEFEFE"/>
                </a:solidFill>
                <a:latin typeface="Arimo Bold"/>
              </a:rPr>
              <a:t>b) Rehberlik ve psikolojik danışma servisince hazırlanan okul rehberlik ve psikolojik danışma programını inceler ve görüşlerini bildirir. Programın uygulanması için gerekli önlemleri alarak yürütülecek çalışmaları karara bağlar.</a:t>
            </a:r>
          </a:p>
          <a:p>
            <a:pPr algn="just">
              <a:lnSpc>
                <a:spcPts val="3600"/>
              </a:lnSpc>
              <a:spcBef>
                <a:spcPct val="0"/>
              </a:spcBef>
            </a:pPr>
            <a:endParaRPr lang="en-US" sz="3000">
              <a:solidFill>
                <a:srgbClr val="FEFEFE"/>
              </a:solidFill>
              <a:latin typeface="Arimo Bold"/>
            </a:endParaRPr>
          </a:p>
          <a:p>
            <a:pPr algn="just">
              <a:lnSpc>
                <a:spcPts val="3600"/>
              </a:lnSpc>
              <a:spcBef>
                <a:spcPct val="0"/>
              </a:spcBef>
            </a:pPr>
            <a:r>
              <a:rPr lang="en-US" sz="3000">
                <a:solidFill>
                  <a:srgbClr val="FEFEFE"/>
                </a:solidFill>
                <a:latin typeface="Arimo Bold"/>
              </a:rPr>
              <a:t>c) Rehberlik ve psikolojik danışma hizmetlerinin yürütülmesi sırasında hizmetlere ilişkin çalışmaları inceler, değerlendirir; ortaya çıkan sorunların çözümüne yönelik önlemleri belirler.</a:t>
            </a:r>
          </a:p>
          <a:p>
            <a:pPr algn="just">
              <a:lnSpc>
                <a:spcPts val="2400"/>
              </a:lnSpc>
              <a:spcBef>
                <a:spcPct val="0"/>
              </a:spcBef>
            </a:pPr>
            <a:endParaRPr lang="en-US" sz="3000">
              <a:solidFill>
                <a:srgbClr val="FEFEFE"/>
              </a:solidFill>
              <a:latin typeface="Arimo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967259" y="671527"/>
            <a:ext cx="14353483" cy="695296"/>
          </a:xfrm>
          <a:prstGeom prst="rect">
            <a:avLst/>
          </a:prstGeom>
        </p:spPr>
        <p:txBody>
          <a:bodyPr lIns="0" tIns="0" rIns="0" bIns="0" rtlCol="0" anchor="t">
            <a:spAutoFit/>
          </a:bodyPr>
          <a:lstStyle/>
          <a:p>
            <a:pPr algn="ctr">
              <a:lnSpc>
                <a:spcPts val="5399"/>
              </a:lnSpc>
            </a:pPr>
            <a:r>
              <a:rPr lang="en-US" sz="4498">
                <a:solidFill>
                  <a:srgbClr val="F1E545"/>
                </a:solidFill>
                <a:latin typeface="Arimo Bold"/>
              </a:rPr>
              <a:t>RPD Hizmetleri Yürütme Komisyonunun Görevleri</a:t>
            </a:r>
          </a:p>
        </p:txBody>
      </p:sp>
      <p:grpSp>
        <p:nvGrpSpPr>
          <p:cNvPr id="3" name="Group 3"/>
          <p:cNvGrpSpPr/>
          <p:nvPr/>
        </p:nvGrpSpPr>
        <p:grpSpPr>
          <a:xfrm>
            <a:off x="1023938" y="6875087"/>
            <a:ext cx="16240125" cy="9525"/>
            <a:chOff x="0" y="0"/>
            <a:chExt cx="21653500" cy="12700"/>
          </a:xfrm>
        </p:grpSpPr>
        <p:sp>
          <p:nvSpPr>
            <p:cNvPr id="4" name="Freeform 4"/>
            <p:cNvSpPr/>
            <p:nvPr/>
          </p:nvSpPr>
          <p:spPr>
            <a:xfrm>
              <a:off x="0" y="0"/>
              <a:ext cx="21653500" cy="12700"/>
            </a:xfrm>
            <a:custGeom>
              <a:avLst/>
              <a:gdLst/>
              <a:ahLst/>
              <a:cxnLst/>
              <a:rect l="l" t="t" r="r" b="b"/>
              <a:pathLst>
                <a:path w="21653500" h="12700">
                  <a:moveTo>
                    <a:pt x="6350" y="0"/>
                  </a:moveTo>
                  <a:lnTo>
                    <a:pt x="21647150" y="0"/>
                  </a:lnTo>
                  <a:cubicBezTo>
                    <a:pt x="21650706" y="0"/>
                    <a:pt x="21653500" y="2794"/>
                    <a:pt x="21653500" y="6350"/>
                  </a:cubicBezTo>
                  <a:cubicBezTo>
                    <a:pt x="21653500" y="9906"/>
                    <a:pt x="21650706" y="12700"/>
                    <a:pt x="21647150" y="12700"/>
                  </a:cubicBezTo>
                  <a:lnTo>
                    <a:pt x="6350" y="12700"/>
                  </a:lnTo>
                  <a:cubicBezTo>
                    <a:pt x="2794" y="12700"/>
                    <a:pt x="0" y="9906"/>
                    <a:pt x="0" y="6350"/>
                  </a:cubicBezTo>
                  <a:cubicBezTo>
                    <a:pt x="0" y="2794"/>
                    <a:pt x="2794" y="0"/>
                    <a:pt x="6350" y="0"/>
                  </a:cubicBezTo>
                  <a:close/>
                </a:path>
              </a:pathLst>
            </a:custGeom>
            <a:solidFill>
              <a:srgbClr val="000000"/>
            </a:solidFill>
          </p:spPr>
        </p:sp>
      </p:grpSp>
      <p:sp>
        <p:nvSpPr>
          <p:cNvPr id="5" name="TextBox 5"/>
          <p:cNvSpPr txBox="1"/>
          <p:nvPr/>
        </p:nvSpPr>
        <p:spPr>
          <a:xfrm>
            <a:off x="1631726" y="1685896"/>
            <a:ext cx="15314360" cy="7334250"/>
          </a:xfrm>
          <a:prstGeom prst="rect">
            <a:avLst/>
          </a:prstGeom>
        </p:spPr>
        <p:txBody>
          <a:bodyPr lIns="0" tIns="0" rIns="0" bIns="0" rtlCol="0" anchor="t">
            <a:spAutoFit/>
          </a:bodyPr>
          <a:lstStyle/>
          <a:p>
            <a:pPr algn="just">
              <a:lnSpc>
                <a:spcPts val="3600"/>
              </a:lnSpc>
              <a:spcBef>
                <a:spcPct val="0"/>
              </a:spcBef>
            </a:pPr>
            <a:endParaRPr/>
          </a:p>
          <a:p>
            <a:pPr algn="just">
              <a:lnSpc>
                <a:spcPts val="3600"/>
              </a:lnSpc>
              <a:spcBef>
                <a:spcPct val="0"/>
              </a:spcBef>
            </a:pPr>
            <a:r>
              <a:rPr lang="en-US" sz="3000">
                <a:solidFill>
                  <a:srgbClr val="FEFEFE"/>
                </a:solidFill>
                <a:latin typeface="Arimo Bold"/>
              </a:rPr>
              <a:t>ç) Eğitim ortamında; öğrenciler, aileler, idareciler ve öğretmenler arasında etkili iletişim kurulabilmesi için yapılacak çalışmaları belirler.</a:t>
            </a:r>
          </a:p>
          <a:p>
            <a:pPr algn="just">
              <a:lnSpc>
                <a:spcPts val="3600"/>
              </a:lnSpc>
              <a:spcBef>
                <a:spcPct val="0"/>
              </a:spcBef>
            </a:pPr>
            <a:endParaRPr lang="en-US" sz="3000">
              <a:solidFill>
                <a:srgbClr val="FEFEFE"/>
              </a:solidFill>
              <a:latin typeface="Arimo Bold"/>
            </a:endParaRPr>
          </a:p>
          <a:p>
            <a:pPr algn="just">
              <a:lnSpc>
                <a:spcPts val="3600"/>
              </a:lnSpc>
              <a:spcBef>
                <a:spcPct val="0"/>
              </a:spcBef>
            </a:pPr>
            <a:r>
              <a:rPr lang="en-US" sz="3000">
                <a:solidFill>
                  <a:srgbClr val="FEFEFE"/>
                </a:solidFill>
                <a:latin typeface="Arimo Bold"/>
              </a:rPr>
              <a:t>d) Yapılacak çalışmalarda ilgili kurum ve kuruluşlar ile iş birliğinin sağlanması için gerekli faaliyetleri planlar.</a:t>
            </a:r>
          </a:p>
          <a:p>
            <a:pPr algn="just">
              <a:lnSpc>
                <a:spcPts val="3600"/>
              </a:lnSpc>
              <a:spcBef>
                <a:spcPct val="0"/>
              </a:spcBef>
            </a:pPr>
            <a:endParaRPr lang="en-US" sz="3000">
              <a:solidFill>
                <a:srgbClr val="FEFEFE"/>
              </a:solidFill>
              <a:latin typeface="Arimo Bold"/>
            </a:endParaRPr>
          </a:p>
          <a:p>
            <a:pPr algn="just">
              <a:lnSpc>
                <a:spcPts val="3600"/>
              </a:lnSpc>
              <a:spcBef>
                <a:spcPct val="0"/>
              </a:spcBef>
            </a:pPr>
            <a:r>
              <a:rPr lang="en-US" sz="3000">
                <a:solidFill>
                  <a:srgbClr val="FEFEFE"/>
                </a:solidFill>
                <a:latin typeface="Arimo Bold"/>
              </a:rPr>
              <a:t>e) Öğrencilerin sosyal duygusal, akademik ve kariyer gelişimleri ile ilgili yapılacak çalışmalar için görüş bildirir.</a:t>
            </a:r>
          </a:p>
          <a:p>
            <a:pPr algn="just">
              <a:lnSpc>
                <a:spcPts val="3600"/>
              </a:lnSpc>
              <a:spcBef>
                <a:spcPct val="0"/>
              </a:spcBef>
            </a:pPr>
            <a:endParaRPr lang="en-US" sz="3000">
              <a:solidFill>
                <a:srgbClr val="FEFEFE"/>
              </a:solidFill>
              <a:latin typeface="Arimo Bold"/>
            </a:endParaRPr>
          </a:p>
          <a:p>
            <a:pPr algn="just">
              <a:lnSpc>
                <a:spcPts val="3600"/>
              </a:lnSpc>
              <a:spcBef>
                <a:spcPct val="0"/>
              </a:spcBef>
            </a:pPr>
            <a:r>
              <a:rPr lang="en-US" sz="3000">
                <a:solidFill>
                  <a:srgbClr val="FEFEFE"/>
                </a:solidFill>
                <a:latin typeface="Arimo Bold"/>
              </a:rPr>
              <a:t>f) Okulda gerçekleştirilecek psikososyal destek hizmetlerinin okul rehberlik ve psikolojik danışma programına eklenmesi hususlarında görüş bildirir.</a:t>
            </a:r>
          </a:p>
          <a:p>
            <a:pPr algn="just">
              <a:lnSpc>
                <a:spcPts val="3600"/>
              </a:lnSpc>
              <a:spcBef>
                <a:spcPct val="0"/>
              </a:spcBef>
            </a:pPr>
            <a:endParaRPr lang="en-US" sz="3000">
              <a:solidFill>
                <a:srgbClr val="FEFEFE"/>
              </a:solidFill>
              <a:latin typeface="Arimo Bold"/>
            </a:endParaRPr>
          </a:p>
          <a:p>
            <a:pPr algn="just">
              <a:lnSpc>
                <a:spcPts val="3600"/>
              </a:lnSpc>
              <a:spcBef>
                <a:spcPct val="0"/>
              </a:spcBef>
            </a:pPr>
            <a:r>
              <a:rPr lang="en-US" sz="3000">
                <a:solidFill>
                  <a:srgbClr val="FEFEFE"/>
                </a:solidFill>
                <a:latin typeface="Arimo Bold"/>
              </a:rPr>
              <a:t>g) İhtiyaç olması durumunda okulda gerçekleştirilecek psikososyal destek hizmetlerinde görev alır. Bu kapsamdaki faaliyetler Bakanlıkça hazırlanan yönerge doğrultusunda yürütülür.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3223735" y="825269"/>
            <a:ext cx="3223735" cy="2227308"/>
            <a:chOff x="0" y="0"/>
            <a:chExt cx="4298313" cy="2969744"/>
          </a:xfrm>
        </p:grpSpPr>
        <p:sp>
          <p:nvSpPr>
            <p:cNvPr id="3" name="Freeform 3"/>
            <p:cNvSpPr/>
            <p:nvPr/>
          </p:nvSpPr>
          <p:spPr>
            <a:xfrm>
              <a:off x="0" y="0"/>
              <a:ext cx="4298315" cy="2969768"/>
            </a:xfrm>
            <a:custGeom>
              <a:avLst/>
              <a:gdLst/>
              <a:ahLst/>
              <a:cxnLst/>
              <a:rect l="l" t="t" r="r" b="b"/>
              <a:pathLst>
                <a:path w="4298315" h="2969768">
                  <a:moveTo>
                    <a:pt x="0" y="0"/>
                  </a:moveTo>
                  <a:lnTo>
                    <a:pt x="4298315" y="0"/>
                  </a:lnTo>
                  <a:lnTo>
                    <a:pt x="4298315" y="2969768"/>
                  </a:lnTo>
                  <a:lnTo>
                    <a:pt x="0" y="2969768"/>
                  </a:lnTo>
                  <a:lnTo>
                    <a:pt x="0" y="0"/>
                  </a:lnTo>
                  <a:close/>
                </a:path>
              </a:pathLst>
            </a:custGeom>
            <a:blipFill>
              <a:blip r:embed="rId2"/>
              <a:stretch>
                <a:fillRect l="-46" r="-46"/>
              </a:stretch>
            </a:blipFill>
          </p:spPr>
        </p:sp>
      </p:grpSp>
      <p:sp>
        <p:nvSpPr>
          <p:cNvPr id="4" name="TextBox 4"/>
          <p:cNvSpPr txBox="1"/>
          <p:nvPr/>
        </p:nvSpPr>
        <p:spPr>
          <a:xfrm>
            <a:off x="1832009" y="710969"/>
            <a:ext cx="14905180" cy="8586394"/>
          </a:xfrm>
          <a:prstGeom prst="rect">
            <a:avLst/>
          </a:prstGeom>
        </p:spPr>
        <p:txBody>
          <a:bodyPr lIns="0" tIns="0" rIns="0" bIns="0" rtlCol="0" anchor="t">
            <a:spAutoFit/>
          </a:bodyPr>
          <a:lstStyle/>
          <a:p>
            <a:pPr algn="ctr">
              <a:lnSpc>
                <a:spcPts val="6079"/>
              </a:lnSpc>
            </a:pPr>
            <a:r>
              <a:rPr lang="en-US" sz="3999">
                <a:solidFill>
                  <a:srgbClr val="F1E545"/>
                </a:solidFill>
                <a:latin typeface="Capriola"/>
              </a:rPr>
              <a:t>OKUL REHBERLIK VE PSIKOLOJIK DANIŞMA PROGRAMI</a:t>
            </a:r>
          </a:p>
          <a:p>
            <a:pPr algn="l">
              <a:lnSpc>
                <a:spcPts val="4560"/>
              </a:lnSpc>
            </a:pPr>
            <a:endParaRPr lang="en-US" sz="3999">
              <a:solidFill>
                <a:srgbClr val="F1E545"/>
              </a:solidFill>
              <a:latin typeface="Capriola"/>
            </a:endParaRPr>
          </a:p>
          <a:p>
            <a:pPr algn="just">
              <a:lnSpc>
                <a:spcPts val="4560"/>
              </a:lnSpc>
            </a:pPr>
            <a:r>
              <a:rPr lang="en-US" sz="3000">
                <a:solidFill>
                  <a:srgbClr val="FA1212"/>
                </a:solidFill>
                <a:latin typeface="Capriola"/>
              </a:rPr>
              <a:t> </a:t>
            </a:r>
            <a:r>
              <a:rPr lang="en-US" sz="3000">
                <a:solidFill>
                  <a:srgbClr val="F1E545"/>
                </a:solidFill>
                <a:latin typeface="Capriola"/>
              </a:rPr>
              <a:t>OKUL REHBERLIK VE PSIKOLOJIK DANIŞMA PROGRAMI:</a:t>
            </a:r>
            <a:r>
              <a:rPr lang="en-US" sz="3000">
                <a:solidFill>
                  <a:srgbClr val="FA1212"/>
                </a:solidFill>
                <a:latin typeface="Capriola"/>
              </a:rPr>
              <a:t> </a:t>
            </a:r>
            <a:r>
              <a:rPr lang="en-US" sz="3000">
                <a:solidFill>
                  <a:srgbClr val="000000"/>
                </a:solidFill>
                <a:latin typeface="Capriola"/>
              </a:rPr>
              <a:t>EĞITIM KURUMUNUN TÜR, KADEME, ÖZELLIKLERI ILE ÖĞRENCILERIN IHTIYAÇLARI, GELIŞIM DÖNEMI ÖZELLIKLERI VE RISK ALTINDAKI ÖĞRENCILER DIKKATE ALINARAK HAZIRLANAN, ORTAK BIR ANLAYIŞ VE IŞ BIRLIĞI IÇERISINDE UYGULANAN VE KANITA DAYALI OLARAK DEĞERLENDIRILEN PROGRAMDIR. </a:t>
            </a:r>
          </a:p>
          <a:p>
            <a:pPr algn="just">
              <a:lnSpc>
                <a:spcPts val="4560"/>
              </a:lnSpc>
            </a:pPr>
            <a:r>
              <a:rPr lang="en-US" sz="3000">
                <a:solidFill>
                  <a:srgbClr val="000000"/>
                </a:solidFill>
                <a:latin typeface="Capriola"/>
              </a:rPr>
              <a:t>  PROGRAMI Her öğretim yılı başında, Bakanlık ve İl Düzeyinde belirlenen</a:t>
            </a:r>
            <a:r>
              <a:rPr lang="en-US" sz="3000">
                <a:solidFill>
                  <a:srgbClr val="F1E545"/>
                </a:solidFill>
                <a:latin typeface="Capriola"/>
              </a:rPr>
              <a:t> genel ve yerel hedefler</a:t>
            </a:r>
            <a:r>
              <a:rPr lang="en-US" sz="3000">
                <a:solidFill>
                  <a:srgbClr val="000000"/>
                </a:solidFill>
                <a:latin typeface="Capriola"/>
              </a:rPr>
              <a:t> ile okulların kendi ihtiyaçlarını göz önünde bulundurarak belirlediği</a:t>
            </a:r>
            <a:r>
              <a:rPr lang="en-US" sz="3000">
                <a:solidFill>
                  <a:srgbClr val="F1E545"/>
                </a:solidFill>
                <a:latin typeface="Capriola"/>
              </a:rPr>
              <a:t> özel hedefleri</a:t>
            </a:r>
            <a:r>
              <a:rPr lang="en-US" sz="3000">
                <a:solidFill>
                  <a:srgbClr val="000000"/>
                </a:solidFill>
                <a:latin typeface="Capriola"/>
              </a:rPr>
              <a:t> temel alınarak hazırlanır.</a:t>
            </a:r>
          </a:p>
          <a:p>
            <a:pPr algn="just">
              <a:lnSpc>
                <a:spcPts val="4560"/>
              </a:lnSpc>
            </a:pPr>
            <a:endParaRPr lang="en-US" sz="3000">
              <a:solidFill>
                <a:srgbClr val="000000"/>
              </a:solidFill>
              <a:latin typeface="Capriola"/>
            </a:endParaRPr>
          </a:p>
          <a:p>
            <a:pPr algn="just">
              <a:lnSpc>
                <a:spcPts val="4560"/>
              </a:lnSpc>
            </a:pPr>
            <a:r>
              <a:rPr lang="en-US" sz="3000">
                <a:solidFill>
                  <a:srgbClr val="000000"/>
                </a:solidFill>
                <a:latin typeface="Capriola"/>
              </a:rPr>
              <a:t> Rehberlik ve psikolojik danışma servisince hazırlanan okul rehberlik ve psikolojik danışma programını rpd yürütme komisyonu inceler, görüşlerini bildirir ve karara bağlar.</a:t>
            </a:r>
          </a:p>
          <a:p>
            <a:pPr algn="l">
              <a:lnSpc>
                <a:spcPts val="2730"/>
              </a:lnSpc>
            </a:pPr>
            <a:endParaRPr lang="en-US" sz="3000">
              <a:solidFill>
                <a:srgbClr val="000000"/>
              </a:solidFill>
              <a:latin typeface="Capriol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3223735" y="825269"/>
            <a:ext cx="3223735" cy="2227308"/>
            <a:chOff x="0" y="0"/>
            <a:chExt cx="4298313" cy="2969744"/>
          </a:xfrm>
        </p:grpSpPr>
        <p:sp>
          <p:nvSpPr>
            <p:cNvPr id="3" name="Freeform 3"/>
            <p:cNvSpPr/>
            <p:nvPr/>
          </p:nvSpPr>
          <p:spPr>
            <a:xfrm>
              <a:off x="0" y="0"/>
              <a:ext cx="4298315" cy="2969768"/>
            </a:xfrm>
            <a:custGeom>
              <a:avLst/>
              <a:gdLst/>
              <a:ahLst/>
              <a:cxnLst/>
              <a:rect l="l" t="t" r="r" b="b"/>
              <a:pathLst>
                <a:path w="4298315" h="2969768">
                  <a:moveTo>
                    <a:pt x="0" y="0"/>
                  </a:moveTo>
                  <a:lnTo>
                    <a:pt x="4298315" y="0"/>
                  </a:lnTo>
                  <a:lnTo>
                    <a:pt x="4298315" y="2969768"/>
                  </a:lnTo>
                  <a:lnTo>
                    <a:pt x="0" y="2969768"/>
                  </a:lnTo>
                  <a:lnTo>
                    <a:pt x="0" y="0"/>
                  </a:lnTo>
                  <a:close/>
                </a:path>
              </a:pathLst>
            </a:custGeom>
            <a:blipFill>
              <a:blip r:embed="rId2"/>
              <a:stretch>
                <a:fillRect l="-46" r="-46"/>
              </a:stretch>
            </a:blipFill>
          </p:spPr>
        </p:sp>
      </p:grpSp>
      <p:sp>
        <p:nvSpPr>
          <p:cNvPr id="4" name="Freeform 4"/>
          <p:cNvSpPr/>
          <p:nvPr/>
        </p:nvSpPr>
        <p:spPr>
          <a:xfrm>
            <a:off x="722895" y="362962"/>
            <a:ext cx="16842209" cy="9561075"/>
          </a:xfrm>
          <a:custGeom>
            <a:avLst/>
            <a:gdLst/>
            <a:ahLst/>
            <a:cxnLst/>
            <a:rect l="l" t="t" r="r" b="b"/>
            <a:pathLst>
              <a:path w="16842209" h="9561075">
                <a:moveTo>
                  <a:pt x="0" y="0"/>
                </a:moveTo>
                <a:lnTo>
                  <a:pt x="16842210" y="0"/>
                </a:lnTo>
                <a:lnTo>
                  <a:pt x="16842210" y="9561076"/>
                </a:lnTo>
                <a:lnTo>
                  <a:pt x="0" y="9561076"/>
                </a:lnTo>
                <a:lnTo>
                  <a:pt x="0" y="0"/>
                </a:lnTo>
                <a:close/>
              </a:path>
            </a:pathLst>
          </a:custGeom>
          <a:blipFill>
            <a:blip r:embed="rId3"/>
            <a:stretch>
              <a:fillRect l="-2661" t="-29404" r="-42128" b="-14062"/>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830175" y="587691"/>
            <a:ext cx="9650114" cy="9111618"/>
            <a:chOff x="0" y="0"/>
            <a:chExt cx="12866819" cy="12148824"/>
          </a:xfrm>
        </p:grpSpPr>
        <p:sp>
          <p:nvSpPr>
            <p:cNvPr id="3" name="Freeform 3"/>
            <p:cNvSpPr/>
            <p:nvPr/>
          </p:nvSpPr>
          <p:spPr>
            <a:xfrm>
              <a:off x="0" y="0"/>
              <a:ext cx="12866878" cy="12148820"/>
            </a:xfrm>
            <a:custGeom>
              <a:avLst/>
              <a:gdLst/>
              <a:ahLst/>
              <a:cxnLst/>
              <a:rect l="l" t="t" r="r" b="b"/>
              <a:pathLst>
                <a:path w="12866878" h="12148820">
                  <a:moveTo>
                    <a:pt x="0" y="0"/>
                  </a:moveTo>
                  <a:lnTo>
                    <a:pt x="12866878" y="0"/>
                  </a:lnTo>
                  <a:lnTo>
                    <a:pt x="12866878" y="12148820"/>
                  </a:lnTo>
                  <a:lnTo>
                    <a:pt x="0" y="12148820"/>
                  </a:lnTo>
                  <a:lnTo>
                    <a:pt x="0" y="0"/>
                  </a:lnTo>
                  <a:close/>
                </a:path>
              </a:pathLst>
            </a:custGeom>
            <a:blipFill>
              <a:blip r:embed="rId2"/>
              <a:stretch>
                <a:fillRect t="-2518" b="-2518"/>
              </a:stretch>
            </a:blipFill>
          </p:spPr>
        </p:sp>
      </p:grpSp>
      <p:sp>
        <p:nvSpPr>
          <p:cNvPr id="4" name="TextBox 4"/>
          <p:cNvSpPr txBox="1"/>
          <p:nvPr/>
        </p:nvSpPr>
        <p:spPr>
          <a:xfrm>
            <a:off x="11154113" y="2120184"/>
            <a:ext cx="6548062" cy="4800600"/>
          </a:xfrm>
          <a:prstGeom prst="rect">
            <a:avLst/>
          </a:prstGeom>
        </p:spPr>
        <p:txBody>
          <a:bodyPr lIns="0" tIns="0" rIns="0" bIns="0" rtlCol="0" anchor="t">
            <a:spAutoFit/>
          </a:bodyPr>
          <a:lstStyle/>
          <a:p>
            <a:pPr algn="ctr">
              <a:lnSpc>
                <a:spcPts val="4200"/>
              </a:lnSpc>
            </a:pPr>
            <a:r>
              <a:rPr lang="en-US" sz="3000">
                <a:solidFill>
                  <a:srgbClr val="FAFBFB"/>
                </a:solidFill>
                <a:latin typeface="Arimo Bold"/>
              </a:rPr>
              <a:t>Rehberlik Araştırma Merkezleri</a:t>
            </a:r>
          </a:p>
          <a:p>
            <a:pPr algn="ctr">
              <a:lnSpc>
                <a:spcPts val="4200"/>
              </a:lnSpc>
            </a:pPr>
            <a:endParaRPr lang="en-US" sz="3000">
              <a:solidFill>
                <a:srgbClr val="FAFBFB"/>
              </a:solidFill>
              <a:latin typeface="Arimo Bold"/>
            </a:endParaRPr>
          </a:p>
          <a:p>
            <a:pPr algn="ctr">
              <a:lnSpc>
                <a:spcPts val="4200"/>
              </a:lnSpc>
            </a:pPr>
            <a:r>
              <a:rPr lang="en-US" sz="3000">
                <a:solidFill>
                  <a:srgbClr val="FAFBFB"/>
                </a:solidFill>
                <a:latin typeface="Arimo Bold"/>
              </a:rPr>
              <a:t>Eğitim kurumlarınca hazırlanarak e-Rehberlik sistemi üzerinden rehberlik ve araştırma merkezine gönderilen okul rehberlik ve psikolojik danışma programlarını inceler, değerlendirir ve geri bildirim verir.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3223735" y="825269"/>
            <a:ext cx="3223735" cy="2227308"/>
            <a:chOff x="0" y="0"/>
            <a:chExt cx="4298313" cy="2969744"/>
          </a:xfrm>
        </p:grpSpPr>
        <p:sp>
          <p:nvSpPr>
            <p:cNvPr id="3" name="Freeform 3"/>
            <p:cNvSpPr/>
            <p:nvPr/>
          </p:nvSpPr>
          <p:spPr>
            <a:xfrm>
              <a:off x="0" y="0"/>
              <a:ext cx="4298315" cy="2969768"/>
            </a:xfrm>
            <a:custGeom>
              <a:avLst/>
              <a:gdLst/>
              <a:ahLst/>
              <a:cxnLst/>
              <a:rect l="l" t="t" r="r" b="b"/>
              <a:pathLst>
                <a:path w="4298315" h="2969768">
                  <a:moveTo>
                    <a:pt x="0" y="0"/>
                  </a:moveTo>
                  <a:lnTo>
                    <a:pt x="4298315" y="0"/>
                  </a:lnTo>
                  <a:lnTo>
                    <a:pt x="4298315" y="2969768"/>
                  </a:lnTo>
                  <a:lnTo>
                    <a:pt x="0" y="2969768"/>
                  </a:lnTo>
                  <a:lnTo>
                    <a:pt x="0" y="0"/>
                  </a:lnTo>
                  <a:close/>
                </a:path>
              </a:pathLst>
            </a:custGeom>
            <a:blipFill>
              <a:blip r:embed="rId2"/>
              <a:stretch>
                <a:fillRect l="-46" r="-46"/>
              </a:stretch>
            </a:blipFill>
          </p:spPr>
        </p:sp>
      </p:grpSp>
      <p:sp>
        <p:nvSpPr>
          <p:cNvPr id="4" name="TextBox 4"/>
          <p:cNvSpPr txBox="1"/>
          <p:nvPr/>
        </p:nvSpPr>
        <p:spPr>
          <a:xfrm>
            <a:off x="1527379" y="739544"/>
            <a:ext cx="15233242" cy="9022585"/>
          </a:xfrm>
          <a:prstGeom prst="rect">
            <a:avLst/>
          </a:prstGeom>
        </p:spPr>
        <p:txBody>
          <a:bodyPr lIns="0" tIns="0" rIns="0" bIns="0" rtlCol="0" anchor="t">
            <a:spAutoFit/>
          </a:bodyPr>
          <a:lstStyle/>
          <a:p>
            <a:pPr algn="just">
              <a:lnSpc>
                <a:spcPts val="4558"/>
              </a:lnSpc>
            </a:pPr>
            <a:r>
              <a:rPr lang="en-US" sz="2998">
                <a:solidFill>
                  <a:srgbClr val="FEFEFE"/>
                </a:solidFill>
                <a:latin typeface="Capriola"/>
              </a:rPr>
              <a:t>Okul rehberlik ve psikolojik danışma programı ve sınıf rehberlik programı doğrultusunda sınıf rehber öğretmenleri</a:t>
            </a:r>
            <a:r>
              <a:rPr lang="en-US" sz="2998">
                <a:solidFill>
                  <a:srgbClr val="F1E545"/>
                </a:solidFill>
                <a:latin typeface="Capriola"/>
              </a:rPr>
              <a:t> sınıf rehberlik planlarını</a:t>
            </a:r>
            <a:r>
              <a:rPr lang="en-US" sz="2998">
                <a:solidFill>
                  <a:srgbClr val="000000"/>
                </a:solidFill>
                <a:latin typeface="Capriola"/>
              </a:rPr>
              <a:t> </a:t>
            </a:r>
            <a:r>
              <a:rPr lang="en-US" sz="2998">
                <a:solidFill>
                  <a:srgbClr val="FEFEFE"/>
                </a:solidFill>
                <a:latin typeface="Capriola"/>
              </a:rPr>
              <a:t>hazırlar. En geç</a:t>
            </a:r>
            <a:r>
              <a:rPr lang="en-US" sz="2998">
                <a:solidFill>
                  <a:srgbClr val="000000"/>
                </a:solidFill>
                <a:latin typeface="Capriola"/>
              </a:rPr>
              <a:t> </a:t>
            </a:r>
            <a:r>
              <a:rPr lang="en-US" sz="2998">
                <a:solidFill>
                  <a:srgbClr val="F1E545"/>
                </a:solidFill>
                <a:latin typeface="Capriola"/>
              </a:rPr>
              <a:t>ekim ayının ikinci haftasında</a:t>
            </a:r>
            <a:r>
              <a:rPr lang="en-US" sz="2998">
                <a:solidFill>
                  <a:srgbClr val="FA1212"/>
                </a:solidFill>
                <a:latin typeface="Capriola"/>
              </a:rPr>
              <a:t> </a:t>
            </a:r>
            <a:r>
              <a:rPr lang="en-US" sz="2998">
                <a:solidFill>
                  <a:srgbClr val="FEFEFE"/>
                </a:solidFill>
                <a:latin typeface="Capriola"/>
              </a:rPr>
              <a:t>eğitim kurumu müdürüne onaylatır. Sınıf rehberlik planının bir örneğini rehberlik ve psikolojik danışma servisi ile paylaşır. Plan dâhilinde uygulamalarını gerçekleştirir.</a:t>
            </a:r>
          </a:p>
          <a:p>
            <a:pPr algn="just">
              <a:lnSpc>
                <a:spcPts val="4558"/>
              </a:lnSpc>
            </a:pPr>
            <a:endParaRPr lang="en-US" sz="2998">
              <a:solidFill>
                <a:srgbClr val="FEFEFE"/>
              </a:solidFill>
              <a:latin typeface="Capriola"/>
            </a:endParaRPr>
          </a:p>
          <a:p>
            <a:pPr algn="just">
              <a:lnSpc>
                <a:spcPts val="4558"/>
              </a:lnSpc>
            </a:pPr>
            <a:r>
              <a:rPr lang="en-US" sz="2998">
                <a:solidFill>
                  <a:srgbClr val="F1E545"/>
                </a:solidFill>
                <a:latin typeface="Capriola"/>
              </a:rPr>
              <a:t> Sınıf rehberlik programı: </a:t>
            </a:r>
            <a:r>
              <a:rPr lang="en-US" sz="2998">
                <a:solidFill>
                  <a:srgbClr val="FEFEFE"/>
                </a:solidFill>
                <a:latin typeface="Capriola"/>
              </a:rPr>
              <a:t>Öğrencilerin sosyal duygusal, akademik ve kariyer gelişim alanlarına yönelik olarak belirlenmiş kazanımların sınıflarda grup etkinlikleri yolu ile öğrencilere sistemli bir şekilde sunulmasını amaçlayan programdır.</a:t>
            </a:r>
          </a:p>
          <a:p>
            <a:pPr algn="just">
              <a:lnSpc>
                <a:spcPts val="4558"/>
              </a:lnSpc>
            </a:pPr>
            <a:r>
              <a:rPr lang="en-US" sz="2998">
                <a:solidFill>
                  <a:srgbClr val="000000"/>
                </a:solidFill>
                <a:latin typeface="Capriola"/>
              </a:rPr>
              <a:t> </a:t>
            </a:r>
          </a:p>
          <a:p>
            <a:pPr algn="just">
              <a:lnSpc>
                <a:spcPts val="4559"/>
              </a:lnSpc>
            </a:pPr>
            <a:r>
              <a:rPr lang="en-US" sz="2998">
                <a:solidFill>
                  <a:srgbClr val="000000"/>
                </a:solidFill>
                <a:latin typeface="Capriola"/>
              </a:rPr>
              <a:t> </a:t>
            </a:r>
            <a:r>
              <a:rPr lang="en-US" sz="2998">
                <a:solidFill>
                  <a:srgbClr val="FA1212"/>
                </a:solidFill>
                <a:latin typeface="Capriola"/>
              </a:rPr>
              <a:t> </a:t>
            </a:r>
            <a:r>
              <a:rPr lang="en-US" sz="2998">
                <a:solidFill>
                  <a:srgbClr val="F1E545"/>
                </a:solidFill>
                <a:latin typeface="Capriola"/>
              </a:rPr>
              <a:t>Sınıf rehberlik planı:</a:t>
            </a:r>
            <a:r>
              <a:rPr lang="en-US" sz="2998">
                <a:solidFill>
                  <a:srgbClr val="000000"/>
                </a:solidFill>
                <a:latin typeface="Capriola"/>
              </a:rPr>
              <a:t> </a:t>
            </a:r>
            <a:r>
              <a:rPr lang="en-US" sz="2998">
                <a:solidFill>
                  <a:srgbClr val="FEFEFE"/>
                </a:solidFill>
                <a:latin typeface="Capriola"/>
              </a:rPr>
              <a:t>Sınıf rehber öğretmeni tarafından her eğitim öğretim yılı için okul rehberlik ve psikolojik danışma programı ile sınıfının rehberlik ihtiyaçları dikkate alınarak hazırlanan, sınıf rehberlik programı çerçevesinde uygulanacak rehberlik etkinliklerini ve yürütülecek faaliyetleri içeren plandır.</a:t>
            </a:r>
          </a:p>
          <a:p>
            <a:pPr algn="just">
              <a:lnSpc>
                <a:spcPts val="3591"/>
              </a:lnSpc>
            </a:pPr>
            <a:endParaRPr lang="en-US" sz="2998">
              <a:solidFill>
                <a:srgbClr val="FEFEFE"/>
              </a:solidFill>
              <a:latin typeface="Capriol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695679" y="-2807952"/>
            <a:ext cx="9224339" cy="15902903"/>
            <a:chOff x="0" y="0"/>
            <a:chExt cx="16009045" cy="27599842"/>
          </a:xfrm>
        </p:grpSpPr>
        <p:sp>
          <p:nvSpPr>
            <p:cNvPr id="3" name="Freeform 3"/>
            <p:cNvSpPr/>
            <p:nvPr/>
          </p:nvSpPr>
          <p:spPr>
            <a:xfrm>
              <a:off x="0" y="0"/>
              <a:ext cx="16009065" cy="27599832"/>
            </a:xfrm>
            <a:custGeom>
              <a:avLst/>
              <a:gdLst/>
              <a:ahLst/>
              <a:cxnLst/>
              <a:rect l="l" t="t" r="r" b="b"/>
              <a:pathLst>
                <a:path w="16009065" h="27599832">
                  <a:moveTo>
                    <a:pt x="0" y="0"/>
                  </a:moveTo>
                  <a:lnTo>
                    <a:pt x="16009065" y="0"/>
                  </a:lnTo>
                  <a:lnTo>
                    <a:pt x="16009065" y="27599832"/>
                  </a:lnTo>
                  <a:lnTo>
                    <a:pt x="0" y="27599832"/>
                  </a:lnTo>
                  <a:lnTo>
                    <a:pt x="0" y="0"/>
                  </a:lnTo>
                  <a:close/>
                </a:path>
              </a:pathLst>
            </a:custGeom>
            <a:gradFill rotWithShape="1">
              <a:gsLst>
                <a:gs pos="0">
                  <a:srgbClr val="5DE0E6">
                    <a:alpha val="100000"/>
                  </a:srgbClr>
                </a:gs>
                <a:gs pos="100000">
                  <a:srgbClr val="004AAD">
                    <a:alpha val="100000"/>
                  </a:srgbClr>
                </a:gs>
              </a:gsLst>
              <a:path path="circle">
                <a:fillToRect l="50000" t="50000" r="50000" b="50000"/>
              </a:path>
            </a:gradFill>
            <a:ln w="12700">
              <a:solidFill>
                <a:srgbClr val="000000"/>
              </a:solidFill>
            </a:ln>
          </p:spPr>
        </p:sp>
      </p:grpSp>
      <p:sp>
        <p:nvSpPr>
          <p:cNvPr id="4" name="TextBox 4"/>
          <p:cNvSpPr txBox="1"/>
          <p:nvPr/>
        </p:nvSpPr>
        <p:spPr>
          <a:xfrm>
            <a:off x="3850907" y="844698"/>
            <a:ext cx="11359475" cy="714357"/>
          </a:xfrm>
          <a:prstGeom prst="rect">
            <a:avLst/>
          </a:prstGeom>
        </p:spPr>
        <p:txBody>
          <a:bodyPr lIns="0" tIns="0" rIns="0" bIns="0" rtlCol="0" anchor="t">
            <a:spAutoFit/>
          </a:bodyPr>
          <a:lstStyle/>
          <a:p>
            <a:pPr algn="ctr">
              <a:lnSpc>
                <a:spcPts val="5400"/>
              </a:lnSpc>
            </a:pPr>
            <a:r>
              <a:rPr lang="en-US" sz="4499">
                <a:solidFill>
                  <a:srgbClr val="F1E545"/>
                </a:solidFill>
                <a:latin typeface="Arimo Bold"/>
              </a:rPr>
              <a:t>RPD SERVİSİNİN OLUŞTURULMASI</a:t>
            </a:r>
          </a:p>
        </p:txBody>
      </p:sp>
      <p:sp>
        <p:nvSpPr>
          <p:cNvPr id="5" name="TextBox 5"/>
          <p:cNvSpPr txBox="1"/>
          <p:nvPr/>
        </p:nvSpPr>
        <p:spPr>
          <a:xfrm>
            <a:off x="2612516" y="2138359"/>
            <a:ext cx="13836258" cy="6448406"/>
          </a:xfrm>
          <a:prstGeom prst="rect">
            <a:avLst/>
          </a:prstGeom>
        </p:spPr>
        <p:txBody>
          <a:bodyPr lIns="0" tIns="0" rIns="0" bIns="0" rtlCol="0" anchor="t">
            <a:spAutoFit/>
          </a:bodyPr>
          <a:lstStyle/>
          <a:p>
            <a:pPr algn="just">
              <a:lnSpc>
                <a:spcPts val="3900"/>
              </a:lnSpc>
              <a:spcBef>
                <a:spcPct val="0"/>
              </a:spcBef>
            </a:pPr>
            <a:r>
              <a:rPr lang="en-US" sz="3000">
                <a:solidFill>
                  <a:srgbClr val="F5EDE9"/>
                </a:solidFill>
                <a:latin typeface="Arimo Bold"/>
              </a:rPr>
              <a:t> Rehberlik ve psikolojik danışma hizmetlerinin etkili bir şekilde yürütülebilmesi için rehberlik ve psikolojik danışma servisinin;</a:t>
            </a:r>
          </a:p>
          <a:p>
            <a:pPr algn="just">
              <a:lnSpc>
                <a:spcPts val="3900"/>
              </a:lnSpc>
              <a:spcBef>
                <a:spcPct val="0"/>
              </a:spcBef>
            </a:pPr>
            <a:endParaRPr lang="en-US" sz="3000">
              <a:solidFill>
                <a:srgbClr val="F5EDE9"/>
              </a:solidFill>
              <a:latin typeface="Arimo Bold"/>
            </a:endParaRPr>
          </a:p>
          <a:p>
            <a:pPr algn="just">
              <a:lnSpc>
                <a:spcPts val="3900"/>
              </a:lnSpc>
              <a:spcBef>
                <a:spcPct val="0"/>
              </a:spcBef>
            </a:pPr>
            <a:r>
              <a:rPr lang="en-US" sz="3000">
                <a:solidFill>
                  <a:srgbClr val="F5EDE9"/>
                </a:solidFill>
                <a:latin typeface="Arimo Bold"/>
              </a:rPr>
              <a:t>a) Öğrenci, veli, öğretmen ve diğer personelin kolaylıkla ulaşabileceği konumda olması,</a:t>
            </a:r>
          </a:p>
          <a:p>
            <a:pPr algn="just">
              <a:lnSpc>
                <a:spcPts val="3900"/>
              </a:lnSpc>
              <a:spcBef>
                <a:spcPct val="0"/>
              </a:spcBef>
            </a:pPr>
            <a:endParaRPr lang="en-US" sz="3000">
              <a:solidFill>
                <a:srgbClr val="F5EDE9"/>
              </a:solidFill>
              <a:latin typeface="Arimo Bold"/>
            </a:endParaRPr>
          </a:p>
          <a:p>
            <a:pPr algn="just">
              <a:lnSpc>
                <a:spcPts val="3900"/>
              </a:lnSpc>
              <a:spcBef>
                <a:spcPct val="0"/>
              </a:spcBef>
            </a:pPr>
            <a:r>
              <a:rPr lang="en-US" sz="3000">
                <a:solidFill>
                  <a:srgbClr val="F5EDE9"/>
                </a:solidFill>
                <a:latin typeface="Arimo Bold"/>
              </a:rPr>
              <a:t>b) Uygun fiziki koşullara sahip olması,</a:t>
            </a:r>
          </a:p>
          <a:p>
            <a:pPr algn="just">
              <a:lnSpc>
                <a:spcPts val="3900"/>
              </a:lnSpc>
              <a:spcBef>
                <a:spcPct val="0"/>
              </a:spcBef>
            </a:pPr>
            <a:endParaRPr lang="en-US" sz="3000">
              <a:solidFill>
                <a:srgbClr val="F5EDE9"/>
              </a:solidFill>
              <a:latin typeface="Arimo Bold"/>
            </a:endParaRPr>
          </a:p>
          <a:p>
            <a:pPr algn="just">
              <a:lnSpc>
                <a:spcPts val="3900"/>
              </a:lnSpc>
              <a:spcBef>
                <a:spcPct val="0"/>
              </a:spcBef>
            </a:pPr>
            <a:r>
              <a:rPr lang="en-US" sz="3000">
                <a:solidFill>
                  <a:srgbClr val="F5EDE9"/>
                </a:solidFill>
                <a:latin typeface="Arimo Bold"/>
              </a:rPr>
              <a:t>c) Bilişim, iletişim araçları, gerekli büro malzemeleri, bireysel çalışmalar ve grup çalışmaları için gerekli araç ve gereçler ile donatılmış olması,</a:t>
            </a:r>
          </a:p>
          <a:p>
            <a:pPr algn="just">
              <a:lnSpc>
                <a:spcPts val="3900"/>
              </a:lnSpc>
              <a:spcBef>
                <a:spcPct val="0"/>
              </a:spcBef>
            </a:pPr>
            <a:endParaRPr lang="en-US" sz="3000">
              <a:solidFill>
                <a:srgbClr val="F5EDE9"/>
              </a:solidFill>
              <a:latin typeface="Arimo Bold"/>
            </a:endParaRPr>
          </a:p>
          <a:p>
            <a:pPr algn="just">
              <a:lnSpc>
                <a:spcPts val="3900"/>
              </a:lnSpc>
              <a:spcBef>
                <a:spcPct val="0"/>
              </a:spcBef>
            </a:pPr>
            <a:r>
              <a:rPr lang="en-US" sz="3000">
                <a:solidFill>
                  <a:srgbClr val="F5EDE9"/>
                </a:solidFill>
                <a:latin typeface="Arimo Bold"/>
              </a:rPr>
              <a:t>ç) Rehberlik ve psikolojik danışma hizmetleri dışında başka bir amaç için kullanılmaması gerekir.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3223735" y="825269"/>
            <a:ext cx="3223735" cy="2227308"/>
            <a:chOff x="0" y="0"/>
            <a:chExt cx="4298313" cy="2969744"/>
          </a:xfrm>
        </p:grpSpPr>
        <p:sp>
          <p:nvSpPr>
            <p:cNvPr id="3" name="Freeform 3"/>
            <p:cNvSpPr/>
            <p:nvPr/>
          </p:nvSpPr>
          <p:spPr>
            <a:xfrm>
              <a:off x="0" y="0"/>
              <a:ext cx="4298315" cy="2969768"/>
            </a:xfrm>
            <a:custGeom>
              <a:avLst/>
              <a:gdLst/>
              <a:ahLst/>
              <a:cxnLst/>
              <a:rect l="l" t="t" r="r" b="b"/>
              <a:pathLst>
                <a:path w="4298315" h="2969768">
                  <a:moveTo>
                    <a:pt x="0" y="0"/>
                  </a:moveTo>
                  <a:lnTo>
                    <a:pt x="4298315" y="0"/>
                  </a:lnTo>
                  <a:lnTo>
                    <a:pt x="4298315" y="2969768"/>
                  </a:lnTo>
                  <a:lnTo>
                    <a:pt x="0" y="2969768"/>
                  </a:lnTo>
                  <a:lnTo>
                    <a:pt x="0" y="0"/>
                  </a:lnTo>
                  <a:close/>
                </a:path>
              </a:pathLst>
            </a:custGeom>
            <a:blipFill>
              <a:blip r:embed="rId2"/>
              <a:stretch>
                <a:fillRect l="-46" r="-46"/>
              </a:stretch>
            </a:blipFill>
          </p:spPr>
        </p:sp>
      </p:grpSp>
      <p:sp>
        <p:nvSpPr>
          <p:cNvPr id="4" name="Freeform 4"/>
          <p:cNvSpPr/>
          <p:nvPr/>
        </p:nvSpPr>
        <p:spPr>
          <a:xfrm>
            <a:off x="1756363" y="39032"/>
            <a:ext cx="14474405" cy="10247968"/>
          </a:xfrm>
          <a:custGeom>
            <a:avLst/>
            <a:gdLst/>
            <a:ahLst/>
            <a:cxnLst/>
            <a:rect l="l" t="t" r="r" b="b"/>
            <a:pathLst>
              <a:path w="14474405" h="10247968">
                <a:moveTo>
                  <a:pt x="0" y="0"/>
                </a:moveTo>
                <a:lnTo>
                  <a:pt x="14474405" y="0"/>
                </a:lnTo>
                <a:lnTo>
                  <a:pt x="14474405" y="10247968"/>
                </a:lnTo>
                <a:lnTo>
                  <a:pt x="0" y="10247968"/>
                </a:lnTo>
                <a:lnTo>
                  <a:pt x="0" y="0"/>
                </a:lnTo>
                <a:close/>
              </a:path>
            </a:pathLst>
          </a:custGeom>
          <a:blipFill>
            <a:blip r:embed="rId3"/>
            <a:stretch>
              <a:fillRect t="-19053" r="-71580" b="-17264"/>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a:off x="1280129" y="0"/>
            <a:ext cx="15727742" cy="10287000"/>
          </a:xfrm>
          <a:custGeom>
            <a:avLst/>
            <a:gdLst/>
            <a:ahLst/>
            <a:cxnLst/>
            <a:rect l="l" t="t" r="r" b="b"/>
            <a:pathLst>
              <a:path w="15727742" h="10287000">
                <a:moveTo>
                  <a:pt x="0" y="0"/>
                </a:moveTo>
                <a:lnTo>
                  <a:pt x="15727742" y="0"/>
                </a:lnTo>
                <a:lnTo>
                  <a:pt x="15727742" y="10287000"/>
                </a:lnTo>
                <a:lnTo>
                  <a:pt x="0" y="10287000"/>
                </a:lnTo>
                <a:lnTo>
                  <a:pt x="0" y="0"/>
                </a:lnTo>
                <a:close/>
              </a:path>
            </a:pathLst>
          </a:custGeom>
          <a:blipFill>
            <a:blip r:embed="rId2"/>
            <a:stretch>
              <a:fillRect l="-22099" t="-24906" r="-29411" b="-5393"/>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a:off x="583283" y="130739"/>
            <a:ext cx="7131993" cy="10025521"/>
          </a:xfrm>
          <a:custGeom>
            <a:avLst/>
            <a:gdLst/>
            <a:ahLst/>
            <a:cxnLst/>
            <a:rect l="l" t="t" r="r" b="b"/>
            <a:pathLst>
              <a:path w="7131993" h="10025521">
                <a:moveTo>
                  <a:pt x="0" y="0"/>
                </a:moveTo>
                <a:lnTo>
                  <a:pt x="7131993" y="0"/>
                </a:lnTo>
                <a:lnTo>
                  <a:pt x="7131993" y="10025522"/>
                </a:lnTo>
                <a:lnTo>
                  <a:pt x="0" y="10025522"/>
                </a:lnTo>
                <a:lnTo>
                  <a:pt x="0" y="0"/>
                </a:lnTo>
                <a:close/>
              </a:path>
            </a:pathLst>
          </a:custGeom>
          <a:blipFill>
            <a:blip r:embed="rId2"/>
            <a:stretch>
              <a:fillRect l="-113953" t="-24781" r="-115724" b="-7140"/>
            </a:stretch>
          </a:blipFill>
        </p:spPr>
      </p:sp>
      <p:sp>
        <p:nvSpPr>
          <p:cNvPr id="3" name="TextBox 3"/>
          <p:cNvSpPr txBox="1"/>
          <p:nvPr/>
        </p:nvSpPr>
        <p:spPr>
          <a:xfrm>
            <a:off x="8154688" y="333375"/>
            <a:ext cx="9781817" cy="9410700"/>
          </a:xfrm>
          <a:prstGeom prst="rect">
            <a:avLst/>
          </a:prstGeom>
        </p:spPr>
        <p:txBody>
          <a:bodyPr lIns="0" tIns="0" rIns="0" bIns="0" rtlCol="0" anchor="t">
            <a:spAutoFit/>
          </a:bodyPr>
          <a:lstStyle/>
          <a:p>
            <a:pPr algn="just">
              <a:lnSpc>
                <a:spcPts val="3599"/>
              </a:lnSpc>
              <a:spcBef>
                <a:spcPct val="0"/>
              </a:spcBef>
            </a:pPr>
            <a:r>
              <a:rPr lang="en-US" sz="2999">
                <a:solidFill>
                  <a:srgbClr val="F1E545"/>
                </a:solidFill>
                <a:latin typeface="Arimo Bold"/>
              </a:rPr>
              <a:t>KULLANIM AMACI: </a:t>
            </a:r>
          </a:p>
          <a:p>
            <a:pPr algn="just">
              <a:lnSpc>
                <a:spcPts val="3599"/>
              </a:lnSpc>
              <a:spcBef>
                <a:spcPct val="0"/>
              </a:spcBef>
            </a:pPr>
            <a:r>
              <a:rPr lang="en-US" sz="2999">
                <a:solidFill>
                  <a:srgbClr val="F7F5F3"/>
                </a:solidFill>
                <a:latin typeface="Arimo Bold"/>
              </a:rPr>
              <a:t>Rehberlik ve araştırma merkezlerinin rehberlik ve psikolojik danışma bölümlerine öğrenci yönlendirmek için kullanılır.</a:t>
            </a:r>
          </a:p>
          <a:p>
            <a:pPr algn="just">
              <a:lnSpc>
                <a:spcPts val="3599"/>
              </a:lnSpc>
              <a:spcBef>
                <a:spcPct val="0"/>
              </a:spcBef>
            </a:pPr>
            <a:endParaRPr lang="en-US" sz="2999">
              <a:solidFill>
                <a:srgbClr val="F7F5F3"/>
              </a:solidFill>
              <a:latin typeface="Arimo Bold"/>
            </a:endParaRPr>
          </a:p>
          <a:p>
            <a:pPr algn="just">
              <a:lnSpc>
                <a:spcPts val="3599"/>
              </a:lnSpc>
              <a:spcBef>
                <a:spcPct val="0"/>
              </a:spcBef>
            </a:pPr>
            <a:r>
              <a:rPr lang="en-US" sz="2999">
                <a:solidFill>
                  <a:srgbClr val="F1E545"/>
                </a:solidFill>
                <a:latin typeface="Arimo Bold"/>
              </a:rPr>
              <a:t>KİM KULLANIR? </a:t>
            </a:r>
          </a:p>
          <a:p>
            <a:pPr algn="just">
              <a:lnSpc>
                <a:spcPts val="3599"/>
              </a:lnSpc>
              <a:spcBef>
                <a:spcPct val="0"/>
              </a:spcBef>
            </a:pPr>
            <a:r>
              <a:rPr lang="en-US" sz="2999">
                <a:solidFill>
                  <a:srgbClr val="F7F5F3"/>
                </a:solidFill>
                <a:latin typeface="Arimo Bold"/>
              </a:rPr>
              <a:t>Sınıf/şube öğretmeni ve/veya rehberlik öğretmeni tarafından doldurulur.</a:t>
            </a:r>
          </a:p>
          <a:p>
            <a:pPr algn="just">
              <a:lnSpc>
                <a:spcPts val="3599"/>
              </a:lnSpc>
              <a:spcBef>
                <a:spcPct val="0"/>
              </a:spcBef>
            </a:pPr>
            <a:endParaRPr lang="en-US" sz="2999">
              <a:solidFill>
                <a:srgbClr val="F7F5F3"/>
              </a:solidFill>
              <a:latin typeface="Arimo Bold"/>
            </a:endParaRPr>
          </a:p>
          <a:p>
            <a:pPr algn="just">
              <a:lnSpc>
                <a:spcPts val="3599"/>
              </a:lnSpc>
              <a:spcBef>
                <a:spcPct val="0"/>
              </a:spcBef>
            </a:pPr>
            <a:r>
              <a:rPr lang="en-US" sz="2999">
                <a:solidFill>
                  <a:srgbClr val="F1E545"/>
                </a:solidFill>
                <a:latin typeface="Arimo Bold"/>
              </a:rPr>
              <a:t>DİKKAT EDİLECEK HUSUSLAR</a:t>
            </a:r>
          </a:p>
          <a:p>
            <a:pPr algn="just">
              <a:lnSpc>
                <a:spcPts val="3599"/>
              </a:lnSpc>
              <a:spcBef>
                <a:spcPct val="0"/>
              </a:spcBef>
            </a:pPr>
            <a:endParaRPr lang="en-US" sz="2999">
              <a:solidFill>
                <a:srgbClr val="F1E545"/>
              </a:solidFill>
              <a:latin typeface="Arimo Bold"/>
            </a:endParaRPr>
          </a:p>
          <a:p>
            <a:pPr algn="just">
              <a:lnSpc>
                <a:spcPts val="3599"/>
              </a:lnSpc>
              <a:spcBef>
                <a:spcPct val="0"/>
              </a:spcBef>
            </a:pPr>
            <a:r>
              <a:rPr lang="en-US" sz="2999">
                <a:solidFill>
                  <a:srgbClr val="F7F5F3"/>
                </a:solidFill>
                <a:latin typeface="Arimo Bold"/>
              </a:rPr>
              <a:t>Öğrenci yönlendirilmeden önce, konuyla ilgili olarak sınıf/şube öğretmeni ve okul rehberlik öğretmeninin mesleki formasyonu dahilindeki çalışmaları yapmış olması gerekmektedir.</a:t>
            </a:r>
          </a:p>
          <a:p>
            <a:pPr algn="just">
              <a:lnSpc>
                <a:spcPts val="3599"/>
              </a:lnSpc>
              <a:spcBef>
                <a:spcPct val="0"/>
              </a:spcBef>
            </a:pPr>
            <a:endParaRPr lang="en-US" sz="2999">
              <a:solidFill>
                <a:srgbClr val="F7F5F3"/>
              </a:solidFill>
              <a:latin typeface="Arimo Bold"/>
            </a:endParaRPr>
          </a:p>
          <a:p>
            <a:pPr algn="just">
              <a:lnSpc>
                <a:spcPts val="3599"/>
              </a:lnSpc>
              <a:spcBef>
                <a:spcPct val="0"/>
              </a:spcBef>
            </a:pPr>
            <a:r>
              <a:rPr lang="en-US" sz="2999">
                <a:solidFill>
                  <a:srgbClr val="F7F5F3"/>
                </a:solidFill>
                <a:latin typeface="Arimo Bold"/>
              </a:rPr>
              <a:t>Sınıf/şube öğretmeni ve okul rehberlik öğretmeninin destek alınmasını istediği konu ile ilgili yaptığı çalışmaları ayrıntılı olarak anlatması verilecek hizmetin niteliğini artıracaktır. Bir örneği öğrencinin dosyasında saklanır.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a:off x="396009" y="99089"/>
            <a:ext cx="7278421" cy="10088822"/>
          </a:xfrm>
          <a:custGeom>
            <a:avLst/>
            <a:gdLst/>
            <a:ahLst/>
            <a:cxnLst/>
            <a:rect l="l" t="t" r="r" b="b"/>
            <a:pathLst>
              <a:path w="7278421" h="10088822">
                <a:moveTo>
                  <a:pt x="0" y="0"/>
                </a:moveTo>
                <a:lnTo>
                  <a:pt x="7278421" y="0"/>
                </a:lnTo>
                <a:lnTo>
                  <a:pt x="7278421" y="10088822"/>
                </a:lnTo>
                <a:lnTo>
                  <a:pt x="0" y="10088822"/>
                </a:lnTo>
                <a:lnTo>
                  <a:pt x="0" y="0"/>
                </a:lnTo>
                <a:close/>
              </a:path>
            </a:pathLst>
          </a:custGeom>
          <a:blipFill>
            <a:blip r:embed="rId2"/>
            <a:stretch>
              <a:fillRect l="-107203" t="-23037" r="-111195" b="-6170"/>
            </a:stretch>
          </a:blipFill>
        </p:spPr>
      </p:sp>
      <p:sp>
        <p:nvSpPr>
          <p:cNvPr id="3" name="TextBox 3"/>
          <p:cNvSpPr txBox="1"/>
          <p:nvPr/>
        </p:nvSpPr>
        <p:spPr>
          <a:xfrm>
            <a:off x="8182862" y="781050"/>
            <a:ext cx="9510031" cy="8705850"/>
          </a:xfrm>
          <a:prstGeom prst="rect">
            <a:avLst/>
          </a:prstGeom>
        </p:spPr>
        <p:txBody>
          <a:bodyPr lIns="0" tIns="0" rIns="0" bIns="0" rtlCol="0" anchor="t">
            <a:spAutoFit/>
          </a:bodyPr>
          <a:lstStyle/>
          <a:p>
            <a:pPr algn="ctr">
              <a:lnSpc>
                <a:spcPts val="3600"/>
              </a:lnSpc>
              <a:spcBef>
                <a:spcPct val="0"/>
              </a:spcBef>
            </a:pPr>
            <a:r>
              <a:rPr lang="en-US" sz="3000">
                <a:solidFill>
                  <a:srgbClr val="F1E545"/>
                </a:solidFill>
                <a:latin typeface="Arimo Bold"/>
              </a:rPr>
              <a:t>KULLANIM AMACI: </a:t>
            </a:r>
          </a:p>
          <a:p>
            <a:pPr algn="just">
              <a:lnSpc>
                <a:spcPts val="3600"/>
              </a:lnSpc>
              <a:spcBef>
                <a:spcPct val="0"/>
              </a:spcBef>
            </a:pPr>
            <a:r>
              <a:rPr lang="en-US" sz="3000">
                <a:solidFill>
                  <a:srgbClr val="F7F6F4"/>
                </a:solidFill>
                <a:latin typeface="Arimo Bold"/>
              </a:rPr>
              <a:t>Özel eğitime ihtiyacı olduğu düşünülen öğrenci için veya özel eğitim öğrencisinin kademe değişikliğinde, özel eğitim hizmetleri kurul kararına itiraz amacıyla RAM’a yapılacak müracaatlarda bu form kullanılır.</a:t>
            </a:r>
          </a:p>
          <a:p>
            <a:pPr algn="just">
              <a:lnSpc>
                <a:spcPts val="3600"/>
              </a:lnSpc>
              <a:spcBef>
                <a:spcPct val="0"/>
              </a:spcBef>
            </a:pPr>
            <a:endParaRPr lang="en-US" sz="3000">
              <a:solidFill>
                <a:srgbClr val="F7F6F4"/>
              </a:solidFill>
              <a:latin typeface="Arimo Bold"/>
            </a:endParaRPr>
          </a:p>
          <a:p>
            <a:pPr algn="ctr">
              <a:lnSpc>
                <a:spcPts val="3600"/>
              </a:lnSpc>
              <a:spcBef>
                <a:spcPct val="0"/>
              </a:spcBef>
            </a:pPr>
            <a:r>
              <a:rPr lang="en-US" sz="3000">
                <a:solidFill>
                  <a:srgbClr val="F1E545"/>
                </a:solidFill>
                <a:latin typeface="Arimo Bold"/>
              </a:rPr>
              <a:t>KİMLER KULLANIR? </a:t>
            </a:r>
          </a:p>
          <a:p>
            <a:pPr algn="ctr">
              <a:lnSpc>
                <a:spcPts val="3600"/>
              </a:lnSpc>
              <a:spcBef>
                <a:spcPct val="0"/>
              </a:spcBef>
            </a:pPr>
            <a:endParaRPr lang="en-US" sz="3000">
              <a:solidFill>
                <a:srgbClr val="F1E545"/>
              </a:solidFill>
              <a:latin typeface="Arimo Bold"/>
            </a:endParaRPr>
          </a:p>
          <a:p>
            <a:pPr algn="just">
              <a:lnSpc>
                <a:spcPts val="3600"/>
              </a:lnSpc>
              <a:spcBef>
                <a:spcPct val="0"/>
              </a:spcBef>
            </a:pPr>
            <a:r>
              <a:rPr lang="en-US" sz="3000">
                <a:solidFill>
                  <a:srgbClr val="F7F6F4"/>
                </a:solidFill>
                <a:latin typeface="Arimo Bold"/>
              </a:rPr>
              <a:t>Bu form varsa okul rehberlik öğretmeni, derse giren öğretmenler ve velinin görüşü alınarak sınıf/şube öğretmeni tarafından doldurulur.</a:t>
            </a:r>
          </a:p>
          <a:p>
            <a:pPr algn="just">
              <a:lnSpc>
                <a:spcPts val="3600"/>
              </a:lnSpc>
              <a:spcBef>
                <a:spcPct val="0"/>
              </a:spcBef>
            </a:pPr>
            <a:endParaRPr lang="en-US" sz="3000">
              <a:solidFill>
                <a:srgbClr val="F7F6F4"/>
              </a:solidFill>
              <a:latin typeface="Arimo Bold"/>
            </a:endParaRPr>
          </a:p>
          <a:p>
            <a:pPr algn="just">
              <a:lnSpc>
                <a:spcPts val="3600"/>
              </a:lnSpc>
              <a:spcBef>
                <a:spcPct val="0"/>
              </a:spcBef>
            </a:pPr>
            <a:r>
              <a:rPr lang="en-US" sz="3000">
                <a:solidFill>
                  <a:srgbClr val="F7F6F4"/>
                </a:solidFill>
                <a:latin typeface="Arimo Bold"/>
              </a:rPr>
              <a:t> Bu form doldurulduktan sonra okul idaresi tarafından Döküman Yönetim Sistemi (DYS) üzerinden RAM’a gönderilecektir.</a:t>
            </a:r>
          </a:p>
          <a:p>
            <a:pPr algn="just">
              <a:lnSpc>
                <a:spcPts val="3600"/>
              </a:lnSpc>
              <a:spcBef>
                <a:spcPct val="0"/>
              </a:spcBef>
            </a:pPr>
            <a:endParaRPr lang="en-US" sz="3000">
              <a:solidFill>
                <a:srgbClr val="F7F6F4"/>
              </a:solidFill>
              <a:latin typeface="Arimo Bold"/>
            </a:endParaRPr>
          </a:p>
          <a:p>
            <a:pPr algn="just">
              <a:lnSpc>
                <a:spcPts val="3600"/>
              </a:lnSpc>
              <a:spcBef>
                <a:spcPct val="0"/>
              </a:spcBef>
            </a:pPr>
            <a:r>
              <a:rPr lang="en-US" sz="3000">
                <a:solidFill>
                  <a:srgbClr val="F7F6F4"/>
                </a:solidFill>
                <a:latin typeface="Arimo Bold"/>
              </a:rPr>
              <a:t> Bu formun bir örneği rehber öğretmen tarafından öğrencinin dosyasında saklanacaktır.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4520578" y="8890704"/>
            <a:ext cx="8965273" cy="9525"/>
            <a:chOff x="0" y="0"/>
            <a:chExt cx="11953697" cy="12700"/>
          </a:xfrm>
        </p:grpSpPr>
        <p:sp>
          <p:nvSpPr>
            <p:cNvPr id="3" name="Freeform 3"/>
            <p:cNvSpPr/>
            <p:nvPr/>
          </p:nvSpPr>
          <p:spPr>
            <a:xfrm>
              <a:off x="0" y="0"/>
              <a:ext cx="11953748" cy="12700"/>
            </a:xfrm>
            <a:custGeom>
              <a:avLst/>
              <a:gdLst/>
              <a:ahLst/>
              <a:cxnLst/>
              <a:rect l="l" t="t" r="r" b="b"/>
              <a:pathLst>
                <a:path w="11953748" h="12700">
                  <a:moveTo>
                    <a:pt x="6350" y="0"/>
                  </a:moveTo>
                  <a:lnTo>
                    <a:pt x="11947398" y="0"/>
                  </a:lnTo>
                  <a:cubicBezTo>
                    <a:pt x="11950954" y="0"/>
                    <a:pt x="11953748" y="2794"/>
                    <a:pt x="11953748" y="6350"/>
                  </a:cubicBezTo>
                  <a:cubicBezTo>
                    <a:pt x="11953748" y="9906"/>
                    <a:pt x="11950954" y="12700"/>
                    <a:pt x="11947398" y="12700"/>
                  </a:cubicBezTo>
                  <a:lnTo>
                    <a:pt x="6350" y="12700"/>
                  </a:lnTo>
                  <a:cubicBezTo>
                    <a:pt x="2794" y="12700"/>
                    <a:pt x="0" y="9906"/>
                    <a:pt x="0" y="6350"/>
                  </a:cubicBezTo>
                  <a:cubicBezTo>
                    <a:pt x="0" y="2794"/>
                    <a:pt x="2794" y="0"/>
                    <a:pt x="6350" y="0"/>
                  </a:cubicBezTo>
                  <a:close/>
                </a:path>
              </a:pathLst>
            </a:custGeom>
            <a:solidFill>
              <a:srgbClr val="FFFBEC"/>
            </a:solidFill>
          </p:spPr>
        </p:sp>
      </p:grpSp>
      <p:sp>
        <p:nvSpPr>
          <p:cNvPr id="4" name="TextBox 4"/>
          <p:cNvSpPr txBox="1"/>
          <p:nvPr/>
        </p:nvSpPr>
        <p:spPr>
          <a:xfrm>
            <a:off x="4342006" y="3219136"/>
            <a:ext cx="10846393" cy="4143350"/>
          </a:xfrm>
          <a:prstGeom prst="rect">
            <a:avLst/>
          </a:prstGeom>
        </p:spPr>
        <p:txBody>
          <a:bodyPr lIns="0" tIns="0" rIns="0" bIns="0" rtlCol="0" anchor="t">
            <a:spAutoFit/>
          </a:bodyPr>
          <a:lstStyle/>
          <a:p>
            <a:pPr algn="ctr">
              <a:lnSpc>
                <a:spcPts val="8128"/>
              </a:lnSpc>
            </a:pPr>
            <a:r>
              <a:rPr lang="en-US" sz="6773">
                <a:solidFill>
                  <a:srgbClr val="FFFBEC"/>
                </a:solidFill>
                <a:latin typeface="Arimo Bold"/>
              </a:rPr>
              <a:t>PSİKOSOSYAL KORUMA ÖNLEME VE KRİZE MÜDAHALE </a:t>
            </a:r>
          </a:p>
          <a:p>
            <a:pPr algn="ctr">
              <a:lnSpc>
                <a:spcPts val="8128"/>
              </a:lnSpc>
            </a:pPr>
            <a:endParaRPr lang="en-US" sz="6773">
              <a:solidFill>
                <a:srgbClr val="FFFBEC"/>
              </a:solidFill>
              <a:latin typeface="Arimo Bo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a:off x="208545" y="737837"/>
            <a:ext cx="6942395" cy="8520463"/>
          </a:xfrm>
          <a:custGeom>
            <a:avLst/>
            <a:gdLst/>
            <a:ahLst/>
            <a:cxnLst/>
            <a:rect l="l" t="t" r="r" b="b"/>
            <a:pathLst>
              <a:path w="6942395" h="8520463">
                <a:moveTo>
                  <a:pt x="0" y="0"/>
                </a:moveTo>
                <a:lnTo>
                  <a:pt x="6942395" y="0"/>
                </a:lnTo>
                <a:lnTo>
                  <a:pt x="6942395" y="8520463"/>
                </a:lnTo>
                <a:lnTo>
                  <a:pt x="0" y="8520463"/>
                </a:lnTo>
                <a:lnTo>
                  <a:pt x="0" y="0"/>
                </a:lnTo>
                <a:close/>
              </a:path>
            </a:pathLst>
          </a:custGeom>
          <a:blipFill>
            <a:blip r:embed="rId2"/>
            <a:stretch>
              <a:fillRect t="-132" b="-132"/>
            </a:stretch>
          </a:blipFill>
        </p:spPr>
      </p:sp>
      <p:sp>
        <p:nvSpPr>
          <p:cNvPr id="3" name="TextBox 3"/>
          <p:cNvSpPr txBox="1"/>
          <p:nvPr/>
        </p:nvSpPr>
        <p:spPr>
          <a:xfrm>
            <a:off x="7568862" y="228600"/>
            <a:ext cx="10320776" cy="10058400"/>
          </a:xfrm>
          <a:prstGeom prst="rect">
            <a:avLst/>
          </a:prstGeom>
        </p:spPr>
        <p:txBody>
          <a:bodyPr lIns="0" tIns="0" rIns="0" bIns="0" rtlCol="0" anchor="t">
            <a:spAutoFit/>
          </a:bodyPr>
          <a:lstStyle/>
          <a:p>
            <a:pPr algn="ctr">
              <a:lnSpc>
                <a:spcPts val="3600"/>
              </a:lnSpc>
            </a:pPr>
            <a:r>
              <a:rPr lang="en-US" sz="3000" spc="-75">
                <a:solidFill>
                  <a:srgbClr val="FEFEFE"/>
                </a:solidFill>
                <a:latin typeface="Capriola"/>
              </a:rPr>
              <a:t>PSİKOSOSYAL KORUMA, ÖNLEME VE KRİZE MÜDAHALE HİZMETLERİ YÖNERGESİ</a:t>
            </a:r>
          </a:p>
          <a:p>
            <a:pPr algn="just">
              <a:lnSpc>
                <a:spcPts val="3600"/>
              </a:lnSpc>
            </a:pPr>
            <a:endParaRPr lang="en-US" sz="3000" spc="-75">
              <a:solidFill>
                <a:srgbClr val="FEFEFE"/>
              </a:solidFill>
              <a:latin typeface="Capriola"/>
            </a:endParaRPr>
          </a:p>
          <a:p>
            <a:pPr algn="just">
              <a:lnSpc>
                <a:spcPts val="3600"/>
              </a:lnSpc>
            </a:pPr>
            <a:r>
              <a:rPr lang="en-US" sz="3000" spc="-75">
                <a:solidFill>
                  <a:srgbClr val="FEFEFE"/>
                </a:solidFill>
                <a:latin typeface="Capriola"/>
              </a:rPr>
              <a:t>Bakanlık tarafından rehberlik hizmetleri kapsamında, doğal afet, terör, göç, intihar, ölüm - yas, cinsel istismar gibi travmatik ve zorlu olaylar karşısında psikososyal koruma, önleme ve krize müdahale hizmetleri yürütülmektedir. Bu hizmetlerin yürütülmesinde dikkat edilecek hususları düzenlemek için “Psikososyal Koruma, Önleme ve Krize Müdahale Hizmetleri Yönergesi” hazırlanmıştır.</a:t>
            </a:r>
          </a:p>
          <a:p>
            <a:pPr algn="just">
              <a:lnSpc>
                <a:spcPts val="3600"/>
              </a:lnSpc>
            </a:pPr>
            <a:endParaRPr lang="en-US" sz="3000" spc="-75">
              <a:solidFill>
                <a:srgbClr val="FEFEFE"/>
              </a:solidFill>
              <a:latin typeface="Capriola"/>
            </a:endParaRPr>
          </a:p>
          <a:p>
            <a:pPr algn="ctr">
              <a:lnSpc>
                <a:spcPts val="3600"/>
              </a:lnSpc>
            </a:pPr>
            <a:r>
              <a:rPr lang="en-US" sz="3000" spc="-75">
                <a:solidFill>
                  <a:srgbClr val="FEFEFE"/>
                </a:solidFill>
                <a:latin typeface="Capriola"/>
              </a:rPr>
              <a:t>OKUL PSİKOSOSYAL KORUMA, ÖNLEME VE KRİZE MÜDAHALE EKİBİ</a:t>
            </a:r>
          </a:p>
          <a:p>
            <a:pPr algn="just">
              <a:lnSpc>
                <a:spcPts val="3600"/>
              </a:lnSpc>
            </a:pPr>
            <a:r>
              <a:rPr lang="en-US" sz="3000" spc="-75">
                <a:solidFill>
                  <a:srgbClr val="FEFEFE"/>
                </a:solidFill>
                <a:latin typeface="Capriola"/>
              </a:rPr>
              <a:t>Okul müdürü veya  bir müdür yardımcısı başkanlığında, varsa rehber öğretmenleri ile rehberlik hizmetleri yürütme komisyonu üyesi her sınıf düzeyinden en az bir sınıf rehber öğretmeninden oluşur. Okul ekibi birinci dönemin başı, ikinci dönemin başı ve ikinci dönemin sonu olmak üzere yılda üç kez ve ihtiyaç duyulan hâllerde toplanır.</a:t>
            </a:r>
          </a:p>
          <a:p>
            <a:pPr algn="ctr">
              <a:lnSpc>
                <a:spcPts val="3600"/>
              </a:lnSpc>
              <a:spcBef>
                <a:spcPct val="0"/>
              </a:spcBef>
            </a:pPr>
            <a:endParaRPr lang="en-US" sz="3000" spc="-75">
              <a:solidFill>
                <a:srgbClr val="FEFEFE"/>
              </a:solidFill>
              <a:latin typeface="Capriol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3614885" y="990600"/>
            <a:ext cx="11573757" cy="1266825"/>
          </a:xfrm>
          <a:prstGeom prst="rect">
            <a:avLst/>
          </a:prstGeom>
        </p:spPr>
        <p:txBody>
          <a:bodyPr lIns="0" tIns="0" rIns="0" bIns="0" rtlCol="0" anchor="t">
            <a:spAutoFit/>
          </a:bodyPr>
          <a:lstStyle/>
          <a:p>
            <a:pPr algn="ctr">
              <a:lnSpc>
                <a:spcPts val="9600"/>
              </a:lnSpc>
            </a:pPr>
            <a:r>
              <a:rPr lang="en-US" sz="8000">
                <a:solidFill>
                  <a:srgbClr val="FEFEFE"/>
                </a:solidFill>
                <a:latin typeface="Arimo Bold"/>
              </a:rPr>
              <a:t>Çalışma Saatleri</a:t>
            </a:r>
          </a:p>
        </p:txBody>
      </p:sp>
      <p:grpSp>
        <p:nvGrpSpPr>
          <p:cNvPr id="3" name="Group 3"/>
          <p:cNvGrpSpPr/>
          <p:nvPr/>
        </p:nvGrpSpPr>
        <p:grpSpPr>
          <a:xfrm>
            <a:off x="-3223735" y="825269"/>
            <a:ext cx="3223735" cy="2227308"/>
            <a:chOff x="0" y="0"/>
            <a:chExt cx="4298313" cy="2969744"/>
          </a:xfrm>
        </p:grpSpPr>
        <p:sp>
          <p:nvSpPr>
            <p:cNvPr id="4" name="Freeform 4"/>
            <p:cNvSpPr/>
            <p:nvPr/>
          </p:nvSpPr>
          <p:spPr>
            <a:xfrm>
              <a:off x="0" y="0"/>
              <a:ext cx="4298315" cy="2969768"/>
            </a:xfrm>
            <a:custGeom>
              <a:avLst/>
              <a:gdLst/>
              <a:ahLst/>
              <a:cxnLst/>
              <a:rect l="l" t="t" r="r" b="b"/>
              <a:pathLst>
                <a:path w="4298315" h="2969768">
                  <a:moveTo>
                    <a:pt x="0" y="0"/>
                  </a:moveTo>
                  <a:lnTo>
                    <a:pt x="4298315" y="0"/>
                  </a:lnTo>
                  <a:lnTo>
                    <a:pt x="4298315" y="2969768"/>
                  </a:lnTo>
                  <a:lnTo>
                    <a:pt x="0" y="2969768"/>
                  </a:lnTo>
                  <a:lnTo>
                    <a:pt x="0" y="0"/>
                  </a:lnTo>
                  <a:close/>
                </a:path>
              </a:pathLst>
            </a:custGeom>
            <a:blipFill>
              <a:blip r:embed="rId2"/>
              <a:stretch>
                <a:fillRect l="-46" r="-46"/>
              </a:stretch>
            </a:blipFill>
          </p:spPr>
        </p:sp>
      </p:grpSp>
      <p:sp>
        <p:nvSpPr>
          <p:cNvPr id="5" name="TextBox 5"/>
          <p:cNvSpPr txBox="1"/>
          <p:nvPr/>
        </p:nvSpPr>
        <p:spPr>
          <a:xfrm>
            <a:off x="2050388" y="2907456"/>
            <a:ext cx="14702749" cy="5029200"/>
          </a:xfrm>
          <a:prstGeom prst="rect">
            <a:avLst/>
          </a:prstGeom>
        </p:spPr>
        <p:txBody>
          <a:bodyPr lIns="0" tIns="0" rIns="0" bIns="0" rtlCol="0" anchor="t">
            <a:spAutoFit/>
          </a:bodyPr>
          <a:lstStyle/>
          <a:p>
            <a:pPr algn="just">
              <a:lnSpc>
                <a:spcPts val="3600"/>
              </a:lnSpc>
              <a:spcBef>
                <a:spcPct val="0"/>
              </a:spcBef>
            </a:pPr>
            <a:r>
              <a:rPr lang="en-US" sz="3000">
                <a:solidFill>
                  <a:srgbClr val="FEFEFE"/>
                </a:solidFill>
                <a:latin typeface="Capriola"/>
              </a:rPr>
              <a:t>Rehberlik ve psikolojik danışma servislerinde görevli rehber öğretmen/psikolojik danışmanların çalışma süreleri bir iş saati 60 dakika olmak üzere haftalık 30 iş saatidir. Günlük çalışma saatleri eğitim kurumunun servis, ulaşım, özellik ve ihtiyaçlarına göre rehber öğretmen/psikolojik danışmanla iş birliğinde okul müdürlüğünce düzenlenir.</a:t>
            </a:r>
          </a:p>
          <a:p>
            <a:pPr algn="just">
              <a:lnSpc>
                <a:spcPts val="3600"/>
              </a:lnSpc>
              <a:spcBef>
                <a:spcPct val="0"/>
              </a:spcBef>
            </a:pPr>
            <a:endParaRPr lang="en-US" sz="3000">
              <a:solidFill>
                <a:srgbClr val="FEFEFE"/>
              </a:solidFill>
              <a:latin typeface="Capriola"/>
            </a:endParaRPr>
          </a:p>
          <a:p>
            <a:pPr algn="just">
              <a:lnSpc>
                <a:spcPts val="3600"/>
              </a:lnSpc>
              <a:spcBef>
                <a:spcPct val="0"/>
              </a:spcBef>
            </a:pPr>
            <a:r>
              <a:rPr lang="en-US" sz="3000">
                <a:solidFill>
                  <a:srgbClr val="FEFEFE"/>
                </a:solidFill>
                <a:latin typeface="Capriola"/>
              </a:rPr>
              <a:t>Rehber öğretmen/psikolojik danışmanlar, ihtiyaç duyulması halinde tercih danışmanlığı ve öğrenci tanılama sürecine bağlı olarak yapılacak çalışmalar için yaz tatilinde görevlendirilebilir. Bu durumda rehber öğretmen/psikolojik danışmanların yaz tatilleri bir aydan az olamaz.</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3208222" y="724071"/>
            <a:ext cx="12265535" cy="1543025"/>
          </a:xfrm>
          <a:prstGeom prst="rect">
            <a:avLst/>
          </a:prstGeom>
        </p:spPr>
        <p:txBody>
          <a:bodyPr lIns="0" tIns="0" rIns="0" bIns="0" rtlCol="0" anchor="t">
            <a:spAutoFit/>
          </a:bodyPr>
          <a:lstStyle/>
          <a:p>
            <a:pPr algn="ctr">
              <a:lnSpc>
                <a:spcPts val="6118"/>
              </a:lnSpc>
            </a:pPr>
            <a:r>
              <a:rPr lang="en-US" sz="5098">
                <a:solidFill>
                  <a:srgbClr val="F1E545"/>
                </a:solidFill>
                <a:latin typeface="Capriola"/>
              </a:rPr>
              <a:t>Okul Psikolojik Danışmanına Verilemeyecek Görevler</a:t>
            </a:r>
          </a:p>
        </p:txBody>
      </p:sp>
      <p:sp>
        <p:nvSpPr>
          <p:cNvPr id="3" name="TextBox 3"/>
          <p:cNvSpPr txBox="1"/>
          <p:nvPr/>
        </p:nvSpPr>
        <p:spPr>
          <a:xfrm>
            <a:off x="1559995" y="2942717"/>
            <a:ext cx="15425773" cy="5987352"/>
          </a:xfrm>
          <a:prstGeom prst="rect">
            <a:avLst/>
          </a:prstGeom>
        </p:spPr>
        <p:txBody>
          <a:bodyPr lIns="0" tIns="0" rIns="0" bIns="0" rtlCol="0" anchor="t">
            <a:spAutoFit/>
          </a:bodyPr>
          <a:lstStyle/>
          <a:p>
            <a:pPr algn="just">
              <a:lnSpc>
                <a:spcPts val="4379"/>
              </a:lnSpc>
            </a:pPr>
            <a:r>
              <a:rPr lang="en-US" sz="2900">
                <a:solidFill>
                  <a:srgbClr val="FEFEFE"/>
                </a:solidFill>
                <a:latin typeface="Capriola"/>
              </a:rPr>
              <a:t>Madde 55- Eğitim-öğretim kurumlarındaki rehberlik ve psikolojik danışma servislerinde görevli psikolojik danışmanlara yönetim, büro işlerinde, ders, nöbet ve sınav gibi rehberlik ve psikolojik danışmadaki hizmet alanlarıyla ilişkisiz konularda görev verilemez. Ancak bu durum yönetici olarak atanmalarına engel teşkil etmez.</a:t>
            </a:r>
          </a:p>
          <a:p>
            <a:pPr algn="just">
              <a:lnSpc>
                <a:spcPts val="4379"/>
              </a:lnSpc>
            </a:pPr>
            <a:r>
              <a:rPr lang="en-US" sz="2900">
                <a:solidFill>
                  <a:srgbClr val="FEFEFE"/>
                </a:solidFill>
                <a:latin typeface="Capriola"/>
              </a:rPr>
              <a:t>Ayrıca yeni Ortaöğretim Yönetmeliğinde yapılan değişiklikle </a:t>
            </a:r>
          </a:p>
          <a:p>
            <a:pPr algn="just">
              <a:lnSpc>
                <a:spcPts val="4379"/>
              </a:lnSpc>
            </a:pPr>
            <a:r>
              <a:rPr lang="en-US" sz="2900">
                <a:solidFill>
                  <a:srgbClr val="FEFEFE"/>
                </a:solidFill>
                <a:latin typeface="Capriola"/>
              </a:rPr>
              <a:t>MADDE 41 – Aynı Yönetmeliğin 92 nci maddesine aşağıdaki üçüncü fıkra eklenmiştir.</a:t>
            </a:r>
          </a:p>
          <a:p>
            <a:pPr algn="just">
              <a:lnSpc>
                <a:spcPts val="4379"/>
              </a:lnSpc>
            </a:pPr>
            <a:r>
              <a:rPr lang="en-US" sz="2900">
                <a:solidFill>
                  <a:srgbClr val="FEFEFE"/>
                </a:solidFill>
                <a:latin typeface="Capriola"/>
              </a:rPr>
              <a:t>“(3) İstemeleri hâlinde, asker öğretmen ve rehber öğretmenler belletici öğretmen olarak görev alabilirler.”</a:t>
            </a:r>
          </a:p>
          <a:p>
            <a:pPr algn="just">
              <a:lnSpc>
                <a:spcPts val="3542"/>
              </a:lnSpc>
            </a:pPr>
            <a:endParaRPr lang="en-US" sz="2900">
              <a:solidFill>
                <a:srgbClr val="FEFEFE"/>
              </a:solidFill>
              <a:latin typeface="Capriol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grpSp>
        <p:nvGrpSpPr>
          <p:cNvPr id="2" name="Group 2"/>
          <p:cNvGrpSpPr/>
          <p:nvPr/>
        </p:nvGrpSpPr>
        <p:grpSpPr>
          <a:xfrm>
            <a:off x="1356762" y="514350"/>
            <a:ext cx="16230600" cy="9258300"/>
            <a:chOff x="0" y="0"/>
            <a:chExt cx="21640800" cy="12344400"/>
          </a:xfrm>
        </p:grpSpPr>
        <p:sp>
          <p:nvSpPr>
            <p:cNvPr id="3" name="Freeform 3"/>
            <p:cNvSpPr/>
            <p:nvPr/>
          </p:nvSpPr>
          <p:spPr>
            <a:xfrm>
              <a:off x="0" y="0"/>
              <a:ext cx="21640800" cy="12344400"/>
            </a:xfrm>
            <a:custGeom>
              <a:avLst/>
              <a:gdLst/>
              <a:ahLst/>
              <a:cxnLst/>
              <a:rect l="l" t="t" r="r" b="b"/>
              <a:pathLst>
                <a:path w="21640800" h="12344400">
                  <a:moveTo>
                    <a:pt x="0" y="0"/>
                  </a:moveTo>
                  <a:lnTo>
                    <a:pt x="21640800" y="0"/>
                  </a:lnTo>
                  <a:lnTo>
                    <a:pt x="21640800" y="12344400"/>
                  </a:lnTo>
                  <a:lnTo>
                    <a:pt x="0" y="12344400"/>
                  </a:lnTo>
                  <a:close/>
                </a:path>
              </a:pathLst>
            </a:custGeom>
            <a:gradFill rotWithShape="1">
              <a:gsLst>
                <a:gs pos="0">
                  <a:srgbClr val="5DE0E6">
                    <a:alpha val="100000"/>
                  </a:srgbClr>
                </a:gs>
                <a:gs pos="100000">
                  <a:srgbClr val="004AAD">
                    <a:alpha val="100000"/>
                  </a:srgbClr>
                </a:gs>
              </a:gsLst>
              <a:path path="circle">
                <a:fillToRect l="50000" t="50000" r="50000" b="50000"/>
              </a:path>
            </a:gradFill>
          </p:spPr>
        </p:sp>
      </p:grpSp>
      <p:sp>
        <p:nvSpPr>
          <p:cNvPr id="4" name="TextBox 4"/>
          <p:cNvSpPr txBox="1"/>
          <p:nvPr/>
        </p:nvSpPr>
        <p:spPr>
          <a:xfrm>
            <a:off x="5146430" y="942975"/>
            <a:ext cx="9288661" cy="964541"/>
          </a:xfrm>
          <a:prstGeom prst="rect">
            <a:avLst/>
          </a:prstGeom>
        </p:spPr>
        <p:txBody>
          <a:bodyPr lIns="0" tIns="0" rIns="0" bIns="0" rtlCol="0" anchor="t">
            <a:spAutoFit/>
          </a:bodyPr>
          <a:lstStyle/>
          <a:p>
            <a:pPr algn="ctr">
              <a:lnSpc>
                <a:spcPts val="7538"/>
              </a:lnSpc>
              <a:spcBef>
                <a:spcPct val="0"/>
              </a:spcBef>
            </a:pPr>
            <a:r>
              <a:rPr lang="en-US" sz="5798">
                <a:solidFill>
                  <a:srgbClr val="FFFBEC"/>
                </a:solidFill>
                <a:latin typeface="Arimo Bold"/>
              </a:rPr>
              <a:t>DESİMAL DOSYA SİSTEMİ</a:t>
            </a:r>
          </a:p>
        </p:txBody>
      </p:sp>
      <p:sp>
        <p:nvSpPr>
          <p:cNvPr id="5" name="TextBox 5"/>
          <p:cNvSpPr txBox="1"/>
          <p:nvPr/>
        </p:nvSpPr>
        <p:spPr>
          <a:xfrm>
            <a:off x="1933223" y="2127120"/>
            <a:ext cx="15077678" cy="6943715"/>
          </a:xfrm>
          <a:prstGeom prst="rect">
            <a:avLst/>
          </a:prstGeom>
        </p:spPr>
        <p:txBody>
          <a:bodyPr lIns="0" tIns="0" rIns="0" bIns="0" rtlCol="0" anchor="t">
            <a:spAutoFit/>
          </a:bodyPr>
          <a:lstStyle/>
          <a:p>
            <a:pPr algn="just">
              <a:lnSpc>
                <a:spcPts val="3900"/>
              </a:lnSpc>
              <a:spcBef>
                <a:spcPct val="0"/>
              </a:spcBef>
            </a:pPr>
            <a:r>
              <a:rPr lang="en-US" sz="3000">
                <a:solidFill>
                  <a:srgbClr val="F1E545"/>
                </a:solidFill>
                <a:latin typeface="Arimo Bold"/>
              </a:rPr>
              <a:t>1.Plan-Program Dosyası:</a:t>
            </a:r>
            <a:r>
              <a:rPr lang="en-US" sz="3000">
                <a:solidFill>
                  <a:srgbClr val="FFFBEC"/>
                </a:solidFill>
                <a:latin typeface="Arimo Bold"/>
              </a:rPr>
              <a:t> Okul RPD Programı ve sınıf rehberlik planları bu dosyada yer almaktadır.  Okul RPD Programı e-rehberlik modülü kullanılarak hazırlanmaktadır.  RPD Hizmetleri Yürütme Komisyonu üyeleri tarafından imzalanması gerektiği için çıktısı alınır, imzalar tamamlanır ve dosyalanır.</a:t>
            </a:r>
          </a:p>
          <a:p>
            <a:pPr algn="just">
              <a:lnSpc>
                <a:spcPts val="3900"/>
              </a:lnSpc>
              <a:spcBef>
                <a:spcPct val="0"/>
              </a:spcBef>
            </a:pPr>
            <a:endParaRPr lang="en-US" sz="3000">
              <a:solidFill>
                <a:srgbClr val="FFFBEC"/>
              </a:solidFill>
              <a:latin typeface="Arimo Bold"/>
            </a:endParaRPr>
          </a:p>
          <a:p>
            <a:pPr algn="just">
              <a:lnSpc>
                <a:spcPts val="3900"/>
              </a:lnSpc>
              <a:spcBef>
                <a:spcPct val="0"/>
              </a:spcBef>
            </a:pPr>
            <a:r>
              <a:rPr lang="en-US" sz="3000">
                <a:solidFill>
                  <a:srgbClr val="F1E545"/>
                </a:solidFill>
                <a:latin typeface="Arimo Bold"/>
              </a:rPr>
              <a:t>2.Yıl Sonu Raporları Dosyası: </a:t>
            </a:r>
            <a:r>
              <a:rPr lang="en-US" sz="3000">
                <a:solidFill>
                  <a:srgbClr val="FFFBEC"/>
                </a:solidFill>
                <a:latin typeface="Arimo Bold"/>
              </a:rPr>
              <a:t>Yıl sonu faaliyet raporu e-rehberlikte oluşturulduğundan sistem üzerinde görülmekte ve dosyalanmamaktadır. Sınıf rehberlik planları ve raporları e-rehberlik modülünde hazırlanmadığından mevcut desimal dosyada yer almalıdır.</a:t>
            </a:r>
          </a:p>
          <a:p>
            <a:pPr algn="just">
              <a:lnSpc>
                <a:spcPts val="3900"/>
              </a:lnSpc>
              <a:spcBef>
                <a:spcPct val="0"/>
              </a:spcBef>
            </a:pPr>
            <a:endParaRPr lang="en-US" sz="3000">
              <a:solidFill>
                <a:srgbClr val="FFFBEC"/>
              </a:solidFill>
              <a:latin typeface="Arimo Bold"/>
            </a:endParaRPr>
          </a:p>
          <a:p>
            <a:pPr algn="just">
              <a:lnSpc>
                <a:spcPts val="3900"/>
              </a:lnSpc>
              <a:spcBef>
                <a:spcPct val="0"/>
              </a:spcBef>
            </a:pPr>
            <a:r>
              <a:rPr lang="en-US" sz="3000">
                <a:solidFill>
                  <a:srgbClr val="F1E545"/>
                </a:solidFill>
                <a:latin typeface="Arimo Bold"/>
              </a:rPr>
              <a:t>3.Eylem Planları Dosyası:</a:t>
            </a:r>
            <a:r>
              <a:rPr lang="en-US" sz="3000">
                <a:solidFill>
                  <a:srgbClr val="FA1212"/>
                </a:solidFill>
                <a:latin typeface="Arimo Bold"/>
              </a:rPr>
              <a:t> </a:t>
            </a:r>
            <a:r>
              <a:rPr lang="en-US" sz="3000">
                <a:solidFill>
                  <a:srgbClr val="FFFBEC"/>
                </a:solidFill>
                <a:latin typeface="Arimo Bold"/>
              </a:rPr>
              <a:t>Bağımlılıkla mücadele, şiddet eylem planı vb. il danışma komisyonları tarafından okullarda uygulanması planlanan ve çalışması yürütülecek olan çalışmalara ait planların bulunduğu dosyadır. İller arasında farklılık gösterebilir.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grpSp>
        <p:nvGrpSpPr>
          <p:cNvPr id="2" name="Group 2"/>
          <p:cNvGrpSpPr/>
          <p:nvPr/>
        </p:nvGrpSpPr>
        <p:grpSpPr>
          <a:xfrm>
            <a:off x="1356762" y="514350"/>
            <a:ext cx="16230600" cy="9258300"/>
            <a:chOff x="0" y="0"/>
            <a:chExt cx="21640800" cy="12344400"/>
          </a:xfrm>
        </p:grpSpPr>
        <p:sp>
          <p:nvSpPr>
            <p:cNvPr id="3" name="Freeform 3"/>
            <p:cNvSpPr/>
            <p:nvPr/>
          </p:nvSpPr>
          <p:spPr>
            <a:xfrm>
              <a:off x="0" y="0"/>
              <a:ext cx="21640800" cy="12344400"/>
            </a:xfrm>
            <a:custGeom>
              <a:avLst/>
              <a:gdLst/>
              <a:ahLst/>
              <a:cxnLst/>
              <a:rect l="l" t="t" r="r" b="b"/>
              <a:pathLst>
                <a:path w="21640800" h="12344400">
                  <a:moveTo>
                    <a:pt x="0" y="0"/>
                  </a:moveTo>
                  <a:lnTo>
                    <a:pt x="21640800" y="0"/>
                  </a:lnTo>
                  <a:lnTo>
                    <a:pt x="21640800" y="12344400"/>
                  </a:lnTo>
                  <a:lnTo>
                    <a:pt x="0" y="12344400"/>
                  </a:lnTo>
                  <a:close/>
                </a:path>
              </a:pathLst>
            </a:custGeom>
            <a:gradFill rotWithShape="1">
              <a:gsLst>
                <a:gs pos="0">
                  <a:srgbClr val="5DE0E6">
                    <a:alpha val="100000"/>
                  </a:srgbClr>
                </a:gs>
                <a:gs pos="100000">
                  <a:srgbClr val="004AAD">
                    <a:alpha val="100000"/>
                  </a:srgbClr>
                </a:gs>
              </a:gsLst>
              <a:path path="circle">
                <a:fillToRect l="50000" t="50000" r="50000" b="50000"/>
              </a:path>
            </a:gradFill>
          </p:spPr>
        </p:sp>
      </p:grpSp>
      <p:sp>
        <p:nvSpPr>
          <p:cNvPr id="4" name="TextBox 4"/>
          <p:cNvSpPr txBox="1"/>
          <p:nvPr/>
        </p:nvSpPr>
        <p:spPr>
          <a:xfrm>
            <a:off x="4827732" y="942975"/>
            <a:ext cx="9288661" cy="964541"/>
          </a:xfrm>
          <a:prstGeom prst="rect">
            <a:avLst/>
          </a:prstGeom>
        </p:spPr>
        <p:txBody>
          <a:bodyPr lIns="0" tIns="0" rIns="0" bIns="0" rtlCol="0" anchor="t">
            <a:spAutoFit/>
          </a:bodyPr>
          <a:lstStyle/>
          <a:p>
            <a:pPr algn="ctr">
              <a:lnSpc>
                <a:spcPts val="7538"/>
              </a:lnSpc>
              <a:spcBef>
                <a:spcPct val="0"/>
              </a:spcBef>
            </a:pPr>
            <a:r>
              <a:rPr lang="en-US" sz="5798">
                <a:solidFill>
                  <a:srgbClr val="FFFBEC"/>
                </a:solidFill>
                <a:latin typeface="Arimo Bold"/>
              </a:rPr>
              <a:t>DESİMAL DOSYA SİSTEMİ</a:t>
            </a:r>
          </a:p>
        </p:txBody>
      </p:sp>
      <p:sp>
        <p:nvSpPr>
          <p:cNvPr id="5" name="TextBox 5"/>
          <p:cNvSpPr txBox="1"/>
          <p:nvPr/>
        </p:nvSpPr>
        <p:spPr>
          <a:xfrm>
            <a:off x="1968373" y="2480788"/>
            <a:ext cx="15124544" cy="6689708"/>
          </a:xfrm>
          <a:prstGeom prst="rect">
            <a:avLst/>
          </a:prstGeom>
        </p:spPr>
        <p:txBody>
          <a:bodyPr lIns="0" tIns="0" rIns="0" bIns="0" rtlCol="0" anchor="t">
            <a:spAutoFit/>
          </a:bodyPr>
          <a:lstStyle/>
          <a:p>
            <a:pPr algn="just">
              <a:lnSpc>
                <a:spcPts val="3900"/>
              </a:lnSpc>
              <a:spcBef>
                <a:spcPct val="0"/>
              </a:spcBef>
            </a:pPr>
            <a:r>
              <a:rPr lang="en-US" sz="3000">
                <a:solidFill>
                  <a:srgbClr val="F1E545"/>
                </a:solidFill>
                <a:latin typeface="Arimo Bold"/>
              </a:rPr>
              <a:t>4.Gelen-Giden Evrak Dosyası:</a:t>
            </a:r>
            <a:r>
              <a:rPr lang="en-US" sz="3000">
                <a:solidFill>
                  <a:srgbClr val="FFFBEC"/>
                </a:solidFill>
                <a:latin typeface="Arimo Bold"/>
              </a:rPr>
              <a:t> Okul idaresi ya da okul içerisindeki kurul/komisyonlar tarafından size tebliğ edilen ve sizin okul idaresi ya da okuldaki kurul/komisyonlara gönderdiğiniz resmi yazıların yer aldığı dosyadır.</a:t>
            </a:r>
          </a:p>
          <a:p>
            <a:pPr algn="just">
              <a:lnSpc>
                <a:spcPts val="3900"/>
              </a:lnSpc>
              <a:spcBef>
                <a:spcPct val="0"/>
              </a:spcBef>
            </a:pPr>
            <a:endParaRPr lang="en-US" sz="3000">
              <a:solidFill>
                <a:srgbClr val="FFFBEC"/>
              </a:solidFill>
              <a:latin typeface="Arimo Bold"/>
            </a:endParaRPr>
          </a:p>
          <a:p>
            <a:pPr algn="just">
              <a:lnSpc>
                <a:spcPts val="3900"/>
              </a:lnSpc>
              <a:spcBef>
                <a:spcPct val="0"/>
              </a:spcBef>
            </a:pPr>
            <a:r>
              <a:rPr lang="en-US" sz="3000">
                <a:solidFill>
                  <a:srgbClr val="F1E545"/>
                </a:solidFill>
                <a:latin typeface="Arimo Bold"/>
              </a:rPr>
              <a:t>5.Görüşme Dosyası:</a:t>
            </a:r>
            <a:r>
              <a:rPr lang="en-US" sz="3000">
                <a:solidFill>
                  <a:srgbClr val="FFFBEC"/>
                </a:solidFill>
                <a:latin typeface="Arimo Bold"/>
              </a:rPr>
              <a:t> Öğrenciler ve veliler ile yapılan bireysel görüşmeler sonrası doldurulan görüşme formlarının bulunduğu dosyadır.</a:t>
            </a:r>
          </a:p>
          <a:p>
            <a:pPr algn="just">
              <a:lnSpc>
                <a:spcPts val="3900"/>
              </a:lnSpc>
              <a:spcBef>
                <a:spcPct val="0"/>
              </a:spcBef>
            </a:pPr>
            <a:endParaRPr lang="en-US" sz="3000">
              <a:solidFill>
                <a:srgbClr val="FFFBEC"/>
              </a:solidFill>
              <a:latin typeface="Arimo Bold"/>
            </a:endParaRPr>
          </a:p>
          <a:p>
            <a:pPr algn="just">
              <a:lnSpc>
                <a:spcPts val="3900"/>
              </a:lnSpc>
              <a:spcBef>
                <a:spcPct val="0"/>
              </a:spcBef>
            </a:pPr>
            <a:endParaRPr lang="en-US" sz="3000">
              <a:solidFill>
                <a:srgbClr val="FFFBEC"/>
              </a:solidFill>
              <a:latin typeface="Arimo Bold"/>
            </a:endParaRPr>
          </a:p>
          <a:p>
            <a:pPr algn="just">
              <a:lnSpc>
                <a:spcPts val="3900"/>
              </a:lnSpc>
              <a:spcBef>
                <a:spcPct val="0"/>
              </a:spcBef>
            </a:pPr>
            <a:r>
              <a:rPr lang="en-US" sz="3000">
                <a:solidFill>
                  <a:srgbClr val="F1E545"/>
                </a:solidFill>
                <a:latin typeface="Arimo Bold"/>
              </a:rPr>
              <a:t>6.Sınıf Dosyası:</a:t>
            </a:r>
            <a:r>
              <a:rPr lang="en-US" sz="3000">
                <a:solidFill>
                  <a:srgbClr val="FA1212"/>
                </a:solidFill>
                <a:latin typeface="Arimo Bold"/>
              </a:rPr>
              <a:t> </a:t>
            </a:r>
            <a:r>
              <a:rPr lang="en-US" sz="3000">
                <a:solidFill>
                  <a:srgbClr val="FFFBEC"/>
                </a:solidFill>
                <a:latin typeface="Arimo Bold"/>
              </a:rPr>
              <a:t>Her sınıfa ait RPD Servisi tarafından yapılan çalışmaların muhafaza edildiği dosyadır. Sınıf rehber öğretmenlerinden dönem ve yıl sonunda alınan rapor ve çalışmalar bu dosyaya eklenir.</a:t>
            </a:r>
          </a:p>
          <a:p>
            <a:pPr algn="just">
              <a:lnSpc>
                <a:spcPts val="3249"/>
              </a:lnSpc>
              <a:spcBef>
                <a:spcPct val="0"/>
              </a:spcBef>
            </a:pPr>
            <a:endParaRPr lang="en-US" sz="3000">
              <a:solidFill>
                <a:srgbClr val="FFFBEC"/>
              </a:solidFill>
              <a:latin typeface="Arimo Bold"/>
            </a:endParaRPr>
          </a:p>
          <a:p>
            <a:pPr algn="just">
              <a:lnSpc>
                <a:spcPts val="3249"/>
              </a:lnSpc>
              <a:spcBef>
                <a:spcPct val="0"/>
              </a:spcBef>
            </a:pPr>
            <a:endParaRPr lang="en-US" sz="3000">
              <a:solidFill>
                <a:srgbClr val="FFFBEC"/>
              </a:solidFill>
              <a:latin typeface="Arimo Bold"/>
            </a:endParaRPr>
          </a:p>
          <a:p>
            <a:pPr algn="just">
              <a:lnSpc>
                <a:spcPts val="3250"/>
              </a:lnSpc>
              <a:spcBef>
                <a:spcPct val="0"/>
              </a:spcBef>
            </a:pPr>
            <a:endParaRPr lang="en-US" sz="3000">
              <a:solidFill>
                <a:srgbClr val="FFFBEC"/>
              </a:solidFill>
              <a:latin typeface="Arimo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028700" y="318120"/>
            <a:ext cx="15725376" cy="9134475"/>
          </a:xfrm>
          <a:prstGeom prst="rect">
            <a:avLst/>
          </a:prstGeom>
        </p:spPr>
        <p:txBody>
          <a:bodyPr lIns="0" tIns="0" rIns="0" bIns="0" rtlCol="0" anchor="t">
            <a:spAutoFit/>
          </a:bodyPr>
          <a:lstStyle/>
          <a:p>
            <a:pPr algn="ctr">
              <a:lnSpc>
                <a:spcPts val="4799"/>
              </a:lnSpc>
            </a:pPr>
            <a:r>
              <a:rPr lang="en-US" sz="3999" dirty="0">
                <a:solidFill>
                  <a:srgbClr val="F1E545"/>
                </a:solidFill>
                <a:latin typeface="Arimo Bold"/>
              </a:rPr>
              <a:t> 6.Komisyon-Kurul </a:t>
            </a:r>
            <a:r>
              <a:rPr lang="en-US" sz="3999" dirty="0" err="1">
                <a:solidFill>
                  <a:srgbClr val="F1E545"/>
                </a:solidFill>
                <a:latin typeface="Arimo Bold"/>
              </a:rPr>
              <a:t>Tutanakları</a:t>
            </a:r>
            <a:r>
              <a:rPr lang="en-US" sz="3999" dirty="0">
                <a:solidFill>
                  <a:srgbClr val="F1E545"/>
                </a:solidFill>
                <a:latin typeface="Arimo Bold"/>
              </a:rPr>
              <a:t> </a:t>
            </a:r>
            <a:r>
              <a:rPr lang="en-US" sz="3999" dirty="0" err="1">
                <a:solidFill>
                  <a:srgbClr val="F1E545"/>
                </a:solidFill>
                <a:latin typeface="Arimo Bold"/>
              </a:rPr>
              <a:t>Dosyası</a:t>
            </a:r>
            <a:r>
              <a:rPr lang="en-US" sz="3999" dirty="0">
                <a:solidFill>
                  <a:srgbClr val="F1E545"/>
                </a:solidFill>
                <a:latin typeface="Arimo Bold"/>
              </a:rPr>
              <a:t>: </a:t>
            </a:r>
          </a:p>
          <a:p>
            <a:pPr algn="ctr">
              <a:lnSpc>
                <a:spcPts val="4799"/>
              </a:lnSpc>
            </a:pPr>
            <a:endParaRPr lang="en-US" sz="3999" dirty="0">
              <a:solidFill>
                <a:srgbClr val="F1E545"/>
              </a:solidFill>
              <a:latin typeface="Arimo Bold"/>
            </a:endParaRPr>
          </a:p>
          <a:p>
            <a:pPr algn="ctr">
              <a:lnSpc>
                <a:spcPts val="2999"/>
              </a:lnSpc>
              <a:spcBef>
                <a:spcPct val="0"/>
              </a:spcBef>
            </a:pPr>
            <a:endParaRPr lang="en-US" sz="3999" dirty="0">
              <a:solidFill>
                <a:srgbClr val="F1E545"/>
              </a:solidFill>
              <a:latin typeface="Arimo Bold"/>
            </a:endParaRPr>
          </a:p>
          <a:p>
            <a:pPr algn="just">
              <a:lnSpc>
                <a:spcPts val="4199"/>
              </a:lnSpc>
              <a:spcBef>
                <a:spcPct val="0"/>
              </a:spcBef>
            </a:pPr>
            <a:r>
              <a:rPr lang="en-US" sz="3499" dirty="0" err="1">
                <a:solidFill>
                  <a:srgbClr val="FEFEFE"/>
                </a:solidFill>
                <a:latin typeface="Arimo Bold"/>
              </a:rPr>
              <a:t>a</a:t>
            </a:r>
            <a:r>
              <a:rPr lang="en-US" sz="3499" dirty="0" err="1">
                <a:solidFill>
                  <a:srgbClr val="FCFBF6"/>
                </a:solidFill>
                <a:latin typeface="Arimo Bold"/>
              </a:rPr>
              <a:t>.Rehberlik</a:t>
            </a:r>
            <a:r>
              <a:rPr lang="en-US" sz="3499" dirty="0">
                <a:solidFill>
                  <a:srgbClr val="FCFBF6"/>
                </a:solidFill>
                <a:latin typeface="Arimo Bold"/>
              </a:rPr>
              <a:t> ve Psikolojik Danışma Hizmetleri </a:t>
            </a:r>
            <a:r>
              <a:rPr lang="en-US" sz="3499" dirty="0" err="1">
                <a:solidFill>
                  <a:srgbClr val="FCFBF6"/>
                </a:solidFill>
                <a:latin typeface="Arimo Bold"/>
              </a:rPr>
              <a:t>Komisyonu</a:t>
            </a:r>
            <a:endParaRPr lang="en-US" sz="3499" dirty="0">
              <a:solidFill>
                <a:srgbClr val="FCFBF6"/>
              </a:solidFill>
              <a:latin typeface="Arimo Bold"/>
            </a:endParaRPr>
          </a:p>
          <a:p>
            <a:pPr algn="just">
              <a:lnSpc>
                <a:spcPts val="4199"/>
              </a:lnSpc>
              <a:spcBef>
                <a:spcPct val="0"/>
              </a:spcBef>
            </a:pPr>
            <a:endParaRPr lang="en-US" sz="3499" dirty="0">
              <a:solidFill>
                <a:srgbClr val="FCFBF6"/>
              </a:solidFill>
              <a:latin typeface="Arimo Bold"/>
            </a:endParaRPr>
          </a:p>
          <a:p>
            <a:pPr algn="just">
              <a:lnSpc>
                <a:spcPts val="4199"/>
              </a:lnSpc>
              <a:spcBef>
                <a:spcPct val="0"/>
              </a:spcBef>
            </a:pPr>
            <a:r>
              <a:rPr lang="en-US" sz="3499" dirty="0" err="1">
                <a:solidFill>
                  <a:srgbClr val="FCFBF6"/>
                </a:solidFill>
                <a:latin typeface="Arimo Bold"/>
              </a:rPr>
              <a:t>b.Okul</a:t>
            </a:r>
            <a:r>
              <a:rPr lang="en-US" sz="3499" dirty="0">
                <a:solidFill>
                  <a:srgbClr val="FCFBF6"/>
                </a:solidFill>
                <a:latin typeface="Arimo Bold"/>
              </a:rPr>
              <a:t> Psikososyal Koruma, Önleme ve Krize Müdahale </a:t>
            </a:r>
            <a:r>
              <a:rPr lang="en-US" sz="3499" dirty="0" err="1">
                <a:solidFill>
                  <a:srgbClr val="FCFBF6"/>
                </a:solidFill>
                <a:latin typeface="Arimo Bold"/>
              </a:rPr>
              <a:t>Ekibi</a:t>
            </a:r>
            <a:endParaRPr lang="en-US" sz="3499" dirty="0">
              <a:solidFill>
                <a:srgbClr val="FCFBF6"/>
              </a:solidFill>
              <a:latin typeface="Arimo Bold"/>
            </a:endParaRPr>
          </a:p>
          <a:p>
            <a:pPr algn="just">
              <a:lnSpc>
                <a:spcPts val="4199"/>
              </a:lnSpc>
              <a:spcBef>
                <a:spcPct val="0"/>
              </a:spcBef>
            </a:pPr>
            <a:endParaRPr lang="en-US" sz="3499" dirty="0">
              <a:solidFill>
                <a:srgbClr val="FCFBF6"/>
              </a:solidFill>
              <a:latin typeface="Arimo Bold"/>
            </a:endParaRPr>
          </a:p>
          <a:p>
            <a:pPr algn="just">
              <a:lnSpc>
                <a:spcPts val="4199"/>
              </a:lnSpc>
              <a:spcBef>
                <a:spcPct val="0"/>
              </a:spcBef>
            </a:pPr>
            <a:r>
              <a:rPr lang="en-US" sz="3499" dirty="0" err="1">
                <a:solidFill>
                  <a:srgbClr val="FCFBF6"/>
                </a:solidFill>
                <a:latin typeface="Arimo Bold"/>
              </a:rPr>
              <a:t>c.Öğrenci</a:t>
            </a:r>
            <a:r>
              <a:rPr lang="en-US" sz="3499" dirty="0">
                <a:solidFill>
                  <a:srgbClr val="FCFBF6"/>
                </a:solidFill>
                <a:latin typeface="Arimo Bold"/>
              </a:rPr>
              <a:t> </a:t>
            </a:r>
            <a:r>
              <a:rPr lang="en-US" sz="3499" dirty="0" err="1">
                <a:solidFill>
                  <a:srgbClr val="FCFBF6"/>
                </a:solidFill>
                <a:latin typeface="Arimo Bold"/>
              </a:rPr>
              <a:t>Davranışlarını</a:t>
            </a:r>
            <a:r>
              <a:rPr lang="en-US" sz="3499" dirty="0">
                <a:solidFill>
                  <a:srgbClr val="FCFBF6"/>
                </a:solidFill>
                <a:latin typeface="Arimo Bold"/>
              </a:rPr>
              <a:t> </a:t>
            </a:r>
            <a:r>
              <a:rPr lang="en-US" sz="3499" dirty="0" err="1">
                <a:solidFill>
                  <a:srgbClr val="FCFBF6"/>
                </a:solidFill>
                <a:latin typeface="Arimo Bold"/>
              </a:rPr>
              <a:t>Değerlendirme</a:t>
            </a:r>
            <a:r>
              <a:rPr lang="en-US" sz="3499" dirty="0">
                <a:solidFill>
                  <a:srgbClr val="FCFBF6"/>
                </a:solidFill>
                <a:latin typeface="Arimo Bold"/>
              </a:rPr>
              <a:t> </a:t>
            </a:r>
            <a:r>
              <a:rPr lang="en-US" sz="3499" dirty="0" err="1">
                <a:solidFill>
                  <a:srgbClr val="FCFBF6"/>
                </a:solidFill>
                <a:latin typeface="Arimo Bold"/>
              </a:rPr>
              <a:t>Kurulu</a:t>
            </a:r>
            <a:r>
              <a:rPr lang="en-US" sz="3499" dirty="0">
                <a:solidFill>
                  <a:srgbClr val="FCFBF6"/>
                </a:solidFill>
                <a:latin typeface="Arimo Bold"/>
              </a:rPr>
              <a:t>: İlkokul, </a:t>
            </a:r>
            <a:r>
              <a:rPr lang="en-US" sz="3499" dirty="0" err="1">
                <a:solidFill>
                  <a:srgbClr val="FCFBF6"/>
                </a:solidFill>
                <a:latin typeface="Arimo Bold"/>
              </a:rPr>
              <a:t>Ortaokul</a:t>
            </a:r>
            <a:r>
              <a:rPr lang="en-US" sz="3499" dirty="0">
                <a:solidFill>
                  <a:srgbClr val="FCFBF6"/>
                </a:solidFill>
                <a:latin typeface="Arimo Bold"/>
              </a:rPr>
              <a:t> ve imam-</a:t>
            </a:r>
            <a:r>
              <a:rPr lang="en-US" sz="3499" dirty="0" err="1">
                <a:solidFill>
                  <a:srgbClr val="FCFBF6"/>
                </a:solidFill>
                <a:latin typeface="Arimo Bold"/>
              </a:rPr>
              <a:t>hatip</a:t>
            </a:r>
            <a:r>
              <a:rPr lang="en-US" sz="3499" dirty="0">
                <a:solidFill>
                  <a:srgbClr val="FCFBF6"/>
                </a:solidFill>
                <a:latin typeface="Arimo Bold"/>
              </a:rPr>
              <a:t> </a:t>
            </a:r>
            <a:r>
              <a:rPr lang="en-US" sz="3499" dirty="0" err="1">
                <a:solidFill>
                  <a:srgbClr val="FCFBF6"/>
                </a:solidFill>
                <a:latin typeface="Arimo Bold"/>
              </a:rPr>
              <a:t>ortaokullarında</a:t>
            </a:r>
            <a:r>
              <a:rPr lang="en-US" sz="3499" dirty="0">
                <a:solidFill>
                  <a:srgbClr val="FCFBF6"/>
                </a:solidFill>
                <a:latin typeface="Arimo Bold"/>
              </a:rPr>
              <a:t> </a:t>
            </a:r>
            <a:r>
              <a:rPr lang="en-US" sz="3499" dirty="0" err="1">
                <a:solidFill>
                  <a:srgbClr val="FCFBF6"/>
                </a:solidFill>
                <a:latin typeface="Arimo Bold"/>
              </a:rPr>
              <a:t>ihtiyaç</a:t>
            </a:r>
            <a:r>
              <a:rPr lang="en-US" sz="3499" dirty="0">
                <a:solidFill>
                  <a:srgbClr val="FCFBF6"/>
                </a:solidFill>
                <a:latin typeface="Arimo Bold"/>
              </a:rPr>
              <a:t> </a:t>
            </a:r>
            <a:r>
              <a:rPr lang="en-US" sz="3499" dirty="0" err="1">
                <a:solidFill>
                  <a:srgbClr val="FCFBF6"/>
                </a:solidFill>
                <a:latin typeface="Arimo Bold"/>
              </a:rPr>
              <a:t>duyulması</a:t>
            </a:r>
            <a:r>
              <a:rPr lang="en-US" sz="3499" dirty="0">
                <a:solidFill>
                  <a:srgbClr val="FCFBF6"/>
                </a:solidFill>
                <a:latin typeface="Arimo Bold"/>
              </a:rPr>
              <a:t> </a:t>
            </a:r>
            <a:r>
              <a:rPr lang="en-US" sz="3499" dirty="0" err="1">
                <a:solidFill>
                  <a:srgbClr val="FCFBF6"/>
                </a:solidFill>
                <a:latin typeface="Arimo Bold"/>
              </a:rPr>
              <a:t>halinde</a:t>
            </a:r>
            <a:r>
              <a:rPr lang="en-US" sz="3499" dirty="0">
                <a:solidFill>
                  <a:srgbClr val="FCFBF6"/>
                </a:solidFill>
                <a:latin typeface="Arimo Bold"/>
              </a:rPr>
              <a:t> </a:t>
            </a:r>
            <a:r>
              <a:rPr lang="en-US" sz="3499" dirty="0" err="1">
                <a:solidFill>
                  <a:srgbClr val="FCFBF6"/>
                </a:solidFill>
                <a:latin typeface="Arimo Bold"/>
              </a:rPr>
              <a:t>kurula</a:t>
            </a:r>
            <a:r>
              <a:rPr lang="en-US" sz="3499" dirty="0">
                <a:solidFill>
                  <a:srgbClr val="FCFBF6"/>
                </a:solidFill>
                <a:latin typeface="Arimo Bold"/>
              </a:rPr>
              <a:t> </a:t>
            </a:r>
            <a:r>
              <a:rPr lang="en-US" sz="3499" dirty="0" err="1">
                <a:solidFill>
                  <a:srgbClr val="FCFBF6"/>
                </a:solidFill>
                <a:latin typeface="Arimo Bold"/>
              </a:rPr>
              <a:t>katılır</a:t>
            </a:r>
            <a:r>
              <a:rPr lang="en-US" sz="3499" dirty="0">
                <a:solidFill>
                  <a:srgbClr val="FCFBF6"/>
                </a:solidFill>
                <a:latin typeface="Arimo Bold"/>
              </a:rPr>
              <a:t>, </a:t>
            </a:r>
            <a:r>
              <a:rPr lang="en-US" sz="3499" dirty="0" err="1">
                <a:solidFill>
                  <a:srgbClr val="FCFBF6"/>
                </a:solidFill>
                <a:latin typeface="Arimo Bold"/>
              </a:rPr>
              <a:t>fakat</a:t>
            </a:r>
            <a:r>
              <a:rPr lang="en-US" sz="3499" dirty="0">
                <a:solidFill>
                  <a:srgbClr val="FCFBF6"/>
                </a:solidFill>
                <a:latin typeface="Arimo Bold"/>
              </a:rPr>
              <a:t> oy </a:t>
            </a:r>
            <a:r>
              <a:rPr lang="en-US" sz="3499" dirty="0" err="1">
                <a:solidFill>
                  <a:srgbClr val="FCFBF6"/>
                </a:solidFill>
                <a:latin typeface="Arimo Bold"/>
              </a:rPr>
              <a:t>kullanamaz</a:t>
            </a:r>
            <a:r>
              <a:rPr lang="en-US" sz="3499" dirty="0">
                <a:solidFill>
                  <a:srgbClr val="FCFBF6"/>
                </a:solidFill>
                <a:latin typeface="Arimo Bold"/>
              </a:rPr>
              <a:t>. </a:t>
            </a:r>
          </a:p>
          <a:p>
            <a:pPr algn="just">
              <a:lnSpc>
                <a:spcPts val="4199"/>
              </a:lnSpc>
              <a:spcBef>
                <a:spcPct val="0"/>
              </a:spcBef>
            </a:pPr>
            <a:endParaRPr lang="en-US" sz="3499" dirty="0">
              <a:solidFill>
                <a:srgbClr val="FCFBF6"/>
              </a:solidFill>
              <a:latin typeface="Arimo Bold"/>
            </a:endParaRPr>
          </a:p>
          <a:p>
            <a:pPr algn="just">
              <a:lnSpc>
                <a:spcPts val="4199"/>
              </a:lnSpc>
              <a:spcBef>
                <a:spcPct val="0"/>
              </a:spcBef>
            </a:pPr>
            <a:r>
              <a:rPr lang="en-US" sz="3499" dirty="0">
                <a:solidFill>
                  <a:srgbClr val="FCFBF6"/>
                </a:solidFill>
                <a:latin typeface="Arimo Bold"/>
              </a:rPr>
              <a:t>d. </a:t>
            </a:r>
            <a:r>
              <a:rPr lang="en-US" sz="3499" dirty="0" err="1">
                <a:solidFill>
                  <a:srgbClr val="FCFBF6"/>
                </a:solidFill>
                <a:latin typeface="Arimo Bold"/>
              </a:rPr>
              <a:t>Ödül</a:t>
            </a:r>
            <a:r>
              <a:rPr lang="en-US" sz="3499" dirty="0">
                <a:solidFill>
                  <a:srgbClr val="FCFBF6"/>
                </a:solidFill>
                <a:latin typeface="Arimo Bold"/>
              </a:rPr>
              <a:t> ve </a:t>
            </a:r>
            <a:r>
              <a:rPr lang="en-US" sz="3499" dirty="0" err="1">
                <a:solidFill>
                  <a:srgbClr val="FCFBF6"/>
                </a:solidFill>
                <a:latin typeface="Arimo Bold"/>
              </a:rPr>
              <a:t>Disiplin</a:t>
            </a:r>
            <a:r>
              <a:rPr lang="en-US" sz="3499" dirty="0">
                <a:solidFill>
                  <a:srgbClr val="FCFBF6"/>
                </a:solidFill>
                <a:latin typeface="Arimo Bold"/>
              </a:rPr>
              <a:t> </a:t>
            </a:r>
            <a:r>
              <a:rPr lang="en-US" sz="3499" dirty="0" err="1">
                <a:solidFill>
                  <a:srgbClr val="FCFBF6"/>
                </a:solidFill>
                <a:latin typeface="Arimo Bold"/>
              </a:rPr>
              <a:t>Kurulu</a:t>
            </a:r>
            <a:r>
              <a:rPr lang="en-US" sz="3499" dirty="0">
                <a:solidFill>
                  <a:srgbClr val="FCFBF6"/>
                </a:solidFill>
                <a:latin typeface="Arimo Bold"/>
              </a:rPr>
              <a:t>: </a:t>
            </a:r>
            <a:r>
              <a:rPr lang="en-US" sz="3499" dirty="0" err="1">
                <a:solidFill>
                  <a:srgbClr val="FCFBF6"/>
                </a:solidFill>
                <a:latin typeface="Arimo Bold"/>
              </a:rPr>
              <a:t>Liselerde</a:t>
            </a:r>
            <a:r>
              <a:rPr lang="en-US" sz="3499" dirty="0">
                <a:solidFill>
                  <a:srgbClr val="FCFBF6"/>
                </a:solidFill>
                <a:latin typeface="Arimo Bold"/>
              </a:rPr>
              <a:t> </a:t>
            </a:r>
            <a:r>
              <a:rPr lang="en-US" sz="3499" dirty="0" err="1">
                <a:solidFill>
                  <a:srgbClr val="FCFBF6"/>
                </a:solidFill>
                <a:latin typeface="Arimo Bold"/>
              </a:rPr>
              <a:t>kurula</a:t>
            </a:r>
            <a:r>
              <a:rPr lang="en-US" sz="3499" dirty="0">
                <a:solidFill>
                  <a:srgbClr val="FCFBF6"/>
                </a:solidFill>
                <a:latin typeface="Arimo Bold"/>
              </a:rPr>
              <a:t> </a:t>
            </a:r>
            <a:r>
              <a:rPr lang="en-US" sz="3499" dirty="0" err="1">
                <a:solidFill>
                  <a:srgbClr val="FCFBF6"/>
                </a:solidFill>
                <a:latin typeface="Arimo Bold"/>
              </a:rPr>
              <a:t>katılır</a:t>
            </a:r>
            <a:r>
              <a:rPr lang="en-US" sz="3499" dirty="0">
                <a:solidFill>
                  <a:srgbClr val="FCFBF6"/>
                </a:solidFill>
                <a:latin typeface="Arimo Bold"/>
              </a:rPr>
              <a:t> </a:t>
            </a:r>
            <a:r>
              <a:rPr lang="en-US" sz="3499" dirty="0" err="1">
                <a:solidFill>
                  <a:srgbClr val="FCFBF6"/>
                </a:solidFill>
                <a:latin typeface="Arimo Bold"/>
              </a:rPr>
              <a:t>fakat</a:t>
            </a:r>
            <a:r>
              <a:rPr lang="en-US" sz="3499" dirty="0">
                <a:solidFill>
                  <a:srgbClr val="FCFBF6"/>
                </a:solidFill>
                <a:latin typeface="Arimo Bold"/>
              </a:rPr>
              <a:t> oy </a:t>
            </a:r>
            <a:r>
              <a:rPr lang="en-US" sz="3499" dirty="0" err="1">
                <a:solidFill>
                  <a:srgbClr val="FCFBF6"/>
                </a:solidFill>
                <a:latin typeface="Arimo Bold"/>
              </a:rPr>
              <a:t>kullanamaz</a:t>
            </a:r>
            <a:r>
              <a:rPr lang="en-US" sz="3499" dirty="0">
                <a:solidFill>
                  <a:srgbClr val="FCFBF6"/>
                </a:solidFill>
                <a:latin typeface="Arimo Bold"/>
              </a:rPr>
              <a:t>. </a:t>
            </a:r>
            <a:r>
              <a:rPr lang="en-US" sz="3499" dirty="0" err="1">
                <a:solidFill>
                  <a:srgbClr val="FCFBF6"/>
                </a:solidFill>
                <a:latin typeface="Arimo Bold"/>
              </a:rPr>
              <a:t>Disiplin</a:t>
            </a:r>
            <a:r>
              <a:rPr lang="en-US" sz="3499" dirty="0">
                <a:solidFill>
                  <a:srgbClr val="FCFBF6"/>
                </a:solidFill>
                <a:latin typeface="Arimo Bold"/>
              </a:rPr>
              <a:t> </a:t>
            </a:r>
            <a:r>
              <a:rPr lang="en-US" sz="3499" dirty="0" err="1">
                <a:solidFill>
                  <a:srgbClr val="FCFBF6"/>
                </a:solidFill>
                <a:latin typeface="Arimo Bold"/>
              </a:rPr>
              <a:t>kuruluna</a:t>
            </a:r>
            <a:r>
              <a:rPr lang="en-US" sz="3499" dirty="0">
                <a:solidFill>
                  <a:srgbClr val="FCFBF6"/>
                </a:solidFill>
                <a:latin typeface="Arimo Bold"/>
              </a:rPr>
              <a:t> </a:t>
            </a:r>
            <a:r>
              <a:rPr lang="en-US" sz="3499" dirty="0" err="1">
                <a:solidFill>
                  <a:srgbClr val="FCFBF6"/>
                </a:solidFill>
                <a:latin typeface="Arimo Bold"/>
              </a:rPr>
              <a:t>sevk</a:t>
            </a:r>
            <a:r>
              <a:rPr lang="en-US" sz="3499" dirty="0">
                <a:solidFill>
                  <a:srgbClr val="FCFBF6"/>
                </a:solidFill>
                <a:latin typeface="Arimo Bold"/>
              </a:rPr>
              <a:t> </a:t>
            </a:r>
            <a:r>
              <a:rPr lang="en-US" sz="3499" dirty="0" err="1">
                <a:solidFill>
                  <a:srgbClr val="FCFBF6"/>
                </a:solidFill>
                <a:latin typeface="Arimo Bold"/>
              </a:rPr>
              <a:t>edilen</a:t>
            </a:r>
            <a:r>
              <a:rPr lang="en-US" sz="3499" dirty="0">
                <a:solidFill>
                  <a:srgbClr val="FCFBF6"/>
                </a:solidFill>
                <a:latin typeface="Arimo Bold"/>
              </a:rPr>
              <a:t> </a:t>
            </a:r>
            <a:r>
              <a:rPr lang="en-US" sz="3499" dirty="0" err="1">
                <a:solidFill>
                  <a:srgbClr val="FCFBF6"/>
                </a:solidFill>
                <a:latin typeface="Arimo Bold"/>
              </a:rPr>
              <a:t>öğrenci</a:t>
            </a:r>
            <a:r>
              <a:rPr lang="en-US" sz="3499" dirty="0">
                <a:solidFill>
                  <a:srgbClr val="FCFBF6"/>
                </a:solidFill>
                <a:latin typeface="Arimo Bold"/>
              </a:rPr>
              <a:t> </a:t>
            </a:r>
            <a:r>
              <a:rPr lang="en-US" sz="3499" dirty="0" err="1">
                <a:solidFill>
                  <a:srgbClr val="FCFBF6"/>
                </a:solidFill>
                <a:latin typeface="Arimo Bold"/>
              </a:rPr>
              <a:t>öncelikle</a:t>
            </a:r>
            <a:r>
              <a:rPr lang="en-US" sz="3499" dirty="0">
                <a:solidFill>
                  <a:srgbClr val="FCFBF6"/>
                </a:solidFill>
                <a:latin typeface="Arimo Bold"/>
              </a:rPr>
              <a:t> </a:t>
            </a:r>
            <a:r>
              <a:rPr lang="en-US" sz="3499" dirty="0" err="1">
                <a:solidFill>
                  <a:srgbClr val="FCFBF6"/>
                </a:solidFill>
                <a:latin typeface="Arimo Bold"/>
              </a:rPr>
              <a:t>rehberlik</a:t>
            </a:r>
            <a:r>
              <a:rPr lang="en-US" sz="3499" dirty="0">
                <a:solidFill>
                  <a:srgbClr val="FCFBF6"/>
                </a:solidFill>
                <a:latin typeface="Arimo Bold"/>
              </a:rPr>
              <a:t> </a:t>
            </a:r>
            <a:r>
              <a:rPr lang="en-US" sz="3499" dirty="0" err="1">
                <a:solidFill>
                  <a:srgbClr val="FCFBF6"/>
                </a:solidFill>
                <a:latin typeface="Arimo Bold"/>
              </a:rPr>
              <a:t>servisine</a:t>
            </a:r>
            <a:r>
              <a:rPr lang="en-US" sz="3499" dirty="0">
                <a:solidFill>
                  <a:srgbClr val="FCFBF6"/>
                </a:solidFill>
                <a:latin typeface="Arimo Bold"/>
              </a:rPr>
              <a:t> </a:t>
            </a:r>
            <a:r>
              <a:rPr lang="en-US" sz="3499" dirty="0" err="1">
                <a:solidFill>
                  <a:srgbClr val="FCFBF6"/>
                </a:solidFill>
                <a:latin typeface="Arimo Bold"/>
              </a:rPr>
              <a:t>yönlendirilir</a:t>
            </a:r>
            <a:r>
              <a:rPr lang="en-US" sz="3499" dirty="0">
                <a:solidFill>
                  <a:srgbClr val="FCFBF6"/>
                </a:solidFill>
                <a:latin typeface="Arimo Bold"/>
              </a:rPr>
              <a:t>. Rehberlik </a:t>
            </a:r>
            <a:r>
              <a:rPr lang="en-US" sz="3499" dirty="0" err="1">
                <a:solidFill>
                  <a:srgbClr val="FCFBF6"/>
                </a:solidFill>
                <a:latin typeface="Arimo Bold"/>
              </a:rPr>
              <a:t>vepsikolojik</a:t>
            </a:r>
            <a:r>
              <a:rPr lang="en-US" sz="3499" dirty="0">
                <a:solidFill>
                  <a:srgbClr val="FCFBF6"/>
                </a:solidFill>
                <a:latin typeface="Arimo Bold"/>
              </a:rPr>
              <a:t> </a:t>
            </a:r>
            <a:r>
              <a:rPr lang="en-US" sz="3499" dirty="0" err="1">
                <a:solidFill>
                  <a:srgbClr val="FCFBF6"/>
                </a:solidFill>
                <a:latin typeface="Arimo Bold"/>
              </a:rPr>
              <a:t>danışma</a:t>
            </a:r>
            <a:r>
              <a:rPr lang="en-US" sz="3499" dirty="0">
                <a:solidFill>
                  <a:srgbClr val="FCFBF6"/>
                </a:solidFill>
                <a:latin typeface="Arimo Bold"/>
              </a:rPr>
              <a:t> </a:t>
            </a:r>
            <a:r>
              <a:rPr lang="en-US" sz="3499" dirty="0" err="1">
                <a:solidFill>
                  <a:srgbClr val="FCFBF6"/>
                </a:solidFill>
                <a:latin typeface="Arimo Bold"/>
              </a:rPr>
              <a:t>servisi</a:t>
            </a:r>
            <a:r>
              <a:rPr lang="en-US" sz="3499" dirty="0">
                <a:solidFill>
                  <a:srgbClr val="FCFBF6"/>
                </a:solidFill>
                <a:latin typeface="Arimo Bold"/>
              </a:rPr>
              <a:t>, </a:t>
            </a:r>
            <a:r>
              <a:rPr lang="en-US" sz="3499" dirty="0" err="1">
                <a:solidFill>
                  <a:srgbClr val="FCFBF6"/>
                </a:solidFill>
                <a:latin typeface="Arimo Bold"/>
              </a:rPr>
              <a:t>öğrencinin</a:t>
            </a:r>
            <a:r>
              <a:rPr lang="en-US" sz="3499" dirty="0">
                <a:solidFill>
                  <a:srgbClr val="FCFBF6"/>
                </a:solidFill>
                <a:latin typeface="Arimo Bold"/>
              </a:rPr>
              <a:t> </a:t>
            </a:r>
            <a:r>
              <a:rPr lang="en-US" sz="3499" dirty="0" err="1">
                <a:solidFill>
                  <a:srgbClr val="FCFBF6"/>
                </a:solidFill>
                <a:latin typeface="Arimo Bold"/>
              </a:rPr>
              <a:t>psikolojik</a:t>
            </a:r>
            <a:r>
              <a:rPr lang="en-US" sz="3499" dirty="0">
                <a:solidFill>
                  <a:srgbClr val="FCFBF6"/>
                </a:solidFill>
                <a:latin typeface="Arimo Bold"/>
              </a:rPr>
              <a:t> </a:t>
            </a:r>
            <a:r>
              <a:rPr lang="en-US" sz="3499" dirty="0" err="1">
                <a:solidFill>
                  <a:srgbClr val="FCFBF6"/>
                </a:solidFill>
                <a:latin typeface="Arimo Bold"/>
              </a:rPr>
              <a:t>durumuna</a:t>
            </a:r>
            <a:r>
              <a:rPr lang="en-US" sz="3499" dirty="0">
                <a:solidFill>
                  <a:srgbClr val="FCFBF6"/>
                </a:solidFill>
                <a:latin typeface="Arimo Bold"/>
              </a:rPr>
              <a:t> </a:t>
            </a:r>
            <a:r>
              <a:rPr lang="en-US" sz="3499" dirty="0" err="1">
                <a:solidFill>
                  <a:srgbClr val="FCFBF6"/>
                </a:solidFill>
                <a:latin typeface="Arimo Bold"/>
              </a:rPr>
              <a:t>ilişkin</a:t>
            </a:r>
            <a:r>
              <a:rPr lang="en-US" sz="3499" dirty="0">
                <a:solidFill>
                  <a:srgbClr val="FCFBF6"/>
                </a:solidFill>
                <a:latin typeface="Arimo Bold"/>
              </a:rPr>
              <a:t> </a:t>
            </a:r>
            <a:r>
              <a:rPr lang="en-US" sz="3499" dirty="0" err="1">
                <a:solidFill>
                  <a:srgbClr val="FCFBF6"/>
                </a:solidFill>
                <a:latin typeface="Arimo Bold"/>
              </a:rPr>
              <a:t>raporu</a:t>
            </a:r>
            <a:r>
              <a:rPr lang="en-US" sz="3499" dirty="0">
                <a:solidFill>
                  <a:srgbClr val="FCFBF6"/>
                </a:solidFill>
                <a:latin typeface="Arimo Bold"/>
              </a:rPr>
              <a:t> </a:t>
            </a:r>
            <a:r>
              <a:rPr lang="en-US" sz="3499" dirty="0" err="1">
                <a:solidFill>
                  <a:srgbClr val="FCFBF6"/>
                </a:solidFill>
                <a:latin typeface="Arimo Bold"/>
              </a:rPr>
              <a:t>okul</a:t>
            </a:r>
            <a:r>
              <a:rPr lang="en-US" sz="3499" dirty="0">
                <a:solidFill>
                  <a:srgbClr val="FCFBF6"/>
                </a:solidFill>
                <a:latin typeface="Arimo Bold"/>
              </a:rPr>
              <a:t> </a:t>
            </a:r>
            <a:r>
              <a:rPr lang="en-US" sz="3499" dirty="0" err="1">
                <a:solidFill>
                  <a:srgbClr val="FCFBF6"/>
                </a:solidFill>
                <a:latin typeface="Arimo Bold"/>
              </a:rPr>
              <a:t>müdürüne</a:t>
            </a:r>
            <a:r>
              <a:rPr lang="en-US" sz="3499" dirty="0">
                <a:solidFill>
                  <a:srgbClr val="FCFBF6"/>
                </a:solidFill>
                <a:latin typeface="Arimo Bold"/>
              </a:rPr>
              <a:t> </a:t>
            </a:r>
            <a:r>
              <a:rPr lang="en-US" sz="3499" dirty="0" err="1">
                <a:solidFill>
                  <a:srgbClr val="FCFBF6"/>
                </a:solidFill>
                <a:latin typeface="Arimo Bold"/>
              </a:rPr>
              <a:t>verir</a:t>
            </a:r>
            <a:r>
              <a:rPr lang="en-US" sz="3499" dirty="0">
                <a:solidFill>
                  <a:srgbClr val="FCFBF6"/>
                </a:solidFill>
                <a:latin typeface="Arimo Bold"/>
              </a:rPr>
              <a:t>. </a:t>
            </a:r>
            <a:r>
              <a:rPr lang="en-US" sz="3499" dirty="0" err="1">
                <a:solidFill>
                  <a:srgbClr val="FCFBF6"/>
                </a:solidFill>
                <a:latin typeface="Arimo Bold"/>
              </a:rPr>
              <a:t>Raporun</a:t>
            </a:r>
            <a:r>
              <a:rPr lang="en-US" sz="3499" dirty="0">
                <a:solidFill>
                  <a:srgbClr val="FCFBF6"/>
                </a:solidFill>
                <a:latin typeface="Arimo Bold"/>
              </a:rPr>
              <a:t> </a:t>
            </a:r>
            <a:r>
              <a:rPr lang="en-US" sz="3499" dirty="0" err="1">
                <a:solidFill>
                  <a:srgbClr val="FCFBF6"/>
                </a:solidFill>
                <a:latin typeface="Arimo Bold"/>
              </a:rPr>
              <a:t>okul</a:t>
            </a:r>
            <a:r>
              <a:rPr lang="en-US" sz="3499" dirty="0">
                <a:solidFill>
                  <a:srgbClr val="FCFBF6"/>
                </a:solidFill>
                <a:latin typeface="Arimo Bold"/>
              </a:rPr>
              <a:t> </a:t>
            </a:r>
            <a:r>
              <a:rPr lang="en-US" sz="3499" dirty="0" err="1">
                <a:solidFill>
                  <a:srgbClr val="FCFBF6"/>
                </a:solidFill>
                <a:latin typeface="Arimo Bold"/>
              </a:rPr>
              <a:t>yönetimine</a:t>
            </a:r>
            <a:r>
              <a:rPr lang="en-US" sz="3499" dirty="0">
                <a:solidFill>
                  <a:srgbClr val="FCFBF6"/>
                </a:solidFill>
                <a:latin typeface="Arimo Bold"/>
              </a:rPr>
              <a:t> </a:t>
            </a:r>
            <a:r>
              <a:rPr lang="en-US" sz="3499" dirty="0" err="1">
                <a:solidFill>
                  <a:srgbClr val="FCFBF6"/>
                </a:solidFill>
                <a:latin typeface="Arimo Bold"/>
              </a:rPr>
              <a:t>sunulmasından</a:t>
            </a:r>
            <a:r>
              <a:rPr lang="en-US" sz="3499" dirty="0">
                <a:solidFill>
                  <a:srgbClr val="FCFBF6"/>
                </a:solidFill>
                <a:latin typeface="Arimo Bold"/>
              </a:rPr>
              <a:t> </a:t>
            </a:r>
            <a:r>
              <a:rPr lang="en-US" sz="3499" dirty="0" err="1">
                <a:solidFill>
                  <a:srgbClr val="FCFBF6"/>
                </a:solidFill>
                <a:latin typeface="Arimo Bold"/>
              </a:rPr>
              <a:t>sonra</a:t>
            </a:r>
            <a:r>
              <a:rPr lang="en-US" sz="3499" dirty="0">
                <a:solidFill>
                  <a:srgbClr val="FCFBF6"/>
                </a:solidFill>
                <a:latin typeface="Arimo Bold"/>
              </a:rPr>
              <a:t> </a:t>
            </a:r>
            <a:r>
              <a:rPr lang="en-US" sz="3499" dirty="0" err="1">
                <a:solidFill>
                  <a:srgbClr val="FCFBF6"/>
                </a:solidFill>
                <a:latin typeface="Arimo Bold"/>
              </a:rPr>
              <a:t>disiplin</a:t>
            </a:r>
            <a:r>
              <a:rPr lang="en-US" sz="3499" dirty="0">
                <a:solidFill>
                  <a:srgbClr val="FCFBF6"/>
                </a:solidFill>
                <a:latin typeface="Arimo Bold"/>
              </a:rPr>
              <a:t> </a:t>
            </a:r>
            <a:r>
              <a:rPr lang="en-US" sz="3499" dirty="0" err="1">
                <a:solidFill>
                  <a:srgbClr val="FCFBF6"/>
                </a:solidFill>
                <a:latin typeface="Arimo Bold"/>
              </a:rPr>
              <a:t>işlemleri</a:t>
            </a:r>
            <a:r>
              <a:rPr lang="en-US" sz="3499" dirty="0">
                <a:solidFill>
                  <a:srgbClr val="FCFBF6"/>
                </a:solidFill>
                <a:latin typeface="Arimo Bold"/>
              </a:rPr>
              <a:t> </a:t>
            </a:r>
            <a:r>
              <a:rPr lang="en-US" sz="3499" dirty="0" err="1">
                <a:solidFill>
                  <a:srgbClr val="FCFBF6"/>
                </a:solidFill>
                <a:latin typeface="Arimo Bold"/>
              </a:rPr>
              <a:t>başlatılır</a:t>
            </a:r>
            <a:r>
              <a:rPr lang="en-US" sz="3499" dirty="0">
                <a:solidFill>
                  <a:srgbClr val="FCFBF6"/>
                </a:solidFill>
                <a:latin typeface="Arimo Bold"/>
              </a:rPr>
              <a:t>.</a:t>
            </a:r>
          </a:p>
          <a:p>
            <a:pPr algn="ctr">
              <a:lnSpc>
                <a:spcPts val="2999"/>
              </a:lnSpc>
              <a:spcBef>
                <a:spcPct val="0"/>
              </a:spcBef>
            </a:pPr>
            <a:endParaRPr lang="en-US" sz="3499" dirty="0">
              <a:solidFill>
                <a:srgbClr val="FCFBF6"/>
              </a:solidFill>
              <a:latin typeface="Arimo Bold"/>
            </a:endParaRPr>
          </a:p>
          <a:p>
            <a:pPr algn="ctr">
              <a:lnSpc>
                <a:spcPts val="2999"/>
              </a:lnSpc>
              <a:spcBef>
                <a:spcPct val="0"/>
              </a:spcBef>
            </a:pPr>
            <a:endParaRPr lang="en-US" sz="3499" dirty="0">
              <a:solidFill>
                <a:srgbClr val="FCFBF6"/>
              </a:solidFill>
              <a:latin typeface="Arimo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1028700" y="1009650"/>
            <a:ext cx="15725376" cy="8401050"/>
          </a:xfrm>
          <a:prstGeom prst="rect">
            <a:avLst/>
          </a:prstGeom>
        </p:spPr>
        <p:txBody>
          <a:bodyPr lIns="0" tIns="0" rIns="0" bIns="0" rtlCol="0" anchor="t">
            <a:spAutoFit/>
          </a:bodyPr>
          <a:lstStyle/>
          <a:p>
            <a:pPr algn="ctr">
              <a:lnSpc>
                <a:spcPts val="4199"/>
              </a:lnSpc>
              <a:spcBef>
                <a:spcPct val="0"/>
              </a:spcBef>
            </a:pPr>
            <a:endParaRPr/>
          </a:p>
          <a:p>
            <a:pPr algn="just">
              <a:lnSpc>
                <a:spcPts val="4199"/>
              </a:lnSpc>
              <a:spcBef>
                <a:spcPct val="0"/>
              </a:spcBef>
            </a:pPr>
            <a:r>
              <a:rPr lang="en-US" sz="3499">
                <a:solidFill>
                  <a:srgbClr val="FCFBF6"/>
                </a:solidFill>
                <a:latin typeface="Arimo Bold"/>
              </a:rPr>
              <a:t>e. Okul Kontenjanı Belirleme Komisyonu: Liselerde okul müdürü başkanlığında 9. Sınıf ve hazırlık sınıfı olan okullarda hazırlık sınıflarına alınacak öğrenci sayısı belirlenir.</a:t>
            </a:r>
          </a:p>
          <a:p>
            <a:pPr algn="just">
              <a:lnSpc>
                <a:spcPts val="4199"/>
              </a:lnSpc>
              <a:spcBef>
                <a:spcPct val="0"/>
              </a:spcBef>
            </a:pPr>
            <a:endParaRPr lang="en-US" sz="3499">
              <a:solidFill>
                <a:srgbClr val="FCFBF6"/>
              </a:solidFill>
              <a:latin typeface="Arimo Bold"/>
            </a:endParaRPr>
          </a:p>
          <a:p>
            <a:pPr algn="just">
              <a:lnSpc>
                <a:spcPts val="4199"/>
              </a:lnSpc>
              <a:spcBef>
                <a:spcPct val="0"/>
              </a:spcBef>
            </a:pPr>
            <a:r>
              <a:rPr lang="en-US" sz="3499">
                <a:solidFill>
                  <a:srgbClr val="FCFBF6"/>
                </a:solidFill>
                <a:latin typeface="Arimo Bold"/>
              </a:rPr>
              <a:t>f. Öğretmenler Kurulu</a:t>
            </a:r>
          </a:p>
          <a:p>
            <a:pPr algn="just">
              <a:lnSpc>
                <a:spcPts val="4199"/>
              </a:lnSpc>
              <a:spcBef>
                <a:spcPct val="0"/>
              </a:spcBef>
            </a:pPr>
            <a:endParaRPr lang="en-US" sz="3499">
              <a:solidFill>
                <a:srgbClr val="FCFBF6"/>
              </a:solidFill>
              <a:latin typeface="Arimo Bold"/>
            </a:endParaRPr>
          </a:p>
          <a:p>
            <a:pPr algn="just">
              <a:lnSpc>
                <a:spcPts val="4199"/>
              </a:lnSpc>
              <a:spcBef>
                <a:spcPct val="0"/>
              </a:spcBef>
            </a:pPr>
            <a:r>
              <a:rPr lang="en-US" sz="3499">
                <a:solidFill>
                  <a:srgbClr val="FCFBF6"/>
                </a:solidFill>
                <a:latin typeface="Arimo Bold"/>
              </a:rPr>
              <a:t>g. Şube Öğretmenler Kurulu</a:t>
            </a:r>
          </a:p>
          <a:p>
            <a:pPr algn="just">
              <a:lnSpc>
                <a:spcPts val="4199"/>
              </a:lnSpc>
              <a:spcBef>
                <a:spcPct val="0"/>
              </a:spcBef>
            </a:pPr>
            <a:endParaRPr lang="en-US" sz="3499">
              <a:solidFill>
                <a:srgbClr val="FCFBF6"/>
              </a:solidFill>
              <a:latin typeface="Arimo Bold"/>
            </a:endParaRPr>
          </a:p>
          <a:p>
            <a:pPr algn="just">
              <a:lnSpc>
                <a:spcPts val="4199"/>
              </a:lnSpc>
              <a:spcBef>
                <a:spcPct val="0"/>
              </a:spcBef>
            </a:pPr>
            <a:r>
              <a:rPr lang="en-US" sz="3499">
                <a:solidFill>
                  <a:srgbClr val="FCFBF6"/>
                </a:solidFill>
                <a:latin typeface="Arimo Bold"/>
              </a:rPr>
              <a:t>h. BEP Geliştirme Birimi</a:t>
            </a:r>
          </a:p>
          <a:p>
            <a:pPr algn="just">
              <a:lnSpc>
                <a:spcPts val="4199"/>
              </a:lnSpc>
              <a:spcBef>
                <a:spcPct val="0"/>
              </a:spcBef>
            </a:pPr>
            <a:endParaRPr lang="en-US" sz="3499">
              <a:solidFill>
                <a:srgbClr val="FCFBF6"/>
              </a:solidFill>
              <a:latin typeface="Arimo Bold"/>
            </a:endParaRPr>
          </a:p>
          <a:p>
            <a:pPr algn="just">
              <a:lnSpc>
                <a:spcPts val="4199"/>
              </a:lnSpc>
              <a:spcBef>
                <a:spcPct val="0"/>
              </a:spcBef>
            </a:pPr>
            <a:r>
              <a:rPr lang="en-US" sz="3499">
                <a:solidFill>
                  <a:srgbClr val="FCFBF6"/>
                </a:solidFill>
                <a:latin typeface="Arimo Bold"/>
              </a:rPr>
              <a:t>ı. Okul Gelişim Yönetim Ekibi (OGYE)</a:t>
            </a:r>
          </a:p>
          <a:p>
            <a:pPr algn="just">
              <a:lnSpc>
                <a:spcPts val="4199"/>
              </a:lnSpc>
              <a:spcBef>
                <a:spcPct val="0"/>
              </a:spcBef>
            </a:pPr>
            <a:endParaRPr lang="en-US" sz="3499">
              <a:solidFill>
                <a:srgbClr val="FCFBF6"/>
              </a:solidFill>
              <a:latin typeface="Arimo Bold"/>
            </a:endParaRPr>
          </a:p>
          <a:p>
            <a:pPr algn="just">
              <a:lnSpc>
                <a:spcPts val="4199"/>
              </a:lnSpc>
              <a:spcBef>
                <a:spcPct val="0"/>
              </a:spcBef>
            </a:pPr>
            <a:r>
              <a:rPr lang="en-US" sz="3499">
                <a:solidFill>
                  <a:srgbClr val="FCFBF6"/>
                </a:solidFill>
                <a:latin typeface="Arimo Bold"/>
              </a:rPr>
              <a:t>i. İzleme ve Yöneltme Kurulu (Özel Eğitim Meslek Liseleri, Özel Eğitim Mesleki Eğitim Merkezi, Özel Eğitim Uygulama Merkezi ve İş Eğitimi Merkezlerinde görev yapan rehber öğretmenler için)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EC"/>
        </a:solidFill>
        <a:effectLst/>
      </p:bgPr>
    </p:bg>
    <p:spTree>
      <p:nvGrpSpPr>
        <p:cNvPr id="1" name=""/>
        <p:cNvGrpSpPr/>
        <p:nvPr/>
      </p:nvGrpSpPr>
      <p:grpSpPr>
        <a:xfrm>
          <a:off x="0" y="0"/>
          <a:ext cx="0" cy="0"/>
          <a:chOff x="0" y="0"/>
          <a:chExt cx="0" cy="0"/>
        </a:xfrm>
      </p:grpSpPr>
      <p:grpSp>
        <p:nvGrpSpPr>
          <p:cNvPr id="2" name="Group 2"/>
          <p:cNvGrpSpPr/>
          <p:nvPr/>
        </p:nvGrpSpPr>
        <p:grpSpPr>
          <a:xfrm>
            <a:off x="1356762" y="514350"/>
            <a:ext cx="16230600" cy="9258300"/>
            <a:chOff x="0" y="0"/>
            <a:chExt cx="21640800" cy="12344400"/>
          </a:xfrm>
        </p:grpSpPr>
        <p:sp>
          <p:nvSpPr>
            <p:cNvPr id="3" name="Freeform 3"/>
            <p:cNvSpPr/>
            <p:nvPr/>
          </p:nvSpPr>
          <p:spPr>
            <a:xfrm>
              <a:off x="0" y="0"/>
              <a:ext cx="21640800" cy="12344400"/>
            </a:xfrm>
            <a:custGeom>
              <a:avLst/>
              <a:gdLst/>
              <a:ahLst/>
              <a:cxnLst/>
              <a:rect l="l" t="t" r="r" b="b"/>
              <a:pathLst>
                <a:path w="21640800" h="12344400">
                  <a:moveTo>
                    <a:pt x="0" y="0"/>
                  </a:moveTo>
                  <a:lnTo>
                    <a:pt x="21640800" y="0"/>
                  </a:lnTo>
                  <a:lnTo>
                    <a:pt x="21640800" y="12344400"/>
                  </a:lnTo>
                  <a:lnTo>
                    <a:pt x="0" y="12344400"/>
                  </a:lnTo>
                  <a:close/>
                </a:path>
              </a:pathLst>
            </a:custGeom>
            <a:gradFill rotWithShape="1">
              <a:gsLst>
                <a:gs pos="0">
                  <a:srgbClr val="5DE0E6">
                    <a:alpha val="100000"/>
                  </a:srgbClr>
                </a:gs>
                <a:gs pos="100000">
                  <a:srgbClr val="004AAD">
                    <a:alpha val="100000"/>
                  </a:srgbClr>
                </a:gs>
              </a:gsLst>
              <a:path path="circle">
                <a:fillToRect l="50000" t="50000" r="50000" b="50000"/>
              </a:path>
            </a:gradFill>
          </p:spPr>
        </p:sp>
      </p:grpSp>
      <p:sp>
        <p:nvSpPr>
          <p:cNvPr id="4" name="TextBox 4"/>
          <p:cNvSpPr txBox="1"/>
          <p:nvPr/>
        </p:nvSpPr>
        <p:spPr>
          <a:xfrm>
            <a:off x="4968330" y="942975"/>
            <a:ext cx="9288661" cy="964541"/>
          </a:xfrm>
          <a:prstGeom prst="rect">
            <a:avLst/>
          </a:prstGeom>
        </p:spPr>
        <p:txBody>
          <a:bodyPr lIns="0" tIns="0" rIns="0" bIns="0" rtlCol="0" anchor="t">
            <a:spAutoFit/>
          </a:bodyPr>
          <a:lstStyle/>
          <a:p>
            <a:pPr algn="ctr">
              <a:lnSpc>
                <a:spcPts val="7538"/>
              </a:lnSpc>
              <a:spcBef>
                <a:spcPct val="0"/>
              </a:spcBef>
            </a:pPr>
            <a:r>
              <a:rPr lang="en-US" sz="5798">
                <a:solidFill>
                  <a:srgbClr val="FFFBEC"/>
                </a:solidFill>
                <a:latin typeface="Arimo Bold"/>
              </a:rPr>
              <a:t>DESİMAL DOSYA SİSTEMİ</a:t>
            </a:r>
          </a:p>
        </p:txBody>
      </p:sp>
      <p:sp>
        <p:nvSpPr>
          <p:cNvPr id="5" name="TextBox 5"/>
          <p:cNvSpPr txBox="1"/>
          <p:nvPr/>
        </p:nvSpPr>
        <p:spPr>
          <a:xfrm>
            <a:off x="1898074" y="2220336"/>
            <a:ext cx="15147977" cy="6797666"/>
          </a:xfrm>
          <a:prstGeom prst="rect">
            <a:avLst/>
          </a:prstGeom>
        </p:spPr>
        <p:txBody>
          <a:bodyPr lIns="0" tIns="0" rIns="0" bIns="0" rtlCol="0" anchor="t">
            <a:spAutoFit/>
          </a:bodyPr>
          <a:lstStyle/>
          <a:p>
            <a:pPr algn="just">
              <a:lnSpc>
                <a:spcPts val="4550"/>
              </a:lnSpc>
              <a:spcBef>
                <a:spcPct val="0"/>
              </a:spcBef>
            </a:pPr>
            <a:r>
              <a:rPr lang="en-US" sz="3500">
                <a:solidFill>
                  <a:srgbClr val="F1E545"/>
                </a:solidFill>
                <a:latin typeface="Arimo Bold"/>
              </a:rPr>
              <a:t>8.Okul/Sınıf Risk Haritaları Dosyası:  </a:t>
            </a:r>
          </a:p>
          <a:p>
            <a:pPr algn="just">
              <a:lnSpc>
                <a:spcPts val="4550"/>
              </a:lnSpc>
              <a:spcBef>
                <a:spcPct val="0"/>
              </a:spcBef>
            </a:pPr>
            <a:endParaRPr lang="en-US" sz="3500">
              <a:solidFill>
                <a:srgbClr val="F1E545"/>
              </a:solidFill>
              <a:latin typeface="Arimo Bold"/>
            </a:endParaRPr>
          </a:p>
          <a:p>
            <a:pPr algn="just">
              <a:lnSpc>
                <a:spcPts val="4550"/>
              </a:lnSpc>
              <a:spcBef>
                <a:spcPct val="0"/>
              </a:spcBef>
            </a:pPr>
            <a:r>
              <a:rPr lang="en-US" sz="3500">
                <a:solidFill>
                  <a:srgbClr val="FFFBEC"/>
                </a:solidFill>
                <a:latin typeface="Arimo Bold"/>
              </a:rPr>
              <a:t> Her yıl kasım ayı içerisinde sınıf rehber öğretmenleri tarafından bir örneği rehberlik ve psikolojik danışma servisine iletilen risk altındaki öğrencilere ait verileri birleştirerek eğitim kurumuna ait risk haritasını oluşturur.</a:t>
            </a:r>
          </a:p>
          <a:p>
            <a:pPr algn="just">
              <a:lnSpc>
                <a:spcPts val="4550"/>
              </a:lnSpc>
              <a:spcBef>
                <a:spcPct val="0"/>
              </a:spcBef>
            </a:pPr>
            <a:endParaRPr lang="en-US" sz="3500">
              <a:solidFill>
                <a:srgbClr val="FFFBEC"/>
              </a:solidFill>
              <a:latin typeface="Arimo Bold"/>
            </a:endParaRPr>
          </a:p>
          <a:p>
            <a:pPr algn="just">
              <a:lnSpc>
                <a:spcPts val="4550"/>
              </a:lnSpc>
              <a:spcBef>
                <a:spcPct val="0"/>
              </a:spcBef>
            </a:pPr>
            <a:r>
              <a:rPr lang="en-US" sz="3500">
                <a:solidFill>
                  <a:srgbClr val="FFFBEC"/>
                </a:solidFill>
                <a:latin typeface="Arimo Bold"/>
              </a:rPr>
              <a:t>Her yıl kasım ayı içerisinde sınıf rehber öğretmenlerinin iş birliğinde rehberlik ve psikolojik danışma servisince oluşturulan okul risk haritasını eğitim kurumunun bağlı bulunduğu rehberlik ve araştırma merkezine ulaştırır.</a:t>
            </a:r>
          </a:p>
          <a:p>
            <a:pPr algn="just">
              <a:lnSpc>
                <a:spcPts val="3900"/>
              </a:lnSpc>
              <a:spcBef>
                <a:spcPct val="0"/>
              </a:spcBef>
            </a:pPr>
            <a:endParaRPr lang="en-US" sz="3500">
              <a:solidFill>
                <a:srgbClr val="FFFBEC"/>
              </a:solidFill>
              <a:latin typeface="Arimo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5670789" y="661779"/>
            <a:ext cx="6946423" cy="1000087"/>
          </a:xfrm>
          <a:prstGeom prst="rect">
            <a:avLst/>
          </a:prstGeom>
        </p:spPr>
        <p:txBody>
          <a:bodyPr lIns="0" tIns="0" rIns="0" bIns="0" rtlCol="0" anchor="t">
            <a:spAutoFit/>
          </a:bodyPr>
          <a:lstStyle/>
          <a:p>
            <a:pPr algn="just">
              <a:lnSpc>
                <a:spcPts val="7800"/>
              </a:lnSpc>
              <a:spcBef>
                <a:spcPct val="0"/>
              </a:spcBef>
            </a:pPr>
            <a:r>
              <a:rPr lang="en-US" sz="6000">
                <a:solidFill>
                  <a:srgbClr val="F1E545"/>
                </a:solidFill>
                <a:latin typeface="Arimo Bold"/>
              </a:rPr>
              <a:t>Okul Risk Haritası: </a:t>
            </a:r>
          </a:p>
        </p:txBody>
      </p:sp>
      <p:sp>
        <p:nvSpPr>
          <p:cNvPr id="3" name="Freeform 3"/>
          <p:cNvSpPr/>
          <p:nvPr/>
        </p:nvSpPr>
        <p:spPr>
          <a:xfrm>
            <a:off x="614583" y="2315377"/>
            <a:ext cx="17058834" cy="7182983"/>
          </a:xfrm>
          <a:custGeom>
            <a:avLst/>
            <a:gdLst/>
            <a:ahLst/>
            <a:cxnLst/>
            <a:rect l="l" t="t" r="r" b="b"/>
            <a:pathLst>
              <a:path w="17058834" h="7182983">
                <a:moveTo>
                  <a:pt x="0" y="0"/>
                </a:moveTo>
                <a:lnTo>
                  <a:pt x="17058834" y="0"/>
                </a:lnTo>
                <a:lnTo>
                  <a:pt x="17058834" y="7182983"/>
                </a:lnTo>
                <a:lnTo>
                  <a:pt x="0" y="7182983"/>
                </a:lnTo>
                <a:lnTo>
                  <a:pt x="0" y="0"/>
                </a:lnTo>
                <a:close/>
              </a:path>
            </a:pathLst>
          </a:custGeom>
          <a:blipFill>
            <a:blip r:embed="rId2"/>
            <a:stretch>
              <a:fillRect l="-7237" t="-41687" r="-21424" b="-30189"/>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5741088" y="294446"/>
            <a:ext cx="7954042" cy="2933691"/>
          </a:xfrm>
          <a:prstGeom prst="rect">
            <a:avLst/>
          </a:prstGeom>
        </p:spPr>
        <p:txBody>
          <a:bodyPr lIns="0" tIns="0" rIns="0" bIns="0" rtlCol="0" anchor="t">
            <a:spAutoFit/>
          </a:bodyPr>
          <a:lstStyle/>
          <a:p>
            <a:pPr algn="just">
              <a:lnSpc>
                <a:spcPts val="3899"/>
              </a:lnSpc>
              <a:spcBef>
                <a:spcPct val="0"/>
              </a:spcBef>
            </a:pPr>
            <a:endParaRPr/>
          </a:p>
          <a:p>
            <a:pPr algn="just">
              <a:lnSpc>
                <a:spcPts val="7799"/>
              </a:lnSpc>
              <a:spcBef>
                <a:spcPct val="0"/>
              </a:spcBef>
            </a:pPr>
            <a:r>
              <a:rPr lang="en-US" sz="5999">
                <a:solidFill>
                  <a:srgbClr val="F1E545"/>
                </a:solidFill>
                <a:latin typeface="Arimo Bold"/>
              </a:rPr>
              <a:t>Sınıf Risk Haritası:  </a:t>
            </a:r>
          </a:p>
          <a:p>
            <a:pPr algn="just">
              <a:lnSpc>
                <a:spcPts val="3899"/>
              </a:lnSpc>
              <a:spcBef>
                <a:spcPct val="0"/>
              </a:spcBef>
            </a:pPr>
            <a:endParaRPr lang="en-US" sz="5999">
              <a:solidFill>
                <a:srgbClr val="F1E545"/>
              </a:solidFill>
              <a:latin typeface="Arimo Bold"/>
            </a:endParaRPr>
          </a:p>
          <a:p>
            <a:pPr algn="just">
              <a:lnSpc>
                <a:spcPts val="3899"/>
              </a:lnSpc>
              <a:spcBef>
                <a:spcPct val="0"/>
              </a:spcBef>
            </a:pPr>
            <a:endParaRPr lang="en-US" sz="5999">
              <a:solidFill>
                <a:srgbClr val="F1E545"/>
              </a:solidFill>
              <a:latin typeface="Arimo Bold"/>
            </a:endParaRPr>
          </a:p>
          <a:p>
            <a:pPr algn="just">
              <a:lnSpc>
                <a:spcPts val="3900"/>
              </a:lnSpc>
              <a:spcBef>
                <a:spcPct val="0"/>
              </a:spcBef>
            </a:pPr>
            <a:endParaRPr lang="en-US" sz="5999">
              <a:solidFill>
                <a:srgbClr val="F1E545"/>
              </a:solidFill>
              <a:latin typeface="Arimo Bold"/>
            </a:endParaRPr>
          </a:p>
        </p:txBody>
      </p:sp>
      <p:sp>
        <p:nvSpPr>
          <p:cNvPr id="3" name="Freeform 3"/>
          <p:cNvSpPr/>
          <p:nvPr/>
        </p:nvSpPr>
        <p:spPr>
          <a:xfrm>
            <a:off x="479342" y="2667071"/>
            <a:ext cx="17540213" cy="6780632"/>
          </a:xfrm>
          <a:custGeom>
            <a:avLst/>
            <a:gdLst/>
            <a:ahLst/>
            <a:cxnLst/>
            <a:rect l="l" t="t" r="r" b="b"/>
            <a:pathLst>
              <a:path w="17540213" h="6780632">
                <a:moveTo>
                  <a:pt x="0" y="0"/>
                </a:moveTo>
                <a:lnTo>
                  <a:pt x="17540213" y="0"/>
                </a:lnTo>
                <a:lnTo>
                  <a:pt x="17540213" y="6780633"/>
                </a:lnTo>
                <a:lnTo>
                  <a:pt x="0" y="6780633"/>
                </a:lnTo>
                <a:lnTo>
                  <a:pt x="0" y="0"/>
                </a:lnTo>
                <a:close/>
              </a:path>
            </a:pathLst>
          </a:custGeom>
          <a:blipFill>
            <a:blip r:embed="rId2"/>
            <a:stretch>
              <a:fillRect l="-5349" t="-44538" r="-5301" b="-16467"/>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1701</Words>
  <Application>Microsoft Office PowerPoint</Application>
  <PresentationFormat>Özel</PresentationFormat>
  <Paragraphs>171</Paragraphs>
  <Slides>27</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27</vt:i4>
      </vt:variant>
    </vt:vector>
  </HeadingPairs>
  <TitlesOfParts>
    <vt:vector size="34" baseType="lpstr">
      <vt:lpstr>DejaVu Serif Bold</vt:lpstr>
      <vt:lpstr>Arimo</vt:lpstr>
      <vt:lpstr>Capriola</vt:lpstr>
      <vt:lpstr>Arial</vt:lpstr>
      <vt:lpstr>Arimo Bold</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psikolojik danışman oryantasyon eğitimi (1).pptx</dc:title>
  <dc:creator>HP</dc:creator>
  <cp:lastModifiedBy>HP</cp:lastModifiedBy>
  <cp:revision>2</cp:revision>
  <dcterms:created xsi:type="dcterms:W3CDTF">2006-08-16T00:00:00Z</dcterms:created>
  <dcterms:modified xsi:type="dcterms:W3CDTF">2023-09-13T07:05:40Z</dcterms:modified>
  <dc:identifier>DAFte3r3hyU</dc:identifier>
</cp:coreProperties>
</file>