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52"/>
  </p:notesMasterIdLst>
  <p:sldIdLst>
    <p:sldId id="256" r:id="rId2"/>
    <p:sldId id="257" r:id="rId3"/>
    <p:sldId id="259" r:id="rId4"/>
    <p:sldId id="261" r:id="rId5"/>
    <p:sldId id="260" r:id="rId6"/>
    <p:sldId id="258" r:id="rId7"/>
    <p:sldId id="262" r:id="rId8"/>
    <p:sldId id="263" r:id="rId9"/>
    <p:sldId id="264" r:id="rId10"/>
    <p:sldId id="265" r:id="rId11"/>
    <p:sldId id="281" r:id="rId12"/>
    <p:sldId id="282" r:id="rId13"/>
    <p:sldId id="283" r:id="rId14"/>
    <p:sldId id="284" r:id="rId15"/>
    <p:sldId id="266" r:id="rId16"/>
    <p:sldId id="286" r:id="rId17"/>
    <p:sldId id="269" r:id="rId18"/>
    <p:sldId id="285" r:id="rId19"/>
    <p:sldId id="287" r:id="rId20"/>
    <p:sldId id="272" r:id="rId21"/>
    <p:sldId id="288" r:id="rId22"/>
    <p:sldId id="289" r:id="rId23"/>
    <p:sldId id="309" r:id="rId24"/>
    <p:sldId id="310" r:id="rId25"/>
    <p:sldId id="290" r:id="rId26"/>
    <p:sldId id="291" r:id="rId27"/>
    <p:sldId id="292" r:id="rId28"/>
    <p:sldId id="293" r:id="rId29"/>
    <p:sldId id="294" r:id="rId30"/>
    <p:sldId id="302" r:id="rId31"/>
    <p:sldId id="279" r:id="rId32"/>
    <p:sldId id="299" r:id="rId33"/>
    <p:sldId id="295" r:id="rId34"/>
    <p:sldId id="296" r:id="rId35"/>
    <p:sldId id="301" r:id="rId36"/>
    <p:sldId id="274" r:id="rId37"/>
    <p:sldId id="270" r:id="rId38"/>
    <p:sldId id="311" r:id="rId39"/>
    <p:sldId id="268" r:id="rId40"/>
    <p:sldId id="267" r:id="rId41"/>
    <p:sldId id="313" r:id="rId42"/>
    <p:sldId id="303" r:id="rId43"/>
    <p:sldId id="304" r:id="rId44"/>
    <p:sldId id="305" r:id="rId45"/>
    <p:sldId id="308" r:id="rId46"/>
    <p:sldId id="306" r:id="rId47"/>
    <p:sldId id="314" r:id="rId48"/>
    <p:sldId id="315" r:id="rId49"/>
    <p:sldId id="316" r:id="rId50"/>
    <p:sldId id="312"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D0"/>
    <a:srgbClr val="D6A300"/>
    <a:srgbClr val="009E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D9689-E2BC-4FC9-AF7E-431C88ADF2D8}" type="datetimeFigureOut">
              <a:rPr lang="tr-TR" smtClean="0"/>
              <a:t>25.11.2019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50CC6-F362-45FA-9C5A-C3B3CB902DA2}" type="slidenum">
              <a:rPr lang="tr-TR" smtClean="0"/>
              <a:t>‹#›</a:t>
            </a:fld>
            <a:endParaRPr lang="tr-TR"/>
          </a:p>
        </p:txBody>
      </p:sp>
    </p:spTree>
    <p:extLst>
      <p:ext uri="{BB962C8B-B14F-4D97-AF65-F5344CB8AC3E}">
        <p14:creationId xmlns:p14="http://schemas.microsoft.com/office/powerpoint/2010/main" val="403953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DBA50CC6-F362-45FA-9C5A-C3B3CB902DA2}" type="slidenum">
              <a:rPr lang="tr-TR" smtClean="0"/>
              <a:t>23</a:t>
            </a:fld>
            <a:endParaRPr lang="tr-TR"/>
          </a:p>
        </p:txBody>
      </p:sp>
    </p:spTree>
    <p:extLst>
      <p:ext uri="{BB962C8B-B14F-4D97-AF65-F5344CB8AC3E}">
        <p14:creationId xmlns:p14="http://schemas.microsoft.com/office/powerpoint/2010/main" val="374544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DBA50CC6-F362-45FA-9C5A-C3B3CB902DA2}" type="slidenum">
              <a:rPr lang="tr-TR" smtClean="0"/>
              <a:t>38</a:t>
            </a:fld>
            <a:endParaRPr lang="tr-TR"/>
          </a:p>
        </p:txBody>
      </p:sp>
    </p:spTree>
    <p:extLst>
      <p:ext uri="{BB962C8B-B14F-4D97-AF65-F5344CB8AC3E}">
        <p14:creationId xmlns:p14="http://schemas.microsoft.com/office/powerpoint/2010/main" val="189512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8E41AB4E-8417-42D9-B797-A634C18DFC38}" type="datetimeFigureOut">
              <a:rPr lang="tr-TR" smtClean="0"/>
              <a:t>25.11.2019</a:t>
            </a:fld>
            <a:endParaRPr lang="tr-T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D8BC91F5-7615-467F-81D5-6ADFF2AD6BF1}" type="slidenum">
              <a:rPr lang="tr-TR" smtClean="0"/>
              <a:t>‹#›</a:t>
            </a:fld>
            <a:endParaRPr lang="tr-TR"/>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E41AB4E-8417-42D9-B797-A634C18DFC38}" type="datetimeFigureOut">
              <a:rPr lang="tr-TR" smtClean="0"/>
              <a:t>25.11.2019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8BC91F5-7615-467F-81D5-6ADFF2AD6BF1}" type="slidenum">
              <a:rPr lang="tr-TR" smtClean="0"/>
              <a:t>‹#›</a:t>
            </a:fld>
            <a:endParaRPr lang="tr-TR"/>
          </a:p>
        </p:txBody>
      </p:sp>
    </p:spTree>
    <p:extLst>
      <p:ext uri="{BB962C8B-B14F-4D97-AF65-F5344CB8AC3E}">
        <p14:creationId xmlns:p14="http://schemas.microsoft.com/office/powerpoint/2010/main" val="339201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E41AB4E-8417-42D9-B797-A634C18DFC38}" type="datetimeFigureOut">
              <a:rPr lang="tr-TR" smtClean="0"/>
              <a:t>25.11.2019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8BC91F5-7615-467F-81D5-6ADFF2AD6BF1}" type="slidenum">
              <a:rPr lang="tr-TR" smtClean="0"/>
              <a:t>‹#›</a:t>
            </a:fld>
            <a:endParaRPr lang="tr-TR"/>
          </a:p>
        </p:txBody>
      </p:sp>
    </p:spTree>
    <p:extLst>
      <p:ext uri="{BB962C8B-B14F-4D97-AF65-F5344CB8AC3E}">
        <p14:creationId xmlns:p14="http://schemas.microsoft.com/office/powerpoint/2010/main" val="218337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E41AB4E-8417-42D9-B797-A634C18DFC38}" type="datetimeFigureOut">
              <a:rPr lang="tr-TR" smtClean="0"/>
              <a:t>25.11.2019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8BC91F5-7615-467F-81D5-6ADFF2AD6BF1}" type="slidenum">
              <a:rPr lang="tr-TR" smtClean="0"/>
              <a:t>‹#›</a:t>
            </a:fld>
            <a:endParaRPr lang="tr-TR"/>
          </a:p>
        </p:txBody>
      </p:sp>
    </p:spTree>
    <p:extLst>
      <p:ext uri="{BB962C8B-B14F-4D97-AF65-F5344CB8AC3E}">
        <p14:creationId xmlns:p14="http://schemas.microsoft.com/office/powerpoint/2010/main" val="11694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E41AB4E-8417-42D9-B797-A634C18DFC38}" type="datetimeFigureOut">
              <a:rPr lang="tr-TR" smtClean="0"/>
              <a:t>25.11.2019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8BC91F5-7615-467F-81D5-6ADFF2AD6BF1}" type="slidenum">
              <a:rPr lang="tr-TR" smtClean="0"/>
              <a:t>‹#›</a:t>
            </a:fld>
            <a:endParaRPr lang="tr-T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09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E41AB4E-8417-42D9-B797-A634C18DFC38}" type="datetimeFigureOut">
              <a:rPr lang="tr-TR" smtClean="0"/>
              <a:t>25.11.2019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8BC91F5-7615-467F-81D5-6ADFF2AD6BF1}" type="slidenum">
              <a:rPr lang="tr-TR" smtClean="0"/>
              <a:t>‹#›</a:t>
            </a:fld>
            <a:endParaRPr lang="tr-TR"/>
          </a:p>
        </p:txBody>
      </p:sp>
    </p:spTree>
    <p:extLst>
      <p:ext uri="{BB962C8B-B14F-4D97-AF65-F5344CB8AC3E}">
        <p14:creationId xmlns:p14="http://schemas.microsoft.com/office/powerpoint/2010/main" val="87970149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E41AB4E-8417-42D9-B797-A634C18DFC38}" type="datetimeFigureOut">
              <a:rPr lang="tr-TR" smtClean="0"/>
              <a:t>25.11.2019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8BC91F5-7615-467F-81D5-6ADFF2AD6BF1}" type="slidenum">
              <a:rPr lang="tr-TR" smtClean="0"/>
              <a:t>‹#›</a:t>
            </a:fld>
            <a:endParaRPr lang="tr-TR"/>
          </a:p>
        </p:txBody>
      </p:sp>
    </p:spTree>
    <p:extLst>
      <p:ext uri="{BB962C8B-B14F-4D97-AF65-F5344CB8AC3E}">
        <p14:creationId xmlns:p14="http://schemas.microsoft.com/office/powerpoint/2010/main" val="290028334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E41AB4E-8417-42D9-B797-A634C18DFC38}" type="datetimeFigureOut">
              <a:rPr lang="tr-TR" smtClean="0"/>
              <a:t>25.11.2019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8BC91F5-7615-467F-81D5-6ADFF2AD6BF1}" type="slidenum">
              <a:rPr lang="tr-TR" smtClean="0"/>
              <a:t>‹#›</a:t>
            </a:fld>
            <a:endParaRPr lang="tr-TR"/>
          </a:p>
        </p:txBody>
      </p:sp>
    </p:spTree>
    <p:extLst>
      <p:ext uri="{BB962C8B-B14F-4D97-AF65-F5344CB8AC3E}">
        <p14:creationId xmlns:p14="http://schemas.microsoft.com/office/powerpoint/2010/main" val="331264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1AB4E-8417-42D9-B797-A634C18DFC38}" type="datetimeFigureOut">
              <a:rPr lang="tr-TR" smtClean="0"/>
              <a:t>25.11.2019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8BC91F5-7615-467F-81D5-6ADFF2AD6BF1}" type="slidenum">
              <a:rPr lang="tr-TR" smtClean="0"/>
              <a:t>‹#›</a:t>
            </a:fld>
            <a:endParaRPr lang="tr-TR"/>
          </a:p>
        </p:txBody>
      </p:sp>
    </p:spTree>
    <p:extLst>
      <p:ext uri="{BB962C8B-B14F-4D97-AF65-F5344CB8AC3E}">
        <p14:creationId xmlns:p14="http://schemas.microsoft.com/office/powerpoint/2010/main" val="355377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a:t>Asıl başlık stilini düzenlemek için tıklayın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E41AB4E-8417-42D9-B797-A634C18DFC38}" type="datetimeFigureOut">
              <a:rPr lang="tr-TR" smtClean="0"/>
              <a:t>25.11.2019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8BC91F5-7615-467F-81D5-6ADFF2AD6BF1}" type="slidenum">
              <a:rPr lang="tr-TR" smtClean="0"/>
              <a:t>‹#›</a:t>
            </a:fld>
            <a:endParaRPr lang="tr-TR"/>
          </a:p>
        </p:txBody>
      </p:sp>
    </p:spTree>
    <p:extLst>
      <p:ext uri="{BB962C8B-B14F-4D97-AF65-F5344CB8AC3E}">
        <p14:creationId xmlns:p14="http://schemas.microsoft.com/office/powerpoint/2010/main" val="26261521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E41AB4E-8417-42D9-B797-A634C18DFC38}" type="datetimeFigureOut">
              <a:rPr lang="tr-TR" smtClean="0"/>
              <a:t>25.11.2019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8BC91F5-7615-467F-81D5-6ADFF2AD6BF1}" type="slidenum">
              <a:rPr lang="tr-TR" smtClean="0"/>
              <a:t>‹#›</a:t>
            </a:fld>
            <a:endParaRPr lang="tr-TR"/>
          </a:p>
        </p:txBody>
      </p:sp>
    </p:spTree>
    <p:extLst>
      <p:ext uri="{BB962C8B-B14F-4D97-AF65-F5344CB8AC3E}">
        <p14:creationId xmlns:p14="http://schemas.microsoft.com/office/powerpoint/2010/main" val="37257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E41AB4E-8417-42D9-B797-A634C18DFC38}" type="datetimeFigureOut">
              <a:rPr lang="tr-TR" smtClean="0"/>
              <a:t>25.11.2019</a:t>
            </a:fld>
            <a:endParaRPr lang="tr-T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8BC91F5-7615-467F-81D5-6ADFF2AD6BF1}" type="slidenum">
              <a:rPr lang="tr-TR" smtClean="0"/>
              <a:t>‹#›</a:t>
            </a:fld>
            <a:endParaRPr lang="tr-TR"/>
          </a:p>
        </p:txBody>
      </p:sp>
    </p:spTree>
    <p:extLst>
      <p:ext uri="{BB962C8B-B14F-4D97-AF65-F5344CB8AC3E}">
        <p14:creationId xmlns:p14="http://schemas.microsoft.com/office/powerpoint/2010/main" val="298472673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g"/><Relationship Id="rId7" Type="http://schemas.openxmlformats.org/officeDocument/2006/relationships/image" Target="../media/image63.jpg"/><Relationship Id="rId2" Type="http://schemas.openxmlformats.org/officeDocument/2006/relationships/image" Target="../media/image59.jp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jp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image" Target="../media/image66.jpeg"/><Relationship Id="rId7" Type="http://schemas.openxmlformats.org/officeDocument/2006/relationships/image" Target="../media/image70.jpg"/><Relationship Id="rId2" Type="http://schemas.openxmlformats.org/officeDocument/2006/relationships/image" Target="../media/image65.jpg"/><Relationship Id="rId1" Type="http://schemas.openxmlformats.org/officeDocument/2006/relationships/slideLayout" Target="../slideLayouts/slideLayout2.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67.jpg"/></Relationships>
</file>

<file path=ppt/slides/_rels/slide4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46.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g"/><Relationship Id="rId1" Type="http://schemas.openxmlformats.org/officeDocument/2006/relationships/slideLayout" Target="../slideLayouts/slideLayout2.xml"/><Relationship Id="rId4" Type="http://schemas.openxmlformats.org/officeDocument/2006/relationships/image" Target="../media/image81.jp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8CD0C48-CC13-47F3-B91C-D067709FAB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139ACC2C-F1C1-4ABA-B32E-67B504A8CF0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210264" y="4405863"/>
            <a:ext cx="27630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3">
            <a:extLst>
              <a:ext uri="{FF2B5EF4-FFF2-40B4-BE49-F238E27FC236}">
                <a16:creationId xmlns:a16="http://schemas.microsoft.com/office/drawing/2014/main" xmlns="" id="{E3EBAC3B-EBEA-4DB0-9B57-03DED00A25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xmlns="" id="{16BB18EC-AA3F-4E75-B89C-E2B04F78AF96}"/>
              </a:ext>
            </a:extLst>
          </p:cNvPr>
          <p:cNvSpPr>
            <a:spLocks noGrp="1"/>
          </p:cNvSpPr>
          <p:nvPr>
            <p:ph type="ctrTitle"/>
          </p:nvPr>
        </p:nvSpPr>
        <p:spPr>
          <a:xfrm>
            <a:off x="7875098" y="857675"/>
            <a:ext cx="3433406" cy="3622844"/>
          </a:xfrm>
        </p:spPr>
        <p:txBody>
          <a:bodyPr>
            <a:normAutofit/>
          </a:bodyPr>
          <a:lstStyle/>
          <a:p>
            <a:r>
              <a:rPr lang="tr-TR" sz="5400"/>
              <a:t>   KUŞAĞI</a:t>
            </a:r>
          </a:p>
        </p:txBody>
      </p:sp>
      <p:pic>
        <p:nvPicPr>
          <p:cNvPr id="4" name="Resim 3">
            <a:extLst>
              <a:ext uri="{FF2B5EF4-FFF2-40B4-BE49-F238E27FC236}">
                <a16:creationId xmlns:a16="http://schemas.microsoft.com/office/drawing/2014/main" xmlns="" id="{3A6501F9-5C27-4A43-8CE7-1271BB052236}"/>
              </a:ext>
            </a:extLst>
          </p:cNvPr>
          <p:cNvPicPr>
            <a:picLocks noChangeAspect="1"/>
          </p:cNvPicPr>
          <p:nvPr/>
        </p:nvPicPr>
        <p:blipFill>
          <a:blip r:embed="rId2"/>
          <a:stretch>
            <a:fillRect/>
          </a:stretch>
        </p:blipFill>
        <p:spPr>
          <a:xfrm>
            <a:off x="9543343" y="233173"/>
            <a:ext cx="2409897" cy="1943588"/>
          </a:xfrm>
          <a:prstGeom prst="rect">
            <a:avLst/>
          </a:prstGeom>
        </p:spPr>
      </p:pic>
      <p:sp>
        <p:nvSpPr>
          <p:cNvPr id="3" name="Alt Başlık 2">
            <a:extLst>
              <a:ext uri="{FF2B5EF4-FFF2-40B4-BE49-F238E27FC236}">
                <a16:creationId xmlns:a16="http://schemas.microsoft.com/office/drawing/2014/main" xmlns="" id="{218221F9-24A7-4604-9760-0007E120A21B}"/>
              </a:ext>
            </a:extLst>
          </p:cNvPr>
          <p:cNvSpPr>
            <a:spLocks noGrp="1"/>
          </p:cNvSpPr>
          <p:nvPr>
            <p:ph type="subTitle" idx="1"/>
          </p:nvPr>
        </p:nvSpPr>
        <p:spPr>
          <a:xfrm>
            <a:off x="7882693" y="4541697"/>
            <a:ext cx="3418216" cy="1543422"/>
          </a:xfrm>
        </p:spPr>
        <p:txBody>
          <a:bodyPr>
            <a:normAutofit/>
          </a:bodyPr>
          <a:lstStyle/>
          <a:p>
            <a:endParaRPr lang="tr-TR" sz="2000" dirty="0"/>
          </a:p>
        </p:txBody>
      </p:sp>
      <p:pic>
        <p:nvPicPr>
          <p:cNvPr id="5" name="Resim 4" descr="metin, harita içeren bir resim&#10;&#10;Açıklama otomatik olarak oluşturuldu">
            <a:extLst>
              <a:ext uri="{FF2B5EF4-FFF2-40B4-BE49-F238E27FC236}">
                <a16:creationId xmlns:a16="http://schemas.microsoft.com/office/drawing/2014/main" xmlns="" id="{9A45D906-6191-4CC7-9D61-FF9864C262F5}"/>
              </a:ext>
            </a:extLst>
          </p:cNvPr>
          <p:cNvPicPr>
            <a:picLocks noChangeAspect="1"/>
          </p:cNvPicPr>
          <p:nvPr/>
        </p:nvPicPr>
        <p:blipFill rotWithShape="1">
          <a:blip r:embed="rId3">
            <a:extLst>
              <a:ext uri="{28A0092B-C50C-407E-A947-70E740481C1C}">
                <a14:useLocalDpi xmlns:a14="http://schemas.microsoft.com/office/drawing/2010/main" val="0"/>
              </a:ext>
            </a:extLst>
          </a:blip>
          <a:srcRect l="11654" r="3674" b="3"/>
          <a:stretch/>
        </p:blipFill>
        <p:spPr>
          <a:xfrm>
            <a:off x="410627" y="944450"/>
            <a:ext cx="6045576" cy="5140669"/>
          </a:xfrm>
          <a:prstGeom prst="rect">
            <a:avLst/>
          </a:prstGeom>
        </p:spPr>
      </p:pic>
    </p:spTree>
    <p:extLst>
      <p:ext uri="{BB962C8B-B14F-4D97-AF65-F5344CB8AC3E}">
        <p14:creationId xmlns:p14="http://schemas.microsoft.com/office/powerpoint/2010/main" val="3838187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10EBFD2-D2E1-422E-9663-792B4E10BBD2}"/>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6E0DE73D-E9B5-494B-BA7E-560769B980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632872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C50BF9F-F1DB-4094-BD6E-073CA902CC7A}"/>
              </a:ext>
            </a:extLst>
          </p:cNvPr>
          <p:cNvSpPr>
            <a:spLocks noGrp="1"/>
          </p:cNvSpPr>
          <p:nvPr>
            <p:ph type="title"/>
          </p:nvPr>
        </p:nvSpPr>
        <p:spPr>
          <a:xfrm>
            <a:off x="1143000" y="609600"/>
            <a:ext cx="6693061" cy="1356360"/>
          </a:xfrm>
        </p:spPr>
        <p:txBody>
          <a:bodyPr>
            <a:normAutofit/>
          </a:bodyPr>
          <a:lstStyle/>
          <a:p>
            <a:endParaRPr lang="tr-TR" dirty="0"/>
          </a:p>
        </p:txBody>
      </p:sp>
      <p:sp>
        <p:nvSpPr>
          <p:cNvPr id="3" name="İçerik Yer Tutucusu 2">
            <a:extLst>
              <a:ext uri="{FF2B5EF4-FFF2-40B4-BE49-F238E27FC236}">
                <a16:creationId xmlns:a16="http://schemas.microsoft.com/office/drawing/2014/main" xmlns="" id="{42550654-E92E-419C-9E7C-21674661907D}"/>
              </a:ext>
            </a:extLst>
          </p:cNvPr>
          <p:cNvSpPr>
            <a:spLocks noGrp="1"/>
          </p:cNvSpPr>
          <p:nvPr>
            <p:ph idx="1"/>
          </p:nvPr>
        </p:nvSpPr>
        <p:spPr>
          <a:xfrm>
            <a:off x="1143000" y="2057400"/>
            <a:ext cx="6693061" cy="4038600"/>
          </a:xfrm>
        </p:spPr>
        <p:txBody>
          <a:bodyPr>
            <a:normAutofit lnSpcReduction="10000"/>
          </a:bodyPr>
          <a:lstStyle/>
          <a:p>
            <a:r>
              <a:rPr lang="tr-TR" sz="2000" b="1" dirty="0">
                <a:solidFill>
                  <a:srgbClr val="0070C0"/>
                </a:solidFill>
              </a:rPr>
              <a:t>İngiltere'de üç yaşındaki bir çocuk evdeki bilgisayardan internete girdi ve pembe bir araba satın almayı başardı. </a:t>
            </a:r>
          </a:p>
          <a:p>
            <a:r>
              <a:rPr lang="tr-TR" sz="2000" b="1" dirty="0">
                <a:solidFill>
                  <a:srgbClr val="0070C0"/>
                </a:solidFill>
              </a:rPr>
              <a:t>Annesinin şifresini açık bırakmasını fırsat bilen minik </a:t>
            </a:r>
            <a:r>
              <a:rPr lang="tr-TR" sz="2000" b="1" dirty="0" err="1">
                <a:solidFill>
                  <a:srgbClr val="0070C0"/>
                </a:solidFill>
              </a:rPr>
              <a:t>Jack</a:t>
            </a:r>
            <a:r>
              <a:rPr lang="tr-TR" sz="2000" b="1" dirty="0">
                <a:solidFill>
                  <a:srgbClr val="0070C0"/>
                </a:solidFill>
              </a:rPr>
              <a:t> </a:t>
            </a:r>
            <a:r>
              <a:rPr lang="tr-TR" sz="2000" b="1" dirty="0" err="1">
                <a:solidFill>
                  <a:srgbClr val="0070C0"/>
                </a:solidFill>
              </a:rPr>
              <a:t>Neal</a:t>
            </a:r>
            <a:r>
              <a:rPr lang="tr-TR" sz="2000" b="1" dirty="0">
                <a:solidFill>
                  <a:srgbClr val="0070C0"/>
                </a:solidFill>
              </a:rPr>
              <a:t>, her gün oynadığı bilgisayardan "Onu al" butonuna bastı. Yaklaşık 26 bin YTL''</a:t>
            </a:r>
            <a:r>
              <a:rPr lang="tr-TR" sz="2000" b="1" dirty="0" err="1">
                <a:solidFill>
                  <a:srgbClr val="0070C0"/>
                </a:solidFill>
              </a:rPr>
              <a:t>lik</a:t>
            </a:r>
            <a:r>
              <a:rPr lang="tr-TR" sz="2000" b="1" dirty="0">
                <a:solidFill>
                  <a:srgbClr val="0070C0"/>
                </a:solidFill>
              </a:rPr>
              <a:t> pembe renkli Nissan Figaro marka aracın ödemesini yaptı. </a:t>
            </a:r>
          </a:p>
          <a:p>
            <a:r>
              <a:rPr lang="tr-TR" sz="2000" b="1" dirty="0" err="1">
                <a:solidFill>
                  <a:srgbClr val="0070C0"/>
                </a:solidFill>
              </a:rPr>
              <a:t>Jack</a:t>
            </a:r>
            <a:r>
              <a:rPr lang="tr-TR" sz="2000" b="1" dirty="0">
                <a:solidFill>
                  <a:srgbClr val="0070C0"/>
                </a:solidFill>
              </a:rPr>
              <a:t>''in annesi </a:t>
            </a:r>
            <a:r>
              <a:rPr lang="tr-TR" sz="2000" b="1" dirty="0" err="1">
                <a:solidFill>
                  <a:srgbClr val="0070C0"/>
                </a:solidFill>
              </a:rPr>
              <a:t>Rachael</a:t>
            </a:r>
            <a:r>
              <a:rPr lang="tr-TR" sz="2000" b="1" dirty="0">
                <a:solidFill>
                  <a:srgbClr val="0070C0"/>
                </a:solidFill>
              </a:rPr>
              <a:t> </a:t>
            </a:r>
            <a:r>
              <a:rPr lang="tr-TR" sz="2000" b="1" dirty="0" err="1">
                <a:solidFill>
                  <a:srgbClr val="0070C0"/>
                </a:solidFill>
              </a:rPr>
              <a:t>Neal</a:t>
            </a:r>
            <a:r>
              <a:rPr lang="tr-TR" sz="2000" b="1" dirty="0">
                <a:solidFill>
                  <a:srgbClr val="0070C0"/>
                </a:solidFill>
              </a:rPr>
              <a:t> (36), televizyonlara yaptığı açıklamada, oğlunun bilgisayarı çok iyi kullandığını söyledi ama "Bir araba satın alabileceği hiç aklıma gelmezdi" diyerek şaşkınlığını ifade etti.</a:t>
            </a:r>
          </a:p>
          <a:p>
            <a:r>
              <a:rPr lang="tr-TR" sz="2000" b="1" dirty="0">
                <a:solidFill>
                  <a:srgbClr val="0070C0"/>
                </a:solidFill>
              </a:rPr>
              <a:t> Baba </a:t>
            </a:r>
            <a:r>
              <a:rPr lang="tr-TR" sz="2000" b="1" dirty="0" err="1">
                <a:solidFill>
                  <a:srgbClr val="0070C0"/>
                </a:solidFill>
              </a:rPr>
              <a:t>Neal</a:t>
            </a:r>
            <a:r>
              <a:rPr lang="tr-TR" sz="2000" b="1" dirty="0">
                <a:solidFill>
                  <a:srgbClr val="0070C0"/>
                </a:solidFill>
              </a:rPr>
              <a:t>''in, arabanın satıcısını arayarak durumu anlatmasıyla olay tatlıya bağlanırken, tüm dünya Z kuşağının tipik bir temsilcisiyle tanışmış oldu.</a:t>
            </a:r>
          </a:p>
          <a:p>
            <a:endParaRPr lang="tr-TR" sz="2000" dirty="0"/>
          </a:p>
        </p:txBody>
      </p:sp>
      <p:pic>
        <p:nvPicPr>
          <p:cNvPr id="7" name="Resim 6" descr="araba, yol, açık hava, çayır içeren bir resim&#10;&#10;Açıklama otomatik olarak oluşturuldu">
            <a:extLst>
              <a:ext uri="{FF2B5EF4-FFF2-40B4-BE49-F238E27FC236}">
                <a16:creationId xmlns:a16="http://schemas.microsoft.com/office/drawing/2014/main" xmlns="" id="{45D59308-206E-4E1D-A035-48F9B72A6E73}"/>
              </a:ext>
            </a:extLst>
          </p:cNvPr>
          <p:cNvPicPr>
            <a:picLocks noChangeAspect="1"/>
          </p:cNvPicPr>
          <p:nvPr/>
        </p:nvPicPr>
        <p:blipFill rotWithShape="1">
          <a:blip r:embed="rId2">
            <a:extLst>
              <a:ext uri="{28A0092B-C50C-407E-A947-70E740481C1C}">
                <a14:useLocalDpi xmlns:a14="http://schemas.microsoft.com/office/drawing/2010/main" val="0"/>
              </a:ext>
            </a:extLst>
          </a:blip>
          <a:srcRect b="11919"/>
          <a:stretch/>
        </p:blipFill>
        <p:spPr>
          <a:xfrm rot="21138983">
            <a:off x="8328140" y="3800674"/>
            <a:ext cx="3171893" cy="20926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Resim 4" descr="kişi, bebek, oturma, iç mekan içeren bir resim&#10;&#10;Açıklama otomatik olarak oluşturuldu">
            <a:extLst>
              <a:ext uri="{FF2B5EF4-FFF2-40B4-BE49-F238E27FC236}">
                <a16:creationId xmlns:a16="http://schemas.microsoft.com/office/drawing/2014/main" xmlns="" id="{BB5A7EFF-876F-4A2B-B6B2-1B99B29242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6186" y="356293"/>
            <a:ext cx="3171893" cy="2378919"/>
          </a:xfrm>
          <a:prstGeom prst="rect">
            <a:avLst/>
          </a:prstGeom>
        </p:spPr>
      </p:pic>
    </p:spTree>
    <p:extLst>
      <p:ext uri="{BB962C8B-B14F-4D97-AF65-F5344CB8AC3E}">
        <p14:creationId xmlns:p14="http://schemas.microsoft.com/office/powerpoint/2010/main" val="2205083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B538F09-724B-43BD-BD51-8BDCB815BBFC}"/>
              </a:ext>
            </a:extLst>
          </p:cNvPr>
          <p:cNvSpPr>
            <a:spLocks noGrp="1"/>
          </p:cNvSpPr>
          <p:nvPr>
            <p:ph type="title"/>
          </p:nvPr>
        </p:nvSpPr>
        <p:spPr>
          <a:xfrm>
            <a:off x="7558564" y="609600"/>
            <a:ext cx="3912583" cy="1356360"/>
          </a:xfrm>
        </p:spPr>
        <p:txBody>
          <a:bodyPr>
            <a:normAutofit/>
          </a:bodyPr>
          <a:lstStyle/>
          <a:p>
            <a:endParaRPr lang="tr-TR" sz="3200"/>
          </a:p>
        </p:txBody>
      </p:sp>
      <p:pic>
        <p:nvPicPr>
          <p:cNvPr id="5" name="Resim 4">
            <a:extLst>
              <a:ext uri="{FF2B5EF4-FFF2-40B4-BE49-F238E27FC236}">
                <a16:creationId xmlns:a16="http://schemas.microsoft.com/office/drawing/2014/main" xmlns="" id="{3B4B6AC5-F308-4053-8CD7-DF85D8082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03042">
            <a:off x="767035" y="1168001"/>
            <a:ext cx="3716720" cy="25214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İçerik Yer Tutucusu 2">
            <a:extLst>
              <a:ext uri="{FF2B5EF4-FFF2-40B4-BE49-F238E27FC236}">
                <a16:creationId xmlns:a16="http://schemas.microsoft.com/office/drawing/2014/main" xmlns="" id="{4AB3EF27-25DB-48DE-89D5-C83B018067CE}"/>
              </a:ext>
            </a:extLst>
          </p:cNvPr>
          <p:cNvSpPr>
            <a:spLocks noGrp="1"/>
          </p:cNvSpPr>
          <p:nvPr>
            <p:ph idx="1"/>
          </p:nvPr>
        </p:nvSpPr>
        <p:spPr>
          <a:xfrm>
            <a:off x="5957456" y="2057400"/>
            <a:ext cx="5513692" cy="4038600"/>
          </a:xfrm>
        </p:spPr>
        <p:txBody>
          <a:bodyPr>
            <a:normAutofit/>
          </a:bodyPr>
          <a:lstStyle/>
          <a:p>
            <a:r>
              <a:rPr lang="tr-TR" sz="2000" b="1" dirty="0">
                <a:solidFill>
                  <a:srgbClr val="009AD0"/>
                </a:solidFill>
              </a:rPr>
              <a:t>Z’ler X ve Y kuşaklarının çocuklarıdır. </a:t>
            </a:r>
          </a:p>
          <a:p>
            <a:r>
              <a:rPr lang="tr-TR" sz="2000" b="1" dirty="0">
                <a:solidFill>
                  <a:srgbClr val="009AD0"/>
                </a:solidFill>
              </a:rPr>
              <a:t>Bugünün çocukları ve öğrencileri olan bu kuşak, geleceğin yöneticileri ve liderleri olacaklardır. </a:t>
            </a:r>
          </a:p>
          <a:p>
            <a:r>
              <a:rPr lang="tr-TR" sz="2000" b="1" dirty="0">
                <a:solidFill>
                  <a:srgbClr val="009AD0"/>
                </a:solidFill>
              </a:rPr>
              <a:t>Tüm çağların en az kardeşe sahip kuşağıdır.  Çünkü çalışma hayatı içerisinde aktif rol oynayan kadınlar  çocuk sahibi olmayı ertelemek durumunda kalmaktadır.</a:t>
            </a:r>
          </a:p>
        </p:txBody>
      </p:sp>
    </p:spTree>
    <p:extLst>
      <p:ext uri="{BB962C8B-B14F-4D97-AF65-F5344CB8AC3E}">
        <p14:creationId xmlns:p14="http://schemas.microsoft.com/office/powerpoint/2010/main" val="1208104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4B563E1-81B0-4DBD-B01B-89CB356FF97E}"/>
              </a:ext>
            </a:extLst>
          </p:cNvPr>
          <p:cNvSpPr>
            <a:spLocks noGrp="1"/>
          </p:cNvSpPr>
          <p:nvPr>
            <p:ph type="title"/>
          </p:nvPr>
        </p:nvSpPr>
        <p:spPr>
          <a:xfrm>
            <a:off x="1143000" y="609600"/>
            <a:ext cx="6693061" cy="1356360"/>
          </a:xfrm>
        </p:spPr>
        <p:txBody>
          <a:bodyPr>
            <a:normAutofit/>
          </a:bodyPr>
          <a:lstStyle/>
          <a:p>
            <a:endParaRPr lang="tr-TR"/>
          </a:p>
        </p:txBody>
      </p:sp>
      <p:sp>
        <p:nvSpPr>
          <p:cNvPr id="3" name="İçerik Yer Tutucusu 2">
            <a:extLst>
              <a:ext uri="{FF2B5EF4-FFF2-40B4-BE49-F238E27FC236}">
                <a16:creationId xmlns:a16="http://schemas.microsoft.com/office/drawing/2014/main" xmlns="" id="{CBCAA753-7A3F-4893-A8DC-49EC6EB0B92F}"/>
              </a:ext>
            </a:extLst>
          </p:cNvPr>
          <p:cNvSpPr>
            <a:spLocks noGrp="1"/>
          </p:cNvSpPr>
          <p:nvPr>
            <p:ph idx="1"/>
          </p:nvPr>
        </p:nvSpPr>
        <p:spPr>
          <a:xfrm>
            <a:off x="1143000" y="2057400"/>
            <a:ext cx="6693061" cy="4038600"/>
          </a:xfrm>
        </p:spPr>
        <p:txBody>
          <a:bodyPr>
            <a:normAutofit/>
          </a:bodyPr>
          <a:lstStyle/>
          <a:p>
            <a:r>
              <a:rPr lang="tr-TR" b="1" dirty="0">
                <a:solidFill>
                  <a:srgbClr val="009AD0"/>
                </a:solidFill>
              </a:rPr>
              <a:t>Tarihte en erken eğitim görmeye başlayan ve en uzun eğitim hayatı olması beklenen kuşaktır. </a:t>
            </a:r>
          </a:p>
          <a:p>
            <a:r>
              <a:rPr lang="tr-TR" b="1" dirty="0">
                <a:solidFill>
                  <a:srgbClr val="009AD0"/>
                </a:solidFill>
              </a:rPr>
              <a:t>Teknolojiden en iyi anlayan ve kullanan gruptur. </a:t>
            </a:r>
          </a:p>
          <a:p>
            <a:r>
              <a:rPr lang="tr-TR" b="1" dirty="0">
                <a:solidFill>
                  <a:srgbClr val="009AD0"/>
                </a:solidFill>
              </a:rPr>
              <a:t>Özellikle tek çocuklu ailelerde piyasaya çıkan birçok teknolojik ürüne sahiptirler ve kullanmakta zorluk çekmezler. Eğitime daha erken yaşta adım atan bu çocuklar çok erken yaşta tüketici özelliğini de  kazanmıştır. </a:t>
            </a:r>
          </a:p>
          <a:p>
            <a:endParaRPr lang="tr-TR" dirty="0"/>
          </a:p>
        </p:txBody>
      </p:sp>
      <p:pic>
        <p:nvPicPr>
          <p:cNvPr id="5" name="Resim 4">
            <a:extLst>
              <a:ext uri="{FF2B5EF4-FFF2-40B4-BE49-F238E27FC236}">
                <a16:creationId xmlns:a16="http://schemas.microsoft.com/office/drawing/2014/main" xmlns="" id="{B92E650A-0888-49C5-82BF-81D420E53F2A}"/>
              </a:ext>
            </a:extLst>
          </p:cNvPr>
          <p:cNvPicPr>
            <a:picLocks noChangeAspect="1"/>
          </p:cNvPicPr>
          <p:nvPr/>
        </p:nvPicPr>
        <p:blipFill rotWithShape="1">
          <a:blip r:embed="rId2">
            <a:extLst>
              <a:ext uri="{28A0092B-C50C-407E-A947-70E740481C1C}">
                <a14:useLocalDpi xmlns:a14="http://schemas.microsoft.com/office/drawing/2010/main" val="0"/>
              </a:ext>
            </a:extLst>
          </a:blip>
          <a:srcRect l="45098" r="25598"/>
          <a:stretch/>
        </p:blipFill>
        <p:spPr>
          <a:xfrm>
            <a:off x="8310622" y="243840"/>
            <a:ext cx="3646837" cy="6377939"/>
          </a:xfrm>
          <a:prstGeom prst="rect">
            <a:avLst/>
          </a:prstGeom>
        </p:spPr>
      </p:pic>
    </p:spTree>
    <p:extLst>
      <p:ext uri="{BB962C8B-B14F-4D97-AF65-F5344CB8AC3E}">
        <p14:creationId xmlns:p14="http://schemas.microsoft.com/office/powerpoint/2010/main" val="2285003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FAACB04-5663-45F8-9EDC-CF88CDD6F19C}"/>
              </a:ext>
            </a:extLst>
          </p:cNvPr>
          <p:cNvSpPr>
            <a:spLocks noGrp="1"/>
          </p:cNvSpPr>
          <p:nvPr>
            <p:ph type="title"/>
          </p:nvPr>
        </p:nvSpPr>
        <p:spPr>
          <a:xfrm>
            <a:off x="6106704" y="609600"/>
            <a:ext cx="5364444" cy="1356360"/>
          </a:xfrm>
        </p:spPr>
        <p:txBody>
          <a:bodyPr>
            <a:normAutofit/>
          </a:bodyPr>
          <a:lstStyle/>
          <a:p>
            <a:endParaRPr lang="tr-TR"/>
          </a:p>
        </p:txBody>
      </p:sp>
      <p:pic>
        <p:nvPicPr>
          <p:cNvPr id="5" name="Resim 4">
            <a:extLst>
              <a:ext uri="{FF2B5EF4-FFF2-40B4-BE49-F238E27FC236}">
                <a16:creationId xmlns:a16="http://schemas.microsoft.com/office/drawing/2014/main" xmlns="" id="{17FD75A2-00C2-458B-9BC3-CFCF13D311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8828" y="1880857"/>
            <a:ext cx="4593715" cy="34452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İçerik Yer Tutucusu 2">
            <a:extLst>
              <a:ext uri="{FF2B5EF4-FFF2-40B4-BE49-F238E27FC236}">
                <a16:creationId xmlns:a16="http://schemas.microsoft.com/office/drawing/2014/main" xmlns="" id="{82B57A89-04FB-451B-8015-7C8A83A1BAD7}"/>
              </a:ext>
            </a:extLst>
          </p:cNvPr>
          <p:cNvSpPr>
            <a:spLocks noGrp="1"/>
          </p:cNvSpPr>
          <p:nvPr>
            <p:ph idx="1"/>
          </p:nvPr>
        </p:nvSpPr>
        <p:spPr>
          <a:xfrm>
            <a:off x="314037" y="2057400"/>
            <a:ext cx="6493164" cy="4038600"/>
          </a:xfrm>
        </p:spPr>
        <p:txBody>
          <a:bodyPr>
            <a:normAutofit/>
          </a:bodyPr>
          <a:lstStyle/>
          <a:p>
            <a:r>
              <a:rPr lang="tr-TR" sz="2000" b="1" dirty="0">
                <a:solidFill>
                  <a:srgbClr val="009AD0"/>
                </a:solidFill>
              </a:rPr>
              <a:t>Teknoloji sihirbazı olarak da adlandırılan bu kuşak, çoklu görevlere alışkındır ve doğru olmasındansa hıza önem vererek, bir görevden diğerine çok çabuk geçebilirler.</a:t>
            </a:r>
          </a:p>
          <a:p>
            <a:pPr marL="45720" indent="0">
              <a:buNone/>
            </a:pPr>
            <a:endParaRPr lang="tr-TR" sz="2000" b="1" dirty="0">
              <a:solidFill>
                <a:srgbClr val="009AD0"/>
              </a:solidFill>
            </a:endParaRPr>
          </a:p>
          <a:p>
            <a:r>
              <a:rPr lang="tr-TR" sz="2000" b="1" dirty="0">
                <a:solidFill>
                  <a:srgbClr val="009AD0"/>
                </a:solidFill>
              </a:rPr>
              <a:t> Her türlü bilgiye bir tık uzakta olan Z kuşağı ya da diğer bir deyişle </a:t>
            </a:r>
            <a:r>
              <a:rPr lang="tr-TR" sz="2000" b="1" dirty="0">
                <a:solidFill>
                  <a:srgbClr val="0070C0"/>
                </a:solidFill>
              </a:rPr>
              <a:t>“kablosuz dünya” </a:t>
            </a:r>
            <a:r>
              <a:rPr lang="tr-TR" sz="2000" b="1" dirty="0">
                <a:solidFill>
                  <a:srgbClr val="009AD0"/>
                </a:solidFill>
              </a:rPr>
              <a:t>kuşağı; </a:t>
            </a:r>
            <a:r>
              <a:rPr lang="tr-TR" sz="2000" b="1" dirty="0">
                <a:solidFill>
                  <a:srgbClr val="0070C0"/>
                </a:solidFill>
              </a:rPr>
              <a:t>2020’lerde lise ve üniversitelerde, 2030’larda ise ekonomik ve sosyal hayatta</a:t>
            </a:r>
            <a:r>
              <a:rPr lang="tr-TR" sz="2000" b="1" dirty="0">
                <a:solidFill>
                  <a:srgbClr val="009AD0"/>
                </a:solidFill>
              </a:rPr>
              <a:t> söz sahibi olarak  geleceğimizi de şekillendirecektir.</a:t>
            </a:r>
          </a:p>
          <a:p>
            <a:endParaRPr lang="tr-TR" sz="2000" dirty="0"/>
          </a:p>
        </p:txBody>
      </p:sp>
    </p:spTree>
    <p:extLst>
      <p:ext uri="{BB962C8B-B14F-4D97-AF65-F5344CB8AC3E}">
        <p14:creationId xmlns:p14="http://schemas.microsoft.com/office/powerpoint/2010/main" val="4135953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D40C9FB-EE8A-43E6-BCE2-EDE65084F241}"/>
              </a:ext>
            </a:extLst>
          </p:cNvPr>
          <p:cNvSpPr>
            <a:spLocks noGrp="1"/>
          </p:cNvSpPr>
          <p:nvPr>
            <p:ph type="title"/>
          </p:nvPr>
        </p:nvSpPr>
        <p:spPr/>
        <p:txBody>
          <a:bodyPr/>
          <a:lstStyle/>
          <a:p>
            <a:pPr algn="ctr"/>
            <a:r>
              <a:rPr lang="tr-TR" b="1" dirty="0">
                <a:solidFill>
                  <a:srgbClr val="0070C0"/>
                </a:solidFill>
              </a:rPr>
              <a:t>Z Kuşağının Özellikleri Neler?</a:t>
            </a:r>
            <a:br>
              <a:rPr lang="tr-TR" b="1" dirty="0">
                <a:solidFill>
                  <a:srgbClr val="0070C0"/>
                </a:solidFill>
              </a:rPr>
            </a:br>
            <a:endParaRPr lang="tr-TR" b="1" dirty="0">
              <a:solidFill>
                <a:srgbClr val="0070C0"/>
              </a:solidFill>
            </a:endParaRPr>
          </a:p>
        </p:txBody>
      </p:sp>
      <p:sp>
        <p:nvSpPr>
          <p:cNvPr id="3" name="İçerik Yer Tutucusu 2">
            <a:extLst>
              <a:ext uri="{FF2B5EF4-FFF2-40B4-BE49-F238E27FC236}">
                <a16:creationId xmlns:a16="http://schemas.microsoft.com/office/drawing/2014/main" xmlns="" id="{EED60437-93AE-4998-98C9-95AFD29A3234}"/>
              </a:ext>
            </a:extLst>
          </p:cNvPr>
          <p:cNvSpPr>
            <a:spLocks noGrp="1"/>
          </p:cNvSpPr>
          <p:nvPr>
            <p:ph idx="1"/>
          </p:nvPr>
        </p:nvSpPr>
        <p:spPr/>
        <p:txBody>
          <a:bodyPr>
            <a:normAutofit/>
          </a:bodyPr>
          <a:lstStyle/>
          <a:p>
            <a:pPr>
              <a:buFont typeface="Arial" panose="020B0604020202020204" pitchFamily="34" charset="0"/>
              <a:buChar char="•"/>
            </a:pPr>
            <a:r>
              <a:rPr lang="tr-TR" b="1" dirty="0">
                <a:solidFill>
                  <a:srgbClr val="009AD0"/>
                </a:solidFill>
              </a:rPr>
              <a:t>Ailelerinin genelde korumacı bir yapısı vardır. </a:t>
            </a:r>
          </a:p>
          <a:p>
            <a:r>
              <a:rPr lang="tr-TR" b="1" dirty="0">
                <a:solidFill>
                  <a:srgbClr val="009AD0"/>
                </a:solidFill>
              </a:rPr>
              <a:t>İçe dönük bir dünyaları vardır, çok kolay arkadaş edinemezler.</a:t>
            </a:r>
          </a:p>
          <a:p>
            <a:r>
              <a:rPr lang="tr-TR" b="1" dirty="0">
                <a:solidFill>
                  <a:srgbClr val="009AD0"/>
                </a:solidFill>
              </a:rPr>
              <a:t>Sanal sosyal ağlarda iletişim kurmayı tercih ederler.</a:t>
            </a:r>
          </a:p>
          <a:p>
            <a:r>
              <a:rPr lang="tr-TR" b="1" dirty="0">
                <a:solidFill>
                  <a:srgbClr val="009AD0"/>
                </a:solidFill>
              </a:rPr>
              <a:t>Ekip çalışmasına çok uygun değillerdir.</a:t>
            </a:r>
          </a:p>
          <a:p>
            <a:r>
              <a:rPr lang="tr-TR" b="1" dirty="0">
                <a:solidFill>
                  <a:srgbClr val="009AD0"/>
                </a:solidFill>
              </a:rPr>
              <a:t>Öz güvenleri oldukça yüksektir. </a:t>
            </a:r>
          </a:p>
          <a:p>
            <a:r>
              <a:rPr lang="tr-TR" b="1" dirty="0">
                <a:solidFill>
                  <a:srgbClr val="009AD0"/>
                </a:solidFill>
              </a:rPr>
              <a:t>Bağımsızlığı savunurlar. </a:t>
            </a:r>
          </a:p>
          <a:p>
            <a:endParaRPr lang="tr-TR" dirty="0"/>
          </a:p>
          <a:p>
            <a:endParaRPr lang="tr-TR" dirty="0"/>
          </a:p>
        </p:txBody>
      </p:sp>
      <p:pic>
        <p:nvPicPr>
          <p:cNvPr id="5" name="Resim 4" descr="kişi, iç mekan, duvar, cep telefonu içeren bir resim&#10;&#10;Açıklama otomatik olarak oluşturuldu">
            <a:extLst>
              <a:ext uri="{FF2B5EF4-FFF2-40B4-BE49-F238E27FC236}">
                <a16:creationId xmlns:a16="http://schemas.microsoft.com/office/drawing/2014/main" xmlns="" id="{26C3132F-2707-48E3-8EB7-F7FBF2E9B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9673" y="3188870"/>
            <a:ext cx="3553112" cy="3406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057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9F80452-7BBD-4E92-BB34-23F3412A994C}"/>
              </a:ext>
            </a:extLst>
          </p:cNvPr>
          <p:cNvSpPr>
            <a:spLocks noGrp="1"/>
          </p:cNvSpPr>
          <p:nvPr>
            <p:ph type="title"/>
          </p:nvPr>
        </p:nvSpPr>
        <p:spPr>
          <a:xfrm>
            <a:off x="6106704" y="609600"/>
            <a:ext cx="5364444" cy="1356360"/>
          </a:xfrm>
        </p:spPr>
        <p:txBody>
          <a:bodyPr>
            <a:normAutofit/>
          </a:bodyPr>
          <a:lstStyle/>
          <a:p>
            <a:endParaRPr lang="tr-TR" dirty="0"/>
          </a:p>
        </p:txBody>
      </p:sp>
      <p:pic>
        <p:nvPicPr>
          <p:cNvPr id="5" name="Resim 4">
            <a:extLst>
              <a:ext uri="{FF2B5EF4-FFF2-40B4-BE49-F238E27FC236}">
                <a16:creationId xmlns:a16="http://schemas.microsoft.com/office/drawing/2014/main" xmlns="" id="{B844B3C0-3864-4C68-8438-6D887A9EA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64" y="1734077"/>
            <a:ext cx="4593715" cy="3387864"/>
          </a:xfrm>
          <a:prstGeom prst="rect">
            <a:avLst/>
          </a:prstGeom>
        </p:spPr>
      </p:pic>
      <p:sp>
        <p:nvSpPr>
          <p:cNvPr id="3" name="İçerik Yer Tutucusu 2">
            <a:extLst>
              <a:ext uri="{FF2B5EF4-FFF2-40B4-BE49-F238E27FC236}">
                <a16:creationId xmlns:a16="http://schemas.microsoft.com/office/drawing/2014/main" xmlns="" id="{D565B8A2-23F9-4FC5-82CA-C03B2DFB2FB5}"/>
              </a:ext>
            </a:extLst>
          </p:cNvPr>
          <p:cNvSpPr>
            <a:spLocks noGrp="1"/>
          </p:cNvSpPr>
          <p:nvPr>
            <p:ph idx="1"/>
          </p:nvPr>
        </p:nvSpPr>
        <p:spPr>
          <a:xfrm>
            <a:off x="6106703" y="2057400"/>
            <a:ext cx="5364444" cy="4038600"/>
          </a:xfrm>
        </p:spPr>
        <p:txBody>
          <a:bodyPr>
            <a:normAutofit/>
          </a:bodyPr>
          <a:lstStyle/>
          <a:p>
            <a:r>
              <a:rPr lang="tr-TR" sz="1900" b="1" dirty="0">
                <a:solidFill>
                  <a:srgbClr val="009AD0"/>
                </a:solidFill>
              </a:rPr>
              <a:t>Zihinsel ve psikolojik açıdan hızlı gelişim görülür.</a:t>
            </a:r>
          </a:p>
          <a:p>
            <a:r>
              <a:rPr lang="tr-TR" sz="1900" b="1" dirty="0">
                <a:solidFill>
                  <a:srgbClr val="009AD0"/>
                </a:solidFill>
              </a:rPr>
              <a:t>  Analitik düşünme yetenekleri dikkat çekici düzeydedir. </a:t>
            </a:r>
          </a:p>
          <a:p>
            <a:r>
              <a:rPr lang="tr-TR" sz="1900" b="1" dirty="0">
                <a:solidFill>
                  <a:srgbClr val="009AD0"/>
                </a:solidFill>
              </a:rPr>
              <a:t>Bilgiye aç gibidirler. Teknoloji çağında büyüyor olmaları bu anlamda en büyük avantajlarıdır.</a:t>
            </a:r>
          </a:p>
          <a:p>
            <a:r>
              <a:rPr lang="tr-TR" sz="1900" b="1" dirty="0">
                <a:solidFill>
                  <a:srgbClr val="009AD0"/>
                </a:solidFill>
              </a:rPr>
              <a:t> Hayal güçleri yüksektir, hayatta her şeyin mümkün olduğuna inanırlar.</a:t>
            </a:r>
          </a:p>
          <a:p>
            <a:r>
              <a:rPr lang="tr-TR" sz="1900" b="1" dirty="0">
                <a:solidFill>
                  <a:srgbClr val="009AD0"/>
                </a:solidFill>
              </a:rPr>
              <a:t>Teknoloji ve lüks onlar için bir ihtiyaçtır. Böyle bir dünyada doğdukları için, bunu özel bir istek olarak görmezler. </a:t>
            </a:r>
          </a:p>
          <a:p>
            <a:endParaRPr lang="tr-TR" sz="1900" dirty="0"/>
          </a:p>
        </p:txBody>
      </p:sp>
    </p:spTree>
    <p:extLst>
      <p:ext uri="{BB962C8B-B14F-4D97-AF65-F5344CB8AC3E}">
        <p14:creationId xmlns:p14="http://schemas.microsoft.com/office/powerpoint/2010/main" val="496990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3E76E8D-F1DA-4864-90DD-152AD8CFF44F}"/>
              </a:ext>
            </a:extLst>
          </p:cNvPr>
          <p:cNvSpPr>
            <a:spLocks noGrp="1"/>
          </p:cNvSpPr>
          <p:nvPr>
            <p:ph type="title"/>
          </p:nvPr>
        </p:nvSpPr>
        <p:spPr>
          <a:xfrm>
            <a:off x="6106704" y="609600"/>
            <a:ext cx="5364444" cy="1356360"/>
          </a:xfrm>
        </p:spPr>
        <p:txBody>
          <a:bodyPr>
            <a:normAutofit/>
          </a:bodyPr>
          <a:lstStyle/>
          <a:p>
            <a:endParaRPr lang="tr-TR" dirty="0"/>
          </a:p>
        </p:txBody>
      </p:sp>
      <p:pic>
        <p:nvPicPr>
          <p:cNvPr id="5" name="Resim 4">
            <a:extLst>
              <a:ext uri="{FF2B5EF4-FFF2-40B4-BE49-F238E27FC236}">
                <a16:creationId xmlns:a16="http://schemas.microsoft.com/office/drawing/2014/main" xmlns="" id="{DDCFD3E8-BE09-45D6-B814-B18DF8187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852" y="703367"/>
            <a:ext cx="4593715" cy="306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İçerik Yer Tutucusu 2">
            <a:extLst>
              <a:ext uri="{FF2B5EF4-FFF2-40B4-BE49-F238E27FC236}">
                <a16:creationId xmlns:a16="http://schemas.microsoft.com/office/drawing/2014/main" xmlns="" id="{1B953D83-8E31-4D3D-AF4E-7EF8D7C3AE6C}"/>
              </a:ext>
            </a:extLst>
          </p:cNvPr>
          <p:cNvSpPr>
            <a:spLocks noGrp="1"/>
          </p:cNvSpPr>
          <p:nvPr>
            <p:ph idx="1"/>
          </p:nvPr>
        </p:nvSpPr>
        <p:spPr>
          <a:xfrm>
            <a:off x="6106703" y="2057400"/>
            <a:ext cx="5364444" cy="4038600"/>
          </a:xfrm>
        </p:spPr>
        <p:txBody>
          <a:bodyPr>
            <a:normAutofit/>
          </a:bodyPr>
          <a:lstStyle/>
          <a:p>
            <a:r>
              <a:rPr lang="tr-TR" sz="2000" b="1" dirty="0">
                <a:solidFill>
                  <a:srgbClr val="009AD0"/>
                </a:solidFill>
              </a:rPr>
              <a:t>Bu kuşak çalışma hayatına henüz girmeye başladığı için, iş yaşamlarıyla ilgili çabuk sıkılıp kolay vazgeçme olasılığı dışında çok da tahminde bulunulamıyor. </a:t>
            </a:r>
          </a:p>
          <a:p>
            <a:r>
              <a:rPr lang="tr-TR" sz="2000" b="1" dirty="0">
                <a:solidFill>
                  <a:srgbClr val="009AD0"/>
                </a:solidFill>
              </a:rPr>
              <a:t>Öte yandan, çeşitli sosyolojik gruplarla ilişki kurma ve hak arama konularında diğer kuşaklardan daha başarılı olmaları, iş hayatlarında ulaşabilecekleri başarıların habercisi sayılıyor. </a:t>
            </a:r>
          </a:p>
          <a:p>
            <a:r>
              <a:rPr lang="tr-TR" sz="2000" b="1" dirty="0">
                <a:solidFill>
                  <a:srgbClr val="009AD0"/>
                </a:solidFill>
              </a:rPr>
              <a:t>Buna ek olarak, sınırsız yeni bilgiye erişimin, Z kuşağı ile daha özgüvenli ve kariyer odaklı bir nesil yarattığı düşünülüyor.</a:t>
            </a:r>
          </a:p>
          <a:p>
            <a:endParaRPr lang="tr-TR" sz="2000" dirty="0"/>
          </a:p>
        </p:txBody>
      </p:sp>
    </p:spTree>
    <p:extLst>
      <p:ext uri="{BB962C8B-B14F-4D97-AF65-F5344CB8AC3E}">
        <p14:creationId xmlns:p14="http://schemas.microsoft.com/office/powerpoint/2010/main" val="1891938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C03C4A1-C602-40A6-89C4-B29C9746A18F}"/>
              </a:ext>
            </a:extLst>
          </p:cNvPr>
          <p:cNvSpPr>
            <a:spLocks noGrp="1"/>
          </p:cNvSpPr>
          <p:nvPr>
            <p:ph type="title"/>
          </p:nvPr>
        </p:nvSpPr>
        <p:spPr/>
        <p:txBody>
          <a:bodyPr/>
          <a:lstStyle/>
          <a:p>
            <a:r>
              <a:rPr lang="tr-TR" dirty="0"/>
              <a:t/>
            </a:r>
            <a:br>
              <a:rPr lang="tr-TR" dirty="0"/>
            </a:br>
            <a:endParaRPr lang="tr-TR" dirty="0"/>
          </a:p>
        </p:txBody>
      </p:sp>
      <p:graphicFrame>
        <p:nvGraphicFramePr>
          <p:cNvPr id="4" name="İçerik Yer Tutucusu 3">
            <a:extLst>
              <a:ext uri="{FF2B5EF4-FFF2-40B4-BE49-F238E27FC236}">
                <a16:creationId xmlns:a16="http://schemas.microsoft.com/office/drawing/2014/main" xmlns="" id="{7D344CDA-1B9B-4AD7-8914-EC7BFACD329E}"/>
              </a:ext>
            </a:extLst>
          </p:cNvPr>
          <p:cNvGraphicFramePr>
            <a:graphicFrameLocks noGrp="1"/>
          </p:cNvGraphicFramePr>
          <p:nvPr>
            <p:ph idx="1"/>
            <p:extLst>
              <p:ext uri="{D42A27DB-BD31-4B8C-83A1-F6EECF244321}">
                <p14:modId xmlns:p14="http://schemas.microsoft.com/office/powerpoint/2010/main" val="2534906871"/>
              </p:ext>
            </p:extLst>
          </p:nvPr>
        </p:nvGraphicFramePr>
        <p:xfrm>
          <a:off x="203200" y="240146"/>
          <a:ext cx="11739419" cy="6410036"/>
        </p:xfrm>
        <a:graphic>
          <a:graphicData uri="http://schemas.openxmlformats.org/drawingml/2006/table">
            <a:tbl>
              <a:tblPr firstRow="1" bandRow="1">
                <a:tableStyleId>{5C22544A-7EE6-4342-B048-85BDC9FD1C3A}</a:tableStyleId>
              </a:tblPr>
              <a:tblGrid>
                <a:gridCol w="5846278">
                  <a:extLst>
                    <a:ext uri="{9D8B030D-6E8A-4147-A177-3AD203B41FA5}">
                      <a16:colId xmlns:a16="http://schemas.microsoft.com/office/drawing/2014/main" xmlns="" val="2261680879"/>
                    </a:ext>
                  </a:extLst>
                </a:gridCol>
                <a:gridCol w="5893141">
                  <a:extLst>
                    <a:ext uri="{9D8B030D-6E8A-4147-A177-3AD203B41FA5}">
                      <a16:colId xmlns:a16="http://schemas.microsoft.com/office/drawing/2014/main" xmlns="" val="2299122863"/>
                    </a:ext>
                  </a:extLst>
                </a:gridCol>
              </a:tblGrid>
              <a:tr h="1432029">
                <a:tc>
                  <a:txBody>
                    <a:bodyPr/>
                    <a:lstStyle/>
                    <a:p>
                      <a:pPr algn="ctr"/>
                      <a:r>
                        <a:rPr lang="tr-TR" sz="2400" b="1" dirty="0"/>
                        <a:t>Z Kuşağı İçin Neler Önemlidir? </a:t>
                      </a:r>
                    </a:p>
                    <a:p>
                      <a:pPr algn="ctr"/>
                      <a:endParaRPr lang="tr-TR" sz="2400" b="1" dirty="0"/>
                    </a:p>
                  </a:txBody>
                  <a:tcPr/>
                </a:tc>
                <a:tc>
                  <a:txBody>
                    <a:bodyPr/>
                    <a:lstStyle/>
                    <a:p>
                      <a:pPr algn="ctr"/>
                      <a:r>
                        <a:rPr lang="tr-TR" sz="2400" b="1" dirty="0"/>
                        <a:t>Z Kuşağı İçin Neler Önemli Değildir? </a:t>
                      </a:r>
                    </a:p>
                    <a:p>
                      <a:pPr algn="ctr"/>
                      <a:endParaRPr lang="tr-TR" sz="2400" b="1" dirty="0"/>
                    </a:p>
                  </a:txBody>
                  <a:tcPr/>
                </a:tc>
                <a:extLst>
                  <a:ext uri="{0D108BD9-81ED-4DB2-BD59-A6C34878D82A}">
                    <a16:rowId xmlns:a16="http://schemas.microsoft.com/office/drawing/2014/main" xmlns="" val="3391763135"/>
                  </a:ext>
                </a:extLst>
              </a:tr>
              <a:tr h="4978007">
                <a:tc>
                  <a:txBody>
                    <a:bodyPr/>
                    <a:lstStyle/>
                    <a:p>
                      <a:r>
                        <a:rPr lang="tr-TR" b="1" dirty="0"/>
                        <a:t>İyi bir eğitim</a:t>
                      </a:r>
                    </a:p>
                    <a:p>
                      <a:endParaRPr lang="tr-TR" b="1" dirty="0"/>
                    </a:p>
                    <a:p>
                      <a:r>
                        <a:rPr lang="tr-TR" b="1" dirty="0"/>
                        <a:t>Yaratıcılık ve öznellik</a:t>
                      </a:r>
                    </a:p>
                    <a:p>
                      <a:endParaRPr lang="tr-TR" b="1" dirty="0"/>
                    </a:p>
                    <a:p>
                      <a:r>
                        <a:rPr lang="tr-TR" b="1" dirty="0"/>
                        <a:t>Bireysellik</a:t>
                      </a:r>
                    </a:p>
                    <a:p>
                      <a:endParaRPr lang="tr-TR" b="1" dirty="0"/>
                    </a:p>
                    <a:p>
                      <a:r>
                        <a:rPr lang="tr-TR" b="1" dirty="0"/>
                        <a:t>İfade özgürlüğü ve adalet</a:t>
                      </a:r>
                    </a:p>
                    <a:p>
                      <a:endParaRPr lang="tr-TR" b="1" dirty="0"/>
                    </a:p>
                    <a:p>
                      <a:r>
                        <a:rPr lang="tr-TR" b="1" dirty="0"/>
                        <a:t>Bilgiye kolay ve hızlı erişim</a:t>
                      </a:r>
                    </a:p>
                    <a:p>
                      <a:endParaRPr lang="tr-TR" b="1" dirty="0"/>
                    </a:p>
                    <a:p>
                      <a:r>
                        <a:rPr lang="tr-TR" b="1" dirty="0"/>
                        <a:t>Anlayış ve empati</a:t>
                      </a:r>
                    </a:p>
                    <a:p>
                      <a:endParaRPr lang="tr-TR" b="1" dirty="0"/>
                    </a:p>
                  </a:txBody>
                  <a:tcPr/>
                </a:tc>
                <a:tc>
                  <a:txBody>
                    <a:bodyPr/>
                    <a:lstStyle/>
                    <a:p>
                      <a:r>
                        <a:rPr lang="tr-TR" b="1" dirty="0"/>
                        <a:t>Standart sosyal çevre ve meslekler</a:t>
                      </a:r>
                    </a:p>
                    <a:p>
                      <a:endParaRPr lang="tr-TR" b="1" dirty="0"/>
                    </a:p>
                    <a:p>
                      <a:r>
                        <a:rPr lang="tr-TR" b="1" dirty="0"/>
                        <a:t> Otorite ve dışına çıkılamayan kurallar</a:t>
                      </a:r>
                    </a:p>
                    <a:p>
                      <a:endParaRPr lang="tr-TR" b="1" dirty="0"/>
                    </a:p>
                    <a:p>
                      <a:r>
                        <a:rPr lang="tr-TR" b="1" dirty="0"/>
                        <a:t>Fazla zaman isteyen işler</a:t>
                      </a:r>
                    </a:p>
                    <a:p>
                      <a:endParaRPr lang="tr-TR" b="1" dirty="0"/>
                    </a:p>
                    <a:p>
                      <a:r>
                        <a:rPr lang="tr-TR" b="1" dirty="0"/>
                        <a:t>Takım çalışması</a:t>
                      </a:r>
                    </a:p>
                    <a:p>
                      <a:endParaRPr lang="tr-TR" b="1" dirty="0"/>
                    </a:p>
                    <a:p>
                      <a:r>
                        <a:rPr lang="tr-TR" b="1" dirty="0"/>
                        <a:t>Genel geçer kurallar</a:t>
                      </a:r>
                    </a:p>
                    <a:p>
                      <a:endParaRPr lang="tr-TR" b="1" dirty="0"/>
                    </a:p>
                    <a:p>
                      <a:r>
                        <a:rPr lang="tr-TR" b="1" dirty="0"/>
                        <a:t>Yaratıcılığa izin vermeyen sosyal ve iş çevreleri</a:t>
                      </a:r>
                    </a:p>
                    <a:p>
                      <a:endParaRPr lang="tr-TR" b="1" dirty="0"/>
                    </a:p>
                  </a:txBody>
                  <a:tcPr/>
                </a:tc>
                <a:extLst>
                  <a:ext uri="{0D108BD9-81ED-4DB2-BD59-A6C34878D82A}">
                    <a16:rowId xmlns:a16="http://schemas.microsoft.com/office/drawing/2014/main" xmlns="" val="476612999"/>
                  </a:ext>
                </a:extLst>
              </a:tr>
            </a:tbl>
          </a:graphicData>
        </a:graphic>
      </p:graphicFrame>
    </p:spTree>
    <p:extLst>
      <p:ext uri="{BB962C8B-B14F-4D97-AF65-F5344CB8AC3E}">
        <p14:creationId xmlns:p14="http://schemas.microsoft.com/office/powerpoint/2010/main" val="839805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8AAC2FF-37D3-4764-A503-31D1F877CC78}"/>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xmlns="" id="{50F077C4-B12F-4FE8-974E-CFA759FD88C4}"/>
              </a:ext>
            </a:extLst>
          </p:cNvPr>
          <p:cNvGraphicFramePr>
            <a:graphicFrameLocks noGrp="1"/>
          </p:cNvGraphicFramePr>
          <p:nvPr>
            <p:ph idx="1"/>
            <p:extLst>
              <p:ext uri="{D42A27DB-BD31-4B8C-83A1-F6EECF244321}">
                <p14:modId xmlns:p14="http://schemas.microsoft.com/office/powerpoint/2010/main" val="3159433733"/>
              </p:ext>
            </p:extLst>
          </p:nvPr>
        </p:nvGraphicFramePr>
        <p:xfrm>
          <a:off x="221673" y="249383"/>
          <a:ext cx="11730182" cy="6354618"/>
        </p:xfrm>
        <a:graphic>
          <a:graphicData uri="http://schemas.openxmlformats.org/drawingml/2006/table">
            <a:tbl>
              <a:tblPr firstRow="1" bandRow="1">
                <a:tableStyleId>{5C22544A-7EE6-4342-B048-85BDC9FD1C3A}</a:tableStyleId>
              </a:tblPr>
              <a:tblGrid>
                <a:gridCol w="5865091">
                  <a:extLst>
                    <a:ext uri="{9D8B030D-6E8A-4147-A177-3AD203B41FA5}">
                      <a16:colId xmlns:a16="http://schemas.microsoft.com/office/drawing/2014/main" xmlns="" val="955164721"/>
                    </a:ext>
                  </a:extLst>
                </a:gridCol>
                <a:gridCol w="5865091">
                  <a:extLst>
                    <a:ext uri="{9D8B030D-6E8A-4147-A177-3AD203B41FA5}">
                      <a16:colId xmlns:a16="http://schemas.microsoft.com/office/drawing/2014/main" xmlns="" val="154407515"/>
                    </a:ext>
                  </a:extLst>
                </a:gridCol>
              </a:tblGrid>
              <a:tr h="735162">
                <a:tc>
                  <a:txBody>
                    <a:bodyPr/>
                    <a:lstStyle/>
                    <a:p>
                      <a:pPr algn="ctr"/>
                      <a:r>
                        <a:rPr lang="tr-TR" sz="2400" dirty="0"/>
                        <a:t>Z Kuşağının Artıları </a:t>
                      </a:r>
                    </a:p>
                  </a:txBody>
                  <a:tcPr/>
                </a:tc>
                <a:tc>
                  <a:txBody>
                    <a:bodyPr/>
                    <a:lstStyle/>
                    <a:p>
                      <a:pPr algn="ctr"/>
                      <a:r>
                        <a:rPr lang="tr-TR" sz="2400" dirty="0"/>
                        <a:t>Z Kuşağının Eksileri</a:t>
                      </a:r>
                    </a:p>
                  </a:txBody>
                  <a:tcPr/>
                </a:tc>
                <a:extLst>
                  <a:ext uri="{0D108BD9-81ED-4DB2-BD59-A6C34878D82A}">
                    <a16:rowId xmlns:a16="http://schemas.microsoft.com/office/drawing/2014/main" xmlns="" val="3892913304"/>
                  </a:ext>
                </a:extLst>
              </a:tr>
              <a:tr h="5619456">
                <a:tc>
                  <a:txBody>
                    <a:bodyPr/>
                    <a:lstStyle/>
                    <a:p>
                      <a:r>
                        <a:rPr lang="tr-TR" dirty="0"/>
                        <a:t>Dünyada olup bitenin farkındalar.</a:t>
                      </a:r>
                    </a:p>
                    <a:p>
                      <a:endParaRPr lang="tr-TR" dirty="0"/>
                    </a:p>
                    <a:p>
                      <a:r>
                        <a:rPr lang="tr-TR" dirty="0"/>
                        <a:t>Bilginin izinden gidiyorlar</a:t>
                      </a:r>
                    </a:p>
                    <a:p>
                      <a:endParaRPr lang="tr-TR" dirty="0"/>
                    </a:p>
                    <a:p>
                      <a:r>
                        <a:rPr lang="tr-TR" dirty="0"/>
                        <a:t>Öz güvenliler</a:t>
                      </a:r>
                    </a:p>
                    <a:p>
                      <a:endParaRPr lang="tr-TR" dirty="0"/>
                    </a:p>
                    <a:p>
                      <a:r>
                        <a:rPr lang="tr-TR" dirty="0"/>
                        <a:t>Ne istediklerini biliyorlar</a:t>
                      </a:r>
                    </a:p>
                    <a:p>
                      <a:endParaRPr lang="tr-TR" dirty="0"/>
                    </a:p>
                    <a:p>
                      <a:r>
                        <a:rPr lang="tr-TR" dirty="0"/>
                        <a:t>Kendilerini iyi ifade ediyorlar.</a:t>
                      </a:r>
                    </a:p>
                    <a:p>
                      <a:endParaRPr lang="tr-TR" dirty="0"/>
                    </a:p>
                  </a:txBody>
                  <a:tcPr/>
                </a:tc>
                <a:tc>
                  <a:txBody>
                    <a:bodyPr/>
                    <a:lstStyle/>
                    <a:p>
                      <a:r>
                        <a:rPr lang="tr-TR" dirty="0"/>
                        <a:t>İkili ilişkilerde başarılı sayılmazlar.</a:t>
                      </a:r>
                    </a:p>
                    <a:p>
                      <a:endParaRPr lang="tr-TR" dirty="0"/>
                    </a:p>
                    <a:p>
                      <a:r>
                        <a:rPr lang="tr-TR" dirty="0"/>
                        <a:t> Yüz yüze iletişimden çok, sosyal ağlara öncelik veriyorlar. Bu durum  çoğu zaman yalnız kalmalarına neden olabiliyor.</a:t>
                      </a:r>
                    </a:p>
                    <a:p>
                      <a:r>
                        <a:rPr lang="tr-TR" dirty="0"/>
                        <a:t> </a:t>
                      </a:r>
                    </a:p>
                    <a:p>
                      <a:r>
                        <a:rPr lang="tr-TR" dirty="0"/>
                        <a:t>Takım çalışmasına yatkın olmamaları ve kurallardan hoşlanmıyor olmaları, pek çok kişiyle çatışmaya girmelerine neden oluyor. </a:t>
                      </a:r>
                    </a:p>
                    <a:p>
                      <a:endParaRPr lang="tr-TR" dirty="0"/>
                    </a:p>
                    <a:p>
                      <a:pPr algn="ctr"/>
                      <a:r>
                        <a:rPr lang="tr-TR" sz="15000" dirty="0"/>
                        <a:t>-</a:t>
                      </a:r>
                    </a:p>
                  </a:txBody>
                  <a:tcPr/>
                </a:tc>
                <a:extLst>
                  <a:ext uri="{0D108BD9-81ED-4DB2-BD59-A6C34878D82A}">
                    <a16:rowId xmlns:a16="http://schemas.microsoft.com/office/drawing/2014/main" xmlns="" val="2391650180"/>
                  </a:ext>
                </a:extLst>
              </a:tr>
            </a:tbl>
          </a:graphicData>
        </a:graphic>
      </p:graphicFrame>
      <p:pic>
        <p:nvPicPr>
          <p:cNvPr id="5" name="Grafik 4" descr="Ekle">
            <a:extLst>
              <a:ext uri="{FF2B5EF4-FFF2-40B4-BE49-F238E27FC236}">
                <a16:creationId xmlns:a16="http://schemas.microsoft.com/office/drawing/2014/main" xmlns="" id="{94F583C3-DA2F-4C49-8A43-4718FFF69CF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175164" y="4357254"/>
            <a:ext cx="914400" cy="914400"/>
          </a:xfrm>
          <a:prstGeom prst="rect">
            <a:avLst/>
          </a:prstGeom>
        </p:spPr>
      </p:pic>
    </p:spTree>
    <p:extLst>
      <p:ext uri="{BB962C8B-B14F-4D97-AF65-F5344CB8AC3E}">
        <p14:creationId xmlns:p14="http://schemas.microsoft.com/office/powerpoint/2010/main" val="673094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639A9761-A50B-4155-B93E-2AF3806C19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xmlns="" id="{D842D38D-D50A-4014-87DE-0DB77F16B361}"/>
              </a:ext>
            </a:extLst>
          </p:cNvPr>
          <p:cNvSpPr>
            <a:spLocks noGrp="1"/>
          </p:cNvSpPr>
          <p:nvPr>
            <p:ph type="title"/>
          </p:nvPr>
        </p:nvSpPr>
        <p:spPr>
          <a:xfrm>
            <a:off x="1143000" y="609600"/>
            <a:ext cx="6693061" cy="1356360"/>
          </a:xfrm>
        </p:spPr>
        <p:txBody>
          <a:bodyPr>
            <a:normAutofit/>
          </a:bodyPr>
          <a:lstStyle/>
          <a:p>
            <a:r>
              <a:rPr lang="tr-TR" b="1" dirty="0">
                <a:solidFill>
                  <a:schemeClr val="bg1"/>
                </a:solidFill>
              </a:rPr>
              <a:t>KUŞAK NEDİR?</a:t>
            </a:r>
          </a:p>
        </p:txBody>
      </p:sp>
      <p:sp>
        <p:nvSpPr>
          <p:cNvPr id="3" name="İçerik Yer Tutucusu 2">
            <a:extLst>
              <a:ext uri="{FF2B5EF4-FFF2-40B4-BE49-F238E27FC236}">
                <a16:creationId xmlns:a16="http://schemas.microsoft.com/office/drawing/2014/main" xmlns="" id="{0F0FAB46-1D01-4473-AE0B-07F1661F2226}"/>
              </a:ext>
            </a:extLst>
          </p:cNvPr>
          <p:cNvSpPr>
            <a:spLocks noGrp="1"/>
          </p:cNvSpPr>
          <p:nvPr>
            <p:ph idx="1"/>
          </p:nvPr>
        </p:nvSpPr>
        <p:spPr>
          <a:xfrm>
            <a:off x="1143000" y="2057400"/>
            <a:ext cx="6693061" cy="4038600"/>
          </a:xfrm>
        </p:spPr>
        <p:txBody>
          <a:bodyPr>
            <a:normAutofit/>
          </a:bodyPr>
          <a:lstStyle/>
          <a:p>
            <a:r>
              <a:rPr lang="tr-TR" dirty="0">
                <a:solidFill>
                  <a:schemeClr val="bg1"/>
                </a:solidFill>
              </a:rPr>
              <a:t>Yaklaşık olarak aynı yıllarda doğmuş, yaklaşık yirmi beş otuz yıllık yaş kümelerini oluşturan, aynı çağın şartlarını paylaşmış, benzer ödevlerle yükümlü olmuş kişilerin topluluğu olarak tanımlanmaktadır.</a:t>
            </a:r>
          </a:p>
        </p:txBody>
      </p:sp>
      <p:pic>
        <p:nvPicPr>
          <p:cNvPr id="7" name="Resim 6">
            <a:extLst>
              <a:ext uri="{FF2B5EF4-FFF2-40B4-BE49-F238E27FC236}">
                <a16:creationId xmlns:a16="http://schemas.microsoft.com/office/drawing/2014/main" xmlns="" id="{3EFF8642-95DA-404D-B0E5-19CF9255B331}"/>
              </a:ext>
            </a:extLst>
          </p:cNvPr>
          <p:cNvPicPr>
            <a:picLocks noChangeAspect="1"/>
          </p:cNvPicPr>
          <p:nvPr/>
        </p:nvPicPr>
        <p:blipFill rotWithShape="1">
          <a:blip r:embed="rId2">
            <a:extLst>
              <a:ext uri="{28A0092B-C50C-407E-A947-70E740481C1C}">
                <a14:useLocalDpi xmlns:a14="http://schemas.microsoft.com/office/drawing/2010/main" val="0"/>
              </a:ext>
            </a:extLst>
          </a:blip>
          <a:srcRect l="35901" r="35510" b="1"/>
          <a:stretch/>
        </p:blipFill>
        <p:spPr>
          <a:xfrm>
            <a:off x="8301386" y="243840"/>
            <a:ext cx="3646837" cy="6377939"/>
          </a:xfrm>
          <a:prstGeom prst="rect">
            <a:avLst/>
          </a:prstGeom>
        </p:spPr>
      </p:pic>
      <p:sp>
        <p:nvSpPr>
          <p:cNvPr id="14" name="Rectangle 13">
            <a:extLst>
              <a:ext uri="{FF2B5EF4-FFF2-40B4-BE49-F238E27FC236}">
                <a16:creationId xmlns:a16="http://schemas.microsoft.com/office/drawing/2014/main" xmlns="" id="{80569F2C-74F8-4EFD-AC7B-85F92187AA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3465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005E64E4-3A72-471D-BF8E-14BFBF23DD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xmlns="" id="{5C3220CC-5433-4C6A-B73B-A5A26080B1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xmlns="" id="{79DFFD5E-66DE-44F1-A5DE-5EFD4C48677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xmlns="" id="{60C557C7-AA2D-4274-849D-2B2C475ECB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xmlns="" id="{6FA490BD-280C-4C75-8BA0-6008E751E8A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752050" y="4220801"/>
            <a:ext cx="421593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90F4F9A5-3445-446B-BA57-EB48541F3A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xmlns="" id="{71163512-C35E-487B-8187-45877F7AA43B}"/>
              </a:ext>
            </a:extLst>
          </p:cNvPr>
          <p:cNvSpPr>
            <a:spLocks noGrp="1"/>
          </p:cNvSpPr>
          <p:nvPr>
            <p:ph type="title"/>
          </p:nvPr>
        </p:nvSpPr>
        <p:spPr>
          <a:xfrm>
            <a:off x="6416884" y="857675"/>
            <a:ext cx="4886270" cy="3437782"/>
          </a:xfrm>
        </p:spPr>
        <p:txBody>
          <a:bodyPr vert="horz" lIns="91440" tIns="45720" rIns="91440" bIns="45720" rtlCol="0" anchor="b">
            <a:normAutofit/>
          </a:bodyPr>
          <a:lstStyle/>
          <a:p>
            <a:pPr algn="ctr">
              <a:lnSpc>
                <a:spcPct val="85000"/>
              </a:lnSpc>
            </a:pPr>
            <a:r>
              <a:rPr lang="en-US" sz="7200" b="1" cap="all">
                <a:ln w="15875">
                  <a:solidFill>
                    <a:sysClr val="window" lastClr="FFFFFF"/>
                  </a:solidFill>
                </a:ln>
                <a:solidFill>
                  <a:srgbClr val="DF5327"/>
                </a:solidFill>
                <a:effectLst>
                  <a:outerShdw dist="38100" dir="2700000" algn="tl" rotWithShape="0">
                    <a:srgbClr val="DF5327"/>
                  </a:outerShdw>
                </a:effectLst>
                <a:ea typeface="+mn-ea"/>
                <a:cs typeface="+mn-cs"/>
              </a:rPr>
              <a:t>Z KUŞAĞI VE EĞİTİM</a:t>
            </a:r>
          </a:p>
        </p:txBody>
      </p:sp>
      <p:pic>
        <p:nvPicPr>
          <p:cNvPr id="5" name="İçerik Yer Tutucusu 4" descr="kişi, iç mekan, çocuk, genç içeren bir resim&#10;&#10;Açıklama otomatik olarak oluşturuldu">
            <a:extLst>
              <a:ext uri="{FF2B5EF4-FFF2-40B4-BE49-F238E27FC236}">
                <a16:creationId xmlns:a16="http://schemas.microsoft.com/office/drawing/2014/main" xmlns="" id="{E115AF32-4573-4D4D-B328-6BAA2C8D9C8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0962"/>
          <a:stretch/>
        </p:blipFill>
        <p:spPr>
          <a:xfrm>
            <a:off x="236220" y="584616"/>
            <a:ext cx="6178124" cy="5831174"/>
          </a:xfrm>
          <a:prstGeom prst="rect">
            <a:avLst/>
          </a:prstGeom>
        </p:spPr>
      </p:pic>
    </p:spTree>
    <p:extLst>
      <p:ext uri="{BB962C8B-B14F-4D97-AF65-F5344CB8AC3E}">
        <p14:creationId xmlns:p14="http://schemas.microsoft.com/office/powerpoint/2010/main" val="225548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6815D9A-C45E-4AC6-817B-8276BF482B78}"/>
              </a:ext>
            </a:extLst>
          </p:cNvPr>
          <p:cNvSpPr>
            <a:spLocks noGrp="1"/>
          </p:cNvSpPr>
          <p:nvPr>
            <p:ph type="title"/>
          </p:nvPr>
        </p:nvSpPr>
        <p:spPr>
          <a:xfrm>
            <a:off x="1143001" y="1070335"/>
            <a:ext cx="5199926" cy="1443269"/>
          </a:xfrm>
        </p:spPr>
        <p:txBody>
          <a:bodyPr>
            <a:normAutofit/>
          </a:bodyPr>
          <a:lstStyle/>
          <a:p>
            <a:pPr algn="ctr"/>
            <a:r>
              <a:rPr lang="tr-TR" sz="4000" b="1" dirty="0">
                <a:solidFill>
                  <a:srgbClr val="0070C0"/>
                </a:solidFill>
              </a:rPr>
              <a:t>Z Kuşağı Öğrencileri Nasıl Öğrenir?</a:t>
            </a:r>
          </a:p>
        </p:txBody>
      </p:sp>
      <p:sp>
        <p:nvSpPr>
          <p:cNvPr id="3" name="İçerik Yer Tutucusu 2">
            <a:extLst>
              <a:ext uri="{FF2B5EF4-FFF2-40B4-BE49-F238E27FC236}">
                <a16:creationId xmlns:a16="http://schemas.microsoft.com/office/drawing/2014/main" xmlns="" id="{4D300F6A-BA6E-4BAC-8A84-ADA6F5A819EE}"/>
              </a:ext>
            </a:extLst>
          </p:cNvPr>
          <p:cNvSpPr>
            <a:spLocks noGrp="1"/>
          </p:cNvSpPr>
          <p:nvPr>
            <p:ph idx="1"/>
          </p:nvPr>
        </p:nvSpPr>
        <p:spPr>
          <a:xfrm>
            <a:off x="1143002" y="2546430"/>
            <a:ext cx="5084178" cy="3549570"/>
          </a:xfrm>
        </p:spPr>
        <p:txBody>
          <a:bodyPr>
            <a:normAutofit/>
          </a:bodyPr>
          <a:lstStyle/>
          <a:p>
            <a:r>
              <a:rPr lang="tr-TR" sz="1800" b="1" dirty="0">
                <a:solidFill>
                  <a:srgbClr val="009AD0"/>
                </a:solidFill>
              </a:rPr>
              <a:t>Z kuşağı yaratıcılığa izin veren aktivitelerden hoşlanır. Anında ve açık geribildirim isterler. </a:t>
            </a:r>
          </a:p>
          <a:p>
            <a:r>
              <a:rPr lang="tr-TR" sz="1800" b="1" dirty="0">
                <a:solidFill>
                  <a:srgbClr val="009AD0"/>
                </a:solidFill>
              </a:rPr>
              <a:t>Öğrenciden yapılması istenenler konusunda belirgin ifadeler kullanılmalı, genel ifadelerden kaçınılmalıdır.‘’ Senin işin ders çalışmak’’,  “Yapman gerekeni yap”,        ‘’ Yaramazlık yapma’’ gibi…</a:t>
            </a:r>
          </a:p>
          <a:p>
            <a:r>
              <a:rPr lang="tr-TR" sz="1800" b="1" dirty="0">
                <a:solidFill>
                  <a:srgbClr val="009AD0"/>
                </a:solidFill>
              </a:rPr>
              <a:t>Çok uzayan konuşmalardan sıkılıp, öğretmeni duymazdan gelme eğilimine girebileceklerinden azarlamak, sorgulamak, ahlaki yönden değerlendirmeler yapmak doğru değildir. </a:t>
            </a:r>
          </a:p>
        </p:txBody>
      </p:sp>
      <p:pic>
        <p:nvPicPr>
          <p:cNvPr id="5" name="Resim 4" descr="oturma içeren bir resim&#10;&#10;Açıklama otomatik olarak oluşturuldu">
            <a:extLst>
              <a:ext uri="{FF2B5EF4-FFF2-40B4-BE49-F238E27FC236}">
                <a16:creationId xmlns:a16="http://schemas.microsoft.com/office/drawing/2014/main" xmlns="" id="{CAC9A8DF-853F-4C24-888F-6BC5084970D1}"/>
              </a:ext>
            </a:extLst>
          </p:cNvPr>
          <p:cNvPicPr>
            <a:picLocks noChangeAspect="1"/>
          </p:cNvPicPr>
          <p:nvPr/>
        </p:nvPicPr>
        <p:blipFill rotWithShape="1">
          <a:blip r:embed="rId2">
            <a:extLst>
              <a:ext uri="{28A0092B-C50C-407E-A947-70E740481C1C}">
                <a14:useLocalDpi xmlns:a14="http://schemas.microsoft.com/office/drawing/2010/main" val="0"/>
              </a:ext>
            </a:extLst>
          </a:blip>
          <a:srcRect l="24476" r="16431" b="3170"/>
          <a:stretch/>
        </p:blipFill>
        <p:spPr>
          <a:xfrm>
            <a:off x="7712363" y="258618"/>
            <a:ext cx="4248728" cy="63269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90578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8C8C7C6-288E-46E6-B745-ADEA6E551FD9}"/>
              </a:ext>
            </a:extLst>
          </p:cNvPr>
          <p:cNvSpPr>
            <a:spLocks noGrp="1"/>
          </p:cNvSpPr>
          <p:nvPr>
            <p:ph type="title"/>
          </p:nvPr>
        </p:nvSpPr>
        <p:spPr>
          <a:xfrm>
            <a:off x="4441783" y="609600"/>
            <a:ext cx="6693061" cy="1356360"/>
          </a:xfrm>
        </p:spPr>
        <p:txBody>
          <a:bodyPr>
            <a:normAutofit/>
          </a:bodyPr>
          <a:lstStyle/>
          <a:p>
            <a:endParaRPr lang="tr-TR"/>
          </a:p>
        </p:txBody>
      </p:sp>
      <p:pic>
        <p:nvPicPr>
          <p:cNvPr id="5" name="Resim 4" descr="kişi, iç mekan, tablo, duvar içeren bir resim&#10;&#10;Açıklama otomatik olarak oluşturuldu">
            <a:extLst>
              <a:ext uri="{FF2B5EF4-FFF2-40B4-BE49-F238E27FC236}">
                <a16:creationId xmlns:a16="http://schemas.microsoft.com/office/drawing/2014/main" xmlns="" id="{58C67254-80A7-452E-86D9-CA674B5F1A41}"/>
              </a:ext>
            </a:extLst>
          </p:cNvPr>
          <p:cNvPicPr>
            <a:picLocks noChangeAspect="1"/>
          </p:cNvPicPr>
          <p:nvPr/>
        </p:nvPicPr>
        <p:blipFill rotWithShape="1">
          <a:blip r:embed="rId2">
            <a:extLst>
              <a:ext uri="{28A0092B-C50C-407E-A947-70E740481C1C}">
                <a14:useLocalDpi xmlns:a14="http://schemas.microsoft.com/office/drawing/2010/main" val="0"/>
              </a:ext>
            </a:extLst>
          </a:blip>
          <a:srcRect l="14893" r="-4" b="-4"/>
          <a:stretch/>
        </p:blipFill>
        <p:spPr>
          <a:xfrm>
            <a:off x="223336" y="245805"/>
            <a:ext cx="3646837" cy="2860208"/>
          </a:xfrm>
          <a:prstGeom prst="rect">
            <a:avLst/>
          </a:prstGeom>
        </p:spPr>
      </p:pic>
      <p:pic>
        <p:nvPicPr>
          <p:cNvPr id="7" name="Resim 6" descr="kişi, oturma, kadın, dizüstü içeren bir resim&#10;&#10;Açıklama otomatik olarak oluşturuldu">
            <a:extLst>
              <a:ext uri="{FF2B5EF4-FFF2-40B4-BE49-F238E27FC236}">
                <a16:creationId xmlns:a16="http://schemas.microsoft.com/office/drawing/2014/main" xmlns="" id="{BEE70902-AAF5-417F-8E8B-C3582E7044AF}"/>
              </a:ext>
            </a:extLst>
          </p:cNvPr>
          <p:cNvPicPr>
            <a:picLocks noChangeAspect="1"/>
          </p:cNvPicPr>
          <p:nvPr/>
        </p:nvPicPr>
        <p:blipFill rotWithShape="1">
          <a:blip r:embed="rId3">
            <a:extLst>
              <a:ext uri="{28A0092B-C50C-407E-A947-70E740481C1C}">
                <a14:useLocalDpi xmlns:a14="http://schemas.microsoft.com/office/drawing/2010/main" val="0"/>
              </a:ext>
            </a:extLst>
          </a:blip>
          <a:srcRect l="18474"/>
          <a:stretch/>
        </p:blipFill>
        <p:spPr>
          <a:xfrm>
            <a:off x="223336" y="3266880"/>
            <a:ext cx="3646837" cy="3354899"/>
          </a:xfrm>
          <a:prstGeom prst="rect">
            <a:avLst/>
          </a:prstGeom>
        </p:spPr>
      </p:pic>
      <p:sp>
        <p:nvSpPr>
          <p:cNvPr id="3" name="İçerik Yer Tutucusu 2">
            <a:extLst>
              <a:ext uri="{FF2B5EF4-FFF2-40B4-BE49-F238E27FC236}">
                <a16:creationId xmlns:a16="http://schemas.microsoft.com/office/drawing/2014/main" xmlns="" id="{302DC62F-89BD-4F74-BB4F-37E3788F245D}"/>
              </a:ext>
            </a:extLst>
          </p:cNvPr>
          <p:cNvSpPr>
            <a:spLocks noGrp="1"/>
          </p:cNvSpPr>
          <p:nvPr>
            <p:ph idx="1"/>
          </p:nvPr>
        </p:nvSpPr>
        <p:spPr>
          <a:xfrm>
            <a:off x="4441783" y="2057400"/>
            <a:ext cx="6693061" cy="4038600"/>
          </a:xfrm>
        </p:spPr>
        <p:txBody>
          <a:bodyPr>
            <a:normAutofit/>
          </a:bodyPr>
          <a:lstStyle/>
          <a:p>
            <a:r>
              <a:rPr lang="tr-TR" b="1" dirty="0">
                <a:solidFill>
                  <a:srgbClr val="009AD0"/>
                </a:solidFill>
              </a:rPr>
              <a:t>Sakin, tarafsız, adil ve saygılı olunması iletişimde çok önemlidir. Süreklilik gösteren olumsuz davranıştan duyulan rahatsızlığı belirtmek için ses tonunun kararlı ve sert hale getirilmesi direnci kıracaktır. Ama öğrenciyi destekleyen saygı gösteren  tutumdan da vazgeçilmemelidir. </a:t>
            </a:r>
          </a:p>
          <a:p>
            <a:r>
              <a:rPr lang="tr-TR" b="1" dirty="0">
                <a:solidFill>
                  <a:srgbClr val="009AD0"/>
                </a:solidFill>
              </a:rPr>
              <a:t>Çok tekrar gerektiren ödevleri yapmakta sıkılırlar. </a:t>
            </a:r>
          </a:p>
          <a:p>
            <a:r>
              <a:rPr lang="tr-TR" b="1" dirty="0">
                <a:solidFill>
                  <a:srgbClr val="009AD0"/>
                </a:solidFill>
              </a:rPr>
              <a:t>Her öğrencinin öğrenme stiline  göre düzenlenecek eğitim ortamları öğrenmenin onlar için ilgi çekici hale gelmesini sağlayacaktır. </a:t>
            </a:r>
          </a:p>
          <a:p>
            <a:endParaRPr lang="tr-TR" dirty="0"/>
          </a:p>
        </p:txBody>
      </p:sp>
    </p:spTree>
    <p:extLst>
      <p:ext uri="{BB962C8B-B14F-4D97-AF65-F5344CB8AC3E}">
        <p14:creationId xmlns:p14="http://schemas.microsoft.com/office/powerpoint/2010/main" val="1103924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01DCCA5-9908-4960-A0BB-CBDC2BE99302}"/>
              </a:ext>
            </a:extLst>
          </p:cNvPr>
          <p:cNvSpPr>
            <a:spLocks noGrp="1"/>
          </p:cNvSpPr>
          <p:nvPr>
            <p:ph type="title"/>
          </p:nvPr>
        </p:nvSpPr>
        <p:spPr/>
        <p:txBody>
          <a:bodyPr/>
          <a:lstStyle/>
          <a:p>
            <a:endParaRPr lang="tr-TR"/>
          </a:p>
        </p:txBody>
      </p:sp>
      <p:pic>
        <p:nvPicPr>
          <p:cNvPr id="5" name="İçerik Yer Tutucusu 4" descr="ekran görüntüsü, metin içeren bir resim&#10;&#10;Açıklama otomatik olarak oluşturuldu">
            <a:extLst>
              <a:ext uri="{FF2B5EF4-FFF2-40B4-BE49-F238E27FC236}">
                <a16:creationId xmlns:a16="http://schemas.microsoft.com/office/drawing/2014/main" xmlns="" id="{A76630C2-378C-48BC-A43C-8D87674C6DA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268" r="45917" b="9550"/>
          <a:stretch/>
        </p:blipFill>
        <p:spPr>
          <a:xfrm>
            <a:off x="249383" y="461818"/>
            <a:ext cx="11628582" cy="6179127"/>
          </a:xfrm>
        </p:spPr>
      </p:pic>
    </p:spTree>
    <p:extLst>
      <p:ext uri="{BB962C8B-B14F-4D97-AF65-F5344CB8AC3E}">
        <p14:creationId xmlns:p14="http://schemas.microsoft.com/office/powerpoint/2010/main" val="754252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AAE8CA5-E2E1-4207-B836-E53155FBD3DA}"/>
              </a:ext>
            </a:extLst>
          </p:cNvPr>
          <p:cNvSpPr>
            <a:spLocks noGrp="1"/>
          </p:cNvSpPr>
          <p:nvPr>
            <p:ph type="title"/>
          </p:nvPr>
        </p:nvSpPr>
        <p:spPr/>
        <p:txBody>
          <a:bodyPr/>
          <a:lstStyle/>
          <a:p>
            <a:endParaRPr lang="tr-TR"/>
          </a:p>
        </p:txBody>
      </p:sp>
      <p:pic>
        <p:nvPicPr>
          <p:cNvPr id="5" name="İçerik Yer Tutucusu 4" descr="ekran görüntüsü içeren bir resim&#10;&#10;Açıklama otomatik olarak oluşturuldu">
            <a:extLst>
              <a:ext uri="{FF2B5EF4-FFF2-40B4-BE49-F238E27FC236}">
                <a16:creationId xmlns:a16="http://schemas.microsoft.com/office/drawing/2014/main" xmlns="" id="{3AD0137D-173F-4C73-B616-514BEBEC73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110" r="4359"/>
          <a:stretch/>
        </p:blipFill>
        <p:spPr>
          <a:xfrm>
            <a:off x="0" y="0"/>
            <a:ext cx="12192000" cy="6858000"/>
          </a:xfrm>
        </p:spPr>
      </p:pic>
    </p:spTree>
    <p:extLst>
      <p:ext uri="{BB962C8B-B14F-4D97-AF65-F5344CB8AC3E}">
        <p14:creationId xmlns:p14="http://schemas.microsoft.com/office/powerpoint/2010/main" val="3810483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767B985-6F52-4015-83FE-12012EDB9E0A}"/>
              </a:ext>
            </a:extLst>
          </p:cNvPr>
          <p:cNvSpPr>
            <a:spLocks noGrp="1"/>
          </p:cNvSpPr>
          <p:nvPr>
            <p:ph type="title"/>
          </p:nvPr>
        </p:nvSpPr>
        <p:spPr>
          <a:xfrm>
            <a:off x="4441783" y="609600"/>
            <a:ext cx="6693061" cy="1356360"/>
          </a:xfrm>
        </p:spPr>
        <p:txBody>
          <a:bodyPr>
            <a:normAutofit/>
          </a:bodyPr>
          <a:lstStyle/>
          <a:p>
            <a:endParaRPr lang="tr-TR"/>
          </a:p>
        </p:txBody>
      </p:sp>
      <p:pic>
        <p:nvPicPr>
          <p:cNvPr id="11" name="Resim 10" descr="ekran görüntüsü içeren bir resim&#10;&#10;Açıklama otomatik olarak oluşturuldu">
            <a:extLst>
              <a:ext uri="{FF2B5EF4-FFF2-40B4-BE49-F238E27FC236}">
                <a16:creationId xmlns:a16="http://schemas.microsoft.com/office/drawing/2014/main" xmlns="" id="{F745371F-868B-4080-9D83-AA8C7BB1CD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8" r="-3" b="-3"/>
          <a:stretch/>
        </p:blipFill>
        <p:spPr>
          <a:xfrm>
            <a:off x="223336" y="240145"/>
            <a:ext cx="3646837" cy="2130552"/>
          </a:xfrm>
          <a:prstGeom prst="rect">
            <a:avLst/>
          </a:prstGeom>
        </p:spPr>
      </p:pic>
      <p:pic>
        <p:nvPicPr>
          <p:cNvPr id="7" name="Resim 6">
            <a:extLst>
              <a:ext uri="{FF2B5EF4-FFF2-40B4-BE49-F238E27FC236}">
                <a16:creationId xmlns:a16="http://schemas.microsoft.com/office/drawing/2014/main" xmlns="" id="{10221CE9-98B2-4862-BC54-94C9707BE7ED}"/>
              </a:ext>
            </a:extLst>
          </p:cNvPr>
          <p:cNvPicPr>
            <a:picLocks noChangeAspect="1"/>
          </p:cNvPicPr>
          <p:nvPr/>
        </p:nvPicPr>
        <p:blipFill rotWithShape="1">
          <a:blip r:embed="rId3">
            <a:extLst>
              <a:ext uri="{28A0092B-C50C-407E-A947-70E740481C1C}">
                <a14:useLocalDpi xmlns:a14="http://schemas.microsoft.com/office/drawing/2010/main" val="0"/>
              </a:ext>
            </a:extLst>
          </a:blip>
          <a:srcRect l="6795" r="2487" b="2"/>
          <a:stretch/>
        </p:blipFill>
        <p:spPr>
          <a:xfrm>
            <a:off x="223336" y="2370697"/>
            <a:ext cx="3646837" cy="2130552"/>
          </a:xfrm>
          <a:prstGeom prst="rect">
            <a:avLst/>
          </a:prstGeom>
        </p:spPr>
      </p:pic>
      <p:pic>
        <p:nvPicPr>
          <p:cNvPr id="9" name="Resim 8" descr="ekran görüntüsü içeren bir resim&#10;&#10;Açıklama otomatik olarak oluşturuldu">
            <a:extLst>
              <a:ext uri="{FF2B5EF4-FFF2-40B4-BE49-F238E27FC236}">
                <a16:creationId xmlns:a16="http://schemas.microsoft.com/office/drawing/2014/main" xmlns="" id="{0CC26658-5EA1-4322-B755-B39532579AC6}"/>
              </a:ext>
            </a:extLst>
          </p:cNvPr>
          <p:cNvPicPr>
            <a:picLocks noChangeAspect="1"/>
          </p:cNvPicPr>
          <p:nvPr/>
        </p:nvPicPr>
        <p:blipFill rotWithShape="1">
          <a:blip r:embed="rId4">
            <a:extLst>
              <a:ext uri="{28A0092B-C50C-407E-A947-70E740481C1C}">
                <a14:useLocalDpi xmlns:a14="http://schemas.microsoft.com/office/drawing/2010/main" val="0"/>
              </a:ext>
            </a:extLst>
          </a:blip>
          <a:srcRect r="-1" b="1860"/>
          <a:stretch/>
        </p:blipFill>
        <p:spPr>
          <a:xfrm>
            <a:off x="223336" y="4501250"/>
            <a:ext cx="3646837" cy="2120530"/>
          </a:xfrm>
          <a:prstGeom prst="rect">
            <a:avLst/>
          </a:prstGeom>
        </p:spPr>
      </p:pic>
      <p:sp>
        <p:nvSpPr>
          <p:cNvPr id="3" name="İçerik Yer Tutucusu 2">
            <a:extLst>
              <a:ext uri="{FF2B5EF4-FFF2-40B4-BE49-F238E27FC236}">
                <a16:creationId xmlns:a16="http://schemas.microsoft.com/office/drawing/2014/main" xmlns="" id="{DDD249A1-ECBD-43CC-B449-6CA5A09A55CE}"/>
              </a:ext>
            </a:extLst>
          </p:cNvPr>
          <p:cNvSpPr>
            <a:spLocks noGrp="1"/>
          </p:cNvSpPr>
          <p:nvPr>
            <p:ph idx="1"/>
          </p:nvPr>
        </p:nvSpPr>
        <p:spPr>
          <a:xfrm>
            <a:off x="4441783" y="2057400"/>
            <a:ext cx="6693061" cy="4038600"/>
          </a:xfrm>
        </p:spPr>
        <p:txBody>
          <a:bodyPr>
            <a:normAutofit/>
          </a:bodyPr>
          <a:lstStyle/>
          <a:p>
            <a:r>
              <a:rPr lang="tr-TR" b="1" dirty="0">
                <a:solidFill>
                  <a:srgbClr val="009AD0"/>
                </a:solidFill>
              </a:rPr>
              <a:t>İnternet üzerinden işbirliğine yönelik projeler geliştirilebilir. (EBA…) </a:t>
            </a:r>
          </a:p>
          <a:p>
            <a:r>
              <a:rPr lang="tr-TR" b="1" dirty="0">
                <a:solidFill>
                  <a:srgbClr val="009AD0"/>
                </a:solidFill>
              </a:rPr>
              <a:t>Bu öğrenciler için internette dolaşarak bilgilere ulaşma sorumluluğu, görsel yeteneklerinin daha da artmasına ve görsel öğrenme formlarının daha etkili ve daha eğlenceli hale gelmesine yardımcı olabilir. </a:t>
            </a:r>
          </a:p>
          <a:p>
            <a:r>
              <a:rPr lang="tr-TR" b="1" dirty="0">
                <a:solidFill>
                  <a:srgbClr val="009AD0"/>
                </a:solidFill>
              </a:rPr>
              <a:t>Bilginin ezberletilmesi yerine, sorun çözümü ve kritik düşünceye odaklanmak bu öğrenciler için daha etkili bir öğretme tekniği olacaktır. </a:t>
            </a:r>
          </a:p>
          <a:p>
            <a:endParaRPr lang="tr-TR" dirty="0"/>
          </a:p>
        </p:txBody>
      </p:sp>
    </p:spTree>
    <p:extLst>
      <p:ext uri="{BB962C8B-B14F-4D97-AF65-F5344CB8AC3E}">
        <p14:creationId xmlns:p14="http://schemas.microsoft.com/office/powerpoint/2010/main" val="1548348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90B4707-940A-4DA3-8EB3-86A0A174467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750197EF-3C44-4135-9EFD-EAF57A67C4ED}"/>
              </a:ext>
            </a:extLst>
          </p:cNvPr>
          <p:cNvSpPr>
            <a:spLocks noGrp="1"/>
          </p:cNvSpPr>
          <p:nvPr>
            <p:ph idx="1"/>
          </p:nvPr>
        </p:nvSpPr>
        <p:spPr>
          <a:xfrm>
            <a:off x="228278" y="1514764"/>
            <a:ext cx="5479795" cy="4581236"/>
          </a:xfrm>
        </p:spPr>
        <p:txBody>
          <a:bodyPr>
            <a:normAutofit/>
          </a:bodyPr>
          <a:lstStyle/>
          <a:p>
            <a:r>
              <a:rPr lang="tr-TR" b="1" dirty="0">
                <a:solidFill>
                  <a:srgbClr val="009AD0"/>
                </a:solidFill>
              </a:rPr>
              <a:t>Z kuşağının derslere katılımının sağlanabilmesi için öğretilecek konularda oyun etkili bir araç olarak kullanılabilir. </a:t>
            </a:r>
          </a:p>
          <a:p>
            <a:r>
              <a:rPr lang="tr-TR" b="1" dirty="0">
                <a:solidFill>
                  <a:srgbClr val="009AD0"/>
                </a:solidFill>
              </a:rPr>
              <a:t>Bu kuşak çocuklarının  dikkat toplama ve konsantrasyon süresinin kısa oluşu nedeniyle  öğrenilmesi amaçlanan konuların küçük parçalar halinde verilmesi uygun olacaktır. </a:t>
            </a:r>
          </a:p>
          <a:p>
            <a:r>
              <a:rPr lang="tr-TR" b="1" dirty="0">
                <a:solidFill>
                  <a:srgbClr val="009AD0"/>
                </a:solidFill>
              </a:rPr>
              <a:t>Öğretmen merkezli yöntem yerine öğrencinin aktif katılımıyla gerçekleştirilen  eğlenceli öğretim yöntemleri daha etkili olur. </a:t>
            </a:r>
          </a:p>
          <a:p>
            <a:endParaRPr lang="tr-TR" dirty="0"/>
          </a:p>
        </p:txBody>
      </p:sp>
      <p:pic>
        <p:nvPicPr>
          <p:cNvPr id="9" name="Resim 8">
            <a:extLst>
              <a:ext uri="{FF2B5EF4-FFF2-40B4-BE49-F238E27FC236}">
                <a16:creationId xmlns:a16="http://schemas.microsoft.com/office/drawing/2014/main" xmlns="" id="{4F7F1447-4065-426A-BB73-AA56BC2965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0760" y="391272"/>
            <a:ext cx="3268824" cy="2451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Resim 6">
            <a:extLst>
              <a:ext uri="{FF2B5EF4-FFF2-40B4-BE49-F238E27FC236}">
                <a16:creationId xmlns:a16="http://schemas.microsoft.com/office/drawing/2014/main" xmlns="" id="{B6127051-600E-40B7-8285-4C5EDA5FE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50" y="1949334"/>
            <a:ext cx="3222172" cy="2416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descr="iç mekan, oturma, kişi, tablo içeren bir resim&#10;&#10;Açıklama otomatik olarak oluşturuldu">
            <a:extLst>
              <a:ext uri="{FF2B5EF4-FFF2-40B4-BE49-F238E27FC236}">
                <a16:creationId xmlns:a16="http://schemas.microsoft.com/office/drawing/2014/main" xmlns="" id="{40CDB002-39F5-4ABE-82A1-8B9AB31EC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9002" y="3568676"/>
            <a:ext cx="3369765" cy="2527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364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E7F9FA3-094D-4AFC-B291-5F8B9BB48978}"/>
              </a:ext>
            </a:extLst>
          </p:cNvPr>
          <p:cNvSpPr>
            <a:spLocks noGrp="1"/>
          </p:cNvSpPr>
          <p:nvPr>
            <p:ph type="title"/>
          </p:nvPr>
        </p:nvSpPr>
        <p:spPr>
          <a:xfrm>
            <a:off x="3268495" y="609600"/>
            <a:ext cx="7866349" cy="1356360"/>
          </a:xfrm>
        </p:spPr>
        <p:txBody>
          <a:bodyPr>
            <a:normAutofit/>
          </a:bodyPr>
          <a:lstStyle/>
          <a:p>
            <a:pPr algn="ctr"/>
            <a:r>
              <a:rPr lang="tr-TR" b="1" dirty="0">
                <a:solidFill>
                  <a:srgbClr val="0070C0"/>
                </a:solidFill>
              </a:rPr>
              <a:t>Z Kuşağına Uygun Okul Ortamları</a:t>
            </a:r>
          </a:p>
        </p:txBody>
      </p:sp>
      <p:sp>
        <p:nvSpPr>
          <p:cNvPr id="16" name="Rectangle 15">
            <a:extLst>
              <a:ext uri="{FF2B5EF4-FFF2-40B4-BE49-F238E27FC236}">
                <a16:creationId xmlns:a16="http://schemas.microsoft.com/office/drawing/2014/main" xmlns="" id="{7DA64B1D-20B9-4449-A255-E5F85B8C8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334" y="601513"/>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Resim 10">
            <a:extLst>
              <a:ext uri="{FF2B5EF4-FFF2-40B4-BE49-F238E27FC236}">
                <a16:creationId xmlns:a16="http://schemas.microsoft.com/office/drawing/2014/main" xmlns="" id="{27CECE99-AF35-4587-95A4-4014D4B97E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422" y="963057"/>
            <a:ext cx="1644162" cy="992701"/>
          </a:xfrm>
          <a:prstGeom prst="rect">
            <a:avLst/>
          </a:prstGeom>
        </p:spPr>
      </p:pic>
      <p:sp>
        <p:nvSpPr>
          <p:cNvPr id="18" name="Rectangle 17">
            <a:extLst>
              <a:ext uri="{FF2B5EF4-FFF2-40B4-BE49-F238E27FC236}">
                <a16:creationId xmlns:a16="http://schemas.microsoft.com/office/drawing/2014/main" xmlns="" id="{A49D1A3D-904E-43AD-83B5-6BBC4E562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334" y="2575502"/>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xmlns="" id="{8236EFB9-CFEB-47D1-A0E2-BF4D83662D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200" b="6"/>
          <a:stretch/>
        </p:blipFill>
        <p:spPr>
          <a:xfrm>
            <a:off x="852422" y="2953124"/>
            <a:ext cx="1644162" cy="960546"/>
          </a:xfrm>
          <a:prstGeom prst="rect">
            <a:avLst/>
          </a:prstGeom>
        </p:spPr>
      </p:pic>
      <p:sp>
        <p:nvSpPr>
          <p:cNvPr id="3" name="İçerik Yer Tutucusu 2">
            <a:extLst>
              <a:ext uri="{FF2B5EF4-FFF2-40B4-BE49-F238E27FC236}">
                <a16:creationId xmlns:a16="http://schemas.microsoft.com/office/drawing/2014/main" xmlns="" id="{46FC9AA3-99BC-4075-B1D0-F22EADCBE03E}"/>
              </a:ext>
            </a:extLst>
          </p:cNvPr>
          <p:cNvSpPr>
            <a:spLocks noGrp="1"/>
          </p:cNvSpPr>
          <p:nvPr>
            <p:ph idx="1"/>
          </p:nvPr>
        </p:nvSpPr>
        <p:spPr>
          <a:xfrm>
            <a:off x="3268495" y="2057400"/>
            <a:ext cx="7866350" cy="4038600"/>
          </a:xfrm>
        </p:spPr>
        <p:txBody>
          <a:bodyPr>
            <a:normAutofit/>
          </a:bodyPr>
          <a:lstStyle/>
          <a:p>
            <a:r>
              <a:rPr lang="tr-TR" b="1" dirty="0">
                <a:solidFill>
                  <a:srgbClr val="009AD0"/>
                </a:solidFill>
              </a:rPr>
              <a:t>Z kuşağı için okulun çok yönlü olması, çocuğun kendini geliştirmesi için oluşturulan fırsatların çokluğu açısından önemlidir.</a:t>
            </a:r>
          </a:p>
          <a:p>
            <a:pPr marL="45720" indent="0">
              <a:buNone/>
            </a:pPr>
            <a:endParaRPr lang="tr-TR" b="1" dirty="0">
              <a:solidFill>
                <a:srgbClr val="009AD0"/>
              </a:solidFill>
            </a:endParaRPr>
          </a:p>
          <a:p>
            <a:r>
              <a:rPr lang="tr-TR" b="1" dirty="0">
                <a:solidFill>
                  <a:srgbClr val="009AD0"/>
                </a:solidFill>
              </a:rPr>
              <a:t> Öğrenim sürecinde okullarda öğrencinin odaklanma, dikkat, akıl yürütme, karar verme, işitsel, görsel, psiko-motor ve sosyal duygusal becerilerinin geliştirilmesine uygun ortamların oluşturulması gerekiyor. </a:t>
            </a:r>
          </a:p>
        </p:txBody>
      </p:sp>
      <p:sp>
        <p:nvSpPr>
          <p:cNvPr id="20" name="Rectangle 19">
            <a:extLst>
              <a:ext uri="{FF2B5EF4-FFF2-40B4-BE49-F238E27FC236}">
                <a16:creationId xmlns:a16="http://schemas.microsoft.com/office/drawing/2014/main" xmlns="" id="{5FDE99B3-EBF5-4B86-A26E-39528F559D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334" y="4549491"/>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descr="küçük resim içeren bir resim&#10;&#10;Açıklama otomatik olarak oluşturuldu">
            <a:extLst>
              <a:ext uri="{FF2B5EF4-FFF2-40B4-BE49-F238E27FC236}">
                <a16:creationId xmlns:a16="http://schemas.microsoft.com/office/drawing/2014/main" xmlns="" id="{578031D5-18F7-41B1-93AE-4C158823920E}"/>
              </a:ext>
            </a:extLst>
          </p:cNvPr>
          <p:cNvPicPr>
            <a:picLocks noChangeAspect="1"/>
          </p:cNvPicPr>
          <p:nvPr/>
        </p:nvPicPr>
        <p:blipFill rotWithShape="1">
          <a:blip r:embed="rId4">
            <a:extLst>
              <a:ext uri="{28A0092B-C50C-407E-A947-70E740481C1C}">
                <a14:useLocalDpi xmlns:a14="http://schemas.microsoft.com/office/drawing/2010/main" val="0"/>
              </a:ext>
            </a:extLst>
          </a:blip>
          <a:srcRect r="10419" b="2"/>
          <a:stretch/>
        </p:blipFill>
        <p:spPr>
          <a:xfrm>
            <a:off x="852422" y="4929368"/>
            <a:ext cx="1644162" cy="956036"/>
          </a:xfrm>
          <a:prstGeom prst="rect">
            <a:avLst/>
          </a:prstGeom>
        </p:spPr>
      </p:pic>
    </p:spTree>
    <p:extLst>
      <p:ext uri="{BB962C8B-B14F-4D97-AF65-F5344CB8AC3E}">
        <p14:creationId xmlns:p14="http://schemas.microsoft.com/office/powerpoint/2010/main" val="4270584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E022F85-3266-4FF0-96C1-B2CF3CB6C0E9}"/>
              </a:ext>
            </a:extLst>
          </p:cNvPr>
          <p:cNvSpPr>
            <a:spLocks noGrp="1"/>
          </p:cNvSpPr>
          <p:nvPr>
            <p:ph type="title"/>
          </p:nvPr>
        </p:nvSpPr>
        <p:spPr>
          <a:xfrm>
            <a:off x="3268495" y="609600"/>
            <a:ext cx="7866349" cy="1356360"/>
          </a:xfrm>
        </p:spPr>
        <p:txBody>
          <a:bodyPr>
            <a:normAutofit/>
          </a:bodyPr>
          <a:lstStyle/>
          <a:p>
            <a:endParaRPr lang="tr-TR"/>
          </a:p>
        </p:txBody>
      </p:sp>
      <p:sp>
        <p:nvSpPr>
          <p:cNvPr id="26" name="Rectangle 13">
            <a:extLst>
              <a:ext uri="{FF2B5EF4-FFF2-40B4-BE49-F238E27FC236}">
                <a16:creationId xmlns:a16="http://schemas.microsoft.com/office/drawing/2014/main" xmlns="" id="{7DA64B1D-20B9-4449-A255-E5F85B8C8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334" y="601513"/>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xmlns="" id="{F53DF3AB-BB11-4345-8475-C51888F80943}"/>
              </a:ext>
            </a:extLst>
          </p:cNvPr>
          <p:cNvPicPr>
            <a:picLocks noChangeAspect="1"/>
          </p:cNvPicPr>
          <p:nvPr/>
        </p:nvPicPr>
        <p:blipFill rotWithShape="1">
          <a:blip r:embed="rId2">
            <a:extLst>
              <a:ext uri="{28A0092B-C50C-407E-A947-70E740481C1C}">
                <a14:useLocalDpi xmlns:a14="http://schemas.microsoft.com/office/drawing/2010/main" val="0"/>
              </a:ext>
            </a:extLst>
          </a:blip>
          <a:srcRect t="10253" b="4280"/>
          <a:stretch/>
        </p:blipFill>
        <p:spPr>
          <a:xfrm>
            <a:off x="903086" y="800101"/>
            <a:ext cx="1542834" cy="1318614"/>
          </a:xfrm>
          <a:prstGeom prst="rect">
            <a:avLst/>
          </a:prstGeom>
        </p:spPr>
      </p:pic>
      <p:sp>
        <p:nvSpPr>
          <p:cNvPr id="27" name="Rectangle 15">
            <a:extLst>
              <a:ext uri="{FF2B5EF4-FFF2-40B4-BE49-F238E27FC236}">
                <a16:creationId xmlns:a16="http://schemas.microsoft.com/office/drawing/2014/main" xmlns="" id="{A49D1A3D-904E-43AD-83B5-6BBC4E562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334" y="2575502"/>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a:extLst>
              <a:ext uri="{FF2B5EF4-FFF2-40B4-BE49-F238E27FC236}">
                <a16:creationId xmlns:a16="http://schemas.microsoft.com/office/drawing/2014/main" xmlns="" id="{1C4673EB-F3D7-47D0-B01D-31405BE4B0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932" b="2356"/>
          <a:stretch/>
        </p:blipFill>
        <p:spPr>
          <a:xfrm>
            <a:off x="922830" y="2774090"/>
            <a:ext cx="1503345" cy="1318614"/>
          </a:xfrm>
          <a:prstGeom prst="rect">
            <a:avLst/>
          </a:prstGeom>
        </p:spPr>
      </p:pic>
      <p:sp>
        <p:nvSpPr>
          <p:cNvPr id="3" name="İçerik Yer Tutucusu 2">
            <a:extLst>
              <a:ext uri="{FF2B5EF4-FFF2-40B4-BE49-F238E27FC236}">
                <a16:creationId xmlns:a16="http://schemas.microsoft.com/office/drawing/2014/main" xmlns="" id="{8DCB5964-0A59-497C-80C9-B17D3002C5A4}"/>
              </a:ext>
            </a:extLst>
          </p:cNvPr>
          <p:cNvSpPr>
            <a:spLocks noGrp="1"/>
          </p:cNvSpPr>
          <p:nvPr>
            <p:ph idx="1"/>
          </p:nvPr>
        </p:nvSpPr>
        <p:spPr>
          <a:xfrm>
            <a:off x="3268495" y="2057400"/>
            <a:ext cx="7866350" cy="4038600"/>
          </a:xfrm>
        </p:spPr>
        <p:txBody>
          <a:bodyPr>
            <a:normAutofit/>
          </a:bodyPr>
          <a:lstStyle/>
          <a:p>
            <a:r>
              <a:rPr lang="tr-TR" b="1" dirty="0">
                <a:solidFill>
                  <a:srgbClr val="009AD0"/>
                </a:solidFill>
              </a:rPr>
              <a:t>Yaratıcı ve eleştirel düşünme becerisi, sosyal gelişim ve takım çalışması yeteneği, kendine güven duyma, iletişim, ikna ve karar verme becerilerini kazandıracak sosyal bir ortamın varlığının yanında </a:t>
            </a:r>
            <a:r>
              <a:rPr lang="tr-TR" b="1" dirty="0">
                <a:solidFill>
                  <a:srgbClr val="0070C0"/>
                </a:solidFill>
              </a:rPr>
              <a:t>teknolojinin eğitimde interaktif kullanımının da sağlanacağı altyapının hazırlanması </a:t>
            </a:r>
            <a:r>
              <a:rPr lang="tr-TR" b="1" dirty="0">
                <a:solidFill>
                  <a:srgbClr val="009AD0"/>
                </a:solidFill>
              </a:rPr>
              <a:t>çok önemlidir. </a:t>
            </a:r>
          </a:p>
          <a:p>
            <a:endParaRPr lang="tr-TR" dirty="0"/>
          </a:p>
        </p:txBody>
      </p:sp>
      <p:sp>
        <p:nvSpPr>
          <p:cNvPr id="28" name="Rectangle 17">
            <a:extLst>
              <a:ext uri="{FF2B5EF4-FFF2-40B4-BE49-F238E27FC236}">
                <a16:creationId xmlns:a16="http://schemas.microsoft.com/office/drawing/2014/main" xmlns="" id="{5FDE99B3-EBF5-4B86-A26E-39528F559D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334" y="4549491"/>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a:extLst>
              <a:ext uri="{FF2B5EF4-FFF2-40B4-BE49-F238E27FC236}">
                <a16:creationId xmlns:a16="http://schemas.microsoft.com/office/drawing/2014/main" xmlns="" id="{36F5F8FC-F882-4E41-8DF1-CBB4D0FA5D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496" y="4748079"/>
            <a:ext cx="1388014" cy="1318614"/>
          </a:xfrm>
          <a:prstGeom prst="rect">
            <a:avLst/>
          </a:prstGeom>
        </p:spPr>
      </p:pic>
    </p:spTree>
    <p:extLst>
      <p:ext uri="{BB962C8B-B14F-4D97-AF65-F5344CB8AC3E}">
        <p14:creationId xmlns:p14="http://schemas.microsoft.com/office/powerpoint/2010/main" val="1143615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0391332-F4A2-4F1C-AD98-B8B4DB8C9370}"/>
              </a:ext>
            </a:extLst>
          </p:cNvPr>
          <p:cNvSpPr>
            <a:spLocks noGrp="1"/>
          </p:cNvSpPr>
          <p:nvPr>
            <p:ph type="title"/>
          </p:nvPr>
        </p:nvSpPr>
        <p:spPr>
          <a:xfrm>
            <a:off x="707064" y="609600"/>
            <a:ext cx="6993914" cy="1356360"/>
          </a:xfrm>
        </p:spPr>
        <p:txBody>
          <a:bodyPr>
            <a:normAutofit/>
          </a:bodyPr>
          <a:lstStyle/>
          <a:p>
            <a:pPr algn="ctr"/>
            <a:r>
              <a:rPr lang="tr-TR" b="1" dirty="0">
                <a:solidFill>
                  <a:srgbClr val="0070C0"/>
                </a:solidFill>
              </a:rPr>
              <a:t>EĞİTİM ORTAMIMIZ NE KADAR HAZIR? </a:t>
            </a:r>
          </a:p>
        </p:txBody>
      </p:sp>
      <p:sp>
        <p:nvSpPr>
          <p:cNvPr id="3" name="İçerik Yer Tutucusu 2">
            <a:extLst>
              <a:ext uri="{FF2B5EF4-FFF2-40B4-BE49-F238E27FC236}">
                <a16:creationId xmlns:a16="http://schemas.microsoft.com/office/drawing/2014/main" xmlns="" id="{12C49DD9-F1C1-4E8D-8796-81062E3A2D42}"/>
              </a:ext>
            </a:extLst>
          </p:cNvPr>
          <p:cNvSpPr>
            <a:spLocks noGrp="1"/>
          </p:cNvSpPr>
          <p:nvPr>
            <p:ph idx="1"/>
          </p:nvPr>
        </p:nvSpPr>
        <p:spPr>
          <a:xfrm>
            <a:off x="870976" y="1965960"/>
            <a:ext cx="6993914" cy="4038600"/>
          </a:xfrm>
        </p:spPr>
        <p:txBody>
          <a:bodyPr>
            <a:normAutofit/>
          </a:bodyPr>
          <a:lstStyle/>
          <a:p>
            <a:r>
              <a:rPr lang="tr-TR" b="1" dirty="0">
                <a:solidFill>
                  <a:srgbClr val="009AD0"/>
                </a:solidFill>
              </a:rPr>
              <a:t>Halihazırdaki eğitim sistemimiz Z kuşağı çocuklarının ihtiyacını karşılamaktan oldukça uzak ve kısa sürede değişmesi mümkün değil.  Bu nedenle öğretmenlerin farklı eğitim ve öğretim yöntemlerini eğitim ortamlarında kullanması önemli.</a:t>
            </a:r>
          </a:p>
          <a:p>
            <a:r>
              <a:rPr lang="tr-TR" b="1" dirty="0">
                <a:solidFill>
                  <a:srgbClr val="009AD0"/>
                </a:solidFill>
              </a:rPr>
              <a:t>Öğretmenlerimizin önünde çözümü çok da kolay olmayan iki temel sorun bulunmakta:</a:t>
            </a:r>
          </a:p>
          <a:p>
            <a:r>
              <a:rPr lang="tr-TR" b="1" dirty="0">
                <a:solidFill>
                  <a:srgbClr val="0070C0"/>
                </a:solidFill>
              </a:rPr>
              <a:t>Teknolojiye ayak uydurma </a:t>
            </a:r>
          </a:p>
          <a:p>
            <a:r>
              <a:rPr lang="tr-TR" b="1" dirty="0">
                <a:solidFill>
                  <a:srgbClr val="0070C0"/>
                </a:solidFill>
              </a:rPr>
              <a:t>Yeni iletişim dili kullanarak davranış kazandırma. </a:t>
            </a:r>
          </a:p>
          <a:p>
            <a:endParaRPr lang="tr-TR" dirty="0"/>
          </a:p>
        </p:txBody>
      </p:sp>
      <p:pic>
        <p:nvPicPr>
          <p:cNvPr id="5" name="Resim 4" descr="küçük resim içeren bir resim&#10;&#10;Açıklama otomatik olarak oluşturuldu">
            <a:extLst>
              <a:ext uri="{FF2B5EF4-FFF2-40B4-BE49-F238E27FC236}">
                <a16:creationId xmlns:a16="http://schemas.microsoft.com/office/drawing/2014/main" xmlns="" id="{85B4E848-3F80-45E6-AB31-CD9F55A01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5610" y="1079385"/>
            <a:ext cx="3135414" cy="4697249"/>
          </a:xfrm>
          <a:prstGeom prst="rect">
            <a:avLst/>
          </a:prstGeom>
        </p:spPr>
      </p:pic>
    </p:spTree>
    <p:extLst>
      <p:ext uri="{BB962C8B-B14F-4D97-AF65-F5344CB8AC3E}">
        <p14:creationId xmlns:p14="http://schemas.microsoft.com/office/powerpoint/2010/main" val="3129686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4DF3BA9-CC95-4B16-9B2E-88EDD90346F3}"/>
              </a:ext>
            </a:extLst>
          </p:cNvPr>
          <p:cNvSpPr>
            <a:spLocks noGrp="1"/>
          </p:cNvSpPr>
          <p:nvPr>
            <p:ph type="title"/>
          </p:nvPr>
        </p:nvSpPr>
        <p:spPr>
          <a:xfrm>
            <a:off x="7170821" y="609599"/>
            <a:ext cx="4764505" cy="2229853"/>
          </a:xfrm>
        </p:spPr>
        <p:txBody>
          <a:bodyPr>
            <a:normAutofit/>
          </a:bodyPr>
          <a:lstStyle/>
          <a:p>
            <a:pPr algn="ctr"/>
            <a:r>
              <a:rPr lang="tr-TR" sz="3200" b="1" dirty="0"/>
              <a:t>KUŞAKLAR</a:t>
            </a:r>
          </a:p>
        </p:txBody>
      </p:sp>
      <p:pic>
        <p:nvPicPr>
          <p:cNvPr id="5" name="İçerik Yer Tutucusu 4" descr="metin içeren bir resim&#10;&#10;Açıklama otomatik olarak oluşturuldu">
            <a:extLst>
              <a:ext uri="{FF2B5EF4-FFF2-40B4-BE49-F238E27FC236}">
                <a16:creationId xmlns:a16="http://schemas.microsoft.com/office/drawing/2014/main" xmlns="" id="{EBD58038-2B9B-4A02-93C7-93187F602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64" y="1160918"/>
            <a:ext cx="6045576" cy="4534182"/>
          </a:xfrm>
          <a:prstGeom prst="rect">
            <a:avLst/>
          </a:prstGeom>
        </p:spPr>
      </p:pic>
      <p:sp>
        <p:nvSpPr>
          <p:cNvPr id="9" name="Content Placeholder 8">
            <a:extLst>
              <a:ext uri="{FF2B5EF4-FFF2-40B4-BE49-F238E27FC236}">
                <a16:creationId xmlns:a16="http://schemas.microsoft.com/office/drawing/2014/main" xmlns="" id="{E9F29EAA-1839-4DFB-BFF5-2270668D0AC8}"/>
              </a:ext>
            </a:extLst>
          </p:cNvPr>
          <p:cNvSpPr>
            <a:spLocks noGrp="1"/>
          </p:cNvSpPr>
          <p:nvPr>
            <p:ph idx="1"/>
          </p:nvPr>
        </p:nvSpPr>
        <p:spPr>
          <a:xfrm>
            <a:off x="7558564" y="5775158"/>
            <a:ext cx="3912583" cy="320842"/>
          </a:xfrm>
        </p:spPr>
        <p:txBody>
          <a:bodyPr>
            <a:normAutofit/>
          </a:bodyPr>
          <a:lstStyle/>
          <a:p>
            <a:pPr marL="45720" indent="0">
              <a:buNone/>
            </a:pPr>
            <a:endParaRPr lang="en-US" sz="1600" dirty="0"/>
          </a:p>
        </p:txBody>
      </p:sp>
    </p:spTree>
    <p:extLst>
      <p:ext uri="{BB962C8B-B14F-4D97-AF65-F5344CB8AC3E}">
        <p14:creationId xmlns:p14="http://schemas.microsoft.com/office/powerpoint/2010/main" val="527393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9F3FD44-6774-453F-99C7-805587A464A5}"/>
              </a:ext>
            </a:extLst>
          </p:cNvPr>
          <p:cNvSpPr>
            <a:spLocks noGrp="1"/>
          </p:cNvSpPr>
          <p:nvPr>
            <p:ph type="title"/>
          </p:nvPr>
        </p:nvSpPr>
        <p:spPr>
          <a:xfrm>
            <a:off x="1143000" y="609600"/>
            <a:ext cx="9875520" cy="1356360"/>
          </a:xfrm>
        </p:spPr>
        <p:txBody>
          <a:bodyPr>
            <a:normAutofit/>
          </a:bodyPr>
          <a:lstStyle/>
          <a:p>
            <a:endParaRPr lang="tr-TR" dirty="0"/>
          </a:p>
        </p:txBody>
      </p:sp>
      <p:sp>
        <p:nvSpPr>
          <p:cNvPr id="3" name="İçerik Yer Tutucusu 2">
            <a:extLst>
              <a:ext uri="{FF2B5EF4-FFF2-40B4-BE49-F238E27FC236}">
                <a16:creationId xmlns:a16="http://schemas.microsoft.com/office/drawing/2014/main" xmlns="" id="{2B8A98B9-5843-4C52-BA02-E1C18D066AC7}"/>
              </a:ext>
            </a:extLst>
          </p:cNvPr>
          <p:cNvSpPr>
            <a:spLocks noGrp="1"/>
          </p:cNvSpPr>
          <p:nvPr>
            <p:ph idx="1"/>
          </p:nvPr>
        </p:nvSpPr>
        <p:spPr>
          <a:xfrm>
            <a:off x="1143000" y="2057400"/>
            <a:ext cx="6693061" cy="4038600"/>
          </a:xfrm>
        </p:spPr>
        <p:txBody>
          <a:bodyPr>
            <a:normAutofit/>
          </a:bodyPr>
          <a:lstStyle/>
          <a:p>
            <a:r>
              <a:rPr lang="tr-TR" b="1" dirty="0">
                <a:solidFill>
                  <a:srgbClr val="009AD0"/>
                </a:solidFill>
              </a:rPr>
              <a:t>“Eğitimde Sosyal Ağların Kullanımı” son dönemde oldukça gündemde. Bunun sebebi, teknolojiye meraklı Z kuşağı öğrencilerinin </a:t>
            </a:r>
            <a:r>
              <a:rPr lang="tr-TR" b="1" dirty="0">
                <a:solidFill>
                  <a:srgbClr val="0070C0"/>
                </a:solidFill>
              </a:rPr>
              <a:t>İnstagram, Facebook, Twitter </a:t>
            </a:r>
            <a:r>
              <a:rPr lang="tr-TR" b="1" dirty="0">
                <a:solidFill>
                  <a:srgbClr val="009AD0"/>
                </a:solidFill>
              </a:rPr>
              <a:t>gibi sosyal ağlarda günlük olarak çok sık vakit geçirmeleridir.</a:t>
            </a:r>
          </a:p>
          <a:p>
            <a:r>
              <a:rPr lang="tr-TR" b="1" dirty="0">
                <a:solidFill>
                  <a:srgbClr val="009AD0"/>
                </a:solidFill>
              </a:rPr>
              <a:t>Öğrencilerin kendilerini en açık ve rahat olarak ifade ettikleri bir alan olarak düşünüldüğünde sosyal ağların eğitim amaçlı kullanılması eğitim ortamları açısından olumlu olabilecek bir gelişmedir. </a:t>
            </a:r>
          </a:p>
          <a:p>
            <a:endParaRPr lang="tr-TR" dirty="0"/>
          </a:p>
        </p:txBody>
      </p:sp>
      <p:pic>
        <p:nvPicPr>
          <p:cNvPr id="5" name="Resim 4">
            <a:extLst>
              <a:ext uri="{FF2B5EF4-FFF2-40B4-BE49-F238E27FC236}">
                <a16:creationId xmlns:a16="http://schemas.microsoft.com/office/drawing/2014/main" xmlns="" id="{90BE195B-5531-4889-A5CF-60C2350CB3E5}"/>
              </a:ext>
            </a:extLst>
          </p:cNvPr>
          <p:cNvPicPr>
            <a:picLocks noChangeAspect="1"/>
          </p:cNvPicPr>
          <p:nvPr/>
        </p:nvPicPr>
        <p:blipFill rotWithShape="1">
          <a:blip r:embed="rId2">
            <a:extLst>
              <a:ext uri="{28A0092B-C50C-407E-A947-70E740481C1C}">
                <a14:useLocalDpi xmlns:a14="http://schemas.microsoft.com/office/drawing/2010/main" val="0"/>
              </a:ext>
            </a:extLst>
          </a:blip>
          <a:srcRect l="14352" r="30718" b="-2"/>
          <a:stretch/>
        </p:blipFill>
        <p:spPr>
          <a:xfrm>
            <a:off x="8736662" y="2703066"/>
            <a:ext cx="2896569" cy="35199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53322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1942AA6-FDD1-4D75-A7AC-D7B93B41486E}"/>
              </a:ext>
            </a:extLst>
          </p:cNvPr>
          <p:cNvSpPr>
            <a:spLocks noGrp="1"/>
          </p:cNvSpPr>
          <p:nvPr>
            <p:ph type="title"/>
          </p:nvPr>
        </p:nvSpPr>
        <p:spPr>
          <a:xfrm>
            <a:off x="7558564" y="628073"/>
            <a:ext cx="3912583" cy="133928"/>
          </a:xfrm>
        </p:spPr>
        <p:txBody>
          <a:bodyPr>
            <a:normAutofit fontScale="90000"/>
          </a:bodyPr>
          <a:lstStyle/>
          <a:p>
            <a:endParaRPr lang="tr-TR" sz="3200" dirty="0"/>
          </a:p>
        </p:txBody>
      </p:sp>
      <p:pic>
        <p:nvPicPr>
          <p:cNvPr id="5" name="Resim 4" descr="oyuncak içeren bir resim&#10;&#10;Açıklama otomatik olarak oluşturuldu">
            <a:extLst>
              <a:ext uri="{FF2B5EF4-FFF2-40B4-BE49-F238E27FC236}">
                <a16:creationId xmlns:a16="http://schemas.microsoft.com/office/drawing/2014/main" xmlns="" id="{452983F6-A2DC-421D-80AC-E5F2E88ABE6F}"/>
              </a:ext>
            </a:extLst>
          </p:cNvPr>
          <p:cNvPicPr>
            <a:picLocks noChangeAspect="1"/>
          </p:cNvPicPr>
          <p:nvPr/>
        </p:nvPicPr>
        <p:blipFill rotWithShape="1">
          <a:blip r:embed="rId2">
            <a:extLst>
              <a:ext uri="{28A0092B-C50C-407E-A947-70E740481C1C}">
                <a14:useLocalDpi xmlns:a14="http://schemas.microsoft.com/office/drawing/2010/main" val="0"/>
              </a:ext>
            </a:extLst>
          </a:blip>
          <a:srcRect b="7006"/>
          <a:stretch/>
        </p:blipFill>
        <p:spPr>
          <a:xfrm>
            <a:off x="530318" y="609600"/>
            <a:ext cx="3912583" cy="31202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İçerik Yer Tutucusu 2">
            <a:extLst>
              <a:ext uri="{FF2B5EF4-FFF2-40B4-BE49-F238E27FC236}">
                <a16:creationId xmlns:a16="http://schemas.microsoft.com/office/drawing/2014/main" xmlns="" id="{A9E4478F-3B05-4864-AEB9-DCE0B9F6E1AC}"/>
              </a:ext>
            </a:extLst>
          </p:cNvPr>
          <p:cNvSpPr>
            <a:spLocks noGrp="1"/>
          </p:cNvSpPr>
          <p:nvPr>
            <p:ph idx="1"/>
          </p:nvPr>
        </p:nvSpPr>
        <p:spPr>
          <a:xfrm>
            <a:off x="5052292" y="1126836"/>
            <a:ext cx="6418856" cy="4969164"/>
          </a:xfrm>
        </p:spPr>
        <p:txBody>
          <a:bodyPr>
            <a:normAutofit/>
          </a:bodyPr>
          <a:lstStyle/>
          <a:p>
            <a:r>
              <a:rPr lang="tr-TR" sz="2000" b="1" dirty="0">
                <a:solidFill>
                  <a:srgbClr val="009AD0"/>
                </a:solidFill>
              </a:rPr>
              <a:t>Yapılan çeşitli araştırmalara  göre öğrenciler </a:t>
            </a:r>
            <a:r>
              <a:rPr lang="tr-TR" sz="2000" b="1" dirty="0">
                <a:solidFill>
                  <a:srgbClr val="0070C0"/>
                </a:solidFill>
              </a:rPr>
              <a:t>“okul proje/ödevleriyle ilgili araştırma yapmak” “eğitim amaçlı grupları ve etkinlikleri incelemek” </a:t>
            </a:r>
            <a:r>
              <a:rPr lang="tr-TR" sz="2000" b="1" dirty="0">
                <a:solidFill>
                  <a:srgbClr val="009AD0"/>
                </a:solidFill>
              </a:rPr>
              <a:t>için sosyal ağları çok yoğun bir şekilde kullanıyor. </a:t>
            </a:r>
          </a:p>
          <a:p>
            <a:pPr marL="45720" indent="0">
              <a:buNone/>
            </a:pPr>
            <a:r>
              <a:rPr lang="tr-TR" sz="2000" b="1" dirty="0">
                <a:solidFill>
                  <a:srgbClr val="009AD0"/>
                </a:solidFill>
              </a:rPr>
              <a:t>2012-2013 eğitim-öğretim yılı güz döneminde Ege Üniversitesi Eğitim Fakültesinde yürütülmekte olan Doktora Formasyon Programı kapsamındaki Gelişim ve Öğrenme dersi kapsamında Fırat SARSAR, Makbule BAŞBAY ve Alper BAŞBAY tarafından yapılan çalışmada </a:t>
            </a:r>
            <a:r>
              <a:rPr lang="tr-TR" sz="2000" b="1" dirty="0">
                <a:solidFill>
                  <a:srgbClr val="0070C0"/>
                </a:solidFill>
              </a:rPr>
              <a:t>derslerin Facebook ortamında yürütülmesinde öğrencilerin  motivasyonlarının çok yüksek olduğu görülmüştür. </a:t>
            </a:r>
          </a:p>
          <a:p>
            <a:pPr marL="45720" indent="0">
              <a:buNone/>
            </a:pPr>
            <a:r>
              <a:rPr lang="tr-TR" sz="2000" b="1" dirty="0">
                <a:solidFill>
                  <a:srgbClr val="009AD0"/>
                </a:solidFill>
              </a:rPr>
              <a:t>Bu durumun özellikle X ve babyboomer kuşağı eğitimcilerine anlatılması gerekiyor</a:t>
            </a:r>
          </a:p>
        </p:txBody>
      </p:sp>
    </p:spTree>
    <p:extLst>
      <p:ext uri="{BB962C8B-B14F-4D97-AF65-F5344CB8AC3E}">
        <p14:creationId xmlns:p14="http://schemas.microsoft.com/office/powerpoint/2010/main" val="3256702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954F98B-20E6-4A1A-B1ED-CC362448003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F946BC80-942E-4C71-9335-0CC7071028B9}"/>
              </a:ext>
            </a:extLst>
          </p:cNvPr>
          <p:cNvSpPr>
            <a:spLocks noGrp="1"/>
          </p:cNvSpPr>
          <p:nvPr>
            <p:ph idx="1"/>
          </p:nvPr>
        </p:nvSpPr>
        <p:spPr/>
        <p:txBody>
          <a:bodyPr/>
          <a:lstStyle/>
          <a:p>
            <a:endParaRPr lang="tr-TR" dirty="0"/>
          </a:p>
          <a:p>
            <a:endParaRPr lang="tr-TR" dirty="0"/>
          </a:p>
          <a:p>
            <a:r>
              <a:rPr lang="tr-TR" b="1" dirty="0">
                <a:solidFill>
                  <a:srgbClr val="009AD0"/>
                </a:solidFill>
              </a:rPr>
              <a:t>Teknolojiyi kullanmada öğrencisinden çok geride kalan bir öğretmenin yeni kuşak üzerindeki etkisi oldukça azdır. </a:t>
            </a:r>
          </a:p>
          <a:p>
            <a:r>
              <a:rPr lang="tr-TR" b="1" dirty="0">
                <a:solidFill>
                  <a:srgbClr val="009AD0"/>
                </a:solidFill>
              </a:rPr>
              <a:t>Bu nedenle öğretmenler teknolojik gelişmeleri takip ederek  bu kuşağın yeni öğrenme stili ile başa çıkabilecek şekilde donanımlı olmalıdır. </a:t>
            </a:r>
          </a:p>
          <a:p>
            <a:endParaRPr lang="tr-TR" dirty="0"/>
          </a:p>
        </p:txBody>
      </p:sp>
      <p:pic>
        <p:nvPicPr>
          <p:cNvPr id="5" name="Resim 4" descr="küçük resim içeren bir resim&#10;&#10;Açıklama otomatik olarak oluşturuldu">
            <a:extLst>
              <a:ext uri="{FF2B5EF4-FFF2-40B4-BE49-F238E27FC236}">
                <a16:creationId xmlns:a16="http://schemas.microsoft.com/office/drawing/2014/main" xmlns="" id="{E3C56FE6-88F4-466B-96C3-5947D6AB4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49" y="412780"/>
            <a:ext cx="1420000" cy="1750000"/>
          </a:xfrm>
          <a:prstGeom prst="rect">
            <a:avLst/>
          </a:prstGeom>
        </p:spPr>
      </p:pic>
      <p:pic>
        <p:nvPicPr>
          <p:cNvPr id="7" name="Resim 6" descr="küçük resim içeren bir resim&#10;&#10;Açıklama otomatik olarak oluşturuldu">
            <a:extLst>
              <a:ext uri="{FF2B5EF4-FFF2-40B4-BE49-F238E27FC236}">
                <a16:creationId xmlns:a16="http://schemas.microsoft.com/office/drawing/2014/main" xmlns="" id="{8C94653F-F262-45CF-895E-32450A449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2749" y="4721387"/>
            <a:ext cx="2514600" cy="1819275"/>
          </a:xfrm>
          <a:prstGeom prst="rect">
            <a:avLst/>
          </a:prstGeom>
        </p:spPr>
      </p:pic>
    </p:spTree>
    <p:extLst>
      <p:ext uri="{BB962C8B-B14F-4D97-AF65-F5344CB8AC3E}">
        <p14:creationId xmlns:p14="http://schemas.microsoft.com/office/powerpoint/2010/main" val="1042264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48F90E0-AFFB-4092-BE21-D8DE1DF0E390}"/>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xmlns="" id="{575DE6C0-EFB2-4795-953D-A49305C14453}"/>
              </a:ext>
            </a:extLst>
          </p:cNvPr>
          <p:cNvSpPr>
            <a:spLocks noGrp="1"/>
          </p:cNvSpPr>
          <p:nvPr>
            <p:ph idx="1"/>
          </p:nvPr>
        </p:nvSpPr>
        <p:spPr>
          <a:xfrm>
            <a:off x="2547257" y="2057400"/>
            <a:ext cx="6830008" cy="4038600"/>
          </a:xfrm>
        </p:spPr>
        <p:txBody>
          <a:bodyPr/>
          <a:lstStyle/>
          <a:p>
            <a:r>
              <a:rPr lang="tr-TR" dirty="0"/>
              <a:t> </a:t>
            </a:r>
            <a:r>
              <a:rPr lang="tr-TR" b="1" dirty="0">
                <a:solidFill>
                  <a:srgbClr val="009AD0"/>
                </a:solidFill>
              </a:rPr>
              <a:t>“Her yeni gelen nesil daha berbat geliyor.”</a:t>
            </a:r>
          </a:p>
          <a:p>
            <a:r>
              <a:rPr lang="tr-TR" b="1" dirty="0">
                <a:solidFill>
                  <a:srgbClr val="009AD0"/>
                </a:solidFill>
              </a:rPr>
              <a:t>Her yeni gelen nesil bir önceki nesilden daha farklı ihtiyaçlarla geliyor. Z kuşağı bizlerden çok daha farklı uyarıcıların olduğu bir dünyada doğdu. İlgilerini çeken şeyler, öğrenme stilleri, dikkat süreleri farklı. </a:t>
            </a:r>
          </a:p>
          <a:p>
            <a:r>
              <a:rPr lang="tr-TR" b="1" dirty="0">
                <a:solidFill>
                  <a:srgbClr val="009AD0"/>
                </a:solidFill>
              </a:rPr>
              <a:t>Teknolojiyle hayatının ileri yaşlarında tanışan ve geleneksel öğretme ve disiplin yöntemlerine alışmış X kuşağına mensup öğretmenlerin Z’ler üzerinde etki yaratabilmeleri için öncelikle onların özelliklerini öğrenmesi gerekiyor. </a:t>
            </a:r>
          </a:p>
        </p:txBody>
      </p:sp>
      <p:pic>
        <p:nvPicPr>
          <p:cNvPr id="5" name="Resim 4">
            <a:extLst>
              <a:ext uri="{FF2B5EF4-FFF2-40B4-BE49-F238E27FC236}">
                <a16:creationId xmlns:a16="http://schemas.microsoft.com/office/drawing/2014/main" xmlns="" id="{2674CBA7-79DD-487F-8648-C605A2147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58" y="233266"/>
            <a:ext cx="1909043" cy="2386304"/>
          </a:xfrm>
          <a:prstGeom prst="rect">
            <a:avLst/>
          </a:prstGeom>
        </p:spPr>
      </p:pic>
      <p:pic>
        <p:nvPicPr>
          <p:cNvPr id="9" name="Resim 8" descr="küçük resim içeren bir resim&#10;&#10;Açıklama otomatik olarak oluşturuldu">
            <a:extLst>
              <a:ext uri="{FF2B5EF4-FFF2-40B4-BE49-F238E27FC236}">
                <a16:creationId xmlns:a16="http://schemas.microsoft.com/office/drawing/2014/main" xmlns="" id="{E92AA4F2-6C5A-4B70-8264-8A239E918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831" y="4650339"/>
            <a:ext cx="2381250" cy="1924050"/>
          </a:xfrm>
          <a:prstGeom prst="rect">
            <a:avLst/>
          </a:prstGeom>
        </p:spPr>
      </p:pic>
    </p:spTree>
    <p:extLst>
      <p:ext uri="{BB962C8B-B14F-4D97-AF65-F5344CB8AC3E}">
        <p14:creationId xmlns:p14="http://schemas.microsoft.com/office/powerpoint/2010/main" val="6365884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F388442-6DD1-467F-BB6C-9194671C8604}"/>
              </a:ext>
            </a:extLst>
          </p:cNvPr>
          <p:cNvSpPr>
            <a:spLocks noGrp="1"/>
          </p:cNvSpPr>
          <p:nvPr>
            <p:ph type="title"/>
          </p:nvPr>
        </p:nvSpPr>
        <p:spPr>
          <a:xfrm>
            <a:off x="4441783" y="609600"/>
            <a:ext cx="6693061" cy="152400"/>
          </a:xfrm>
        </p:spPr>
        <p:txBody>
          <a:bodyPr>
            <a:normAutofit fontScale="90000"/>
          </a:bodyPr>
          <a:lstStyle/>
          <a:p>
            <a:endParaRPr lang="tr-TR" dirty="0"/>
          </a:p>
        </p:txBody>
      </p:sp>
      <p:pic>
        <p:nvPicPr>
          <p:cNvPr id="7" name="Resim 6">
            <a:extLst>
              <a:ext uri="{FF2B5EF4-FFF2-40B4-BE49-F238E27FC236}">
                <a16:creationId xmlns:a16="http://schemas.microsoft.com/office/drawing/2014/main" xmlns="" id="{41C2EDC1-ADC8-4357-BC11-1ADA03763F64}"/>
              </a:ext>
            </a:extLst>
          </p:cNvPr>
          <p:cNvPicPr>
            <a:picLocks noChangeAspect="1"/>
          </p:cNvPicPr>
          <p:nvPr/>
        </p:nvPicPr>
        <p:blipFill rotWithShape="1">
          <a:blip r:embed="rId2">
            <a:extLst>
              <a:ext uri="{28A0092B-C50C-407E-A947-70E740481C1C}">
                <a14:useLocalDpi xmlns:a14="http://schemas.microsoft.com/office/drawing/2010/main" val="0"/>
              </a:ext>
            </a:extLst>
          </a:blip>
          <a:srcRect r="-1" b="88"/>
          <a:stretch/>
        </p:blipFill>
        <p:spPr>
          <a:xfrm>
            <a:off x="223336" y="245805"/>
            <a:ext cx="3646837" cy="2860208"/>
          </a:xfrm>
          <a:prstGeom prst="rect">
            <a:avLst/>
          </a:prstGeom>
        </p:spPr>
      </p:pic>
      <p:pic>
        <p:nvPicPr>
          <p:cNvPr id="5" name="Resim 4">
            <a:extLst>
              <a:ext uri="{FF2B5EF4-FFF2-40B4-BE49-F238E27FC236}">
                <a16:creationId xmlns:a16="http://schemas.microsoft.com/office/drawing/2014/main" xmlns="" id="{88128394-DF95-4DBA-AC98-86E35C829F6D}"/>
              </a:ext>
            </a:extLst>
          </p:cNvPr>
          <p:cNvPicPr>
            <a:picLocks noChangeAspect="1"/>
          </p:cNvPicPr>
          <p:nvPr/>
        </p:nvPicPr>
        <p:blipFill rotWithShape="1">
          <a:blip r:embed="rId3">
            <a:extLst>
              <a:ext uri="{28A0092B-C50C-407E-A947-70E740481C1C}">
                <a14:useLocalDpi xmlns:a14="http://schemas.microsoft.com/office/drawing/2010/main" val="0"/>
              </a:ext>
            </a:extLst>
          </a:blip>
          <a:srcRect r="-1" b="1645"/>
          <a:stretch/>
        </p:blipFill>
        <p:spPr>
          <a:xfrm>
            <a:off x="223336" y="3266880"/>
            <a:ext cx="3646837" cy="3354899"/>
          </a:xfrm>
          <a:prstGeom prst="rect">
            <a:avLst/>
          </a:prstGeom>
        </p:spPr>
      </p:pic>
      <p:sp>
        <p:nvSpPr>
          <p:cNvPr id="3" name="İçerik Yer Tutucusu 2">
            <a:extLst>
              <a:ext uri="{FF2B5EF4-FFF2-40B4-BE49-F238E27FC236}">
                <a16:creationId xmlns:a16="http://schemas.microsoft.com/office/drawing/2014/main" xmlns="" id="{1CA3E563-0A04-43B8-AF72-AE0E6D99FB22}"/>
              </a:ext>
            </a:extLst>
          </p:cNvPr>
          <p:cNvSpPr>
            <a:spLocks noGrp="1"/>
          </p:cNvSpPr>
          <p:nvPr>
            <p:ph idx="1"/>
          </p:nvPr>
        </p:nvSpPr>
        <p:spPr>
          <a:xfrm>
            <a:off x="4441783" y="1166327"/>
            <a:ext cx="6693061" cy="4929673"/>
          </a:xfrm>
        </p:spPr>
        <p:txBody>
          <a:bodyPr>
            <a:normAutofit/>
          </a:bodyPr>
          <a:lstStyle/>
          <a:p>
            <a:r>
              <a:rPr lang="tr-TR" sz="2000" b="1" dirty="0">
                <a:solidFill>
                  <a:srgbClr val="009AD0"/>
                </a:solidFill>
              </a:rPr>
              <a:t>Tek bir konuya odaklanıp, onu bitirdikten sonra başka konuya geçme şeklinde sıralı bir öğrenme tarzına sahip olan X kuşağı öğretmeni, aynı anda eşzamanlı olarak birçok şeyi yapabilme kapasitesi ve isteği olan Z kuşağı öğrencisine uyum sağlamakta zorlanacaktır. </a:t>
            </a:r>
          </a:p>
          <a:p>
            <a:endParaRPr lang="tr-TR" sz="2000" b="1" dirty="0">
              <a:solidFill>
                <a:srgbClr val="009AD0"/>
              </a:solidFill>
            </a:endParaRPr>
          </a:p>
          <a:p>
            <a:r>
              <a:rPr lang="tr-TR" sz="2000" b="1" dirty="0">
                <a:solidFill>
                  <a:srgbClr val="009AD0"/>
                </a:solidFill>
              </a:rPr>
              <a:t>X kuşağından gelen öğretmenler  genellikle disiplini sever. Bu durum özellikle öğrenme- öğretme etkinliklerinde sorun yaşamalarına sebep olur.</a:t>
            </a:r>
          </a:p>
          <a:p>
            <a:pPr marL="45720" indent="0">
              <a:buNone/>
            </a:pPr>
            <a:endParaRPr lang="tr-TR" sz="2000" b="1" dirty="0">
              <a:solidFill>
                <a:srgbClr val="009AD0"/>
              </a:solidFill>
            </a:endParaRPr>
          </a:p>
          <a:p>
            <a:r>
              <a:rPr lang="tr-TR" sz="2000" b="1" dirty="0">
                <a:solidFill>
                  <a:srgbClr val="009AD0"/>
                </a:solidFill>
              </a:rPr>
              <a:t> Böyle bir durumda, öğretim elemanları “dersi dinlemiyorsun”, “dersi dinlemeyen dışarı çıkabilir”, “ne kadar saygısızsın” gibi tepkilerle öğrencilerin derse olan ilgi ve motivasyonlarını düşürebiliyor.</a:t>
            </a:r>
          </a:p>
          <a:p>
            <a:endParaRPr lang="tr-TR" sz="2000" dirty="0"/>
          </a:p>
        </p:txBody>
      </p:sp>
    </p:spTree>
    <p:extLst>
      <p:ext uri="{BB962C8B-B14F-4D97-AF65-F5344CB8AC3E}">
        <p14:creationId xmlns:p14="http://schemas.microsoft.com/office/powerpoint/2010/main" val="4207257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14F538-8740-43D7-B01B-C45FC037EBD5}"/>
              </a:ext>
            </a:extLst>
          </p:cNvPr>
          <p:cNvSpPr>
            <a:spLocks noGrp="1"/>
          </p:cNvSpPr>
          <p:nvPr>
            <p:ph type="title"/>
          </p:nvPr>
        </p:nvSpPr>
        <p:spPr>
          <a:xfrm>
            <a:off x="1143000" y="609600"/>
            <a:ext cx="6693061" cy="1356360"/>
          </a:xfrm>
        </p:spPr>
        <p:txBody>
          <a:bodyPr>
            <a:normAutofit/>
          </a:bodyPr>
          <a:lstStyle/>
          <a:p>
            <a:endParaRPr lang="tr-TR"/>
          </a:p>
        </p:txBody>
      </p:sp>
      <p:sp>
        <p:nvSpPr>
          <p:cNvPr id="3" name="İçerik Yer Tutucusu 2">
            <a:extLst>
              <a:ext uri="{FF2B5EF4-FFF2-40B4-BE49-F238E27FC236}">
                <a16:creationId xmlns:a16="http://schemas.microsoft.com/office/drawing/2014/main" xmlns="" id="{EE299560-63DF-4DBE-B561-779E071EBA26}"/>
              </a:ext>
            </a:extLst>
          </p:cNvPr>
          <p:cNvSpPr>
            <a:spLocks noGrp="1"/>
          </p:cNvSpPr>
          <p:nvPr>
            <p:ph idx="1"/>
          </p:nvPr>
        </p:nvSpPr>
        <p:spPr>
          <a:xfrm>
            <a:off x="1143000" y="2057400"/>
            <a:ext cx="6693061" cy="4038600"/>
          </a:xfrm>
        </p:spPr>
        <p:txBody>
          <a:bodyPr>
            <a:normAutofit/>
          </a:bodyPr>
          <a:lstStyle/>
          <a:p>
            <a:r>
              <a:rPr lang="tr-TR" sz="2000" b="1" dirty="0">
                <a:solidFill>
                  <a:srgbClr val="009AD0"/>
                </a:solidFill>
              </a:rPr>
              <a:t>Ele avuca sığmayan Z kuşağı ile karşı karşıya kalan öğretmenler olarak, disiplin temelli klasik bir öğretme yöntemi yeterli olmayacaktır.</a:t>
            </a:r>
          </a:p>
          <a:p>
            <a:r>
              <a:rPr lang="tr-TR" sz="2000" b="1" dirty="0">
                <a:solidFill>
                  <a:srgbClr val="009AD0"/>
                </a:solidFill>
              </a:rPr>
              <a:t> Bu kuşak öğrencileri olayların nedenini ve gerekçesini merak eder ve öğrenmek ister. Sınıf ortamında uygun bir dille açıklanmayan, önemsenmeyen ya da bastırılan durumlar iletişim problemlerini beraberinde getirir.  (Baskıcı otorite)</a:t>
            </a:r>
          </a:p>
          <a:p>
            <a:r>
              <a:rPr lang="tr-TR" sz="2000" b="1" dirty="0">
                <a:solidFill>
                  <a:srgbClr val="009AD0"/>
                </a:solidFill>
              </a:rPr>
              <a:t>Z kuşağı, hoşgörüyle yaklaşıldığında, bulunduğu ortamın dinamiklerini olumlu yönde değiştirebilir. Öğretmenler, öğrenci ile iletişimde hoşgörüyü merkeze alarak hareket etmeli, fevri tutum ve davranışlardan kaçınmalıdır. </a:t>
            </a:r>
          </a:p>
          <a:p>
            <a:endParaRPr lang="tr-TR" sz="2000" dirty="0">
              <a:solidFill>
                <a:srgbClr val="009AD0"/>
              </a:solidFill>
            </a:endParaRPr>
          </a:p>
          <a:p>
            <a:endParaRPr lang="tr-TR" sz="2000" dirty="0"/>
          </a:p>
          <a:p>
            <a:endParaRPr lang="tr-TR" sz="2000" dirty="0"/>
          </a:p>
        </p:txBody>
      </p:sp>
      <p:pic>
        <p:nvPicPr>
          <p:cNvPr id="7" name="Resim 6" descr="küçük resim içeren bir resim&#10;&#10;Açıklama otomatik olarak oluşturuldu">
            <a:extLst>
              <a:ext uri="{FF2B5EF4-FFF2-40B4-BE49-F238E27FC236}">
                <a16:creationId xmlns:a16="http://schemas.microsoft.com/office/drawing/2014/main" xmlns="" id="{1CF454AC-B128-4138-93AA-32C0FC2E51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5221" y="3777275"/>
            <a:ext cx="2862693" cy="2533484"/>
          </a:xfrm>
          <a:prstGeom prst="rect">
            <a:avLst/>
          </a:prstGeom>
        </p:spPr>
      </p:pic>
      <p:pic>
        <p:nvPicPr>
          <p:cNvPr id="5" name="Resim 4" descr="küçük resim içeren bir resim&#10;&#10;Açıklama otomatik olarak oluşturuldu">
            <a:extLst>
              <a:ext uri="{FF2B5EF4-FFF2-40B4-BE49-F238E27FC236}">
                <a16:creationId xmlns:a16="http://schemas.microsoft.com/office/drawing/2014/main" xmlns="" id="{8945E163-2F77-4590-B536-184BF8D63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3723" y="453935"/>
            <a:ext cx="2589463" cy="2543834"/>
          </a:xfrm>
          <a:prstGeom prst="rect">
            <a:avLst/>
          </a:prstGeom>
        </p:spPr>
      </p:pic>
    </p:spTree>
    <p:extLst>
      <p:ext uri="{BB962C8B-B14F-4D97-AF65-F5344CB8AC3E}">
        <p14:creationId xmlns:p14="http://schemas.microsoft.com/office/powerpoint/2010/main" val="17375347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8A82090-FACD-4491-8050-BA8D385FE43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96299D6F-1AA6-482E-B5E5-5BBA4B3CD656}"/>
              </a:ext>
            </a:extLst>
          </p:cNvPr>
          <p:cNvSpPr>
            <a:spLocks noGrp="1"/>
          </p:cNvSpPr>
          <p:nvPr>
            <p:ph idx="1"/>
          </p:nvPr>
        </p:nvSpPr>
        <p:spPr/>
        <p:txBody>
          <a:bodyPr/>
          <a:lstStyle/>
          <a:p>
            <a:r>
              <a:rPr lang="tr-TR" b="1" dirty="0">
                <a:solidFill>
                  <a:srgbClr val="009AD0"/>
                </a:solidFill>
              </a:rPr>
              <a:t>Z kuşağı bireylerinin özgüvenlerinin yüksek olması eğitim yaşamlarında farklı sorumluluklar almayı istemelerine sebep olur.  </a:t>
            </a:r>
          </a:p>
          <a:p>
            <a:r>
              <a:rPr lang="tr-TR" b="1" dirty="0">
                <a:solidFill>
                  <a:srgbClr val="009AD0"/>
                </a:solidFill>
              </a:rPr>
              <a:t>Öğretmenler, sosyal uyum becerileri düşük olan öğrencileri adapte etme, akademik becerileri geliştirme konusunda çocukların bu özelliğinden faydalanabilir.</a:t>
            </a:r>
          </a:p>
          <a:p>
            <a:pPr marL="45720" indent="0">
              <a:buNone/>
            </a:pPr>
            <a:endParaRPr lang="tr-TR" dirty="0"/>
          </a:p>
        </p:txBody>
      </p:sp>
      <p:pic>
        <p:nvPicPr>
          <p:cNvPr id="5" name="Resim 4">
            <a:extLst>
              <a:ext uri="{FF2B5EF4-FFF2-40B4-BE49-F238E27FC236}">
                <a16:creationId xmlns:a16="http://schemas.microsoft.com/office/drawing/2014/main" xmlns="" id="{C52E592D-80FF-4EF8-9EEE-B6E515CC2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4277" y="3582954"/>
            <a:ext cx="3238500" cy="2722595"/>
          </a:xfrm>
          <a:prstGeom prst="rect">
            <a:avLst/>
          </a:prstGeom>
        </p:spPr>
      </p:pic>
    </p:spTree>
    <p:extLst>
      <p:ext uri="{BB962C8B-B14F-4D97-AF65-F5344CB8AC3E}">
        <p14:creationId xmlns:p14="http://schemas.microsoft.com/office/powerpoint/2010/main" val="11514110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6AD0CE8-6CAE-4C0F-94D7-D94F6CA18AFD}"/>
              </a:ext>
            </a:extLst>
          </p:cNvPr>
          <p:cNvSpPr>
            <a:spLocks noGrp="1"/>
          </p:cNvSpPr>
          <p:nvPr>
            <p:ph type="title"/>
          </p:nvPr>
        </p:nvSpPr>
        <p:spPr/>
        <p:txBody>
          <a:bodyPr/>
          <a:lstStyle/>
          <a:p>
            <a:pPr algn="ctr"/>
            <a:r>
              <a:rPr lang="tr-TR" b="1" dirty="0">
                <a:solidFill>
                  <a:srgbClr val="0070C0"/>
                </a:solidFill>
              </a:rPr>
              <a:t>Z kuşağı Nasıl Yönetilir?</a:t>
            </a:r>
            <a:br>
              <a:rPr lang="tr-TR" b="1" dirty="0">
                <a:solidFill>
                  <a:srgbClr val="0070C0"/>
                </a:solidFill>
              </a:rPr>
            </a:br>
            <a:endParaRPr lang="tr-TR" b="1" dirty="0">
              <a:solidFill>
                <a:srgbClr val="0070C0"/>
              </a:solidFill>
            </a:endParaRPr>
          </a:p>
        </p:txBody>
      </p:sp>
      <p:sp>
        <p:nvSpPr>
          <p:cNvPr id="3" name="İçerik Yer Tutucusu 2">
            <a:extLst>
              <a:ext uri="{FF2B5EF4-FFF2-40B4-BE49-F238E27FC236}">
                <a16:creationId xmlns:a16="http://schemas.microsoft.com/office/drawing/2014/main" xmlns="" id="{18113004-E6CA-4E3F-8DDF-09B5D94D8F54}"/>
              </a:ext>
            </a:extLst>
          </p:cNvPr>
          <p:cNvSpPr>
            <a:spLocks noGrp="1"/>
          </p:cNvSpPr>
          <p:nvPr>
            <p:ph idx="1"/>
          </p:nvPr>
        </p:nvSpPr>
        <p:spPr>
          <a:xfrm>
            <a:off x="1143000" y="2057400"/>
            <a:ext cx="7068127" cy="4038600"/>
          </a:xfrm>
        </p:spPr>
        <p:txBody>
          <a:bodyPr>
            <a:normAutofit lnSpcReduction="10000"/>
          </a:bodyPr>
          <a:lstStyle/>
          <a:p>
            <a:r>
              <a:rPr lang="tr-TR" b="1" dirty="0">
                <a:solidFill>
                  <a:srgbClr val="009AD0"/>
                </a:solidFill>
              </a:rPr>
              <a:t>Onlara özerklik tanıyıp, girişimci ruhlarını besleyin; sadece görev vermekten kaçının.</a:t>
            </a:r>
          </a:p>
          <a:p>
            <a:r>
              <a:rPr lang="tr-TR" b="1" dirty="0">
                <a:solidFill>
                  <a:srgbClr val="009AD0"/>
                </a:solidFill>
              </a:rPr>
              <a:t>Helikopter ebeveynlerle büyümüş bir nesil olmaları göz önünde bulundurularak, ödüllerle motive olabileceklerini unutmayın.</a:t>
            </a:r>
          </a:p>
          <a:p>
            <a:r>
              <a:rPr lang="tr-TR" b="1" dirty="0">
                <a:solidFill>
                  <a:srgbClr val="009AD0"/>
                </a:solidFill>
              </a:rPr>
              <a:t>Yüz yüze iletişim kurmanın önemine inandıklarını, sadece mesajlaşmaktan hoşlanmayıp gerçekten duyulduklarını hissetmek istediklerini göz önünde bulundurun.</a:t>
            </a:r>
          </a:p>
          <a:p>
            <a:r>
              <a:rPr lang="tr-TR" b="1" dirty="0">
                <a:solidFill>
                  <a:srgbClr val="009AD0"/>
                </a:solidFill>
              </a:rPr>
              <a:t>Okulda öğretmen-öğrenci ilişkisine önem verdiklerini, yardım etmeye oldukça meyilli bir nesil olduklarını bilin.</a:t>
            </a:r>
          </a:p>
          <a:p>
            <a:endParaRPr lang="tr-TR" dirty="0"/>
          </a:p>
        </p:txBody>
      </p:sp>
      <p:pic>
        <p:nvPicPr>
          <p:cNvPr id="4" name="Resim 3">
            <a:extLst>
              <a:ext uri="{FF2B5EF4-FFF2-40B4-BE49-F238E27FC236}">
                <a16:creationId xmlns:a16="http://schemas.microsoft.com/office/drawing/2014/main" xmlns="" id="{574D0100-0979-4891-A250-5CE024273F64}"/>
              </a:ext>
            </a:extLst>
          </p:cNvPr>
          <p:cNvPicPr>
            <a:picLocks noChangeAspect="1"/>
          </p:cNvPicPr>
          <p:nvPr/>
        </p:nvPicPr>
        <p:blipFill rotWithShape="1">
          <a:blip r:embed="rId2"/>
          <a:srcRect b="12854"/>
          <a:stretch/>
        </p:blipFill>
        <p:spPr>
          <a:xfrm>
            <a:off x="8001890" y="3297382"/>
            <a:ext cx="3981450" cy="3246488"/>
          </a:xfrm>
          <a:prstGeom prst="rect">
            <a:avLst/>
          </a:prstGeom>
        </p:spPr>
      </p:pic>
    </p:spTree>
    <p:extLst>
      <p:ext uri="{BB962C8B-B14F-4D97-AF65-F5344CB8AC3E}">
        <p14:creationId xmlns:p14="http://schemas.microsoft.com/office/powerpoint/2010/main" val="2736517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4DB3B06-9955-49DF-9913-090ECD6A584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EC88306E-996B-4273-8D4A-22A9C0E1CB5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1563"/>
          <a:stretch/>
        </p:blipFill>
        <p:spPr>
          <a:xfrm>
            <a:off x="0" y="0"/>
            <a:ext cx="12191999" cy="6858000"/>
          </a:xfrm>
        </p:spPr>
      </p:pic>
    </p:spTree>
    <p:extLst>
      <p:ext uri="{BB962C8B-B14F-4D97-AF65-F5344CB8AC3E}">
        <p14:creationId xmlns:p14="http://schemas.microsoft.com/office/powerpoint/2010/main" val="503272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Rectangle 15">
            <a:extLst>
              <a:ext uri="{FF2B5EF4-FFF2-40B4-BE49-F238E27FC236}">
                <a16:creationId xmlns:a16="http://schemas.microsoft.com/office/drawing/2014/main" xmlns="" id="{8CB8977C-9631-4FF2-956D-5E9C6AD2BC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xmlns="" id="{E009F179-943F-42DF-89AE-16F859F9E2DF}"/>
              </a:ext>
            </a:extLst>
          </p:cNvPr>
          <p:cNvSpPr>
            <a:spLocks noGrp="1"/>
          </p:cNvSpPr>
          <p:nvPr>
            <p:ph type="title"/>
          </p:nvPr>
        </p:nvSpPr>
        <p:spPr>
          <a:xfrm>
            <a:off x="7888731" y="609600"/>
            <a:ext cx="3582416" cy="1356360"/>
          </a:xfrm>
        </p:spPr>
        <p:txBody>
          <a:bodyPr>
            <a:normAutofit/>
          </a:bodyPr>
          <a:lstStyle/>
          <a:p>
            <a:r>
              <a:rPr lang="tr-TR" sz="2500" b="1" dirty="0"/>
              <a:t>Z Kuşağı Dijital Dünyayı Nasıl Kullanıyor?</a:t>
            </a:r>
            <a:br>
              <a:rPr lang="tr-TR" sz="2500" b="1" dirty="0"/>
            </a:br>
            <a:endParaRPr lang="tr-TR" sz="2500" b="1" dirty="0"/>
          </a:p>
        </p:txBody>
      </p:sp>
      <p:sp>
        <p:nvSpPr>
          <p:cNvPr id="29" name="Rectangle 17">
            <a:extLst>
              <a:ext uri="{FF2B5EF4-FFF2-40B4-BE49-F238E27FC236}">
                <a16:creationId xmlns:a16="http://schemas.microsoft.com/office/drawing/2014/main" xmlns="" id="{7AA0CA45-8E56-411D-98B5-C3396D480E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39" y="243840"/>
            <a:ext cx="7327423"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19">
            <a:extLst>
              <a:ext uri="{FF2B5EF4-FFF2-40B4-BE49-F238E27FC236}">
                <a16:creationId xmlns:a16="http://schemas.microsoft.com/office/drawing/2014/main" xmlns="" id="{E13F1F62-DBF5-4310-8B41-F5CA9BDC99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0692" y="744223"/>
            <a:ext cx="3422042" cy="26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xmlns="" id="{394CD799-6792-4D11-9F00-366C949A7C3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61034" y="1382954"/>
            <a:ext cx="3121358" cy="1311965"/>
          </a:xfrm>
          <a:prstGeom prst="rect">
            <a:avLst/>
          </a:prstGeom>
        </p:spPr>
      </p:pic>
      <p:sp>
        <p:nvSpPr>
          <p:cNvPr id="31" name="Rectangle 21">
            <a:extLst>
              <a:ext uri="{FF2B5EF4-FFF2-40B4-BE49-F238E27FC236}">
                <a16:creationId xmlns:a16="http://schemas.microsoft.com/office/drawing/2014/main" xmlns="" id="{1E22B22E-9838-4ADC-B856-632F383B88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2561" y="744223"/>
            <a:ext cx="2761369" cy="26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Resim 10" descr="gök, açık hava, su sporu, spor içeren bir resim&#10;&#10;Açıklama otomatik olarak oluşturuldu">
            <a:extLst>
              <a:ext uri="{FF2B5EF4-FFF2-40B4-BE49-F238E27FC236}">
                <a16:creationId xmlns:a16="http://schemas.microsoft.com/office/drawing/2014/main" xmlns="" id="{DE8A1B14-5AE7-43FA-87A8-031407043C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4179" y="1427247"/>
            <a:ext cx="2429302" cy="1269310"/>
          </a:xfrm>
          <a:prstGeom prst="rect">
            <a:avLst/>
          </a:prstGeom>
        </p:spPr>
      </p:pic>
      <p:sp>
        <p:nvSpPr>
          <p:cNvPr id="32" name="Rectangle 23">
            <a:extLst>
              <a:ext uri="{FF2B5EF4-FFF2-40B4-BE49-F238E27FC236}">
                <a16:creationId xmlns:a16="http://schemas.microsoft.com/office/drawing/2014/main" xmlns="" id="{957CD34E-5EB0-4BC9-9EF4-E276C0322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0692" y="3507057"/>
            <a:ext cx="2790855" cy="26331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a:extLst>
              <a:ext uri="{FF2B5EF4-FFF2-40B4-BE49-F238E27FC236}">
                <a16:creationId xmlns:a16="http://schemas.microsoft.com/office/drawing/2014/main" xmlns="" id="{C44228A2-4829-4AFA-97D0-364EFB2C00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733" y="4139532"/>
            <a:ext cx="2480365" cy="1395205"/>
          </a:xfrm>
          <a:prstGeom prst="rect">
            <a:avLst/>
          </a:prstGeom>
        </p:spPr>
      </p:pic>
      <p:sp>
        <p:nvSpPr>
          <p:cNvPr id="33" name="Rectangle 25">
            <a:extLst>
              <a:ext uri="{FF2B5EF4-FFF2-40B4-BE49-F238E27FC236}">
                <a16:creationId xmlns:a16="http://schemas.microsoft.com/office/drawing/2014/main" xmlns="" id="{7AD75868-05E9-4588-A4B3-5A76425D90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81267" y="3507057"/>
            <a:ext cx="3392663" cy="26331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kişi, spor içeren bir resim&#10;&#10;Açıklama otomatik olarak oluşturuldu">
            <a:extLst>
              <a:ext uri="{FF2B5EF4-FFF2-40B4-BE49-F238E27FC236}">
                <a16:creationId xmlns:a16="http://schemas.microsoft.com/office/drawing/2014/main" xmlns="" id="{010BEA78-AE4D-42C5-8749-7F2C3DC5AE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1716" y="4064193"/>
            <a:ext cx="3091766" cy="1545883"/>
          </a:xfrm>
          <a:prstGeom prst="rect">
            <a:avLst/>
          </a:prstGeom>
        </p:spPr>
      </p:pic>
      <p:sp>
        <p:nvSpPr>
          <p:cNvPr id="3" name="İçerik Yer Tutucusu 2">
            <a:extLst>
              <a:ext uri="{FF2B5EF4-FFF2-40B4-BE49-F238E27FC236}">
                <a16:creationId xmlns:a16="http://schemas.microsoft.com/office/drawing/2014/main" xmlns="" id="{0C8FE11A-F65C-43E0-94F1-6944654D88C7}"/>
              </a:ext>
            </a:extLst>
          </p:cNvPr>
          <p:cNvSpPr>
            <a:spLocks noGrp="1"/>
          </p:cNvSpPr>
          <p:nvPr>
            <p:ph idx="1"/>
          </p:nvPr>
        </p:nvSpPr>
        <p:spPr>
          <a:xfrm>
            <a:off x="7558562" y="1588655"/>
            <a:ext cx="4397217" cy="5033124"/>
          </a:xfrm>
        </p:spPr>
        <p:txBody>
          <a:bodyPr>
            <a:normAutofit lnSpcReduction="10000"/>
          </a:bodyPr>
          <a:lstStyle/>
          <a:p>
            <a:r>
              <a:rPr lang="tr-TR" sz="1600" b="1" dirty="0">
                <a:solidFill>
                  <a:srgbClr val="009AD0"/>
                </a:solidFill>
              </a:rPr>
              <a:t>Teknosa tarafından 7-16 yaş aralığındaki çocuklar üzerinde yapılan araştırmaya göre, </a:t>
            </a:r>
          </a:p>
          <a:p>
            <a:pPr marL="45720" indent="0">
              <a:buNone/>
            </a:pPr>
            <a:r>
              <a:rPr lang="tr-TR" sz="1600" b="1" dirty="0">
                <a:solidFill>
                  <a:srgbClr val="009AD0"/>
                </a:solidFill>
              </a:rPr>
              <a:t>Dijital dünyanın içine doğup büyüyen Z kuşağı, </a:t>
            </a:r>
            <a:r>
              <a:rPr lang="tr-TR" sz="1600" b="1" i="1" dirty="0">
                <a:solidFill>
                  <a:srgbClr val="0070C0"/>
                </a:solidFill>
              </a:rPr>
              <a:t>%97 oranı ile en çok YouTube </a:t>
            </a:r>
            <a:r>
              <a:rPr lang="tr-TR" sz="1600" b="1" dirty="0">
                <a:solidFill>
                  <a:srgbClr val="009AD0"/>
                </a:solidFill>
              </a:rPr>
              <a:t>’da varlık gösteriyor. Kendi yaşıtlarının günlük hayatını yakından takip eden bu nesil, günün trendlerine uygun olarak eğlenceli videolar üreten kanallara abone oluyor, sevdikleri oyunların videolarını izliyor.</a:t>
            </a:r>
          </a:p>
          <a:p>
            <a:r>
              <a:rPr lang="tr-TR" sz="1600" b="1" dirty="0">
                <a:solidFill>
                  <a:srgbClr val="009AD0"/>
                </a:solidFill>
              </a:rPr>
              <a:t>Çocukların konuştuğu konuların başında </a:t>
            </a:r>
            <a:r>
              <a:rPr lang="tr-TR" sz="1600" b="1" i="1" dirty="0">
                <a:solidFill>
                  <a:srgbClr val="0070C0"/>
                </a:solidFill>
              </a:rPr>
              <a:t>% 38 oranı ile oyun </a:t>
            </a:r>
            <a:r>
              <a:rPr lang="tr-TR" sz="1600" b="1" dirty="0">
                <a:solidFill>
                  <a:srgbClr val="009AD0"/>
                </a:solidFill>
              </a:rPr>
              <a:t>başlığı gelirken, bu oran çocuğun oyun karakterleri ve oynadığı oyunlardan ne kadar etkilendiğinin de göstergesi oluyor. </a:t>
            </a:r>
          </a:p>
          <a:p>
            <a:r>
              <a:rPr lang="tr-TR" sz="1600" b="1" dirty="0">
                <a:solidFill>
                  <a:srgbClr val="009AD0"/>
                </a:solidFill>
              </a:rPr>
              <a:t>Z kuşağının diğer ilgi alanları ise </a:t>
            </a:r>
          </a:p>
          <a:p>
            <a:r>
              <a:rPr lang="tr-TR" sz="1600" b="1" i="1" dirty="0">
                <a:solidFill>
                  <a:srgbClr val="0070C0"/>
                </a:solidFill>
              </a:rPr>
              <a:t>% 34 ile trendleri ve gündemi takip ettikleri </a:t>
            </a:r>
            <a:r>
              <a:rPr lang="tr-TR" sz="1600" b="1" i="1" dirty="0" err="1">
                <a:solidFill>
                  <a:srgbClr val="0070C0"/>
                </a:solidFill>
              </a:rPr>
              <a:t>Vlog’lar</a:t>
            </a:r>
            <a:r>
              <a:rPr lang="tr-TR" sz="1600" b="1" i="1" dirty="0">
                <a:solidFill>
                  <a:srgbClr val="0070C0"/>
                </a:solidFill>
              </a:rPr>
              <a:t>, </a:t>
            </a:r>
          </a:p>
          <a:p>
            <a:r>
              <a:rPr lang="tr-TR" sz="1600" b="1" dirty="0">
                <a:solidFill>
                  <a:srgbClr val="009AD0"/>
                </a:solidFill>
              </a:rPr>
              <a:t> </a:t>
            </a:r>
            <a:r>
              <a:rPr lang="tr-TR" sz="1600" b="1" i="1" dirty="0">
                <a:solidFill>
                  <a:srgbClr val="0070C0"/>
                </a:solidFill>
              </a:rPr>
              <a:t>% 6 ile oyuncaklar </a:t>
            </a:r>
            <a:r>
              <a:rPr lang="tr-TR" sz="1600" b="1" dirty="0">
                <a:solidFill>
                  <a:srgbClr val="009AD0"/>
                </a:solidFill>
              </a:rPr>
              <a:t>ve </a:t>
            </a:r>
          </a:p>
          <a:p>
            <a:r>
              <a:rPr lang="tr-TR" sz="1600" b="1" i="1" dirty="0">
                <a:solidFill>
                  <a:srgbClr val="0070C0"/>
                </a:solidFill>
              </a:rPr>
              <a:t>% 3 ile çocuk kanalları</a:t>
            </a:r>
            <a:r>
              <a:rPr lang="tr-TR" sz="1600" b="1" dirty="0">
                <a:solidFill>
                  <a:srgbClr val="009AD0"/>
                </a:solidFill>
              </a:rPr>
              <a:t> olarak sıralanıyor.</a:t>
            </a:r>
          </a:p>
          <a:p>
            <a:endParaRPr lang="tr-TR" sz="1100" dirty="0"/>
          </a:p>
        </p:txBody>
      </p:sp>
    </p:spTree>
    <p:extLst>
      <p:ext uri="{BB962C8B-B14F-4D97-AF65-F5344CB8AC3E}">
        <p14:creationId xmlns:p14="http://schemas.microsoft.com/office/powerpoint/2010/main" val="1887753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içeren bir resim&#10;&#10;Açıklama otomatik olarak oluşturuldu">
            <a:extLst>
              <a:ext uri="{FF2B5EF4-FFF2-40B4-BE49-F238E27FC236}">
                <a16:creationId xmlns:a16="http://schemas.microsoft.com/office/drawing/2014/main" xmlns="" id="{411AD9F9-681B-4422-BA86-E2F23B2FB1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6345" y="3846050"/>
            <a:ext cx="3880147" cy="2743818"/>
          </a:xfrm>
          <a:prstGeom prst="rect">
            <a:avLst/>
          </a:prstGeom>
        </p:spPr>
      </p:pic>
      <p:sp>
        <p:nvSpPr>
          <p:cNvPr id="2" name="Başlık 1">
            <a:extLst>
              <a:ext uri="{FF2B5EF4-FFF2-40B4-BE49-F238E27FC236}">
                <a16:creationId xmlns:a16="http://schemas.microsoft.com/office/drawing/2014/main" xmlns="" id="{44482D25-A8D3-4F62-A61C-95EBB9FE4B4B}"/>
              </a:ext>
            </a:extLst>
          </p:cNvPr>
          <p:cNvSpPr>
            <a:spLocks noGrp="1"/>
          </p:cNvSpPr>
          <p:nvPr>
            <p:ph type="title"/>
          </p:nvPr>
        </p:nvSpPr>
        <p:spPr/>
        <p:txBody>
          <a:bodyPr/>
          <a:lstStyle/>
          <a:p>
            <a:pPr algn="ctr"/>
            <a:r>
              <a:rPr lang="tr-TR" b="1" dirty="0">
                <a:solidFill>
                  <a:srgbClr val="0070C0"/>
                </a:solidFill>
              </a:rPr>
              <a:t>Sessiz Kuşak</a:t>
            </a:r>
          </a:p>
        </p:txBody>
      </p:sp>
      <p:sp>
        <p:nvSpPr>
          <p:cNvPr id="3" name="İçerik Yer Tutucusu 2">
            <a:extLst>
              <a:ext uri="{FF2B5EF4-FFF2-40B4-BE49-F238E27FC236}">
                <a16:creationId xmlns:a16="http://schemas.microsoft.com/office/drawing/2014/main" xmlns="" id="{12CEAEE2-1BC5-4F2B-8AB0-0A0C9E3502C4}"/>
              </a:ext>
            </a:extLst>
          </p:cNvPr>
          <p:cNvSpPr>
            <a:spLocks noGrp="1"/>
          </p:cNvSpPr>
          <p:nvPr>
            <p:ph idx="1"/>
          </p:nvPr>
        </p:nvSpPr>
        <p:spPr/>
        <p:txBody>
          <a:bodyPr/>
          <a:lstStyle/>
          <a:p>
            <a:r>
              <a:rPr lang="tr-TR" b="1" dirty="0">
                <a:solidFill>
                  <a:srgbClr val="009AD0"/>
                </a:solidFill>
              </a:rPr>
              <a:t>1945 yılından önce doğan gruptur. </a:t>
            </a:r>
          </a:p>
          <a:p>
            <a:r>
              <a:rPr lang="tr-TR" b="1" dirty="0">
                <a:solidFill>
                  <a:srgbClr val="009AD0"/>
                </a:solidFill>
              </a:rPr>
              <a:t>Sessiz kuşak, </a:t>
            </a:r>
            <a:r>
              <a:rPr lang="tr-TR" b="1" dirty="0">
                <a:solidFill>
                  <a:srgbClr val="0070C0"/>
                </a:solidFill>
              </a:rPr>
              <a:t>1927-1945 </a:t>
            </a:r>
            <a:r>
              <a:rPr lang="tr-TR" b="1" dirty="0">
                <a:solidFill>
                  <a:srgbClr val="009AD0"/>
                </a:solidFill>
              </a:rPr>
              <a:t>döneminde doğanlar olarak anılır ki; onlar babaannelerimiz, dedelerimizdir. Diğer bir ifadeyle, Türkiye’deki Cumhuriyet kuşağıdır.</a:t>
            </a:r>
          </a:p>
          <a:p>
            <a:endParaRPr lang="tr-TR" dirty="0"/>
          </a:p>
        </p:txBody>
      </p:sp>
    </p:spTree>
    <p:extLst>
      <p:ext uri="{BB962C8B-B14F-4D97-AF65-F5344CB8AC3E}">
        <p14:creationId xmlns:p14="http://schemas.microsoft.com/office/powerpoint/2010/main" val="15610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CD09D0A-9469-4759-B1A5-590D368E2B7F}"/>
              </a:ext>
            </a:extLst>
          </p:cNvPr>
          <p:cNvSpPr>
            <a:spLocks noGrp="1"/>
          </p:cNvSpPr>
          <p:nvPr>
            <p:ph type="title"/>
          </p:nvPr>
        </p:nvSpPr>
        <p:spPr>
          <a:xfrm>
            <a:off x="1143000" y="609600"/>
            <a:ext cx="9875520" cy="640702"/>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xmlns="" id="{18372BA8-93A7-4C58-B130-50473B5B35AE}"/>
              </a:ext>
            </a:extLst>
          </p:cNvPr>
          <p:cNvSpPr>
            <a:spLocks noGrp="1"/>
          </p:cNvSpPr>
          <p:nvPr>
            <p:ph idx="1"/>
          </p:nvPr>
        </p:nvSpPr>
        <p:spPr>
          <a:xfrm>
            <a:off x="1143000" y="1436914"/>
            <a:ext cx="7105261" cy="4659086"/>
          </a:xfrm>
        </p:spPr>
        <p:txBody>
          <a:bodyPr>
            <a:normAutofit lnSpcReduction="10000"/>
          </a:bodyPr>
          <a:lstStyle/>
          <a:p>
            <a:r>
              <a:rPr lang="tr-TR" b="1" dirty="0" err="1">
                <a:solidFill>
                  <a:srgbClr val="009AD0"/>
                </a:solidFill>
              </a:rPr>
              <a:t>Awesomeness</a:t>
            </a:r>
            <a:r>
              <a:rPr lang="tr-TR" b="1" dirty="0">
                <a:solidFill>
                  <a:srgbClr val="009AD0"/>
                </a:solidFill>
              </a:rPr>
              <a:t> tarafından 2017’de yapılan bir araştırmaya göre; </a:t>
            </a:r>
          </a:p>
          <a:p>
            <a:r>
              <a:rPr lang="tr-TR" b="1" dirty="0">
                <a:solidFill>
                  <a:srgbClr val="C00000"/>
                </a:solidFill>
              </a:rPr>
              <a:t>Gençlerin %53’ü sosyal medyanın</a:t>
            </a:r>
            <a:r>
              <a:rPr lang="tr-TR" b="1" dirty="0">
                <a:solidFill>
                  <a:srgbClr val="009AD0"/>
                </a:solidFill>
              </a:rPr>
              <a:t>, </a:t>
            </a:r>
            <a:r>
              <a:rPr lang="tr-TR" b="1" dirty="0">
                <a:solidFill>
                  <a:srgbClr val="00B050"/>
                </a:solidFill>
              </a:rPr>
              <a:t>%42’si teknolojinin </a:t>
            </a:r>
            <a:r>
              <a:rPr lang="tr-TR" b="1" dirty="0">
                <a:solidFill>
                  <a:srgbClr val="009AD0"/>
                </a:solidFill>
              </a:rPr>
              <a:t>ve </a:t>
            </a:r>
            <a:r>
              <a:rPr lang="tr-TR" b="1" dirty="0">
                <a:solidFill>
                  <a:srgbClr val="002060"/>
                </a:solidFill>
              </a:rPr>
              <a:t>%28’i ise siber zorbalığın</a:t>
            </a:r>
            <a:r>
              <a:rPr lang="tr-TR" b="1" dirty="0">
                <a:solidFill>
                  <a:srgbClr val="009AD0"/>
                </a:solidFill>
              </a:rPr>
              <a:t>, nesillerini etkileyen başlıca kavramlar olduğunu düşünüyor.</a:t>
            </a:r>
          </a:p>
          <a:p>
            <a:r>
              <a:rPr lang="tr-TR" b="1" dirty="0">
                <a:solidFill>
                  <a:srgbClr val="009AD0"/>
                </a:solidFill>
              </a:rPr>
              <a:t>Dijital dünyaya doğuştan adapte olan Z jenerasyonunun </a:t>
            </a:r>
            <a:r>
              <a:rPr lang="tr-TR" b="1" dirty="0">
                <a:solidFill>
                  <a:srgbClr val="C00000"/>
                </a:solidFill>
              </a:rPr>
              <a:t>%62’si kendisini bireysel olarak değil dijitalde daha rahat ifade ettikleri</a:t>
            </a:r>
            <a:r>
              <a:rPr lang="tr-TR" b="1" dirty="0">
                <a:solidFill>
                  <a:srgbClr val="009AD0"/>
                </a:solidFill>
              </a:rPr>
              <a:t> söylüyor.</a:t>
            </a:r>
          </a:p>
          <a:p>
            <a:r>
              <a:rPr lang="tr-TR" b="1" dirty="0">
                <a:solidFill>
                  <a:srgbClr val="009AD0"/>
                </a:solidFill>
              </a:rPr>
              <a:t>Z kuşağının kullandığı ilk 5 sosyal platform şöyle sıralanıyor: </a:t>
            </a:r>
            <a:r>
              <a:rPr lang="tr-TR" b="1" dirty="0">
                <a:solidFill>
                  <a:srgbClr val="C00000"/>
                </a:solidFill>
              </a:rPr>
              <a:t>YouTube (%79)</a:t>
            </a:r>
            <a:r>
              <a:rPr lang="tr-TR" b="1" dirty="0">
                <a:solidFill>
                  <a:srgbClr val="009AD0"/>
                </a:solidFill>
              </a:rPr>
              <a:t>, </a:t>
            </a:r>
            <a:r>
              <a:rPr lang="tr-TR" b="1" dirty="0">
                <a:solidFill>
                  <a:srgbClr val="00B050"/>
                </a:solidFill>
              </a:rPr>
              <a:t>Facebook (%78), </a:t>
            </a:r>
            <a:r>
              <a:rPr lang="tr-TR" b="1" dirty="0">
                <a:solidFill>
                  <a:srgbClr val="002060"/>
                </a:solidFill>
              </a:rPr>
              <a:t>İnstagram (%69), </a:t>
            </a:r>
            <a:r>
              <a:rPr lang="tr-TR" b="1" dirty="0" err="1">
                <a:solidFill>
                  <a:srgbClr val="D6A300"/>
                </a:solidFill>
              </a:rPr>
              <a:t>Snapchat</a:t>
            </a:r>
            <a:r>
              <a:rPr lang="tr-TR" b="1" dirty="0">
                <a:solidFill>
                  <a:srgbClr val="D6A300"/>
                </a:solidFill>
              </a:rPr>
              <a:t> (68) </a:t>
            </a:r>
            <a:r>
              <a:rPr lang="tr-TR" b="1" dirty="0">
                <a:solidFill>
                  <a:srgbClr val="009AD0"/>
                </a:solidFill>
              </a:rPr>
              <a:t>ve </a:t>
            </a:r>
            <a:r>
              <a:rPr lang="tr-TR" b="1" dirty="0">
                <a:solidFill>
                  <a:schemeClr val="accent6">
                    <a:lumMod val="60000"/>
                    <a:lumOff val="40000"/>
                  </a:schemeClr>
                </a:solidFill>
              </a:rPr>
              <a:t>Twitter (%49).</a:t>
            </a:r>
          </a:p>
          <a:p>
            <a:r>
              <a:rPr lang="tr-TR" b="1" dirty="0">
                <a:solidFill>
                  <a:srgbClr val="009AD0"/>
                </a:solidFill>
              </a:rPr>
              <a:t>Gençlerin </a:t>
            </a:r>
            <a:r>
              <a:rPr lang="tr-TR" b="1" dirty="0">
                <a:solidFill>
                  <a:srgbClr val="C00000"/>
                </a:solidFill>
              </a:rPr>
              <a:t>%71’i video içerik </a:t>
            </a:r>
            <a:r>
              <a:rPr lang="tr-TR" b="1" dirty="0">
                <a:solidFill>
                  <a:srgbClr val="009AD0"/>
                </a:solidFill>
              </a:rPr>
              <a:t>tüketiyor. 1/3’i , bu içerikleri mobil cihazlardan görüntülüyor.</a:t>
            </a:r>
          </a:p>
          <a:p>
            <a:endParaRPr lang="tr-TR" dirty="0"/>
          </a:p>
        </p:txBody>
      </p:sp>
      <p:pic>
        <p:nvPicPr>
          <p:cNvPr id="5" name="Resim 4">
            <a:extLst>
              <a:ext uri="{FF2B5EF4-FFF2-40B4-BE49-F238E27FC236}">
                <a16:creationId xmlns:a16="http://schemas.microsoft.com/office/drawing/2014/main" xmlns="" id="{6EE267AC-111A-40DD-B43C-AC66AE738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551" y="261257"/>
            <a:ext cx="3536302" cy="6363478"/>
          </a:xfrm>
          <a:prstGeom prst="rect">
            <a:avLst/>
          </a:prstGeom>
        </p:spPr>
      </p:pic>
    </p:spTree>
    <p:extLst>
      <p:ext uri="{BB962C8B-B14F-4D97-AF65-F5344CB8AC3E}">
        <p14:creationId xmlns:p14="http://schemas.microsoft.com/office/powerpoint/2010/main" val="16807824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43F3E1D-1597-4FD2-8E97-59A024420411}"/>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C32BFE05-8436-4C4B-8BFC-2470A807A96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20" t="7642" r="5314" b="10559"/>
          <a:stretch/>
        </p:blipFill>
        <p:spPr>
          <a:xfrm>
            <a:off x="0" y="0"/>
            <a:ext cx="12192000" cy="6858000"/>
          </a:xfrm>
        </p:spPr>
      </p:pic>
    </p:spTree>
    <p:extLst>
      <p:ext uri="{BB962C8B-B14F-4D97-AF65-F5344CB8AC3E}">
        <p14:creationId xmlns:p14="http://schemas.microsoft.com/office/powerpoint/2010/main" val="40634034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963A4FC-0E2F-4A0F-ACCF-9C5A7CA23D7E}"/>
              </a:ext>
            </a:extLst>
          </p:cNvPr>
          <p:cNvSpPr>
            <a:spLocks noGrp="1"/>
          </p:cNvSpPr>
          <p:nvPr>
            <p:ph type="title"/>
          </p:nvPr>
        </p:nvSpPr>
        <p:spPr>
          <a:xfrm>
            <a:off x="1143000" y="609600"/>
            <a:ext cx="9875520" cy="711200"/>
          </a:xfrm>
        </p:spPr>
        <p:txBody>
          <a:bodyPr/>
          <a:lstStyle/>
          <a:p>
            <a:r>
              <a:rPr lang="tr-TR" b="1">
                <a:solidFill>
                  <a:srgbClr val="0070C0"/>
                </a:solidFill>
              </a:rPr>
              <a:t>Z Kuşağını Bekleyen Tehlikeler</a:t>
            </a:r>
            <a:endParaRPr lang="tr-TR" b="1" dirty="0">
              <a:solidFill>
                <a:srgbClr val="0070C0"/>
              </a:solidFill>
            </a:endParaRPr>
          </a:p>
        </p:txBody>
      </p:sp>
      <p:sp>
        <p:nvSpPr>
          <p:cNvPr id="3" name="İçerik Yer Tutucusu 2">
            <a:extLst>
              <a:ext uri="{FF2B5EF4-FFF2-40B4-BE49-F238E27FC236}">
                <a16:creationId xmlns:a16="http://schemas.microsoft.com/office/drawing/2014/main" xmlns="" id="{71B50418-C795-4F06-B51E-C0AEA9098102}"/>
              </a:ext>
            </a:extLst>
          </p:cNvPr>
          <p:cNvSpPr>
            <a:spLocks noGrp="1"/>
          </p:cNvSpPr>
          <p:nvPr>
            <p:ph idx="1"/>
          </p:nvPr>
        </p:nvSpPr>
        <p:spPr>
          <a:xfrm>
            <a:off x="249383" y="1459345"/>
            <a:ext cx="11693236" cy="5135419"/>
          </a:xfrm>
        </p:spPr>
        <p:txBody>
          <a:bodyPr>
            <a:normAutofit fontScale="77500" lnSpcReduction="20000"/>
          </a:bodyPr>
          <a:lstStyle/>
          <a:p>
            <a:r>
              <a:rPr lang="tr-TR" b="1" dirty="0">
                <a:solidFill>
                  <a:srgbClr val="00B0F0"/>
                </a:solidFill>
              </a:rPr>
              <a:t>Dünyanın önde gelen internet ve içerik güvenliği firmalarından </a:t>
            </a:r>
            <a:r>
              <a:rPr lang="tr-TR" b="1" dirty="0">
                <a:solidFill>
                  <a:srgbClr val="C00000"/>
                </a:solidFill>
              </a:rPr>
              <a:t>Bitdefender’ın 2013 yılında </a:t>
            </a:r>
            <a:r>
              <a:rPr lang="tr-TR" b="1" dirty="0">
                <a:solidFill>
                  <a:srgbClr val="00B0F0"/>
                </a:solidFill>
              </a:rPr>
              <a:t>dünya genelinde 19 bin ebeveyn üzerinde yaptığı araştırmaya göre çocukların internet üzerinden </a:t>
            </a:r>
            <a:r>
              <a:rPr lang="tr-TR" b="1" dirty="0">
                <a:solidFill>
                  <a:srgbClr val="C00000"/>
                </a:solidFill>
              </a:rPr>
              <a:t>porno içeriklere ulaşma yaşı 6’ya, internet üzerinden flört etme yaşı ise 8’e düşmüş durumda…</a:t>
            </a:r>
          </a:p>
          <a:p>
            <a:r>
              <a:rPr lang="tr-TR" b="1" dirty="0">
                <a:solidFill>
                  <a:srgbClr val="00B0F0"/>
                </a:solidFill>
              </a:rPr>
              <a:t> Bitdefender'ın yaptığı bu araştırmaya göre çocukların ilgilendiği içeriklerin oranları:</a:t>
            </a:r>
          </a:p>
          <a:p>
            <a:r>
              <a:rPr lang="tr-TR" b="1" dirty="0">
                <a:solidFill>
                  <a:srgbClr val="00B0F0"/>
                </a:solidFill>
              </a:rPr>
              <a:t>Pornografi 11.35</a:t>
            </a:r>
          </a:p>
          <a:p>
            <a:r>
              <a:rPr lang="tr-TR" b="1" dirty="0">
                <a:solidFill>
                  <a:srgbClr val="00B0F0"/>
                </a:solidFill>
              </a:rPr>
              <a:t>Online alışveriş 10.49</a:t>
            </a:r>
          </a:p>
          <a:p>
            <a:r>
              <a:rPr lang="tr-TR" b="1" dirty="0">
                <a:solidFill>
                  <a:srgbClr val="00B0F0"/>
                </a:solidFill>
              </a:rPr>
              <a:t>Dosya paylaşımı 9.71</a:t>
            </a:r>
          </a:p>
          <a:p>
            <a:r>
              <a:rPr lang="tr-TR" b="1" dirty="0">
                <a:solidFill>
                  <a:srgbClr val="00B0F0"/>
                </a:solidFill>
              </a:rPr>
              <a:t>Sosyal ağlar 8.84</a:t>
            </a:r>
          </a:p>
          <a:p>
            <a:r>
              <a:rPr lang="tr-TR" b="1" dirty="0">
                <a:solidFill>
                  <a:srgbClr val="00B0F0"/>
                </a:solidFill>
              </a:rPr>
              <a:t>Haber 7.13</a:t>
            </a:r>
          </a:p>
          <a:p>
            <a:r>
              <a:rPr lang="tr-TR" b="1" dirty="0">
                <a:solidFill>
                  <a:srgbClr val="00B0F0"/>
                </a:solidFill>
              </a:rPr>
              <a:t>Bahis 5.91</a:t>
            </a:r>
          </a:p>
          <a:p>
            <a:r>
              <a:rPr lang="tr-TR" b="1" dirty="0">
                <a:solidFill>
                  <a:srgbClr val="00B0F0"/>
                </a:solidFill>
              </a:rPr>
              <a:t>Online flört 5.77</a:t>
            </a:r>
          </a:p>
          <a:p>
            <a:r>
              <a:rPr lang="tr-TR" b="1" dirty="0">
                <a:solidFill>
                  <a:srgbClr val="00B0F0"/>
                </a:solidFill>
              </a:rPr>
              <a:t>İş 4.58</a:t>
            </a:r>
          </a:p>
          <a:p>
            <a:r>
              <a:rPr lang="tr-TR" b="1" dirty="0">
                <a:solidFill>
                  <a:srgbClr val="00B0F0"/>
                </a:solidFill>
              </a:rPr>
              <a:t>Oyun 3.14</a:t>
            </a:r>
          </a:p>
          <a:p>
            <a:r>
              <a:rPr lang="tr-TR" b="1" dirty="0">
                <a:solidFill>
                  <a:srgbClr val="00B0F0"/>
                </a:solidFill>
              </a:rPr>
              <a:t>Nefret 2.91</a:t>
            </a:r>
          </a:p>
          <a:p>
            <a:r>
              <a:rPr lang="tr-TR" b="1" dirty="0">
                <a:solidFill>
                  <a:srgbClr val="00B0F0"/>
                </a:solidFill>
              </a:rPr>
              <a:t>Diğer 30.17</a:t>
            </a:r>
          </a:p>
        </p:txBody>
      </p:sp>
      <p:pic>
        <p:nvPicPr>
          <p:cNvPr id="5" name="Resim 4" descr="ekran görüntüsü içeren bir resim&#10;&#10;Açıklama otomatik olarak oluşturuldu">
            <a:extLst>
              <a:ext uri="{FF2B5EF4-FFF2-40B4-BE49-F238E27FC236}">
                <a16:creationId xmlns:a16="http://schemas.microsoft.com/office/drawing/2014/main" xmlns="" id="{27834E5C-A63D-470E-818F-D09E4FCD5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970" y="4856672"/>
            <a:ext cx="2789382" cy="1738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Resim 6">
            <a:extLst>
              <a:ext uri="{FF2B5EF4-FFF2-40B4-BE49-F238E27FC236}">
                <a16:creationId xmlns:a16="http://schemas.microsoft.com/office/drawing/2014/main" xmlns="" id="{1660F043-FA29-4CA7-B174-015433FD5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1259" y="4856672"/>
            <a:ext cx="2558452" cy="1726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Resim 8">
            <a:extLst>
              <a:ext uri="{FF2B5EF4-FFF2-40B4-BE49-F238E27FC236}">
                <a16:creationId xmlns:a16="http://schemas.microsoft.com/office/drawing/2014/main" xmlns="" id="{157C05F9-320E-451E-AC90-0EDC5EABA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1182" y="4867854"/>
            <a:ext cx="2721595" cy="1726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Resim 10">
            <a:extLst>
              <a:ext uri="{FF2B5EF4-FFF2-40B4-BE49-F238E27FC236}">
                <a16:creationId xmlns:a16="http://schemas.microsoft.com/office/drawing/2014/main" xmlns="" id="{9C876A2F-F4ED-48E4-BEC3-43581AB71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015" y="2549448"/>
            <a:ext cx="2567997" cy="2114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Resim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0465" y="2577989"/>
            <a:ext cx="2645434" cy="20574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Resim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38352" y="2527540"/>
            <a:ext cx="2619375" cy="2158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9618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1ED7935-D69C-4725-924B-AB500F9DA381}"/>
              </a:ext>
            </a:extLst>
          </p:cNvPr>
          <p:cNvSpPr>
            <a:spLocks noGrp="1"/>
          </p:cNvSpPr>
          <p:nvPr>
            <p:ph type="title"/>
          </p:nvPr>
        </p:nvSpPr>
        <p:spPr>
          <a:xfrm flipV="1">
            <a:off x="6106704" y="563881"/>
            <a:ext cx="5364444" cy="45719"/>
          </a:xfrm>
        </p:spPr>
        <p:txBody>
          <a:bodyPr>
            <a:normAutofit fontScale="90000"/>
          </a:bodyPr>
          <a:lstStyle/>
          <a:p>
            <a:endParaRPr lang="tr-TR" dirty="0"/>
          </a:p>
        </p:txBody>
      </p:sp>
      <p:pic>
        <p:nvPicPr>
          <p:cNvPr id="5" name="Resim 4">
            <a:extLst>
              <a:ext uri="{FF2B5EF4-FFF2-40B4-BE49-F238E27FC236}">
                <a16:creationId xmlns:a16="http://schemas.microsoft.com/office/drawing/2014/main" xmlns="" id="{706B156F-21DB-48BD-98FE-451B4DF80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31" y="1380931"/>
            <a:ext cx="4593715" cy="3575479"/>
          </a:xfrm>
          <a:prstGeom prst="rect">
            <a:avLst/>
          </a:prstGeom>
        </p:spPr>
      </p:pic>
      <p:sp>
        <p:nvSpPr>
          <p:cNvPr id="3" name="İçerik Yer Tutucusu 2">
            <a:extLst>
              <a:ext uri="{FF2B5EF4-FFF2-40B4-BE49-F238E27FC236}">
                <a16:creationId xmlns:a16="http://schemas.microsoft.com/office/drawing/2014/main" xmlns="" id="{386259B4-022A-42EF-9212-05FC0F0C614F}"/>
              </a:ext>
            </a:extLst>
          </p:cNvPr>
          <p:cNvSpPr>
            <a:spLocks noGrp="1"/>
          </p:cNvSpPr>
          <p:nvPr>
            <p:ph idx="1"/>
          </p:nvPr>
        </p:nvSpPr>
        <p:spPr>
          <a:xfrm>
            <a:off x="5120546" y="1380931"/>
            <a:ext cx="6841299" cy="5243803"/>
          </a:xfrm>
        </p:spPr>
        <p:txBody>
          <a:bodyPr>
            <a:normAutofit/>
          </a:bodyPr>
          <a:lstStyle/>
          <a:p>
            <a:r>
              <a:rPr lang="tr-TR" sz="2000" b="1" dirty="0">
                <a:solidFill>
                  <a:srgbClr val="00B0F0"/>
                </a:solidFill>
              </a:rPr>
              <a:t>Z kuşağının mahremiyet duygusunun zayıf olması onları direkt tehlikelere açık hale getiriyor. </a:t>
            </a:r>
          </a:p>
          <a:p>
            <a:r>
              <a:rPr lang="tr-TR" sz="2000" b="1" dirty="0">
                <a:solidFill>
                  <a:srgbClr val="0070C0"/>
                </a:solidFill>
              </a:rPr>
              <a:t>2015 yılında Bilişim Hukuku Derneği'nin </a:t>
            </a:r>
            <a:r>
              <a:rPr lang="tr-TR" sz="2000" b="1" dirty="0">
                <a:solidFill>
                  <a:srgbClr val="00B0F0"/>
                </a:solidFill>
              </a:rPr>
              <a:t>(BHD) internetteki sohbet odaları ile ilgili yaptığı bir araştırmada ortaya çıkan sonuç çocuklar için ciddi bir tehlikenin habercisi idi. </a:t>
            </a:r>
          </a:p>
          <a:p>
            <a:pPr marL="45720" indent="0">
              <a:buNone/>
            </a:pPr>
            <a:r>
              <a:rPr lang="tr-TR" sz="2000" b="1" dirty="0">
                <a:solidFill>
                  <a:srgbClr val="0070C0"/>
                </a:solidFill>
              </a:rPr>
              <a:t>11 yaşındaki bir kız çocuğu </a:t>
            </a:r>
            <a:r>
              <a:rPr lang="tr-TR" sz="2000" b="1" dirty="0">
                <a:solidFill>
                  <a:srgbClr val="00B0F0"/>
                </a:solidFill>
              </a:rPr>
              <a:t>profiliyle sohbet odalarına giren denek yetkililerine kısa sürede </a:t>
            </a:r>
            <a:r>
              <a:rPr lang="tr-TR" sz="2000" b="1" dirty="0">
                <a:solidFill>
                  <a:srgbClr val="0070C0"/>
                </a:solidFill>
              </a:rPr>
              <a:t>120 kişi </a:t>
            </a:r>
            <a:r>
              <a:rPr lang="tr-TR" sz="2000" b="1" dirty="0">
                <a:solidFill>
                  <a:srgbClr val="00B0F0"/>
                </a:solidFill>
              </a:rPr>
              <a:t>mesaj yazdı, bu mesajlardan </a:t>
            </a:r>
            <a:r>
              <a:rPr lang="tr-TR" sz="2000" b="1" dirty="0">
                <a:solidFill>
                  <a:srgbClr val="0070C0"/>
                </a:solidFill>
              </a:rPr>
              <a:t>65'ini  cinsel içerikli mesajlar </a:t>
            </a:r>
            <a:r>
              <a:rPr lang="tr-TR" sz="2000" b="1" dirty="0">
                <a:solidFill>
                  <a:srgbClr val="00B0F0"/>
                </a:solidFill>
              </a:rPr>
              <a:t>oluşturuyordu ve mesajların bazılarında </a:t>
            </a:r>
            <a:r>
              <a:rPr lang="tr-TR" sz="2000" b="1" dirty="0">
                <a:solidFill>
                  <a:srgbClr val="0070C0"/>
                </a:solidFill>
              </a:rPr>
              <a:t>çocuğa  ilişki karşılığında para teklif ediliyordu</a:t>
            </a:r>
            <a:r>
              <a:rPr lang="tr-TR" sz="2000" b="1" dirty="0">
                <a:solidFill>
                  <a:srgbClr val="00B0F0"/>
                </a:solidFill>
              </a:rPr>
              <a:t>. </a:t>
            </a:r>
            <a:r>
              <a:rPr lang="tr-TR" sz="2000" b="1" dirty="0">
                <a:solidFill>
                  <a:srgbClr val="0070C0"/>
                </a:solidFill>
              </a:rPr>
              <a:t>Burada sadece 10 kişi, çocuğu uyararak</a:t>
            </a:r>
            <a:r>
              <a:rPr lang="tr-TR" sz="2000" b="1" dirty="0">
                <a:solidFill>
                  <a:srgbClr val="00B0F0"/>
                </a:solidFill>
              </a:rPr>
              <a:t> sohbet odalarında olmasının doğru olmadığını yazdı ve sohbet sitesinden uzaklaştırmaya çalıştı. </a:t>
            </a:r>
          </a:p>
          <a:p>
            <a:pPr marL="45720" indent="0">
              <a:buNone/>
            </a:pPr>
            <a:endParaRPr lang="tr-TR" sz="1700" dirty="0"/>
          </a:p>
        </p:txBody>
      </p:sp>
    </p:spTree>
    <p:extLst>
      <p:ext uri="{BB962C8B-B14F-4D97-AF65-F5344CB8AC3E}">
        <p14:creationId xmlns:p14="http://schemas.microsoft.com/office/powerpoint/2010/main" val="27992552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descr="siluet, gök içeren bir resim&#10;&#10;Açıklama otomatik olarak oluşturuldu">
            <a:extLst>
              <a:ext uri="{FF2B5EF4-FFF2-40B4-BE49-F238E27FC236}">
                <a16:creationId xmlns:a16="http://schemas.microsoft.com/office/drawing/2014/main" xmlns="" id="{358EA4CF-9774-4B74-851A-3BC477DB52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1930" y="3194794"/>
            <a:ext cx="2208167" cy="1581441"/>
          </a:xfrm>
          <a:prstGeom prst="rect">
            <a:avLst/>
          </a:prstGeom>
        </p:spPr>
      </p:pic>
      <p:sp>
        <p:nvSpPr>
          <p:cNvPr id="2" name="Başlık 1">
            <a:extLst>
              <a:ext uri="{FF2B5EF4-FFF2-40B4-BE49-F238E27FC236}">
                <a16:creationId xmlns:a16="http://schemas.microsoft.com/office/drawing/2014/main" xmlns="" id="{A4DBDD44-0041-4758-B4F3-99E875EF7B7E}"/>
              </a:ext>
            </a:extLst>
          </p:cNvPr>
          <p:cNvSpPr>
            <a:spLocks noGrp="1"/>
          </p:cNvSpPr>
          <p:nvPr>
            <p:ph type="title"/>
          </p:nvPr>
        </p:nvSpPr>
        <p:spPr>
          <a:xfrm>
            <a:off x="1143000" y="609600"/>
            <a:ext cx="9875520" cy="461818"/>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xmlns="" id="{0D5C4B63-A903-4B4D-9F93-0AD09D9E508C}"/>
              </a:ext>
            </a:extLst>
          </p:cNvPr>
          <p:cNvSpPr>
            <a:spLocks noGrp="1"/>
          </p:cNvSpPr>
          <p:nvPr>
            <p:ph idx="1"/>
          </p:nvPr>
        </p:nvSpPr>
        <p:spPr>
          <a:xfrm>
            <a:off x="251927" y="289249"/>
            <a:ext cx="4450459" cy="6326155"/>
          </a:xfrm>
        </p:spPr>
        <p:txBody>
          <a:bodyPr>
            <a:normAutofit/>
          </a:bodyPr>
          <a:lstStyle/>
          <a:p>
            <a:r>
              <a:rPr lang="tr-TR" b="1" dirty="0">
                <a:solidFill>
                  <a:srgbClr val="00B0F0"/>
                </a:solidFill>
              </a:rPr>
              <a:t>Bağımlılık riskine oldukça açık olan Z kuşağı, ebeveyn ve öğretmenler tarafından yeterli düzeyde rehberlik yapılmazsa çocukların olumlu özellikleri, onlar için dezavantaja dönüşebilir. </a:t>
            </a:r>
          </a:p>
          <a:p>
            <a:r>
              <a:rPr lang="tr-TR" b="1" dirty="0">
                <a:solidFill>
                  <a:srgbClr val="00B0F0"/>
                </a:solidFill>
              </a:rPr>
              <a:t>İnternet, </a:t>
            </a:r>
            <a:r>
              <a:rPr lang="tr-TR" b="1" dirty="0">
                <a:solidFill>
                  <a:srgbClr val="0070C0"/>
                </a:solidFill>
              </a:rPr>
              <a:t>oyun ve ekran bağımlılığı</a:t>
            </a:r>
            <a:r>
              <a:rPr lang="tr-TR" b="1" dirty="0">
                <a:solidFill>
                  <a:srgbClr val="00B0F0"/>
                </a:solidFill>
              </a:rPr>
              <a:t> ve buna bağlı olarak </a:t>
            </a:r>
            <a:r>
              <a:rPr lang="tr-TR" b="1" dirty="0">
                <a:solidFill>
                  <a:srgbClr val="C00000"/>
                </a:solidFill>
              </a:rPr>
              <a:t>obezite</a:t>
            </a:r>
            <a:r>
              <a:rPr lang="tr-TR" b="1" dirty="0">
                <a:solidFill>
                  <a:srgbClr val="0070C0"/>
                </a:solidFill>
              </a:rPr>
              <a:t>, </a:t>
            </a:r>
            <a:r>
              <a:rPr lang="tr-TR" b="1" dirty="0">
                <a:solidFill>
                  <a:srgbClr val="00B050"/>
                </a:solidFill>
              </a:rPr>
              <a:t>okula gitmeme</a:t>
            </a:r>
            <a:r>
              <a:rPr lang="tr-TR" b="1" dirty="0">
                <a:solidFill>
                  <a:srgbClr val="0070C0"/>
                </a:solidFill>
              </a:rPr>
              <a:t>, olumsuz rol modeller nedeniyle oluşabilecek davranış bozuklukları ve şiddet eylemleri, </a:t>
            </a:r>
            <a:r>
              <a:rPr lang="tr-TR" b="1" dirty="0">
                <a:solidFill>
                  <a:srgbClr val="D6A300"/>
                </a:solidFill>
              </a:rPr>
              <a:t>cinsel istismara maruz kalma</a:t>
            </a:r>
            <a:r>
              <a:rPr lang="tr-TR" b="1" dirty="0">
                <a:solidFill>
                  <a:srgbClr val="0070C0"/>
                </a:solidFill>
              </a:rPr>
              <a:t>, </a:t>
            </a:r>
            <a:r>
              <a:rPr lang="tr-TR" b="1" dirty="0">
                <a:solidFill>
                  <a:schemeClr val="accent6">
                    <a:lumMod val="60000"/>
                    <a:lumOff val="40000"/>
                  </a:schemeClr>
                </a:solidFill>
              </a:rPr>
              <a:t>yalnızlık</a:t>
            </a:r>
            <a:r>
              <a:rPr lang="tr-TR" b="1" dirty="0">
                <a:solidFill>
                  <a:srgbClr val="00B0F0"/>
                </a:solidFill>
              </a:rPr>
              <a:t> ve tüm bunların sonucu olarak çeşitli sosyal ve psikiyatrik sorunlar yaşanabilir.</a:t>
            </a:r>
          </a:p>
          <a:p>
            <a:endParaRPr lang="tr-TR" dirty="0"/>
          </a:p>
        </p:txBody>
      </p:sp>
      <p:pic>
        <p:nvPicPr>
          <p:cNvPr id="5" name="Resim 4" descr="iç mekan, duvar, yer, kişi içeren bir resim&#10;&#10;Açıklama otomatik olarak oluşturuldu">
            <a:extLst>
              <a:ext uri="{FF2B5EF4-FFF2-40B4-BE49-F238E27FC236}">
                <a16:creationId xmlns:a16="http://schemas.microsoft.com/office/drawing/2014/main" xmlns="" id="{158734E9-4082-45A7-9A08-637E791B57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508" y="214095"/>
            <a:ext cx="2541564" cy="1714646"/>
          </a:xfrm>
          <a:prstGeom prst="rect">
            <a:avLst/>
          </a:prstGeom>
        </p:spPr>
      </p:pic>
      <p:pic>
        <p:nvPicPr>
          <p:cNvPr id="7" name="Resim 6" descr="gök içeren bir resim&#10;&#10;Açıklama otomatik olarak oluşturuldu">
            <a:extLst>
              <a:ext uri="{FF2B5EF4-FFF2-40B4-BE49-F238E27FC236}">
                <a16:creationId xmlns:a16="http://schemas.microsoft.com/office/drawing/2014/main" xmlns="" id="{33FB7AE5-EE75-4A6B-862F-C3F6EE1D19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008" y="978677"/>
            <a:ext cx="2857500" cy="1600200"/>
          </a:xfrm>
          <a:prstGeom prst="rect">
            <a:avLst/>
          </a:prstGeom>
        </p:spPr>
      </p:pic>
      <p:pic>
        <p:nvPicPr>
          <p:cNvPr id="9" name="Resim 8" descr="iç mekan, kişi, duvar, tablo içeren bir resim&#10;&#10;Açıklama otomatik olarak oluşturuldu">
            <a:extLst>
              <a:ext uri="{FF2B5EF4-FFF2-40B4-BE49-F238E27FC236}">
                <a16:creationId xmlns:a16="http://schemas.microsoft.com/office/drawing/2014/main" xmlns="" id="{E9D1389C-0A94-4DE7-B4C8-0BBB19E65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3842" y="4697081"/>
            <a:ext cx="2696796" cy="1855084"/>
          </a:xfrm>
          <a:prstGeom prst="rect">
            <a:avLst/>
          </a:prstGeom>
        </p:spPr>
      </p:pic>
      <p:pic>
        <p:nvPicPr>
          <p:cNvPr id="11" name="Resim 10" descr="bilgisayar, elektronik eşyalar içeren bir resim&#10;&#10;Açıklama otomatik olarak oluşturuldu">
            <a:extLst>
              <a:ext uri="{FF2B5EF4-FFF2-40B4-BE49-F238E27FC236}">
                <a16:creationId xmlns:a16="http://schemas.microsoft.com/office/drawing/2014/main" xmlns="" id="{1F460011-AD78-41C6-B3E3-A630FD2C71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6882" y="2799771"/>
            <a:ext cx="3028252" cy="1538287"/>
          </a:xfrm>
          <a:prstGeom prst="rect">
            <a:avLst/>
          </a:prstGeom>
        </p:spPr>
      </p:pic>
      <p:pic>
        <p:nvPicPr>
          <p:cNvPr id="13" name="Resim 12" descr="kişi, duvar, oğlan, iç mekan içeren bir resim&#10;&#10;Açıklama otomatik olarak oluşturuldu">
            <a:extLst>
              <a:ext uri="{FF2B5EF4-FFF2-40B4-BE49-F238E27FC236}">
                <a16:creationId xmlns:a16="http://schemas.microsoft.com/office/drawing/2014/main" xmlns="" id="{39DFD8DB-2EC2-46E0-BBF7-2E2F3E82AD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3276" y="4770664"/>
            <a:ext cx="2696796" cy="1844740"/>
          </a:xfrm>
          <a:prstGeom prst="rect">
            <a:avLst/>
          </a:prstGeom>
        </p:spPr>
      </p:pic>
      <p:pic>
        <p:nvPicPr>
          <p:cNvPr id="17" name="Resim 16" descr="kişi, yer, oturma, iç mekan içeren bir resim&#10;&#10;Açıklama otomatik olarak oluşturuldu">
            <a:extLst>
              <a:ext uri="{FF2B5EF4-FFF2-40B4-BE49-F238E27FC236}">
                <a16:creationId xmlns:a16="http://schemas.microsoft.com/office/drawing/2014/main" xmlns="" id="{250F8039-C70B-45B6-9D59-F411B1D394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05769" y="2323764"/>
            <a:ext cx="2527042" cy="1438470"/>
          </a:xfrm>
          <a:prstGeom prst="rect">
            <a:avLst/>
          </a:prstGeom>
        </p:spPr>
      </p:pic>
    </p:spTree>
    <p:extLst>
      <p:ext uri="{BB962C8B-B14F-4D97-AF65-F5344CB8AC3E}">
        <p14:creationId xmlns:p14="http://schemas.microsoft.com/office/powerpoint/2010/main" val="33140409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6D53716-A116-4E48-B38F-A0E5CBAC9F7A}"/>
              </a:ext>
            </a:extLst>
          </p:cNvPr>
          <p:cNvSpPr>
            <a:spLocks noGrp="1"/>
          </p:cNvSpPr>
          <p:nvPr>
            <p:ph type="title"/>
          </p:nvPr>
        </p:nvSpPr>
        <p:spPr>
          <a:xfrm>
            <a:off x="4441783" y="609600"/>
            <a:ext cx="6693061" cy="1356360"/>
          </a:xfrm>
        </p:spPr>
        <p:txBody>
          <a:bodyPr>
            <a:normAutofit/>
          </a:bodyPr>
          <a:lstStyle/>
          <a:p>
            <a:r>
              <a:rPr lang="tr-TR" b="1" dirty="0">
                <a:solidFill>
                  <a:srgbClr val="0070C0"/>
                </a:solidFill>
              </a:rPr>
              <a:t>NE YAPILMALI?</a:t>
            </a:r>
          </a:p>
        </p:txBody>
      </p:sp>
      <p:pic>
        <p:nvPicPr>
          <p:cNvPr id="7" name="Resim 6" descr="kişi, iç mekan, duvar, tablo içeren bir resim&#10;&#10;Açıklama otomatik olarak oluşturuldu">
            <a:extLst>
              <a:ext uri="{FF2B5EF4-FFF2-40B4-BE49-F238E27FC236}">
                <a16:creationId xmlns:a16="http://schemas.microsoft.com/office/drawing/2014/main" xmlns="" id="{86B8870A-E593-4D06-A4C7-FF8C3864FC93}"/>
              </a:ext>
            </a:extLst>
          </p:cNvPr>
          <p:cNvPicPr>
            <a:picLocks noChangeAspect="1"/>
          </p:cNvPicPr>
          <p:nvPr/>
        </p:nvPicPr>
        <p:blipFill rotWithShape="1">
          <a:blip r:embed="rId2">
            <a:extLst>
              <a:ext uri="{28A0092B-C50C-407E-A947-70E740481C1C}">
                <a14:useLocalDpi xmlns:a14="http://schemas.microsoft.com/office/drawing/2010/main" val="0"/>
              </a:ext>
            </a:extLst>
          </a:blip>
          <a:srcRect r="19125" b="2"/>
          <a:stretch/>
        </p:blipFill>
        <p:spPr>
          <a:xfrm>
            <a:off x="223336" y="240145"/>
            <a:ext cx="3646837" cy="2130552"/>
          </a:xfrm>
          <a:prstGeom prst="rect">
            <a:avLst/>
          </a:prstGeom>
        </p:spPr>
      </p:pic>
      <p:pic>
        <p:nvPicPr>
          <p:cNvPr id="9" name="Resim 8" descr="tablo, kişi, yiyecek, iç mekan içeren bir resim&#10;&#10;Açıklama otomatik olarak oluşturuldu">
            <a:extLst>
              <a:ext uri="{FF2B5EF4-FFF2-40B4-BE49-F238E27FC236}">
                <a16:creationId xmlns:a16="http://schemas.microsoft.com/office/drawing/2014/main" xmlns="" id="{012AACE7-A3E6-48D6-A3E8-FACB65950E61}"/>
              </a:ext>
            </a:extLst>
          </p:cNvPr>
          <p:cNvPicPr>
            <a:picLocks noChangeAspect="1"/>
          </p:cNvPicPr>
          <p:nvPr/>
        </p:nvPicPr>
        <p:blipFill rotWithShape="1">
          <a:blip r:embed="rId3">
            <a:extLst>
              <a:ext uri="{28A0092B-C50C-407E-A947-70E740481C1C}">
                <a14:useLocalDpi xmlns:a14="http://schemas.microsoft.com/office/drawing/2010/main" val="0"/>
              </a:ext>
            </a:extLst>
          </a:blip>
          <a:srcRect r="5854" b="-3"/>
          <a:stretch/>
        </p:blipFill>
        <p:spPr>
          <a:xfrm>
            <a:off x="223335" y="4501250"/>
            <a:ext cx="3646837" cy="2130552"/>
          </a:xfrm>
          <a:prstGeom prst="rect">
            <a:avLst/>
          </a:prstGeom>
        </p:spPr>
      </p:pic>
      <p:pic>
        <p:nvPicPr>
          <p:cNvPr id="5" name="Resim 4" descr="dizüstü içeren bir resim&#10;&#10;Açıklama otomatik olarak oluşturuldu">
            <a:extLst>
              <a:ext uri="{FF2B5EF4-FFF2-40B4-BE49-F238E27FC236}">
                <a16:creationId xmlns:a16="http://schemas.microsoft.com/office/drawing/2014/main" xmlns="" id="{1BCBC0F7-26BB-4B45-80FE-058D333193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88" r="-1" b="-1"/>
          <a:stretch/>
        </p:blipFill>
        <p:spPr>
          <a:xfrm>
            <a:off x="223335" y="2380720"/>
            <a:ext cx="3646837" cy="2120530"/>
          </a:xfrm>
          <a:prstGeom prst="rect">
            <a:avLst/>
          </a:prstGeom>
        </p:spPr>
      </p:pic>
      <p:sp>
        <p:nvSpPr>
          <p:cNvPr id="3" name="İçerik Yer Tutucusu 2">
            <a:extLst>
              <a:ext uri="{FF2B5EF4-FFF2-40B4-BE49-F238E27FC236}">
                <a16:creationId xmlns:a16="http://schemas.microsoft.com/office/drawing/2014/main" xmlns="" id="{0688A533-C889-4E86-8DBD-BFEB91145F7E}"/>
              </a:ext>
            </a:extLst>
          </p:cNvPr>
          <p:cNvSpPr>
            <a:spLocks noGrp="1"/>
          </p:cNvSpPr>
          <p:nvPr>
            <p:ph idx="1"/>
          </p:nvPr>
        </p:nvSpPr>
        <p:spPr>
          <a:xfrm>
            <a:off x="4441783" y="2057400"/>
            <a:ext cx="6693061" cy="4038600"/>
          </a:xfrm>
        </p:spPr>
        <p:txBody>
          <a:bodyPr>
            <a:normAutofit/>
          </a:bodyPr>
          <a:lstStyle/>
          <a:p>
            <a:r>
              <a:rPr lang="tr-TR" sz="2000" b="1" dirty="0">
                <a:solidFill>
                  <a:srgbClr val="00B0F0"/>
                </a:solidFill>
              </a:rPr>
              <a:t>Teknolojik aletler çocukların anne babayı taklit ederek ve basit bir iki tekrarla öğrenebilecekleri şekilde düzenlenmiştir ve yetişkinlerin pekiştirmeleri nedeniyle çok çabuk bağımlı hale gelirler. </a:t>
            </a:r>
          </a:p>
          <a:p>
            <a:r>
              <a:rPr lang="tr-TR" sz="2000" b="1" dirty="0">
                <a:solidFill>
                  <a:srgbClr val="00B0F0"/>
                </a:solidFill>
              </a:rPr>
              <a:t>Ailelerin bu cihazları belli bir yaşa kadar çocuklarından uzak tutması veya süre sınırı koyarak kullanmalarına izin vermeleri gerekir. </a:t>
            </a:r>
          </a:p>
          <a:p>
            <a:r>
              <a:rPr lang="tr-TR" sz="2000" b="1" dirty="0">
                <a:solidFill>
                  <a:srgbClr val="00B0F0"/>
                </a:solidFill>
              </a:rPr>
              <a:t>Çocuğun yaşı ilerledikçe internet kullanımını denetim altına almak ve yaptırım uygulamak güçleşir. Çocuğa ‘bilgisayarı bırak, başka bir şey yap’ demek yerine keyif alacağı başka bir seçenek sunulması gerekir. Küçük yaşlarda hobi edinmelerinin sağlanması bu nedenle önemlidir.</a:t>
            </a:r>
          </a:p>
          <a:p>
            <a:endParaRPr lang="tr-TR" sz="2000" dirty="0"/>
          </a:p>
          <a:p>
            <a:endParaRPr lang="tr-TR" sz="2000" dirty="0"/>
          </a:p>
        </p:txBody>
      </p:sp>
    </p:spTree>
    <p:extLst>
      <p:ext uri="{BB962C8B-B14F-4D97-AF65-F5344CB8AC3E}">
        <p14:creationId xmlns:p14="http://schemas.microsoft.com/office/powerpoint/2010/main" val="2765999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A69A033-071E-4986-84C5-40F4E770386B}"/>
              </a:ext>
            </a:extLst>
          </p:cNvPr>
          <p:cNvSpPr>
            <a:spLocks noGrp="1"/>
          </p:cNvSpPr>
          <p:nvPr>
            <p:ph type="title"/>
          </p:nvPr>
        </p:nvSpPr>
        <p:spPr>
          <a:xfrm>
            <a:off x="7558564" y="609600"/>
            <a:ext cx="3912583" cy="152400"/>
          </a:xfrm>
        </p:spPr>
        <p:txBody>
          <a:bodyPr>
            <a:normAutofit fontScale="90000"/>
          </a:bodyPr>
          <a:lstStyle/>
          <a:p>
            <a:endParaRPr lang="tr-TR" sz="3200" dirty="0"/>
          </a:p>
        </p:txBody>
      </p:sp>
      <p:pic>
        <p:nvPicPr>
          <p:cNvPr id="11" name="Resim 10">
            <a:extLst>
              <a:ext uri="{FF2B5EF4-FFF2-40B4-BE49-F238E27FC236}">
                <a16:creationId xmlns:a16="http://schemas.microsoft.com/office/drawing/2014/main" xmlns="" id="{E59EA162-E597-43B6-8BB1-0FFAB89D5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880" y="1287780"/>
            <a:ext cx="6045576" cy="3400636"/>
          </a:xfrm>
          <a:prstGeom prst="rect">
            <a:avLst/>
          </a:prstGeom>
        </p:spPr>
      </p:pic>
      <p:sp>
        <p:nvSpPr>
          <p:cNvPr id="3" name="İçerik Yer Tutucusu 2">
            <a:extLst>
              <a:ext uri="{FF2B5EF4-FFF2-40B4-BE49-F238E27FC236}">
                <a16:creationId xmlns:a16="http://schemas.microsoft.com/office/drawing/2014/main" xmlns="" id="{450A59B6-8D4C-463C-B40C-91D3A1C16330}"/>
              </a:ext>
            </a:extLst>
          </p:cNvPr>
          <p:cNvSpPr>
            <a:spLocks noGrp="1"/>
          </p:cNvSpPr>
          <p:nvPr>
            <p:ph idx="1"/>
          </p:nvPr>
        </p:nvSpPr>
        <p:spPr>
          <a:xfrm>
            <a:off x="6652728" y="1163782"/>
            <a:ext cx="4818420" cy="4932218"/>
          </a:xfrm>
        </p:spPr>
        <p:txBody>
          <a:bodyPr>
            <a:normAutofit/>
          </a:bodyPr>
          <a:lstStyle/>
          <a:p>
            <a:r>
              <a:rPr lang="tr-TR" sz="2000" b="1" dirty="0">
                <a:solidFill>
                  <a:srgbClr val="00B0F0"/>
                </a:solidFill>
              </a:rPr>
              <a:t>Özellikle küçük çocukların kendilerine uygun olmayan uygulama ve internet sayfalarını açmalarını önlemek için mobil cihazların internet erişimi aktivasyonunun durdurulması önerilir.</a:t>
            </a:r>
          </a:p>
          <a:p>
            <a:r>
              <a:rPr lang="tr-TR" sz="2000" b="1" dirty="0">
                <a:solidFill>
                  <a:srgbClr val="00B0F0"/>
                </a:solidFill>
              </a:rPr>
              <a:t> Ayrıca cihazda güvenlik ayarlarının aktive edilerek  gençliği koruma uygulamasının kurulması mutlaka önerilmeye değerdir.</a:t>
            </a:r>
          </a:p>
          <a:p>
            <a:r>
              <a:rPr lang="tr-TR" sz="2000" b="1" dirty="0">
                <a:solidFill>
                  <a:srgbClr val="00B0F0"/>
                </a:solidFill>
              </a:rPr>
              <a:t> Çocukların ellerindeki telefona, tablete veya televizyona hipnotize olmuş gibi baktığı anlar çocuğun zarar görmeye başladığının bir işareti olarak anlaşılmalı ve hemen dikkati başka bir yöne çekilmelidir. </a:t>
            </a:r>
          </a:p>
          <a:p>
            <a:endParaRPr lang="tr-TR" sz="1600" dirty="0"/>
          </a:p>
        </p:txBody>
      </p:sp>
    </p:spTree>
    <p:extLst>
      <p:ext uri="{BB962C8B-B14F-4D97-AF65-F5344CB8AC3E}">
        <p14:creationId xmlns:p14="http://schemas.microsoft.com/office/powerpoint/2010/main" val="2418515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FAA9B64-B700-4659-A7AD-D5F988302749}"/>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1EAAD7F1-5CE3-43AA-B194-1DC5EE8ED7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4509469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FDD7DE1-F292-4B9C-BFCD-530EDF369DAA}"/>
              </a:ext>
            </a:extLst>
          </p:cNvPr>
          <p:cNvSpPr>
            <a:spLocks noGrp="1"/>
          </p:cNvSpPr>
          <p:nvPr>
            <p:ph type="title"/>
          </p:nvPr>
        </p:nvSpPr>
        <p:spPr>
          <a:xfrm>
            <a:off x="4357396" y="609600"/>
            <a:ext cx="7595118" cy="901959"/>
          </a:xfrm>
        </p:spPr>
        <p:txBody>
          <a:bodyPr>
            <a:normAutofit/>
          </a:bodyPr>
          <a:lstStyle/>
          <a:p>
            <a:pPr algn="ctr"/>
            <a:r>
              <a:rPr lang="tr-TR" sz="3000" b="1" dirty="0">
                <a:solidFill>
                  <a:srgbClr val="0070C0"/>
                </a:solidFill>
              </a:rPr>
              <a:t>HAZIR OLUN! ALFA KUŞAĞI GELİYOR</a:t>
            </a:r>
          </a:p>
        </p:txBody>
      </p:sp>
      <p:pic>
        <p:nvPicPr>
          <p:cNvPr id="5" name="Resim 4" descr="iç mekan, kişi, oturma, çocuk içeren bir resim&#10;&#10;Açıklama otomatik olarak oluşturuldu">
            <a:extLst>
              <a:ext uri="{FF2B5EF4-FFF2-40B4-BE49-F238E27FC236}">
                <a16:creationId xmlns:a16="http://schemas.microsoft.com/office/drawing/2014/main" xmlns="" id="{D1B2F141-6326-4F1B-B630-C5497CE5B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72" y="503015"/>
            <a:ext cx="3901187" cy="2925890"/>
          </a:xfrm>
          <a:prstGeom prst="rect">
            <a:avLst/>
          </a:prstGeom>
        </p:spPr>
      </p:pic>
      <p:sp>
        <p:nvSpPr>
          <p:cNvPr id="3" name="İçerik Yer Tutucusu 2">
            <a:extLst>
              <a:ext uri="{FF2B5EF4-FFF2-40B4-BE49-F238E27FC236}">
                <a16:creationId xmlns:a16="http://schemas.microsoft.com/office/drawing/2014/main" xmlns="" id="{AE9C4FE7-DB96-40A3-B5A9-390DF0F6AE7E}"/>
              </a:ext>
            </a:extLst>
          </p:cNvPr>
          <p:cNvSpPr>
            <a:spLocks noGrp="1"/>
          </p:cNvSpPr>
          <p:nvPr>
            <p:ph idx="1"/>
          </p:nvPr>
        </p:nvSpPr>
        <p:spPr>
          <a:xfrm>
            <a:off x="4544007" y="1511559"/>
            <a:ext cx="7333861" cy="5122505"/>
          </a:xfrm>
        </p:spPr>
        <p:txBody>
          <a:bodyPr>
            <a:normAutofit/>
          </a:bodyPr>
          <a:lstStyle/>
          <a:p>
            <a:pPr marL="45720" indent="0">
              <a:buNone/>
            </a:pPr>
            <a:r>
              <a:rPr lang="tr-TR" sz="1600" b="1" dirty="0">
                <a:solidFill>
                  <a:srgbClr val="009AD0"/>
                </a:solidFill>
              </a:rPr>
              <a:t>2011 yılında doğanları içine alan bu kuşağın temsilcileri henüz 8 yaşında. “Bebek bakıcıları ekran olan ilk nesil”</a:t>
            </a:r>
          </a:p>
          <a:p>
            <a:pPr>
              <a:buFont typeface="Wingdings" panose="05000000000000000000" pitchFamily="2" charset="2"/>
              <a:buChar char="Ø"/>
            </a:pPr>
            <a:r>
              <a:rPr lang="tr-TR" sz="1600" b="1" dirty="0">
                <a:solidFill>
                  <a:srgbClr val="009AD0"/>
                </a:solidFill>
              </a:rPr>
              <a:t>Tek bir duyu organına hitap eden uygulamalardan çok çabuk sıkılıyorlar.</a:t>
            </a:r>
          </a:p>
          <a:p>
            <a:pPr>
              <a:buFont typeface="Wingdings" panose="05000000000000000000" pitchFamily="2" charset="2"/>
              <a:buChar char="Ø"/>
            </a:pPr>
            <a:r>
              <a:rPr lang="tr-TR" sz="1600" b="1" dirty="0">
                <a:solidFill>
                  <a:srgbClr val="009AD0"/>
                </a:solidFill>
              </a:rPr>
              <a:t>Ekranlara bağlanma oranları insanlara bağlanma oranlarından çok daha fazladır.</a:t>
            </a:r>
          </a:p>
          <a:p>
            <a:pPr>
              <a:buFont typeface="Wingdings" panose="05000000000000000000" pitchFamily="2" charset="2"/>
              <a:buChar char="Ø"/>
            </a:pPr>
            <a:r>
              <a:rPr lang="tr-TR" sz="1600" b="1" dirty="0">
                <a:solidFill>
                  <a:srgbClr val="009AD0"/>
                </a:solidFill>
              </a:rPr>
              <a:t>Anne babaların sürekli olarak araştırma yapmak ve yeni uygulamalara danışmak zorunda olduğu bir kuşaktır.</a:t>
            </a:r>
          </a:p>
          <a:p>
            <a:pPr>
              <a:buFont typeface="Wingdings" panose="05000000000000000000" pitchFamily="2" charset="2"/>
              <a:buChar char="Ø"/>
            </a:pPr>
            <a:r>
              <a:rPr lang="tr-TR" sz="1600" b="1" dirty="0">
                <a:solidFill>
                  <a:srgbClr val="009AD0"/>
                </a:solidFill>
              </a:rPr>
              <a:t>Alfa Kuşağı bilgiye anında ulaşmaya alıştıklarından, istedikleri bilgiyi hemen elde edemezler ise konudan uzaklaşırlar.</a:t>
            </a:r>
          </a:p>
          <a:p>
            <a:pPr>
              <a:buFont typeface="Wingdings" panose="05000000000000000000" pitchFamily="2" charset="2"/>
              <a:buChar char="Ø"/>
            </a:pPr>
            <a:r>
              <a:rPr lang="tr-TR" sz="1600" b="1" dirty="0">
                <a:solidFill>
                  <a:srgbClr val="009AD0"/>
                </a:solidFill>
              </a:rPr>
              <a:t>Bir önceki kuşak olan Z kuşağına göre çok daha dikkatlidirler.</a:t>
            </a:r>
          </a:p>
          <a:p>
            <a:pPr>
              <a:buFont typeface="Wingdings" panose="05000000000000000000" pitchFamily="2" charset="2"/>
              <a:buChar char="Ø"/>
            </a:pPr>
            <a:r>
              <a:rPr lang="tr-TR" sz="1600" b="1" dirty="0">
                <a:solidFill>
                  <a:srgbClr val="009AD0"/>
                </a:solidFill>
              </a:rPr>
              <a:t>Alpha kuşağı tekrarlardan çok hoşlanırlar, örneğin çok sevdikleri bir videoyu defalarca izleyebilirler..</a:t>
            </a:r>
          </a:p>
          <a:p>
            <a:pPr>
              <a:buFont typeface="Wingdings" panose="05000000000000000000" pitchFamily="2" charset="2"/>
              <a:buChar char="Ø"/>
            </a:pPr>
            <a:r>
              <a:rPr lang="tr-TR" sz="1600" b="1" dirty="0">
                <a:solidFill>
                  <a:srgbClr val="009AD0"/>
                </a:solidFill>
              </a:rPr>
              <a:t>Alpha kuşağının her bir üyesi kendisinin bir numara ve bir tane olduklarını düşünürler.</a:t>
            </a:r>
          </a:p>
          <a:p>
            <a:pPr>
              <a:buFont typeface="Wingdings" panose="05000000000000000000" pitchFamily="2" charset="2"/>
              <a:buChar char="Ø"/>
            </a:pPr>
            <a:r>
              <a:rPr lang="tr-TR" sz="1600" b="1" dirty="0">
                <a:solidFill>
                  <a:srgbClr val="009AD0"/>
                </a:solidFill>
              </a:rPr>
              <a:t>Alpha kuşağı iletişim kurarken yazmaktan daha çok görsel ifadeler(</a:t>
            </a:r>
            <a:r>
              <a:rPr lang="tr-TR" sz="1600" b="1" dirty="0" err="1">
                <a:solidFill>
                  <a:srgbClr val="009AD0"/>
                </a:solidFill>
              </a:rPr>
              <a:t>emoji</a:t>
            </a:r>
            <a:r>
              <a:rPr lang="tr-TR" sz="1600" b="1" dirty="0">
                <a:solidFill>
                  <a:srgbClr val="009AD0"/>
                </a:solidFill>
              </a:rPr>
              <a:t>) ve ses kayıtları ile iletişim kurmayı tercih ederler.</a:t>
            </a:r>
          </a:p>
          <a:p>
            <a:pPr marL="45720" indent="0">
              <a:buNone/>
            </a:pPr>
            <a:endParaRPr lang="tr-TR" sz="1000" dirty="0"/>
          </a:p>
        </p:txBody>
      </p:sp>
    </p:spTree>
    <p:extLst>
      <p:ext uri="{BB962C8B-B14F-4D97-AF65-F5344CB8AC3E}">
        <p14:creationId xmlns:p14="http://schemas.microsoft.com/office/powerpoint/2010/main" val="23229877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A1C6A54-698E-4F60-9157-9E0C3E60B93D}"/>
              </a:ext>
            </a:extLst>
          </p:cNvPr>
          <p:cNvSpPr>
            <a:spLocks noGrp="1"/>
          </p:cNvSpPr>
          <p:nvPr>
            <p:ph type="title"/>
          </p:nvPr>
        </p:nvSpPr>
        <p:spPr>
          <a:xfrm flipV="1">
            <a:off x="1143000" y="563418"/>
            <a:ext cx="9875520" cy="46182"/>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xmlns="" id="{3E2A48AF-57BD-43C8-99F2-610EBBCB88CE}"/>
              </a:ext>
            </a:extLst>
          </p:cNvPr>
          <p:cNvSpPr>
            <a:spLocks noGrp="1"/>
          </p:cNvSpPr>
          <p:nvPr>
            <p:ph idx="1"/>
          </p:nvPr>
        </p:nvSpPr>
        <p:spPr>
          <a:xfrm>
            <a:off x="424873" y="969818"/>
            <a:ext cx="11406909" cy="5126182"/>
          </a:xfrm>
        </p:spPr>
        <p:txBody>
          <a:bodyPr>
            <a:normAutofit/>
          </a:bodyPr>
          <a:lstStyle/>
          <a:p>
            <a:pPr marL="45720" indent="0">
              <a:buNone/>
            </a:pPr>
            <a:r>
              <a:rPr lang="tr-TR" b="1" dirty="0">
                <a:solidFill>
                  <a:srgbClr val="009AD0"/>
                </a:solidFill>
              </a:rPr>
              <a:t>Alfa Kuşağı’nın En Belirgin Özellikleri:</a:t>
            </a:r>
          </a:p>
          <a:p>
            <a:pPr marL="45720" indent="0">
              <a:buNone/>
            </a:pPr>
            <a:r>
              <a:rPr lang="tr-TR" b="1" dirty="0">
                <a:solidFill>
                  <a:srgbClr val="009AD0"/>
                </a:solidFill>
              </a:rPr>
              <a:t>1) Alfa Kuşağı için dünyanın fiziksel sınırları bulunmamaktadır, çünkü teknoloji sınırsızdır.</a:t>
            </a:r>
          </a:p>
          <a:p>
            <a:pPr marL="45720" indent="0">
              <a:buNone/>
            </a:pPr>
            <a:r>
              <a:rPr lang="tr-TR" b="1" dirty="0">
                <a:solidFill>
                  <a:srgbClr val="009AD0"/>
                </a:solidFill>
              </a:rPr>
              <a:t>2) İstedikleri tüm bilgi ve verilere ulaşma imkanına sahip olacaktır.</a:t>
            </a:r>
          </a:p>
          <a:p>
            <a:pPr marL="45720" indent="0">
              <a:buNone/>
            </a:pPr>
            <a:r>
              <a:rPr lang="tr-TR" b="1" dirty="0">
                <a:solidFill>
                  <a:srgbClr val="009AD0"/>
                </a:solidFill>
              </a:rPr>
              <a:t>3) Tüm teknolojik gelişmeleri hayatlarında kullanabilecek, gelişmeleri özümseyebilecektir.</a:t>
            </a:r>
          </a:p>
          <a:p>
            <a:pPr marL="45720" indent="0">
              <a:buNone/>
            </a:pPr>
            <a:r>
              <a:rPr lang="tr-TR" b="1" dirty="0">
                <a:solidFill>
                  <a:srgbClr val="009AD0"/>
                </a:solidFill>
              </a:rPr>
              <a:t>4) Teknolojik ürünler, telefon ve sanal gerçeklik hayatlarının doğal bir parçası konumunda yer alacaktır.</a:t>
            </a:r>
          </a:p>
          <a:p>
            <a:pPr marL="45720" indent="0">
              <a:buNone/>
            </a:pPr>
            <a:r>
              <a:rPr lang="tr-TR" b="1" dirty="0">
                <a:solidFill>
                  <a:srgbClr val="009AD0"/>
                </a:solidFill>
              </a:rPr>
              <a:t>5) Alfa Kuşağı her şeye ulaşabilme imkanına sahip olacaklarından en girişimci kuşak olacaktır.</a:t>
            </a:r>
          </a:p>
          <a:p>
            <a:pPr marL="45720" indent="0">
              <a:buNone/>
            </a:pPr>
            <a:r>
              <a:rPr lang="tr-TR" b="1" dirty="0">
                <a:solidFill>
                  <a:srgbClr val="009AD0"/>
                </a:solidFill>
              </a:rPr>
              <a:t>6) Online alışverişi daha çok tercih edecekleri beklenmektedir.</a:t>
            </a:r>
          </a:p>
          <a:p>
            <a:pPr marL="45720" indent="0">
              <a:buNone/>
            </a:pPr>
            <a:r>
              <a:rPr lang="tr-TR" b="1" dirty="0">
                <a:solidFill>
                  <a:srgbClr val="009AD0"/>
                </a:solidFill>
              </a:rPr>
              <a:t>7) Robot teknolojisi hayatlarının önemli bir öğesi halinde olacaktır.</a:t>
            </a:r>
          </a:p>
          <a:p>
            <a:pPr marL="45720" indent="0">
              <a:buNone/>
            </a:pPr>
            <a:r>
              <a:rPr lang="tr-TR" b="1" dirty="0">
                <a:solidFill>
                  <a:srgbClr val="009AD0"/>
                </a:solidFill>
              </a:rPr>
              <a:t>8) X,Y,Z kuşaklarına oranla daha az konuşacaklar, çevrelerinde bulunan diğer insanlarla ilişkileri, iletişimleri sohbetleri oldukça az olacaktır.</a:t>
            </a:r>
          </a:p>
        </p:txBody>
      </p:sp>
      <p:pic>
        <p:nvPicPr>
          <p:cNvPr id="5" name="Resim 4" descr="oğlan, çocuk, genç, küçük içeren bir resim&#10;&#10;Açıklama otomatik olarak oluşturuldu">
            <a:extLst>
              <a:ext uri="{FF2B5EF4-FFF2-40B4-BE49-F238E27FC236}">
                <a16:creationId xmlns:a16="http://schemas.microsoft.com/office/drawing/2014/main" xmlns="" id="{CCAD538C-42E8-4773-9D56-B502D1590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8497" y="5518020"/>
            <a:ext cx="2594687" cy="1013409"/>
          </a:xfrm>
          <a:prstGeom prst="rect">
            <a:avLst/>
          </a:prstGeom>
        </p:spPr>
      </p:pic>
    </p:spTree>
    <p:extLst>
      <p:ext uri="{BB962C8B-B14F-4D97-AF65-F5344CB8AC3E}">
        <p14:creationId xmlns:p14="http://schemas.microsoft.com/office/powerpoint/2010/main" val="438956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76C517D-4A17-456F-9144-0DD88B2AC784}"/>
              </a:ext>
            </a:extLst>
          </p:cNvPr>
          <p:cNvSpPr>
            <a:spLocks noGrp="1"/>
          </p:cNvSpPr>
          <p:nvPr>
            <p:ph type="title"/>
          </p:nvPr>
        </p:nvSpPr>
        <p:spPr>
          <a:xfrm>
            <a:off x="1143000" y="609600"/>
            <a:ext cx="9875520" cy="1356360"/>
          </a:xfrm>
        </p:spPr>
        <p:txBody>
          <a:bodyPr>
            <a:normAutofit/>
          </a:bodyPr>
          <a:lstStyle/>
          <a:p>
            <a:pPr algn="ctr"/>
            <a:r>
              <a:rPr lang="tr-TR" b="1" dirty="0">
                <a:solidFill>
                  <a:srgbClr val="0070C0"/>
                </a:solidFill>
              </a:rPr>
              <a:t>1945-1964 arasındakiler Baby Boomers (Bebek Bombardımanı)</a:t>
            </a:r>
          </a:p>
        </p:txBody>
      </p:sp>
      <p:pic>
        <p:nvPicPr>
          <p:cNvPr id="5" name="Resim 4">
            <a:extLst>
              <a:ext uri="{FF2B5EF4-FFF2-40B4-BE49-F238E27FC236}">
                <a16:creationId xmlns:a16="http://schemas.microsoft.com/office/drawing/2014/main" xmlns="" id="{CFA840DB-8647-4889-B7F5-9F80F14F3B7B}"/>
              </a:ext>
            </a:extLst>
          </p:cNvPr>
          <p:cNvPicPr>
            <a:picLocks noChangeAspect="1"/>
          </p:cNvPicPr>
          <p:nvPr/>
        </p:nvPicPr>
        <p:blipFill rotWithShape="1">
          <a:blip r:embed="rId2">
            <a:extLst>
              <a:ext uri="{28A0092B-C50C-407E-A947-70E740481C1C}">
                <a14:useLocalDpi xmlns:a14="http://schemas.microsoft.com/office/drawing/2010/main" val="0"/>
              </a:ext>
            </a:extLst>
          </a:blip>
          <a:srcRect l="32424" r="31300" b="1"/>
          <a:stretch/>
        </p:blipFill>
        <p:spPr>
          <a:xfrm>
            <a:off x="1316621" y="2093789"/>
            <a:ext cx="2896569" cy="3519934"/>
          </a:xfrm>
          <a:prstGeom prst="rect">
            <a:avLst/>
          </a:prstGeom>
        </p:spPr>
      </p:pic>
      <p:sp>
        <p:nvSpPr>
          <p:cNvPr id="3" name="İçerik Yer Tutucusu 2">
            <a:extLst>
              <a:ext uri="{FF2B5EF4-FFF2-40B4-BE49-F238E27FC236}">
                <a16:creationId xmlns:a16="http://schemas.microsoft.com/office/drawing/2014/main" xmlns="" id="{7D3C2DB5-21F2-49E5-B525-1CEA7B4DEA5F}"/>
              </a:ext>
            </a:extLst>
          </p:cNvPr>
          <p:cNvSpPr>
            <a:spLocks noGrp="1"/>
          </p:cNvSpPr>
          <p:nvPr>
            <p:ph idx="1"/>
          </p:nvPr>
        </p:nvSpPr>
        <p:spPr>
          <a:xfrm>
            <a:off x="4490977" y="2057400"/>
            <a:ext cx="6524894" cy="4038600"/>
          </a:xfrm>
        </p:spPr>
        <p:txBody>
          <a:bodyPr>
            <a:normAutofit/>
          </a:bodyPr>
          <a:lstStyle/>
          <a:p>
            <a:endParaRPr lang="tr-TR" dirty="0"/>
          </a:p>
          <a:p>
            <a:r>
              <a:rPr lang="tr-TR" b="1" dirty="0">
                <a:solidFill>
                  <a:srgbClr val="009ED6"/>
                </a:solidFill>
              </a:rPr>
              <a:t>Özellikle Amerika’da II. Dünya savaşının bitiminde başlayıp 1960 yılı başlarına kadar süren, yıllık doğum hızında büyük artış anlamına geliyor. </a:t>
            </a:r>
          </a:p>
          <a:p>
            <a:r>
              <a:rPr lang="tr-TR" b="1" dirty="0">
                <a:solidFill>
                  <a:srgbClr val="009ED6"/>
                </a:solidFill>
              </a:rPr>
              <a:t>Şu anda Baby Boomer neslinin en yaşlısı 74 yaşında, en genci ise 55 yaşındadır. </a:t>
            </a:r>
          </a:p>
        </p:txBody>
      </p:sp>
    </p:spTree>
    <p:extLst>
      <p:ext uri="{BB962C8B-B14F-4D97-AF65-F5344CB8AC3E}">
        <p14:creationId xmlns:p14="http://schemas.microsoft.com/office/powerpoint/2010/main" val="37674558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B30A883-A081-4D30-88EB-9C1848AD98CC}"/>
              </a:ext>
            </a:extLst>
          </p:cNvPr>
          <p:cNvSpPr>
            <a:spLocks noGrp="1"/>
          </p:cNvSpPr>
          <p:nvPr>
            <p:ph type="title"/>
          </p:nvPr>
        </p:nvSpPr>
        <p:spPr/>
        <p:txBody>
          <a:bodyPr>
            <a:normAutofit/>
          </a:bodyPr>
          <a:lstStyle/>
          <a:p>
            <a:endParaRPr lang="tr-TR" dirty="0"/>
          </a:p>
        </p:txBody>
      </p:sp>
      <p:sp>
        <p:nvSpPr>
          <p:cNvPr id="6" name="İçerik Yer Tutucusu 5">
            <a:extLst>
              <a:ext uri="{FF2B5EF4-FFF2-40B4-BE49-F238E27FC236}">
                <a16:creationId xmlns:a16="http://schemas.microsoft.com/office/drawing/2014/main" xmlns="" id="{EDD01BF4-96E1-45F6-86C5-D2F010B3C011}"/>
              </a:ext>
            </a:extLst>
          </p:cNvPr>
          <p:cNvSpPr>
            <a:spLocks noGrp="1"/>
          </p:cNvSpPr>
          <p:nvPr>
            <p:ph idx="1"/>
          </p:nvPr>
        </p:nvSpPr>
        <p:spPr>
          <a:xfrm>
            <a:off x="1143000" y="1459345"/>
            <a:ext cx="9872871" cy="4636655"/>
          </a:xfrm>
        </p:spPr>
        <p:txBody>
          <a:bodyPr>
            <a:normAutofit/>
          </a:bodyPr>
          <a:lstStyle/>
          <a:p>
            <a:pPr marL="45720" indent="0" algn="ctr">
              <a:buNone/>
            </a:pPr>
            <a:r>
              <a:rPr lang="tr-TR" sz="3600" b="1" dirty="0" smtClean="0">
                <a:solidFill>
                  <a:srgbClr val="002060"/>
                </a:solidFill>
                <a:latin typeface="Comic Sans MS" panose="030F0702030302020204" pitchFamily="66" charset="0"/>
              </a:rPr>
              <a:t>EĞER </a:t>
            </a:r>
            <a:r>
              <a:rPr lang="tr-TR" sz="3600" b="1" dirty="0">
                <a:solidFill>
                  <a:srgbClr val="002060"/>
                </a:solidFill>
                <a:latin typeface="Comic Sans MS" panose="030F0702030302020204" pitchFamily="66" charset="0"/>
              </a:rPr>
              <a:t>BİR ÇOCUK </a:t>
            </a:r>
            <a:r>
              <a:rPr lang="tr-TR" sz="3600" b="1">
                <a:solidFill>
                  <a:srgbClr val="002060"/>
                </a:solidFill>
                <a:latin typeface="Comic Sans MS" panose="030F0702030302020204" pitchFamily="66" charset="0"/>
              </a:rPr>
              <a:t>BİZİM </a:t>
            </a:r>
            <a:r>
              <a:rPr lang="tr-TR" sz="3600" b="1" smtClean="0">
                <a:solidFill>
                  <a:srgbClr val="002060"/>
                </a:solidFill>
                <a:latin typeface="Comic Sans MS" panose="030F0702030302020204" pitchFamily="66" charset="0"/>
              </a:rPr>
              <a:t>ÖĞRETTİĞİMİZ </a:t>
            </a:r>
            <a:r>
              <a:rPr lang="tr-TR" sz="3600" b="1" dirty="0">
                <a:solidFill>
                  <a:srgbClr val="002060"/>
                </a:solidFill>
                <a:latin typeface="Comic Sans MS" panose="030F0702030302020204" pitchFamily="66" charset="0"/>
              </a:rPr>
              <a:t>YOLDAN ÖĞRENEMİYORSA, </a:t>
            </a:r>
          </a:p>
          <a:p>
            <a:pPr marL="45720" indent="0" algn="ctr">
              <a:buNone/>
            </a:pPr>
            <a:r>
              <a:rPr lang="tr-TR" sz="3600" b="1" dirty="0">
                <a:solidFill>
                  <a:srgbClr val="002060"/>
                </a:solidFill>
                <a:latin typeface="Comic Sans MS" panose="030F0702030302020204" pitchFamily="66" charset="0"/>
              </a:rPr>
              <a:t>BELKİ DE BİZ ONUN ÖĞRENDİĞİ YOLLARDAN ÖĞRETMELİYİZ</a:t>
            </a:r>
          </a:p>
        </p:txBody>
      </p:sp>
      <p:pic>
        <p:nvPicPr>
          <p:cNvPr id="8" name="Resim 7">
            <a:extLst>
              <a:ext uri="{FF2B5EF4-FFF2-40B4-BE49-F238E27FC236}">
                <a16:creationId xmlns:a16="http://schemas.microsoft.com/office/drawing/2014/main" xmlns="" id="{229B857B-3147-4A25-902A-0996150BB31E}"/>
              </a:ext>
            </a:extLst>
          </p:cNvPr>
          <p:cNvPicPr>
            <a:picLocks noChangeAspect="1"/>
          </p:cNvPicPr>
          <p:nvPr/>
        </p:nvPicPr>
        <p:blipFill rotWithShape="1">
          <a:blip r:embed="rId2">
            <a:extLst>
              <a:ext uri="{28A0092B-C50C-407E-A947-70E740481C1C}">
                <a14:useLocalDpi xmlns:a14="http://schemas.microsoft.com/office/drawing/2010/main" val="0"/>
              </a:ext>
            </a:extLst>
          </a:blip>
          <a:srcRect b="11111"/>
          <a:stretch/>
        </p:blipFill>
        <p:spPr>
          <a:xfrm>
            <a:off x="4340913" y="3731489"/>
            <a:ext cx="4276259" cy="2817090"/>
          </a:xfrm>
          <a:prstGeom prst="rect">
            <a:avLst/>
          </a:prstGeom>
        </p:spPr>
      </p:pic>
      <p:pic>
        <p:nvPicPr>
          <p:cNvPr id="10" name="Resim 9">
            <a:extLst>
              <a:ext uri="{FF2B5EF4-FFF2-40B4-BE49-F238E27FC236}">
                <a16:creationId xmlns:a16="http://schemas.microsoft.com/office/drawing/2014/main" xmlns="" id="{F8729AD9-08CA-4EE9-8A5C-CA87B470C1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81" y="215997"/>
            <a:ext cx="1330748" cy="1279984"/>
          </a:xfrm>
          <a:prstGeom prst="rect">
            <a:avLst/>
          </a:prstGeom>
        </p:spPr>
      </p:pic>
      <p:pic>
        <p:nvPicPr>
          <p:cNvPr id="12" name="Resim 11" descr="elektronik eşyalar içeren bir resim&#10;&#10;Açıklama otomatik olarak oluşturuldu">
            <a:extLst>
              <a:ext uri="{FF2B5EF4-FFF2-40B4-BE49-F238E27FC236}">
                <a16:creationId xmlns:a16="http://schemas.microsoft.com/office/drawing/2014/main" xmlns="" id="{AE88DC47-EF50-43B3-AE54-C9A5588CB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2498" y="363855"/>
            <a:ext cx="2225642" cy="1185027"/>
          </a:xfrm>
          <a:prstGeom prst="rect">
            <a:avLst/>
          </a:prstGeom>
        </p:spPr>
      </p:pic>
    </p:spTree>
    <p:extLst>
      <p:ext uri="{BB962C8B-B14F-4D97-AF65-F5344CB8AC3E}">
        <p14:creationId xmlns:p14="http://schemas.microsoft.com/office/powerpoint/2010/main" val="3327263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85C0BD6-D048-41C2-82A2-71EA89AD6AB8}"/>
              </a:ext>
            </a:extLst>
          </p:cNvPr>
          <p:cNvSpPr>
            <a:spLocks noGrp="1"/>
          </p:cNvSpPr>
          <p:nvPr>
            <p:ph type="title"/>
          </p:nvPr>
        </p:nvSpPr>
        <p:spPr>
          <a:xfrm>
            <a:off x="7558564" y="609600"/>
            <a:ext cx="3912583" cy="1356360"/>
          </a:xfrm>
        </p:spPr>
        <p:txBody>
          <a:bodyPr>
            <a:normAutofit/>
          </a:bodyPr>
          <a:lstStyle/>
          <a:p>
            <a:pPr algn="ctr"/>
            <a:r>
              <a:rPr lang="tr-TR" sz="3200" b="1" dirty="0">
                <a:solidFill>
                  <a:srgbClr val="0070C0"/>
                </a:solidFill>
              </a:rPr>
              <a:t>X NESLİ</a:t>
            </a:r>
          </a:p>
        </p:txBody>
      </p:sp>
      <p:pic>
        <p:nvPicPr>
          <p:cNvPr id="5" name="Resim 4" descr="metin içeren bir resim&#10;&#10;Açıklama otomatik olarak oluşturuldu">
            <a:extLst>
              <a:ext uri="{FF2B5EF4-FFF2-40B4-BE49-F238E27FC236}">
                <a16:creationId xmlns:a16="http://schemas.microsoft.com/office/drawing/2014/main" xmlns="" id="{C84D64B3-BAA9-47B5-8BD9-EF5F31E95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64" y="1416481"/>
            <a:ext cx="6045576" cy="4023056"/>
          </a:xfrm>
          <a:prstGeom prst="rect">
            <a:avLst/>
          </a:prstGeom>
        </p:spPr>
      </p:pic>
      <p:sp>
        <p:nvSpPr>
          <p:cNvPr id="3" name="İçerik Yer Tutucusu 2">
            <a:extLst>
              <a:ext uri="{FF2B5EF4-FFF2-40B4-BE49-F238E27FC236}">
                <a16:creationId xmlns:a16="http://schemas.microsoft.com/office/drawing/2014/main" xmlns="" id="{7290A4E7-3E61-4D19-B1C5-0CEAB82008A1}"/>
              </a:ext>
            </a:extLst>
          </p:cNvPr>
          <p:cNvSpPr>
            <a:spLocks noGrp="1"/>
          </p:cNvSpPr>
          <p:nvPr>
            <p:ph idx="1"/>
          </p:nvPr>
        </p:nvSpPr>
        <p:spPr>
          <a:xfrm>
            <a:off x="7558564" y="2057400"/>
            <a:ext cx="3912583" cy="4038600"/>
          </a:xfrm>
        </p:spPr>
        <p:txBody>
          <a:bodyPr>
            <a:normAutofit lnSpcReduction="10000"/>
          </a:bodyPr>
          <a:lstStyle/>
          <a:p>
            <a:r>
              <a:rPr lang="tr-TR" b="1" dirty="0">
                <a:solidFill>
                  <a:srgbClr val="0070C0"/>
                </a:solidFill>
              </a:rPr>
              <a:t>1965-1979</a:t>
            </a:r>
            <a:r>
              <a:rPr lang="tr-TR" b="1" dirty="0">
                <a:solidFill>
                  <a:srgbClr val="009AD0"/>
                </a:solidFill>
              </a:rPr>
              <a:t> arası doğanlara denir. </a:t>
            </a:r>
          </a:p>
          <a:p>
            <a:r>
              <a:rPr lang="tr-TR" b="1" dirty="0">
                <a:solidFill>
                  <a:srgbClr val="009AD0"/>
                </a:solidFill>
              </a:rPr>
              <a:t>En yaşlısı 54, en genci 40 yaşındadır. </a:t>
            </a:r>
          </a:p>
          <a:p>
            <a:r>
              <a:rPr lang="tr-TR" b="1" dirty="0">
                <a:solidFill>
                  <a:srgbClr val="009AD0"/>
                </a:solidFill>
              </a:rPr>
              <a:t>X nesli sakinleri pek çok dönüşüm yaşamıştır. Özellikle, teknoloji açısından düşünüldüğünde, bilgisayar sistemlerinin dönüşümü ve buna bağlı değişen iş yapış şekillerine adapte olmaya çalışmışlardır. </a:t>
            </a:r>
          </a:p>
        </p:txBody>
      </p:sp>
    </p:spTree>
    <p:extLst>
      <p:ext uri="{BB962C8B-B14F-4D97-AF65-F5344CB8AC3E}">
        <p14:creationId xmlns:p14="http://schemas.microsoft.com/office/powerpoint/2010/main" val="4194000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22002BE-82A8-4CF5-B0F0-7D8512068D0F}"/>
              </a:ext>
            </a:extLst>
          </p:cNvPr>
          <p:cNvSpPr>
            <a:spLocks noGrp="1"/>
          </p:cNvSpPr>
          <p:nvPr>
            <p:ph type="title"/>
          </p:nvPr>
        </p:nvSpPr>
        <p:spPr>
          <a:xfrm>
            <a:off x="365760" y="609600"/>
            <a:ext cx="10652760" cy="1356360"/>
          </a:xfrm>
        </p:spPr>
        <p:txBody>
          <a:bodyPr/>
          <a:lstStyle/>
          <a:p>
            <a:pPr algn="ctr"/>
            <a:r>
              <a:rPr lang="tr-TR" b="1" dirty="0">
                <a:solidFill>
                  <a:srgbClr val="0070C0"/>
                </a:solidFill>
              </a:rPr>
              <a:t>Y NESLİ (Milenyum Kuşağı) </a:t>
            </a:r>
          </a:p>
        </p:txBody>
      </p:sp>
      <p:sp>
        <p:nvSpPr>
          <p:cNvPr id="3" name="İçerik Yer Tutucusu 2">
            <a:extLst>
              <a:ext uri="{FF2B5EF4-FFF2-40B4-BE49-F238E27FC236}">
                <a16:creationId xmlns:a16="http://schemas.microsoft.com/office/drawing/2014/main" xmlns="" id="{B44CA5FA-85A2-47DF-AA93-94E16549C911}"/>
              </a:ext>
            </a:extLst>
          </p:cNvPr>
          <p:cNvSpPr>
            <a:spLocks noGrp="1"/>
          </p:cNvSpPr>
          <p:nvPr>
            <p:ph idx="1"/>
          </p:nvPr>
        </p:nvSpPr>
        <p:spPr>
          <a:xfrm>
            <a:off x="1143001" y="2057400"/>
            <a:ext cx="7240604" cy="4038600"/>
          </a:xfrm>
        </p:spPr>
        <p:txBody>
          <a:bodyPr>
            <a:normAutofit/>
          </a:bodyPr>
          <a:lstStyle/>
          <a:p>
            <a:r>
              <a:rPr lang="tr-TR" b="1" dirty="0">
                <a:solidFill>
                  <a:srgbClr val="0070C0"/>
                </a:solidFill>
              </a:rPr>
              <a:t>1980-1999</a:t>
            </a:r>
            <a:r>
              <a:rPr lang="tr-TR" b="1" dirty="0">
                <a:solidFill>
                  <a:srgbClr val="009AD0"/>
                </a:solidFill>
              </a:rPr>
              <a:t> arası doğanlardır. Y neslinin en yaşlısı 39, en genci ise 20 yaşındadır. Kuşaklar arası farklılığın en çok hissedildiği nesildir.</a:t>
            </a:r>
          </a:p>
          <a:p>
            <a:r>
              <a:rPr lang="tr-TR" b="1" dirty="0">
                <a:solidFill>
                  <a:srgbClr val="009AD0"/>
                </a:solidFill>
              </a:rPr>
              <a:t>Y nesli, çok farklı kişisel özellikler taşımakta olup  özellikle bugün iş hayatında olanları kapsamaktadır. </a:t>
            </a:r>
          </a:p>
          <a:p>
            <a:r>
              <a:rPr lang="tr-TR" b="1" dirty="0">
                <a:solidFill>
                  <a:srgbClr val="009AD0"/>
                </a:solidFill>
              </a:rPr>
              <a:t>Bağımsız ve özgürlüklerine düşkün olmaları  iş yaşamlarında da önceki kuşaklara göre farklılık gösteriyor. </a:t>
            </a:r>
          </a:p>
          <a:p>
            <a:r>
              <a:rPr lang="tr-TR" b="1" dirty="0">
                <a:solidFill>
                  <a:srgbClr val="009AD0"/>
                </a:solidFill>
              </a:rPr>
              <a:t>Y neslinin kendisinden farklı düşünenleri acımasızca eleştirir. Bu durum aşırı bireyci olmasından ve otorite tanımamasından kaynaklanıyor. </a:t>
            </a:r>
          </a:p>
        </p:txBody>
      </p:sp>
      <p:pic>
        <p:nvPicPr>
          <p:cNvPr id="5" name="Resim 4" descr="vektör grafikler içeren bir resim&#10;&#10;Açıklama otomatik olarak oluşturuldu">
            <a:extLst>
              <a:ext uri="{FF2B5EF4-FFF2-40B4-BE49-F238E27FC236}">
                <a16:creationId xmlns:a16="http://schemas.microsoft.com/office/drawing/2014/main" xmlns="" id="{66D2EECB-CF19-4DA8-9E32-4BF9CD9E45CF}"/>
              </a:ext>
            </a:extLst>
          </p:cNvPr>
          <p:cNvPicPr>
            <a:picLocks noChangeAspect="1"/>
          </p:cNvPicPr>
          <p:nvPr/>
        </p:nvPicPr>
        <p:blipFill rotWithShape="1">
          <a:blip r:embed="rId2">
            <a:extLst>
              <a:ext uri="{28A0092B-C50C-407E-A947-70E740481C1C}">
                <a14:useLocalDpi xmlns:a14="http://schemas.microsoft.com/office/drawing/2010/main" val="0"/>
              </a:ext>
            </a:extLst>
          </a:blip>
          <a:srcRect l="52583"/>
          <a:stretch/>
        </p:blipFill>
        <p:spPr>
          <a:xfrm>
            <a:off x="9105499" y="1762827"/>
            <a:ext cx="2808604" cy="37558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80341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A877CEB-CF92-4E86-AE49-CEC191E56FFC}"/>
              </a:ext>
            </a:extLst>
          </p:cNvPr>
          <p:cNvSpPr>
            <a:spLocks noGrp="1"/>
          </p:cNvSpPr>
          <p:nvPr>
            <p:ph type="title"/>
          </p:nvPr>
        </p:nvSpPr>
        <p:spPr>
          <a:xfrm>
            <a:off x="4648404" y="609600"/>
            <a:ext cx="6822744" cy="1356360"/>
          </a:xfrm>
        </p:spPr>
        <p:txBody>
          <a:bodyPr>
            <a:normAutofit/>
          </a:bodyPr>
          <a:lstStyle/>
          <a:p>
            <a:r>
              <a:rPr lang="tr-TR" b="1" dirty="0">
                <a:solidFill>
                  <a:srgbClr val="0070C0"/>
                </a:solidFill>
              </a:rPr>
              <a:t>Z Kuşağı (İnternet Kuşağı)</a:t>
            </a:r>
          </a:p>
        </p:txBody>
      </p:sp>
      <p:pic>
        <p:nvPicPr>
          <p:cNvPr id="5" name="Resim 4">
            <a:extLst>
              <a:ext uri="{FF2B5EF4-FFF2-40B4-BE49-F238E27FC236}">
                <a16:creationId xmlns:a16="http://schemas.microsoft.com/office/drawing/2014/main" xmlns="" id="{D37151B8-727C-443C-B3FD-75A3F80AE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65" y="1860302"/>
            <a:ext cx="3135414" cy="3135414"/>
          </a:xfrm>
          <a:prstGeom prst="rect">
            <a:avLst/>
          </a:prstGeom>
        </p:spPr>
      </p:pic>
      <p:sp>
        <p:nvSpPr>
          <p:cNvPr id="3" name="İçerik Yer Tutucusu 2">
            <a:extLst>
              <a:ext uri="{FF2B5EF4-FFF2-40B4-BE49-F238E27FC236}">
                <a16:creationId xmlns:a16="http://schemas.microsoft.com/office/drawing/2014/main" xmlns="" id="{9AD6C306-4538-48F4-B9BA-5522CB3FD37E}"/>
              </a:ext>
            </a:extLst>
          </p:cNvPr>
          <p:cNvSpPr>
            <a:spLocks noGrp="1"/>
          </p:cNvSpPr>
          <p:nvPr>
            <p:ph idx="1"/>
          </p:nvPr>
        </p:nvSpPr>
        <p:spPr>
          <a:xfrm>
            <a:off x="4648404" y="2057400"/>
            <a:ext cx="6822744" cy="4038600"/>
          </a:xfrm>
        </p:spPr>
        <p:txBody>
          <a:bodyPr>
            <a:normAutofit/>
          </a:bodyPr>
          <a:lstStyle/>
          <a:p>
            <a:r>
              <a:rPr lang="tr-TR" b="1" dirty="0">
                <a:solidFill>
                  <a:srgbClr val="009AD0"/>
                </a:solidFill>
              </a:rPr>
              <a:t>Z nesli, </a:t>
            </a:r>
            <a:r>
              <a:rPr lang="tr-TR" b="1" dirty="0">
                <a:solidFill>
                  <a:srgbClr val="0070C0"/>
                </a:solidFill>
              </a:rPr>
              <a:t>2000 yılı ve sonrası </a:t>
            </a:r>
            <a:r>
              <a:rPr lang="tr-TR" b="1" dirty="0">
                <a:solidFill>
                  <a:srgbClr val="009AD0"/>
                </a:solidFill>
              </a:rPr>
              <a:t>doğanlara denir. Özellikle internet aracığıyla sosyalleşmeyi tercih ediyorlar.</a:t>
            </a:r>
          </a:p>
          <a:p>
            <a:r>
              <a:rPr lang="tr-TR" b="1" dirty="0">
                <a:solidFill>
                  <a:srgbClr val="009AD0"/>
                </a:solidFill>
              </a:rPr>
              <a:t> Diğer nesillerden farklı olarak, internet ve teknoloji ile doğdukları tabir edilir. Bu yüzden de çabuk tüketen bir nesildir. </a:t>
            </a:r>
          </a:p>
          <a:p>
            <a:r>
              <a:rPr lang="tr-TR" b="1" dirty="0">
                <a:solidFill>
                  <a:srgbClr val="009AD0"/>
                </a:solidFill>
              </a:rPr>
              <a:t>Aynı anda birden fazla konu ile ilgilenebilme yetenekleri gelişmiştir.</a:t>
            </a:r>
          </a:p>
        </p:txBody>
      </p:sp>
    </p:spTree>
    <p:extLst>
      <p:ext uri="{BB962C8B-B14F-4D97-AF65-F5344CB8AC3E}">
        <p14:creationId xmlns:p14="http://schemas.microsoft.com/office/powerpoint/2010/main" val="411718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E84A020-25E9-40BB-8F22-B2F2A11CB3C0}"/>
              </a:ext>
            </a:extLst>
          </p:cNvPr>
          <p:cNvSpPr>
            <a:spLocks noGrp="1"/>
          </p:cNvSpPr>
          <p:nvPr>
            <p:ph type="title"/>
          </p:nvPr>
        </p:nvSpPr>
        <p:spPr/>
        <p:txBody>
          <a:bodyPr/>
          <a:lstStyle/>
          <a:p>
            <a:endParaRPr lang="tr-TR"/>
          </a:p>
        </p:txBody>
      </p:sp>
      <p:pic>
        <p:nvPicPr>
          <p:cNvPr id="5" name="İçerik Yer Tutucusu 4" descr="ekran görüntüsü içeren bir resim&#10;&#10;Açıklama otomatik olarak oluşturuldu">
            <a:extLst>
              <a:ext uri="{FF2B5EF4-FFF2-40B4-BE49-F238E27FC236}">
                <a16:creationId xmlns:a16="http://schemas.microsoft.com/office/drawing/2014/main" xmlns="" id="{C6F6FBA2-28C2-45DB-9A7E-58AF29FFBDA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6325"/>
          <a:stretch/>
        </p:blipFill>
        <p:spPr>
          <a:xfrm>
            <a:off x="0" y="0"/>
            <a:ext cx="12192000" cy="6858000"/>
          </a:xfrm>
        </p:spPr>
      </p:pic>
    </p:spTree>
    <p:extLst>
      <p:ext uri="{BB962C8B-B14F-4D97-AF65-F5344CB8AC3E}">
        <p14:creationId xmlns:p14="http://schemas.microsoft.com/office/powerpoint/2010/main" val="297079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el">
  <a:themeElements>
    <a:clrScheme name="Temel">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em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mel">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2674</Words>
  <Application>Microsoft Office PowerPoint</Application>
  <PresentationFormat>Geniş ekran</PresentationFormat>
  <Paragraphs>209</Paragraphs>
  <Slides>50</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50</vt:i4>
      </vt:variant>
    </vt:vector>
  </HeadingPairs>
  <TitlesOfParts>
    <vt:vector size="56" baseType="lpstr">
      <vt:lpstr>Arial</vt:lpstr>
      <vt:lpstr>Calibri</vt:lpstr>
      <vt:lpstr>Comic Sans MS</vt:lpstr>
      <vt:lpstr>Corbel</vt:lpstr>
      <vt:lpstr>Wingdings</vt:lpstr>
      <vt:lpstr>Temel</vt:lpstr>
      <vt:lpstr>   KUŞAĞI</vt:lpstr>
      <vt:lpstr>KUŞAK NEDİR?</vt:lpstr>
      <vt:lpstr>KUŞAKLAR</vt:lpstr>
      <vt:lpstr>Sessiz Kuşak</vt:lpstr>
      <vt:lpstr>1945-1964 arasındakiler Baby Boomers (Bebek Bombardımanı)</vt:lpstr>
      <vt:lpstr>X NESLİ</vt:lpstr>
      <vt:lpstr>Y NESLİ (Milenyum Kuşağı) </vt:lpstr>
      <vt:lpstr>Z Kuşağı (İnternet Kuşağı)</vt:lpstr>
      <vt:lpstr>PowerPoint Sunusu</vt:lpstr>
      <vt:lpstr>PowerPoint Sunusu</vt:lpstr>
      <vt:lpstr>PowerPoint Sunusu</vt:lpstr>
      <vt:lpstr>PowerPoint Sunusu</vt:lpstr>
      <vt:lpstr>PowerPoint Sunusu</vt:lpstr>
      <vt:lpstr>PowerPoint Sunusu</vt:lpstr>
      <vt:lpstr>Z Kuşağının Özellikleri Neler? </vt:lpstr>
      <vt:lpstr>PowerPoint Sunusu</vt:lpstr>
      <vt:lpstr>PowerPoint Sunusu</vt:lpstr>
      <vt:lpstr> </vt:lpstr>
      <vt:lpstr>PowerPoint Sunusu</vt:lpstr>
      <vt:lpstr>Z KUŞAĞI VE EĞİTİM</vt:lpstr>
      <vt:lpstr>Z Kuşağı Öğrencileri Nasıl Öğrenir?</vt:lpstr>
      <vt:lpstr>PowerPoint Sunusu</vt:lpstr>
      <vt:lpstr>PowerPoint Sunusu</vt:lpstr>
      <vt:lpstr>PowerPoint Sunusu</vt:lpstr>
      <vt:lpstr>PowerPoint Sunusu</vt:lpstr>
      <vt:lpstr>PowerPoint Sunusu</vt:lpstr>
      <vt:lpstr>Z Kuşağına Uygun Okul Ortamları</vt:lpstr>
      <vt:lpstr>PowerPoint Sunusu</vt:lpstr>
      <vt:lpstr>EĞİTİM ORTAMIMIZ NE KADAR HAZIR? </vt:lpstr>
      <vt:lpstr>PowerPoint Sunusu</vt:lpstr>
      <vt:lpstr>PowerPoint Sunusu</vt:lpstr>
      <vt:lpstr>PowerPoint Sunusu</vt:lpstr>
      <vt:lpstr>PowerPoint Sunusu</vt:lpstr>
      <vt:lpstr>PowerPoint Sunusu</vt:lpstr>
      <vt:lpstr>PowerPoint Sunusu</vt:lpstr>
      <vt:lpstr>PowerPoint Sunusu</vt:lpstr>
      <vt:lpstr>Z kuşağı Nasıl Yönetilir? </vt:lpstr>
      <vt:lpstr>PowerPoint Sunusu</vt:lpstr>
      <vt:lpstr>Z Kuşağı Dijital Dünyayı Nasıl Kullanıyor? </vt:lpstr>
      <vt:lpstr>PowerPoint Sunusu</vt:lpstr>
      <vt:lpstr>PowerPoint Sunusu</vt:lpstr>
      <vt:lpstr>Z Kuşağını Bekleyen Tehlikeler</vt:lpstr>
      <vt:lpstr>PowerPoint Sunusu</vt:lpstr>
      <vt:lpstr>PowerPoint Sunusu</vt:lpstr>
      <vt:lpstr>NE YAPILMALI?</vt:lpstr>
      <vt:lpstr>PowerPoint Sunusu</vt:lpstr>
      <vt:lpstr>PowerPoint Sunusu</vt:lpstr>
      <vt:lpstr>HAZIR OLUN! ALFA KUŞAĞI GELİYOR</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KUŞAĞI</dc:title>
  <dc:creator>hp office</dc:creator>
  <cp:lastModifiedBy>HP</cp:lastModifiedBy>
  <cp:revision>22</cp:revision>
  <dcterms:created xsi:type="dcterms:W3CDTF">2019-11-22T07:49:41Z</dcterms:created>
  <dcterms:modified xsi:type="dcterms:W3CDTF">2019-11-25T06:50:15Z</dcterms:modified>
</cp:coreProperties>
</file>