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46" r:id="rId2"/>
    <p:sldId id="386" r:id="rId3"/>
    <p:sldId id="387" r:id="rId4"/>
    <p:sldId id="388" r:id="rId5"/>
    <p:sldId id="360" r:id="rId6"/>
    <p:sldId id="366" r:id="rId7"/>
    <p:sldId id="359" r:id="rId8"/>
    <p:sldId id="357" r:id="rId9"/>
    <p:sldId id="361" r:id="rId10"/>
    <p:sldId id="362" r:id="rId11"/>
    <p:sldId id="363" r:id="rId12"/>
    <p:sldId id="364" r:id="rId13"/>
    <p:sldId id="375" r:id="rId14"/>
    <p:sldId id="367" r:id="rId15"/>
    <p:sldId id="368" r:id="rId16"/>
    <p:sldId id="365" r:id="rId17"/>
    <p:sldId id="378" r:id="rId18"/>
    <p:sldId id="371" r:id="rId19"/>
    <p:sldId id="372" r:id="rId20"/>
    <p:sldId id="379" r:id="rId21"/>
    <p:sldId id="370" r:id="rId22"/>
    <p:sldId id="377" r:id="rId23"/>
    <p:sldId id="373" r:id="rId24"/>
    <p:sldId id="374" r:id="rId25"/>
    <p:sldId id="376" r:id="rId26"/>
    <p:sldId id="36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6F47"/>
    <a:srgbClr val="00B0F0"/>
    <a:srgbClr val="0091EA"/>
    <a:srgbClr val="FF0000"/>
    <a:srgbClr val="00B41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660"/>
  </p:normalViewPr>
  <p:slideViewPr>
    <p:cSldViewPr>
      <p:cViewPr varScale="1">
        <p:scale>
          <a:sx n="110" d="100"/>
          <a:sy n="110" d="100"/>
        </p:scale>
        <p:origin x="179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7/12/2021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a:defRPr/>
            </a:pPr>
            <a:fld id="{AB146133-C2C6-42E5-9F03-188AA2A4A162}" type="slidenum">
              <a:rPr lang="en-US" smtClean="0"/>
              <a:pPr>
                <a:defRPr/>
              </a:pPr>
              <a:t>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smtClean="0"/>
          </a:p>
        </p:txBody>
      </p:sp>
    </p:spTree>
    <p:extLst>
      <p:ext uri="{BB962C8B-B14F-4D97-AF65-F5344CB8AC3E}">
        <p14:creationId xmlns:p14="http://schemas.microsoft.com/office/powerpoint/2010/main" val="1906130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6B7A0F-5B99-4F35-9BDD-321CD3C098FF}"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7/12/2021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6B7A0F-5B99-4F35-9BDD-321CD3C098FF}"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6B7A0F-5B99-4F35-9BDD-321CD3C098FF}" type="datetimeFigureOut">
              <a:rPr lang="en-US" smtClean="0"/>
              <a:pPr/>
              <a:t>7/12/2021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6B7A0F-5B99-4F35-9BDD-321CD3C098FF}" type="datetimeFigureOut">
              <a:rPr lang="en-US" smtClean="0"/>
              <a:pPr/>
              <a:t>7/12/2021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7/12/2021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7/12/2021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7/12/2021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ebeveynsel.com/yeni-nesil-ebeveynle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72788" y="291688"/>
            <a:ext cx="6324600" cy="704850"/>
          </a:xfrm>
          <a:effectLst/>
        </p:spPr>
        <p:txBody>
          <a:bodyPr>
            <a:noAutofit/>
          </a:bodyPr>
          <a:lstStyle/>
          <a:p>
            <a:pPr algn="l">
              <a:defRPr/>
            </a:pPr>
            <a:r>
              <a:rPr lang="tr-TR" dirty="0" smtClean="0">
                <a:solidFill>
                  <a:schemeClr val="bg1"/>
                </a:solidFill>
                <a:effectLst>
                  <a:outerShdw blurRad="38100" dist="38100" dir="2700000" algn="tl">
                    <a:srgbClr val="000000">
                      <a:alpha val="43137"/>
                    </a:srgbClr>
                  </a:outerShdw>
                </a:effectLst>
              </a:rPr>
              <a:t>YENİ NESİL EBEVEYNLİK </a:t>
            </a:r>
            <a:endParaRPr lang="en-US" dirty="0">
              <a:solidFill>
                <a:schemeClr val="bg1"/>
              </a:solidFill>
              <a:effectLst>
                <a:outerShdw blurRad="38100" dist="38100" dir="2700000" algn="tl">
                  <a:srgbClr val="000000">
                    <a:alpha val="43137"/>
                  </a:srgbClr>
                </a:outerShdw>
              </a:effectLst>
            </a:endParaRPr>
          </a:p>
        </p:txBody>
      </p:sp>
      <p:pic>
        <p:nvPicPr>
          <p:cNvPr id="2" name="Resim 1"/>
          <p:cNvPicPr>
            <a:picLocks noChangeAspect="1"/>
          </p:cNvPicPr>
          <p:nvPr/>
        </p:nvPicPr>
        <p:blipFill>
          <a:blip r:embed="rId4"/>
          <a:stretch>
            <a:fillRect/>
          </a:stretch>
        </p:blipFill>
        <p:spPr>
          <a:xfrm>
            <a:off x="990600" y="1221047"/>
            <a:ext cx="1682642" cy="1700931"/>
          </a:xfrm>
          <a:prstGeom prst="rect">
            <a:avLst/>
          </a:prstGeom>
        </p:spPr>
      </p:pic>
      <p:pic>
        <p:nvPicPr>
          <p:cNvPr id="3" name="Resim 2"/>
          <p:cNvPicPr>
            <a:picLocks noChangeAspect="1"/>
          </p:cNvPicPr>
          <p:nvPr/>
        </p:nvPicPr>
        <p:blipFill>
          <a:blip r:embed="rId5"/>
          <a:stretch>
            <a:fillRect/>
          </a:stretch>
        </p:blipFill>
        <p:spPr>
          <a:xfrm>
            <a:off x="228600" y="4487619"/>
            <a:ext cx="3006488" cy="2243303"/>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chemeClr val="bg1"/>
                </a:solidFill>
              </a:rPr>
              <a:t>KUŞAKLARIN SINIFLANDIRILMASI </a:t>
            </a:r>
            <a:br>
              <a:rPr lang="tr-TR" dirty="0">
                <a:solidFill>
                  <a:schemeClr val="bg1"/>
                </a:solidFill>
              </a:rPr>
            </a:br>
            <a:r>
              <a:rPr lang="tr-TR" dirty="0">
                <a:solidFill>
                  <a:schemeClr val="bg1"/>
                </a:solidFill>
              </a:rPr>
              <a:t>VE ÖZELLİKLERİ</a:t>
            </a:r>
          </a:p>
        </p:txBody>
      </p:sp>
      <p:sp>
        <p:nvSpPr>
          <p:cNvPr id="3" name="İçerik Yer Tutucusu 2"/>
          <p:cNvSpPr>
            <a:spLocks noGrp="1"/>
          </p:cNvSpPr>
          <p:nvPr>
            <p:ph idx="1"/>
          </p:nvPr>
        </p:nvSpPr>
        <p:spPr>
          <a:xfrm>
            <a:off x="457200" y="1600200"/>
            <a:ext cx="8534400" cy="4525963"/>
          </a:xfrm>
        </p:spPr>
        <p:txBody>
          <a:bodyPr>
            <a:normAutofit fontScale="85000" lnSpcReduction="20000"/>
          </a:bodyPr>
          <a:lstStyle/>
          <a:p>
            <a:pPr marL="0" indent="0">
              <a:buNone/>
            </a:pPr>
            <a:r>
              <a:rPr lang="tr-TR" b="1" dirty="0">
                <a:solidFill>
                  <a:srgbClr val="C00000"/>
                </a:solidFill>
              </a:rPr>
              <a:t>X Kuşağı</a:t>
            </a:r>
            <a:r>
              <a:rPr lang="tr-TR" dirty="0"/>
              <a:t> </a:t>
            </a:r>
            <a:r>
              <a:rPr lang="tr-TR" dirty="0" smtClean="0"/>
              <a:t>1965-1980 </a:t>
            </a:r>
            <a:r>
              <a:rPr lang="tr-TR" dirty="0"/>
              <a:t>yılları arasında </a:t>
            </a:r>
            <a:r>
              <a:rPr lang="tr-TR" dirty="0" smtClean="0"/>
              <a:t>doğanlar</a:t>
            </a:r>
            <a:endParaRPr lang="tr-TR" dirty="0"/>
          </a:p>
          <a:p>
            <a:pPr marL="0" indent="0">
              <a:buNone/>
            </a:pPr>
            <a:r>
              <a:rPr lang="tr-TR" dirty="0"/>
              <a:t>Savaşlardan sonra daha rahat bir ortamda doğan bu kuşak, sorumluluk duyguları yüksek, rekabetçi, toplumcu, sadık, kanaatkâr ve idealist bir kuşak</a:t>
            </a:r>
          </a:p>
          <a:p>
            <a:pPr marL="0" indent="0">
              <a:buNone/>
            </a:pPr>
            <a:r>
              <a:rPr lang="tr-TR" b="1" dirty="0" smtClean="0">
                <a:solidFill>
                  <a:srgbClr val="C00000"/>
                </a:solidFill>
              </a:rPr>
              <a:t>Y </a:t>
            </a:r>
            <a:r>
              <a:rPr lang="tr-TR" b="1" dirty="0">
                <a:solidFill>
                  <a:srgbClr val="C00000"/>
                </a:solidFill>
              </a:rPr>
              <a:t>Kuşağı </a:t>
            </a:r>
            <a:r>
              <a:rPr lang="tr-TR" dirty="0" smtClean="0"/>
              <a:t>1981-1999 </a:t>
            </a:r>
            <a:r>
              <a:rPr lang="tr-TR" dirty="0"/>
              <a:t>yılları arasında </a:t>
            </a:r>
            <a:r>
              <a:rPr lang="tr-TR" dirty="0" smtClean="0"/>
              <a:t>doğanlar </a:t>
            </a:r>
            <a:r>
              <a:rPr lang="tr-TR" b="1" dirty="0">
                <a:solidFill>
                  <a:srgbClr val="C00000"/>
                </a:solidFill>
              </a:rPr>
              <a:t>Milenyum Kuşağı</a:t>
            </a:r>
            <a:r>
              <a:rPr lang="tr-TR" dirty="0"/>
              <a:t> da denir. Y kuşağı, teknolojinin gelişimine tanık olmuştur ve dolayısıyla teknolojiye yatkındır. </a:t>
            </a:r>
            <a:r>
              <a:rPr lang="tr-TR" dirty="0" smtClean="0"/>
              <a:t>Ayrıca </a:t>
            </a:r>
            <a:r>
              <a:rPr lang="tr-TR" dirty="0"/>
              <a:t>bir gruba dâhil olma ve grup bireyleriyle etkileşime girme</a:t>
            </a:r>
            <a:r>
              <a:rPr lang="tr-TR" dirty="0" smtClean="0"/>
              <a:t>, grup </a:t>
            </a:r>
            <a:r>
              <a:rPr lang="tr-TR" dirty="0"/>
              <a:t>problemlerini çözme becerileri gelişmiş olduğundan öz güvenleri yüksektir. Herhangi bir haksızlık karşısında muhatap kim olursa olsun karşılık verebilme ve bunu düzeltme eğilimindedirler</a:t>
            </a:r>
          </a:p>
          <a:p>
            <a:endParaRPr lang="tr-TR" dirty="0"/>
          </a:p>
          <a:p>
            <a:endParaRPr lang="tr-TR" dirty="0"/>
          </a:p>
        </p:txBody>
      </p:sp>
    </p:spTree>
    <p:extLst>
      <p:ext uri="{BB962C8B-B14F-4D97-AF65-F5344CB8AC3E}">
        <p14:creationId xmlns:p14="http://schemas.microsoft.com/office/powerpoint/2010/main" val="1317359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4800" y="228600"/>
            <a:ext cx="8229600" cy="1143000"/>
          </a:xfrm>
        </p:spPr>
        <p:txBody>
          <a:bodyPr>
            <a:normAutofit fontScale="90000"/>
          </a:bodyPr>
          <a:lstStyle/>
          <a:p>
            <a:r>
              <a:rPr lang="tr-TR" dirty="0">
                <a:solidFill>
                  <a:schemeClr val="bg1"/>
                </a:solidFill>
              </a:rPr>
              <a:t>KUŞAKLARIN SINIFLANDIRILMASI </a:t>
            </a:r>
            <a:br>
              <a:rPr lang="tr-TR" dirty="0">
                <a:solidFill>
                  <a:schemeClr val="bg1"/>
                </a:solidFill>
              </a:rPr>
            </a:br>
            <a:r>
              <a:rPr lang="tr-TR" dirty="0">
                <a:solidFill>
                  <a:schemeClr val="bg1"/>
                </a:solidFill>
              </a:rPr>
              <a:t>VE ÖZELLİKLERİ</a:t>
            </a:r>
          </a:p>
        </p:txBody>
      </p:sp>
      <p:sp>
        <p:nvSpPr>
          <p:cNvPr id="3" name="İçerik Yer Tutucusu 2"/>
          <p:cNvSpPr>
            <a:spLocks noGrp="1"/>
          </p:cNvSpPr>
          <p:nvPr>
            <p:ph idx="1"/>
          </p:nvPr>
        </p:nvSpPr>
        <p:spPr>
          <a:xfrm>
            <a:off x="304800" y="1371600"/>
            <a:ext cx="8458200" cy="3276600"/>
          </a:xfrm>
        </p:spPr>
        <p:txBody>
          <a:bodyPr>
            <a:normAutofit/>
          </a:bodyPr>
          <a:lstStyle/>
          <a:p>
            <a:pPr marL="0" indent="0">
              <a:buNone/>
            </a:pPr>
            <a:r>
              <a:rPr lang="tr-TR" b="1" dirty="0" smtClean="0">
                <a:solidFill>
                  <a:srgbClr val="C00000"/>
                </a:solidFill>
              </a:rPr>
              <a:t>Z </a:t>
            </a:r>
            <a:r>
              <a:rPr lang="tr-TR" b="1" dirty="0">
                <a:solidFill>
                  <a:srgbClr val="C00000"/>
                </a:solidFill>
              </a:rPr>
              <a:t>Kuşağı </a:t>
            </a:r>
            <a:r>
              <a:rPr lang="tr-TR" dirty="0" smtClean="0"/>
              <a:t>2000 </a:t>
            </a:r>
            <a:r>
              <a:rPr lang="tr-TR" dirty="0"/>
              <a:t>ve sonrası yıllarda </a:t>
            </a:r>
            <a:r>
              <a:rPr lang="tr-TR" dirty="0" smtClean="0"/>
              <a:t>doğanlar</a:t>
            </a:r>
            <a:endParaRPr lang="tr-TR" dirty="0"/>
          </a:p>
          <a:p>
            <a:pPr marL="0" indent="0">
              <a:buNone/>
            </a:pPr>
            <a:r>
              <a:rPr lang="tr-TR" dirty="0"/>
              <a:t>küçük yaştan itibaren internetle tanışmış olmalarıdır ve bu yüzden bu kuşağa </a:t>
            </a:r>
            <a:r>
              <a:rPr lang="tr-TR" b="1" dirty="0">
                <a:solidFill>
                  <a:srgbClr val="C00000"/>
                </a:solidFill>
              </a:rPr>
              <a:t>“İnternet Kuşağı”</a:t>
            </a:r>
            <a:r>
              <a:rPr lang="tr-TR" dirty="0"/>
              <a:t> </a:t>
            </a:r>
            <a:r>
              <a:rPr lang="tr-TR" dirty="0" smtClean="0"/>
              <a:t>da Hareket </a:t>
            </a:r>
            <a:r>
              <a:rPr lang="tr-TR" dirty="0"/>
              <a:t>yeteneği gelişmiş, etkileşime açık ve insanlık tarihinin el, göz, kulak </a:t>
            </a:r>
            <a:r>
              <a:rPr lang="tr-TR" dirty="0" smtClean="0"/>
              <a:t>vb. motor </a:t>
            </a:r>
            <a:r>
              <a:rPr lang="tr-TR" dirty="0"/>
              <a:t>beceri senkronizasyonu en yüksek kuşağı</a:t>
            </a:r>
          </a:p>
          <a:p>
            <a:endParaRPr lang="tr-TR" dirty="0"/>
          </a:p>
        </p:txBody>
      </p:sp>
      <p:pic>
        <p:nvPicPr>
          <p:cNvPr id="4" name="Resim 3"/>
          <p:cNvPicPr>
            <a:picLocks noChangeAspect="1"/>
          </p:cNvPicPr>
          <p:nvPr/>
        </p:nvPicPr>
        <p:blipFill rotWithShape="1">
          <a:blip r:embed="rId2"/>
          <a:srcRect l="8523" t="4545" r="2556" b="4545"/>
          <a:stretch/>
        </p:blipFill>
        <p:spPr>
          <a:xfrm>
            <a:off x="5168900" y="4424149"/>
            <a:ext cx="3975100" cy="24338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4636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400" y="76200"/>
            <a:ext cx="8229600" cy="1143000"/>
          </a:xfrm>
        </p:spPr>
        <p:txBody>
          <a:bodyPr/>
          <a:lstStyle/>
          <a:p>
            <a:r>
              <a:rPr lang="tr-TR" dirty="0">
                <a:solidFill>
                  <a:schemeClr val="bg1"/>
                </a:solidFill>
              </a:rPr>
              <a:t>K Kuşağı</a:t>
            </a:r>
          </a:p>
        </p:txBody>
      </p:sp>
      <p:sp>
        <p:nvSpPr>
          <p:cNvPr id="3" name="İçerik Yer Tutucusu 2"/>
          <p:cNvSpPr>
            <a:spLocks noGrp="1"/>
          </p:cNvSpPr>
          <p:nvPr>
            <p:ph idx="1"/>
          </p:nvPr>
        </p:nvSpPr>
        <p:spPr>
          <a:xfrm>
            <a:off x="304800" y="1981200"/>
            <a:ext cx="8839200" cy="5791200"/>
          </a:xfrm>
        </p:spPr>
        <p:txBody>
          <a:bodyPr>
            <a:normAutofit fontScale="32500" lnSpcReduction="20000"/>
          </a:bodyPr>
          <a:lstStyle/>
          <a:p>
            <a:pPr marL="0" indent="0">
              <a:buNone/>
            </a:pPr>
            <a:r>
              <a:rPr lang="tr-TR" sz="5500" dirty="0" smtClean="0"/>
              <a:t>İngiliz </a:t>
            </a:r>
            <a:r>
              <a:rPr lang="tr-TR" sz="5500" dirty="0"/>
              <a:t>akademisyen </a:t>
            </a:r>
            <a:r>
              <a:rPr lang="tr-TR" sz="5500" dirty="0" err="1"/>
              <a:t>Noreena</a:t>
            </a:r>
            <a:r>
              <a:rPr lang="tr-TR" sz="5500" dirty="0"/>
              <a:t> Hertz, 2015 yılında, </a:t>
            </a:r>
            <a:r>
              <a:rPr lang="tr-TR" sz="5500" dirty="0" smtClean="0"/>
              <a:t>1995-2002 yıllarında doğan ve 13-22 </a:t>
            </a:r>
            <a:r>
              <a:rPr lang="tr-TR" sz="5500" dirty="0"/>
              <a:t>yaşlar arasındaki gençlerle yaptığı araştırmalar </a:t>
            </a:r>
            <a:r>
              <a:rPr lang="tr-TR" sz="5500" dirty="0" smtClean="0"/>
              <a:t>sonucunda onları</a:t>
            </a:r>
            <a:r>
              <a:rPr lang="tr-TR" sz="5500" dirty="0"/>
              <a:t>, üreticiler, oluşturucular ve mucitler kuşağı olarak tanımladı ve bunlara K kuşağı adını </a:t>
            </a:r>
            <a:r>
              <a:rPr lang="tr-TR" sz="5500" dirty="0" smtClean="0"/>
              <a:t>verdi.</a:t>
            </a:r>
          </a:p>
          <a:p>
            <a:pPr marL="0" indent="0">
              <a:buNone/>
            </a:pPr>
            <a:endParaRPr lang="tr-TR" sz="5500" dirty="0"/>
          </a:p>
          <a:p>
            <a:pPr marL="0" indent="0">
              <a:buNone/>
            </a:pPr>
            <a:r>
              <a:rPr lang="tr-TR" sz="5500" dirty="0" smtClean="0"/>
              <a:t>Önceki </a:t>
            </a:r>
            <a:r>
              <a:rPr lang="tr-TR" sz="5500" dirty="0"/>
              <a:t>kuşaklardan daha </a:t>
            </a:r>
            <a:r>
              <a:rPr lang="tr-TR" sz="5500" b="1" dirty="0">
                <a:solidFill>
                  <a:srgbClr val="C00000"/>
                </a:solidFill>
              </a:rPr>
              <a:t>endişeli</a:t>
            </a:r>
            <a:r>
              <a:rPr lang="tr-TR" sz="5500" b="1" dirty="0"/>
              <a:t> </a:t>
            </a:r>
            <a:r>
              <a:rPr lang="tr-TR" sz="5500" dirty="0"/>
              <a:t>ancak </a:t>
            </a:r>
            <a:r>
              <a:rPr lang="tr-TR" sz="5500" b="1" dirty="0">
                <a:solidFill>
                  <a:srgbClr val="C00000"/>
                </a:solidFill>
              </a:rPr>
              <a:t>benzersiz olma konusunda daha isteklidir. </a:t>
            </a:r>
            <a:r>
              <a:rPr lang="tr-TR" sz="5500" dirty="0"/>
              <a:t>Eşitsizlikten daha fazla endişe duymaktadır. K kuşağı sadece </a:t>
            </a:r>
            <a:r>
              <a:rPr lang="tr-TR" sz="5500" b="1" dirty="0">
                <a:solidFill>
                  <a:srgbClr val="C00000"/>
                </a:solidFill>
              </a:rPr>
              <a:t>teknolojiye olan aşırı bağlı</a:t>
            </a:r>
            <a:r>
              <a:rPr lang="tr-TR" sz="5500" dirty="0"/>
              <a:t>lığıyla değil, aynı zamanda </a:t>
            </a:r>
            <a:r>
              <a:rPr lang="tr-TR" sz="5500" b="1" dirty="0">
                <a:solidFill>
                  <a:srgbClr val="C00000"/>
                </a:solidFill>
              </a:rPr>
              <a:t>durgun</a:t>
            </a:r>
            <a:r>
              <a:rPr lang="tr-TR" sz="5500" dirty="0"/>
              <a:t>luğu ve var olan </a:t>
            </a:r>
            <a:r>
              <a:rPr lang="tr-TR" sz="5500" b="1" dirty="0">
                <a:solidFill>
                  <a:srgbClr val="C00000"/>
                </a:solidFill>
              </a:rPr>
              <a:t>tehditlere karşı duyarlı</a:t>
            </a:r>
            <a:r>
              <a:rPr lang="tr-TR" sz="5500" dirty="0"/>
              <a:t> davranışlarıyla da dikkat çekmektedir. </a:t>
            </a:r>
            <a:endParaRPr lang="tr-TR" sz="5500" dirty="0" smtClean="0"/>
          </a:p>
          <a:p>
            <a:pPr marL="0" indent="0">
              <a:buNone/>
            </a:pPr>
            <a:endParaRPr lang="tr-TR" sz="5500" dirty="0" smtClean="0"/>
          </a:p>
          <a:p>
            <a:pPr marL="0" indent="0">
              <a:buNone/>
            </a:pPr>
            <a:r>
              <a:rPr lang="tr-TR" sz="5500" dirty="0" smtClean="0"/>
              <a:t>Yeni </a:t>
            </a:r>
            <a:r>
              <a:rPr lang="tr-TR" sz="5500" dirty="0"/>
              <a:t>medya teknolojileri vasıtasıyla; ekonomik çöküş, işsizlik, terör, savaş ve göç gibi olumsuz koşullarla erken yaşlarda yüzleşen dünyanın farklı yerlerindeki terör olayları gibi yüksek dozda şiddete tanık olmuşlar ve tanık oldukları bu olumsuzluklar nedeniyle de, </a:t>
            </a:r>
            <a:r>
              <a:rPr lang="tr-TR" sz="5500" b="1" dirty="0">
                <a:solidFill>
                  <a:srgbClr val="C00000"/>
                </a:solidFill>
              </a:rPr>
              <a:t>‘Karamsar Kuşak</a:t>
            </a:r>
            <a:r>
              <a:rPr lang="tr-TR" sz="5500" dirty="0"/>
              <a:t>’ adını almışlardır</a:t>
            </a:r>
            <a:r>
              <a:rPr lang="tr-TR" sz="5500" dirty="0" smtClean="0"/>
              <a:t>.</a:t>
            </a:r>
          </a:p>
          <a:p>
            <a:pPr marL="0" indent="0">
              <a:buNone/>
            </a:pPr>
            <a:endParaRPr lang="tr-TR" sz="5500" dirty="0" smtClean="0"/>
          </a:p>
          <a:p>
            <a:pPr marL="0" indent="0">
              <a:buNone/>
            </a:pPr>
            <a:r>
              <a:rPr lang="tr-TR" sz="5500" dirty="0" smtClean="0"/>
              <a:t>Teknoloji</a:t>
            </a:r>
            <a:r>
              <a:rPr lang="tr-TR" sz="5500" dirty="0"/>
              <a:t>, küresel ekonomik kriz </a:t>
            </a:r>
            <a:r>
              <a:rPr lang="tr-TR" sz="5500" dirty="0" smtClean="0"/>
              <a:t> K </a:t>
            </a:r>
            <a:r>
              <a:rPr lang="tr-TR" sz="5500" dirty="0"/>
              <a:t>kuşağını şekillendiren güçler olarak ele alınmış; yalnızlık, endişe, geleneksel kurumlara olan güvensizlik, cömertlik ve üreticilik-</a:t>
            </a:r>
            <a:r>
              <a:rPr lang="tr-TR" sz="5500" dirty="0" err="1"/>
              <a:t>oluşturuculuk</a:t>
            </a:r>
            <a:r>
              <a:rPr lang="tr-TR" sz="5500" dirty="0"/>
              <a:t> ise K kuşağını diğer kuşaklardan ayıran temel özellikler olarak belirtilmiştir.</a:t>
            </a:r>
          </a:p>
          <a:p>
            <a:pPr marL="0" indent="0">
              <a:buNone/>
            </a:pPr>
            <a:endParaRPr lang="tr-TR" sz="5500" b="1" dirty="0" smtClean="0">
              <a:solidFill>
                <a:srgbClr val="C00000"/>
              </a:solidFill>
            </a:endParaRPr>
          </a:p>
          <a:p>
            <a:pPr marL="0" indent="0">
              <a:buNone/>
            </a:pPr>
            <a:r>
              <a:rPr lang="tr-TR" sz="5500" b="1" dirty="0" smtClean="0">
                <a:solidFill>
                  <a:srgbClr val="C00000"/>
                </a:solidFill>
              </a:rPr>
              <a:t>İLK </a:t>
            </a:r>
            <a:r>
              <a:rPr lang="tr-TR" sz="5500" b="1" dirty="0">
                <a:solidFill>
                  <a:srgbClr val="C00000"/>
                </a:solidFill>
              </a:rPr>
              <a:t>DEFA BİR KUŞAK EBEVEYNLERİNDEN BİR ŞEY ÖĞRENMİYOR ÖĞRETİYOR </a:t>
            </a:r>
            <a:r>
              <a:rPr lang="tr-TR" sz="5500" b="1" dirty="0" smtClean="0">
                <a:solidFill>
                  <a:srgbClr val="C00000"/>
                </a:solidFill>
              </a:rPr>
              <a:t>                         				(</a:t>
            </a:r>
            <a:r>
              <a:rPr lang="tr-TR" sz="5500" b="1" dirty="0">
                <a:solidFill>
                  <a:srgbClr val="C00000"/>
                </a:solidFill>
              </a:rPr>
              <a:t>Sosyal Medya )</a:t>
            </a:r>
          </a:p>
          <a:p>
            <a:endParaRPr lang="tr-TR" dirty="0"/>
          </a:p>
        </p:txBody>
      </p:sp>
    </p:spTree>
    <p:extLst>
      <p:ext uri="{BB962C8B-B14F-4D97-AF65-F5344CB8AC3E}">
        <p14:creationId xmlns:p14="http://schemas.microsoft.com/office/powerpoint/2010/main" val="3683225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0806" y="152400"/>
            <a:ext cx="8229600" cy="1143000"/>
          </a:xfrm>
        </p:spPr>
        <p:txBody>
          <a:bodyPr/>
          <a:lstStyle/>
          <a:p>
            <a:r>
              <a:rPr lang="tr-TR" dirty="0" smtClean="0">
                <a:solidFill>
                  <a:schemeClr val="bg1"/>
                </a:solidFill>
              </a:rPr>
              <a:t>YENİ NESİL EBEVEYNLİK NEDİR_</a:t>
            </a:r>
            <a:endParaRPr lang="tr-TR" dirty="0">
              <a:solidFill>
                <a:schemeClr val="bg1"/>
              </a:solidFill>
            </a:endParaRPr>
          </a:p>
        </p:txBody>
      </p:sp>
      <p:sp>
        <p:nvSpPr>
          <p:cNvPr id="3" name="İçerik Yer Tutucusu 2"/>
          <p:cNvSpPr>
            <a:spLocks noGrp="1"/>
          </p:cNvSpPr>
          <p:nvPr>
            <p:ph idx="1"/>
          </p:nvPr>
        </p:nvSpPr>
        <p:spPr>
          <a:xfrm>
            <a:off x="533400" y="2057400"/>
            <a:ext cx="8229600" cy="4525963"/>
          </a:xfrm>
        </p:spPr>
        <p:txBody>
          <a:bodyPr>
            <a:normAutofit fontScale="85000" lnSpcReduction="20000"/>
          </a:bodyPr>
          <a:lstStyle/>
          <a:p>
            <a:pPr marL="0" indent="0">
              <a:buNone/>
            </a:pPr>
            <a:r>
              <a:rPr lang="tr-TR" dirty="0" smtClean="0"/>
              <a:t>Yeni nesil ebeveynlik kısaca </a:t>
            </a:r>
            <a:r>
              <a:rPr lang="tr-TR" dirty="0"/>
              <a:t>içinde bulunulan yüzyılın değişen ebeveynlik şeklidir</a:t>
            </a:r>
          </a:p>
          <a:p>
            <a:pPr marL="0" indent="0">
              <a:buNone/>
            </a:pPr>
            <a:r>
              <a:rPr lang="tr-TR" dirty="0"/>
              <a:t>Teknoloji, sosyal medya, konforlu hayat o kadar hızla gelişiyor ki daha birine adapte olamadan başka bir yenilik </a:t>
            </a:r>
            <a:r>
              <a:rPr lang="tr-TR" dirty="0" smtClean="0"/>
              <a:t>insan hayatına </a:t>
            </a:r>
            <a:r>
              <a:rPr lang="tr-TR" dirty="0"/>
              <a:t>giriyor. Tüm bu kaos ortamında doğru çocuk yetiştirmenin koşulları yaratılmaya çalışılıyor. Ebeveynler; doktorlar, kitaplar, kreşler, çeşitli aktivite kampları, pedagoglar arasında gidip geliyor. Tüm bunları yaparken asla zamanı yetiştiremiyorlar. Zaman algısı adeta yok oluyor. Bu süreci yönetmeye çalışan anne babalara </a:t>
            </a:r>
            <a:r>
              <a:rPr lang="tr-TR" b="1" dirty="0">
                <a:solidFill>
                  <a:srgbClr val="C00000"/>
                </a:solidFill>
              </a:rPr>
              <a:t>“yeni nesil ebeveyn”</a:t>
            </a:r>
            <a:r>
              <a:rPr lang="tr-TR" dirty="0"/>
              <a:t>, yönetirken oluşturulan ebeveynlik şekline de </a:t>
            </a:r>
            <a:r>
              <a:rPr lang="tr-TR" b="1" dirty="0">
                <a:solidFill>
                  <a:srgbClr val="C00000"/>
                </a:solidFill>
              </a:rPr>
              <a:t>“yeni nesil ebeveynlik” </a:t>
            </a:r>
            <a:r>
              <a:rPr lang="tr-TR" dirty="0"/>
              <a:t>denilmektedir</a:t>
            </a:r>
          </a:p>
        </p:txBody>
      </p:sp>
    </p:spTree>
    <p:extLst>
      <p:ext uri="{BB962C8B-B14F-4D97-AF65-F5344CB8AC3E}">
        <p14:creationId xmlns:p14="http://schemas.microsoft.com/office/powerpoint/2010/main" val="11426200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28600" y="457200"/>
            <a:ext cx="8229600" cy="1143000"/>
          </a:xfrm>
        </p:spPr>
        <p:txBody>
          <a:bodyPr>
            <a:normAutofit fontScale="90000"/>
          </a:bodyPr>
          <a:lstStyle/>
          <a:p>
            <a:r>
              <a:rPr lang="tr-TR" dirty="0" smtClean="0">
                <a:solidFill>
                  <a:schemeClr val="bg1"/>
                </a:solidFill>
              </a:rPr>
              <a:t>YENİ NESİL EBEVEYNLİĞİN ÖZELLİKLERİ</a:t>
            </a:r>
            <a:br>
              <a:rPr lang="tr-TR" dirty="0" smtClean="0">
                <a:solidFill>
                  <a:schemeClr val="bg1"/>
                </a:solidFill>
              </a:rPr>
            </a:br>
            <a:endParaRPr lang="tr-TR" dirty="0">
              <a:solidFill>
                <a:schemeClr val="bg1"/>
              </a:solidFill>
            </a:endParaRPr>
          </a:p>
        </p:txBody>
      </p:sp>
      <p:sp>
        <p:nvSpPr>
          <p:cNvPr id="3" name="İçerik Yer Tutucusu 2"/>
          <p:cNvSpPr>
            <a:spLocks noGrp="1"/>
          </p:cNvSpPr>
          <p:nvPr>
            <p:ph idx="1"/>
          </p:nvPr>
        </p:nvSpPr>
        <p:spPr/>
        <p:txBody>
          <a:bodyPr>
            <a:normAutofit fontScale="70000" lnSpcReduction="20000"/>
          </a:bodyPr>
          <a:lstStyle/>
          <a:p>
            <a:r>
              <a:rPr lang="tr-TR" dirty="0" smtClean="0"/>
              <a:t>Zamanı </a:t>
            </a:r>
            <a:r>
              <a:rPr lang="tr-TR" dirty="0"/>
              <a:t>kontrol edememe ( zamanın kalmaması )</a:t>
            </a:r>
          </a:p>
          <a:p>
            <a:r>
              <a:rPr lang="tr-TR" dirty="0" smtClean="0"/>
              <a:t>Aynı </a:t>
            </a:r>
            <a:r>
              <a:rPr lang="tr-TR" dirty="0"/>
              <a:t>anda birden fazla iş yapabilme arzusu</a:t>
            </a:r>
          </a:p>
          <a:p>
            <a:r>
              <a:rPr lang="tr-TR" dirty="0" smtClean="0"/>
              <a:t>Fazla </a:t>
            </a:r>
            <a:r>
              <a:rPr lang="tr-TR" dirty="0"/>
              <a:t>kontrollü ve kontrolcü</a:t>
            </a:r>
          </a:p>
          <a:p>
            <a:r>
              <a:rPr lang="tr-TR" dirty="0" smtClean="0"/>
              <a:t>Fazla </a:t>
            </a:r>
            <a:r>
              <a:rPr lang="tr-TR" dirty="0"/>
              <a:t>müdahaleci</a:t>
            </a:r>
          </a:p>
          <a:p>
            <a:r>
              <a:rPr lang="tr-TR" dirty="0" smtClean="0"/>
              <a:t>Yorgun </a:t>
            </a:r>
            <a:endParaRPr lang="tr-TR" dirty="0"/>
          </a:p>
          <a:p>
            <a:r>
              <a:rPr lang="tr-TR" dirty="0" smtClean="0"/>
              <a:t>Stres </a:t>
            </a:r>
            <a:r>
              <a:rPr lang="tr-TR" dirty="0"/>
              <a:t>ve kaygı yüklü olma</a:t>
            </a:r>
          </a:p>
          <a:p>
            <a:r>
              <a:rPr lang="tr-TR" dirty="0" smtClean="0"/>
              <a:t>Sürekli </a:t>
            </a:r>
            <a:r>
              <a:rPr lang="tr-TR" dirty="0"/>
              <a:t>iki arada kalma</a:t>
            </a:r>
          </a:p>
          <a:p>
            <a:r>
              <a:rPr lang="tr-TR" dirty="0" smtClean="0"/>
              <a:t>Mükemmel ebeveyn </a:t>
            </a:r>
            <a:r>
              <a:rPr lang="tr-TR" dirty="0"/>
              <a:t>olma arayışı</a:t>
            </a:r>
          </a:p>
          <a:p>
            <a:r>
              <a:rPr lang="tr-TR" dirty="0" smtClean="0"/>
              <a:t>Kararsızlık</a:t>
            </a:r>
            <a:endParaRPr lang="tr-TR" dirty="0"/>
          </a:p>
          <a:p>
            <a:r>
              <a:rPr lang="tr-TR" dirty="0" smtClean="0"/>
              <a:t>Yetememe </a:t>
            </a:r>
            <a:r>
              <a:rPr lang="tr-TR" dirty="0"/>
              <a:t>duygusu</a:t>
            </a:r>
          </a:p>
          <a:p>
            <a:r>
              <a:rPr lang="tr-TR" dirty="0" smtClean="0"/>
              <a:t>Sosyal </a:t>
            </a:r>
            <a:r>
              <a:rPr lang="tr-TR" dirty="0"/>
              <a:t>medya düşkünlüğü</a:t>
            </a:r>
          </a:p>
          <a:p>
            <a:r>
              <a:rPr lang="tr-TR" dirty="0" smtClean="0"/>
              <a:t>Mutlaka </a:t>
            </a:r>
            <a:r>
              <a:rPr lang="tr-TR" dirty="0" err="1"/>
              <a:t>blogger</a:t>
            </a:r>
            <a:r>
              <a:rPr lang="tr-TR" dirty="0"/>
              <a:t> </a:t>
            </a:r>
            <a:r>
              <a:rPr lang="tr-TR" dirty="0" smtClean="0"/>
              <a:t>anne/baba </a:t>
            </a:r>
            <a:r>
              <a:rPr lang="tr-TR" dirty="0"/>
              <a:t>takibi</a:t>
            </a:r>
          </a:p>
        </p:txBody>
      </p:sp>
      <p:pic>
        <p:nvPicPr>
          <p:cNvPr id="4" name="Resim 3"/>
          <p:cNvPicPr>
            <a:picLocks noChangeAspect="1"/>
          </p:cNvPicPr>
          <p:nvPr/>
        </p:nvPicPr>
        <p:blipFill>
          <a:blip r:embed="rId2"/>
          <a:stretch>
            <a:fillRect/>
          </a:stretch>
        </p:blipFill>
        <p:spPr>
          <a:xfrm>
            <a:off x="5099713" y="2743200"/>
            <a:ext cx="4044287" cy="40442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615530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chemeClr val="bg1"/>
                </a:solidFill>
              </a:rPr>
              <a:t>YENİ NESİL EBEVEYNLİK STİLİNİZİ BİLİYOR MUSNUZ ?</a:t>
            </a:r>
            <a:endParaRPr lang="tr-TR" dirty="0">
              <a:solidFill>
                <a:schemeClr val="bg1"/>
              </a:solidFill>
            </a:endParaRPr>
          </a:p>
        </p:txBody>
      </p:sp>
      <p:sp>
        <p:nvSpPr>
          <p:cNvPr id="3" name="İçerik Yer Tutucusu 2"/>
          <p:cNvSpPr>
            <a:spLocks noGrp="1"/>
          </p:cNvSpPr>
          <p:nvPr>
            <p:ph idx="1"/>
          </p:nvPr>
        </p:nvSpPr>
        <p:spPr/>
        <p:txBody>
          <a:bodyPr>
            <a:normAutofit fontScale="85000" lnSpcReduction="20000"/>
          </a:bodyPr>
          <a:lstStyle/>
          <a:p>
            <a:r>
              <a:rPr lang="tr-TR" dirty="0"/>
              <a:t>Helikopter Ebeveynlik</a:t>
            </a:r>
          </a:p>
          <a:p>
            <a:r>
              <a:rPr lang="tr-TR" dirty="0"/>
              <a:t>Çocuklarla El Ele Ebeveynlik</a:t>
            </a:r>
          </a:p>
          <a:p>
            <a:r>
              <a:rPr lang="tr-TR" dirty="0"/>
              <a:t>İnatlaşmadan Ebeveynlik</a:t>
            </a:r>
          </a:p>
          <a:p>
            <a:r>
              <a:rPr lang="tr-TR" dirty="0"/>
              <a:t>Doğal Ebeveynlik </a:t>
            </a:r>
          </a:p>
          <a:p>
            <a:r>
              <a:rPr lang="tr-TR" dirty="0"/>
              <a:t>Pozitif Ebeveynlik</a:t>
            </a:r>
          </a:p>
          <a:p>
            <a:r>
              <a:rPr lang="tr-TR" dirty="0"/>
              <a:t>Yavaş Ebeveynlik</a:t>
            </a:r>
          </a:p>
          <a:p>
            <a:r>
              <a:rPr lang="tr-TR" dirty="0"/>
              <a:t>E-ebeveynlik </a:t>
            </a:r>
          </a:p>
          <a:p>
            <a:r>
              <a:rPr lang="tr-TR" dirty="0"/>
              <a:t>İki Arada Ebeveynlik</a:t>
            </a:r>
          </a:p>
          <a:p>
            <a:r>
              <a:rPr lang="tr-TR" dirty="0"/>
              <a:t>Hızır Ebeveynlik</a:t>
            </a:r>
          </a:p>
          <a:p>
            <a:r>
              <a:rPr lang="tr-TR" dirty="0"/>
              <a:t>Zamansız Ebeveynlik</a:t>
            </a:r>
          </a:p>
          <a:p>
            <a:endParaRPr lang="tr-TR" dirty="0"/>
          </a:p>
        </p:txBody>
      </p:sp>
      <p:pic>
        <p:nvPicPr>
          <p:cNvPr id="4" name="İçerik Yer Tutucusu 3"/>
          <p:cNvPicPr>
            <a:picLocks noChangeAspect="1"/>
          </p:cNvPicPr>
          <p:nvPr/>
        </p:nvPicPr>
        <p:blipFill>
          <a:blip r:embed="rId2"/>
          <a:stretch>
            <a:fillRect/>
          </a:stretch>
        </p:blipFill>
        <p:spPr>
          <a:xfrm>
            <a:off x="4867701" y="2590800"/>
            <a:ext cx="4267200" cy="4267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6122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solidFill>
                  <a:schemeClr val="bg1"/>
                </a:solidFill>
              </a:rPr>
              <a:t>YENİ NESİL EBEVEYNLİK VE ONLARIN </a:t>
            </a:r>
            <a:r>
              <a:rPr lang="tr-TR" dirty="0" smtClean="0">
                <a:solidFill>
                  <a:schemeClr val="bg1"/>
                </a:solidFill>
              </a:rPr>
              <a:t>YETİŞTİRDİĞİ </a:t>
            </a:r>
            <a:r>
              <a:rPr lang="tr-TR" dirty="0">
                <a:solidFill>
                  <a:schemeClr val="bg1"/>
                </a:solidFill>
              </a:rPr>
              <a:t>ÇOCUKLAR </a:t>
            </a:r>
            <a:br>
              <a:rPr lang="tr-TR" dirty="0">
                <a:solidFill>
                  <a:schemeClr val="bg1"/>
                </a:solidFill>
              </a:rPr>
            </a:br>
            <a:endParaRPr lang="tr-TR" dirty="0">
              <a:solidFill>
                <a:schemeClr val="bg1"/>
              </a:solidFill>
            </a:endParaRPr>
          </a:p>
        </p:txBody>
      </p:sp>
      <p:sp>
        <p:nvSpPr>
          <p:cNvPr id="3" name="İçerik Yer Tutucusu 2"/>
          <p:cNvSpPr>
            <a:spLocks noGrp="1"/>
          </p:cNvSpPr>
          <p:nvPr>
            <p:ph idx="1"/>
          </p:nvPr>
        </p:nvSpPr>
        <p:spPr>
          <a:xfrm>
            <a:off x="457200" y="1828800"/>
            <a:ext cx="8229600" cy="4525963"/>
          </a:xfrm>
        </p:spPr>
        <p:txBody>
          <a:bodyPr>
            <a:normAutofit/>
          </a:bodyPr>
          <a:lstStyle/>
          <a:p>
            <a:pPr marL="0" indent="0">
              <a:buNone/>
            </a:pPr>
            <a:r>
              <a:rPr lang="tr-TR" dirty="0"/>
              <a:t>ANAOKULUDA  İKİ DİL ÖĞRENEN AMA MİSAFİRLERE MERHABA DİYEMEYEN </a:t>
            </a:r>
          </a:p>
          <a:p>
            <a:pPr marL="0" indent="0">
              <a:buNone/>
            </a:pPr>
            <a:r>
              <a:rPr lang="tr-TR" dirty="0"/>
              <a:t>HERŞEYİ OLAN AMA MUTLU OLMAYAN </a:t>
            </a:r>
          </a:p>
          <a:p>
            <a:pPr marL="0" indent="0">
              <a:buNone/>
            </a:pPr>
            <a:r>
              <a:rPr lang="tr-TR" dirty="0"/>
              <a:t>KOD YAZABİLEN AMA YATAĞINI </a:t>
            </a:r>
            <a:r>
              <a:rPr lang="tr-TR" dirty="0" smtClean="0"/>
              <a:t>TOPLAYAMAYAN… </a:t>
            </a:r>
          </a:p>
          <a:p>
            <a:pPr marL="0" indent="0">
              <a:buNone/>
            </a:pPr>
            <a:r>
              <a:rPr lang="tr-TR" dirty="0" smtClean="0"/>
              <a:t>BİZ ACABA ÇOCUK </a:t>
            </a:r>
            <a:r>
              <a:rPr lang="tr-TR" dirty="0"/>
              <a:t>YETİŞTİRMEYİ BİLİYOR </a:t>
            </a:r>
            <a:r>
              <a:rPr lang="tr-TR" dirty="0" smtClean="0"/>
              <a:t>MUYUZ?</a:t>
            </a:r>
            <a:endParaRPr lang="tr-TR" dirty="0"/>
          </a:p>
        </p:txBody>
      </p:sp>
    </p:spTree>
    <p:extLst>
      <p:ext uri="{BB962C8B-B14F-4D97-AF65-F5344CB8AC3E}">
        <p14:creationId xmlns:p14="http://schemas.microsoft.com/office/powerpoint/2010/main" val="1824677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1000" y="304800"/>
            <a:ext cx="8229600" cy="1143000"/>
          </a:xfrm>
        </p:spPr>
        <p:txBody>
          <a:bodyPr>
            <a:normAutofit fontScale="90000"/>
          </a:bodyPr>
          <a:lstStyle/>
          <a:p>
            <a:pPr algn="l"/>
            <a:r>
              <a:rPr lang="tr-TR" sz="3600" dirty="0" smtClean="0">
                <a:solidFill>
                  <a:schemeClr val="bg1"/>
                </a:solidFill>
              </a:rPr>
              <a:t>EBEVEYNLİK MİZACIMIZ </a:t>
            </a:r>
            <a:br>
              <a:rPr lang="tr-TR" sz="3600" dirty="0" smtClean="0">
                <a:solidFill>
                  <a:schemeClr val="bg1"/>
                </a:solidFill>
              </a:rPr>
            </a:br>
            <a:r>
              <a:rPr lang="tr-TR" sz="3600" dirty="0" smtClean="0">
                <a:solidFill>
                  <a:schemeClr val="bg1"/>
                </a:solidFill>
              </a:rPr>
              <a:t>ve KENDİ GEÇMİŞİMİZİN BİR PARÇASI</a:t>
            </a:r>
            <a:r>
              <a:rPr lang="tr-TR" dirty="0" smtClean="0">
                <a:solidFill>
                  <a:schemeClr val="bg1"/>
                </a:solidFill>
              </a:rPr>
              <a:t/>
            </a:r>
            <a:br>
              <a:rPr lang="tr-TR" dirty="0" smtClean="0">
                <a:solidFill>
                  <a:schemeClr val="bg1"/>
                </a:solidFill>
              </a:rPr>
            </a:br>
            <a:endParaRPr lang="tr-TR" dirty="0">
              <a:solidFill>
                <a:schemeClr val="bg1"/>
              </a:solidFill>
            </a:endParaRPr>
          </a:p>
        </p:txBody>
      </p:sp>
      <p:sp>
        <p:nvSpPr>
          <p:cNvPr id="3" name="İçerik Yer Tutucusu 2"/>
          <p:cNvSpPr>
            <a:spLocks noGrp="1"/>
          </p:cNvSpPr>
          <p:nvPr>
            <p:ph idx="1"/>
          </p:nvPr>
        </p:nvSpPr>
        <p:spPr>
          <a:xfrm>
            <a:off x="152400" y="1371600"/>
            <a:ext cx="5150892" cy="5486400"/>
          </a:xfrm>
        </p:spPr>
        <p:txBody>
          <a:bodyPr>
            <a:normAutofit fontScale="85000" lnSpcReduction="20000"/>
          </a:bodyPr>
          <a:lstStyle/>
          <a:p>
            <a:pPr marL="0" indent="0">
              <a:buNone/>
            </a:pPr>
            <a:r>
              <a:rPr lang="tr-TR" b="1" dirty="0">
                <a:solidFill>
                  <a:srgbClr val="FF0000"/>
                </a:solidFill>
              </a:rPr>
              <a:t>Ebeveynlik bir  ilişki kurma biçimi </a:t>
            </a:r>
            <a:r>
              <a:rPr lang="tr-TR" dirty="0"/>
              <a:t>Bir birey olduğunu fark etmek Bir miktar bize benzeyen ya da farklı olduğu durumları </a:t>
            </a:r>
            <a:r>
              <a:rPr lang="tr-TR" dirty="0" smtClean="0"/>
              <a:t>kabullenmek</a:t>
            </a:r>
          </a:p>
          <a:p>
            <a:pPr marL="0" indent="0">
              <a:buNone/>
            </a:pPr>
            <a:endParaRPr lang="tr-TR" dirty="0"/>
          </a:p>
          <a:p>
            <a:pPr marL="0" indent="0">
              <a:buNone/>
            </a:pPr>
            <a:r>
              <a:rPr lang="tr-TR" dirty="0"/>
              <a:t>Dünyaya gelmeden onunla ilgili kuruduğumuz hayallerin dışında kendisine ait bir mizacı olduğunu kabullenmek Onu fark edip onu fark edip ona uygun </a:t>
            </a:r>
            <a:r>
              <a:rPr lang="tr-TR" dirty="0" smtClean="0"/>
              <a:t>ebeveyn ve </a:t>
            </a:r>
            <a:r>
              <a:rPr lang="tr-TR" dirty="0"/>
              <a:t>davranışları </a:t>
            </a:r>
            <a:r>
              <a:rPr lang="tr-TR" dirty="0" smtClean="0"/>
              <a:t>geliştirmek </a:t>
            </a:r>
            <a:r>
              <a:rPr lang="tr-TR" dirty="0"/>
              <a:t>ki bu da biraz zaman </a:t>
            </a:r>
            <a:r>
              <a:rPr lang="tr-TR" dirty="0" smtClean="0"/>
              <a:t>alıyor</a:t>
            </a:r>
          </a:p>
          <a:p>
            <a:pPr marL="0" indent="0">
              <a:buNone/>
            </a:pPr>
            <a:endParaRPr lang="tr-TR" dirty="0"/>
          </a:p>
          <a:p>
            <a:pPr marL="0" indent="0">
              <a:buNone/>
            </a:pPr>
            <a:r>
              <a:rPr lang="tr-TR" dirty="0" smtClean="0"/>
              <a:t>. </a:t>
            </a:r>
            <a:endParaRPr lang="tr-TR" dirty="0"/>
          </a:p>
        </p:txBody>
      </p:sp>
      <p:pic>
        <p:nvPicPr>
          <p:cNvPr id="4" name="Resim 3"/>
          <p:cNvPicPr>
            <a:picLocks noChangeAspect="1"/>
          </p:cNvPicPr>
          <p:nvPr/>
        </p:nvPicPr>
        <p:blipFill>
          <a:blip r:embed="rId2"/>
          <a:stretch>
            <a:fillRect/>
          </a:stretch>
        </p:blipFill>
        <p:spPr>
          <a:xfrm>
            <a:off x="5181600" y="1981200"/>
            <a:ext cx="3879376" cy="4678363"/>
          </a:xfrm>
          <a:prstGeom prst="rect">
            <a:avLst/>
          </a:prstGeom>
        </p:spPr>
      </p:pic>
    </p:spTree>
    <p:extLst>
      <p:ext uri="{BB962C8B-B14F-4D97-AF65-F5344CB8AC3E}">
        <p14:creationId xmlns:p14="http://schemas.microsoft.com/office/powerpoint/2010/main" val="3519628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981200"/>
            <a:ext cx="8229600" cy="4525963"/>
          </a:xfrm>
        </p:spPr>
        <p:txBody>
          <a:bodyPr>
            <a:normAutofit fontScale="77500" lnSpcReduction="20000"/>
          </a:bodyPr>
          <a:lstStyle/>
          <a:p>
            <a:pPr marL="0" indent="0">
              <a:buNone/>
            </a:pPr>
            <a:r>
              <a:rPr lang="tr-TR" dirty="0" smtClean="0"/>
              <a:t>	Bütün </a:t>
            </a:r>
            <a:r>
              <a:rPr lang="tr-TR" dirty="0"/>
              <a:t>canlılar içerisinde en uzun süre ebeveynlerine bağlı olan canlı insan yavrusudur Bu nedenle kuşaklar arası aktarılması gereken bilgiler de fazla. Günümüzde yaşam tarzı ve gereklilikleri değiştiği için eskiden iletişimin ilişkinin yoğun </a:t>
            </a:r>
            <a:r>
              <a:rPr lang="tr-TR" dirty="0" smtClean="0"/>
              <a:t>olduğunu </a:t>
            </a:r>
            <a:r>
              <a:rPr lang="tr-TR" dirty="0"/>
              <a:t>görerek öğrenmenin baskın olduğu  aile yapısında çocuğun gelişimi de </a:t>
            </a:r>
            <a:r>
              <a:rPr lang="tr-TR" dirty="0" smtClean="0"/>
              <a:t>besleniyorken; günümüzde </a:t>
            </a:r>
            <a:r>
              <a:rPr lang="tr-TR" dirty="0"/>
              <a:t>bu ilişkiyi kurmak için gerekli olan  </a:t>
            </a:r>
            <a:r>
              <a:rPr lang="tr-TR" b="1" dirty="0" smtClean="0">
                <a:solidFill>
                  <a:srgbClr val="C00000"/>
                </a:solidFill>
              </a:rPr>
              <a:t>«çocuğu tanımak»</a:t>
            </a:r>
            <a:r>
              <a:rPr lang="tr-TR" dirty="0" smtClean="0"/>
              <a:t> </a:t>
            </a:r>
            <a:r>
              <a:rPr lang="tr-TR" dirty="0"/>
              <a:t>daha zorlaştı.</a:t>
            </a:r>
          </a:p>
          <a:p>
            <a:pPr marL="0" indent="0">
              <a:buNone/>
            </a:pPr>
            <a:r>
              <a:rPr lang="tr-TR" dirty="0" smtClean="0"/>
              <a:t>	Ebeveynler sürece fazlaca </a:t>
            </a:r>
            <a:r>
              <a:rPr lang="tr-TR" dirty="0"/>
              <a:t>teknik </a:t>
            </a:r>
            <a:r>
              <a:rPr lang="tr-TR" dirty="0" smtClean="0"/>
              <a:t>yaklaşıyor. </a:t>
            </a:r>
            <a:r>
              <a:rPr lang="tr-TR" dirty="0"/>
              <a:t>Ödül ceza, mola vermek gibi yöntemler yanlış </a:t>
            </a:r>
            <a:r>
              <a:rPr lang="tr-TR" dirty="0" smtClean="0"/>
              <a:t>kullanılıyor </a:t>
            </a:r>
            <a:r>
              <a:rPr lang="tr-TR" dirty="0"/>
              <a:t>.Yemek kitapları gibi tarifler üzerinden görerek  </a:t>
            </a:r>
            <a:r>
              <a:rPr lang="tr-TR" dirty="0" smtClean="0"/>
              <a:t>ebeveynlik deneniyor.  </a:t>
            </a:r>
          </a:p>
          <a:p>
            <a:pPr marL="0" indent="0">
              <a:buNone/>
            </a:pPr>
            <a:r>
              <a:rPr lang="tr-TR" dirty="0"/>
              <a:t>	</a:t>
            </a:r>
            <a:r>
              <a:rPr lang="tr-TR" dirty="0" smtClean="0"/>
              <a:t>Oysa ki </a:t>
            </a:r>
            <a:r>
              <a:rPr lang="tr-TR" dirty="0"/>
              <a:t>bunun tek bir yöntemi ya da formülü </a:t>
            </a:r>
            <a:r>
              <a:rPr lang="tr-TR" dirty="0" smtClean="0"/>
              <a:t>yok </a:t>
            </a:r>
            <a:r>
              <a:rPr lang="tr-TR" dirty="0"/>
              <a:t>yapılması gereken ilişki sırasında çocuğun </a:t>
            </a:r>
            <a:r>
              <a:rPr lang="tr-TR" dirty="0" smtClean="0"/>
              <a:t>özelliklerini tanımak</a:t>
            </a:r>
            <a:r>
              <a:rPr lang="tr-TR" dirty="0"/>
              <a:t>, onunla zaman geçirmek </a:t>
            </a:r>
            <a:r>
              <a:rPr lang="tr-TR" dirty="0" smtClean="0"/>
              <a:t>ve duyarlı ebeveyn </a:t>
            </a:r>
            <a:r>
              <a:rPr lang="tr-TR" dirty="0"/>
              <a:t>olmak </a:t>
            </a:r>
          </a:p>
          <a:p>
            <a:endParaRPr lang="tr-TR" dirty="0"/>
          </a:p>
        </p:txBody>
      </p:sp>
      <p:pic>
        <p:nvPicPr>
          <p:cNvPr id="4" name="Resim 3"/>
          <p:cNvPicPr>
            <a:picLocks noChangeAspect="1"/>
          </p:cNvPicPr>
          <p:nvPr/>
        </p:nvPicPr>
        <p:blipFill>
          <a:blip r:embed="rId2"/>
          <a:stretch>
            <a:fillRect/>
          </a:stretch>
        </p:blipFill>
        <p:spPr>
          <a:xfrm>
            <a:off x="76200" y="112673"/>
            <a:ext cx="8388823" cy="1182727"/>
          </a:xfrm>
          <a:prstGeom prst="rect">
            <a:avLst/>
          </a:prstGeom>
        </p:spPr>
      </p:pic>
    </p:spTree>
    <p:extLst>
      <p:ext uri="{BB962C8B-B14F-4D97-AF65-F5344CB8AC3E}">
        <p14:creationId xmlns:p14="http://schemas.microsoft.com/office/powerpoint/2010/main" val="1172837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28600"/>
            <a:ext cx="8229600" cy="1143000"/>
          </a:xfrm>
        </p:spPr>
        <p:txBody>
          <a:bodyPr>
            <a:normAutofit fontScale="90000"/>
          </a:bodyPr>
          <a:lstStyle/>
          <a:p>
            <a:r>
              <a:rPr lang="tr-TR" dirty="0" smtClean="0">
                <a:solidFill>
                  <a:schemeClr val="bg1"/>
                </a:solidFill>
              </a:rPr>
              <a:t>ÇOCUK YETİŞTİRMEYİ BİLİYOR MUYUZ</a:t>
            </a:r>
            <a:endParaRPr lang="tr-TR" dirty="0">
              <a:solidFill>
                <a:schemeClr val="bg1"/>
              </a:solidFill>
            </a:endParaRPr>
          </a:p>
        </p:txBody>
      </p:sp>
      <p:sp>
        <p:nvSpPr>
          <p:cNvPr id="3" name="İçerik Yer Tutucusu 2"/>
          <p:cNvSpPr>
            <a:spLocks noGrp="1"/>
          </p:cNvSpPr>
          <p:nvPr>
            <p:ph idx="1"/>
          </p:nvPr>
        </p:nvSpPr>
        <p:spPr>
          <a:xfrm>
            <a:off x="457200" y="1676400"/>
            <a:ext cx="8229600" cy="4953000"/>
          </a:xfrm>
        </p:spPr>
        <p:txBody>
          <a:bodyPr>
            <a:normAutofit fontScale="62500" lnSpcReduction="20000"/>
          </a:bodyPr>
          <a:lstStyle/>
          <a:p>
            <a:pPr marL="0" indent="0">
              <a:buNone/>
            </a:pPr>
            <a:r>
              <a:rPr lang="tr-TR" dirty="0"/>
              <a:t>Fikrimiz </a:t>
            </a:r>
            <a:r>
              <a:rPr lang="tr-TR" dirty="0" smtClean="0"/>
              <a:t>var. </a:t>
            </a:r>
            <a:r>
              <a:rPr lang="tr-TR" dirty="0"/>
              <a:t>İçgüdüsel </a:t>
            </a:r>
            <a:r>
              <a:rPr lang="tr-TR" dirty="0" smtClean="0"/>
              <a:t>olarak izlediğimiz bir yol da var ama </a:t>
            </a:r>
            <a:r>
              <a:rPr lang="tr-TR" dirty="0"/>
              <a:t>bir miktar </a:t>
            </a:r>
            <a:r>
              <a:rPr lang="tr-TR" dirty="0" smtClean="0"/>
              <a:t>doğruluğu </a:t>
            </a:r>
            <a:r>
              <a:rPr lang="tr-TR" dirty="0"/>
              <a:t>ya da yanlışlığından emin değiliz. Bu konuya en çok kafa yoranlar </a:t>
            </a:r>
            <a:r>
              <a:rPr lang="tr-TR" dirty="0" smtClean="0"/>
              <a:t>titizlenen, sorgulayan tutumdaki ebeveynler.</a:t>
            </a:r>
            <a:endParaRPr lang="tr-TR" dirty="0"/>
          </a:p>
          <a:p>
            <a:pPr marL="0" indent="0">
              <a:buNone/>
            </a:pPr>
            <a:endParaRPr lang="tr-TR" dirty="0" smtClean="0"/>
          </a:p>
          <a:p>
            <a:pPr marL="0" indent="0">
              <a:buNone/>
            </a:pPr>
            <a:r>
              <a:rPr lang="tr-TR" dirty="0" smtClean="0"/>
              <a:t>Bu kaygılı yeni nesil ebeveynleri </a:t>
            </a:r>
            <a:r>
              <a:rPr lang="tr-TR" dirty="0"/>
              <a:t>rahatlatmak için yeni nesil </a:t>
            </a:r>
            <a:r>
              <a:rPr lang="tr-TR" dirty="0" smtClean="0"/>
              <a:t>uzman </a:t>
            </a:r>
            <a:r>
              <a:rPr lang="tr-TR" dirty="0"/>
              <a:t>görüşü </a:t>
            </a:r>
          </a:p>
          <a:p>
            <a:pPr marL="0" indent="0">
              <a:buNone/>
            </a:pPr>
            <a:r>
              <a:rPr lang="tr-TR" dirty="0"/>
              <a:t>Mükemmel ebeveynlik yoktur  yeteri kadar iyi ebeveynlik vardır </a:t>
            </a:r>
          </a:p>
          <a:p>
            <a:endParaRPr lang="tr-TR" dirty="0"/>
          </a:p>
          <a:p>
            <a:pPr marL="0" indent="0">
              <a:buNone/>
            </a:pPr>
            <a:r>
              <a:rPr lang="tr-TR" dirty="0"/>
              <a:t>Pek çok kitap okuyor, araştırıyor ve neyi yanlış- doğru yaptıkları ve neyi doğru yapabilecekleri konusunda  ilgili kafa yoruyorlar </a:t>
            </a:r>
          </a:p>
          <a:p>
            <a:endParaRPr lang="tr-TR" dirty="0"/>
          </a:p>
          <a:p>
            <a:pPr marL="0" indent="0">
              <a:buNone/>
            </a:pPr>
            <a:r>
              <a:rPr lang="tr-TR" dirty="0"/>
              <a:t>Oysaki ebeveynlik bir teknisyenlik ya </a:t>
            </a:r>
            <a:r>
              <a:rPr lang="tr-TR" dirty="0" smtClean="0"/>
              <a:t>da beceri öğretiminden </a:t>
            </a:r>
            <a:r>
              <a:rPr lang="tr-TR" dirty="0"/>
              <a:t>ibaret değil </a:t>
            </a:r>
            <a:r>
              <a:rPr lang="tr-TR" dirty="0" smtClean="0"/>
              <a:t>! Ebeveynlik  </a:t>
            </a:r>
            <a:r>
              <a:rPr lang="tr-TR" dirty="0"/>
              <a:t>asla bir eğitim </a:t>
            </a:r>
            <a:r>
              <a:rPr lang="tr-TR" dirty="0" smtClean="0"/>
              <a:t>modeli de </a:t>
            </a:r>
            <a:r>
              <a:rPr lang="tr-TR" dirty="0"/>
              <a:t>değil! </a:t>
            </a:r>
            <a:endParaRPr lang="tr-TR" dirty="0" smtClean="0"/>
          </a:p>
          <a:p>
            <a:pPr marL="0" indent="0">
              <a:buNone/>
            </a:pPr>
            <a:endParaRPr lang="tr-TR" dirty="0" smtClean="0"/>
          </a:p>
          <a:p>
            <a:pPr marL="0" indent="0">
              <a:buNone/>
            </a:pPr>
            <a:r>
              <a:rPr lang="tr-TR" dirty="0" smtClean="0"/>
              <a:t>Endişe </a:t>
            </a:r>
            <a:r>
              <a:rPr lang="tr-TR" dirty="0"/>
              <a:t>uyandıran şey sadece “hızla ilerleyen teknolojiye karşı nasıl bir duruş sergilenmeli” noktasındaki bilgi noksanlığı. Ancak inanıyoruz ki yeni nesil ebeveynler bu işin üstesinden hakkıyla gelecek.</a:t>
            </a:r>
            <a:endParaRPr lang="tr-TR" dirty="0" smtClean="0"/>
          </a:p>
          <a:p>
            <a:pPr marL="0" indent="0">
              <a:buNone/>
            </a:pPr>
            <a:endParaRPr lang="tr-TR" dirty="0"/>
          </a:p>
          <a:p>
            <a:endParaRPr lang="tr-TR" dirty="0"/>
          </a:p>
        </p:txBody>
      </p:sp>
    </p:spTree>
    <p:extLst>
      <p:ext uri="{BB962C8B-B14F-4D97-AF65-F5344CB8AC3E}">
        <p14:creationId xmlns:p14="http://schemas.microsoft.com/office/powerpoint/2010/main" val="2371555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1000" y="1986293"/>
            <a:ext cx="8991600" cy="1143000"/>
          </a:xfrm>
        </p:spPr>
        <p:txBody>
          <a:bodyPr>
            <a:normAutofit fontScale="90000"/>
          </a:bodyPr>
          <a:lstStyle/>
          <a:p>
            <a:r>
              <a:rPr lang="tr-TR" dirty="0" smtClean="0"/>
              <a:t>HER BİRİNİNİZ EBEVEYNLİĞİ ADETA PARMAK İZİ GİBİ KENDİNE ÖZGÜ VE TEK </a:t>
            </a:r>
            <a:endParaRPr lang="tr-TR" dirty="0"/>
          </a:p>
        </p:txBody>
      </p:sp>
      <p:pic>
        <p:nvPicPr>
          <p:cNvPr id="4" name="İçerik Yer Tutucusu 3"/>
          <p:cNvPicPr>
            <a:picLocks noGrp="1" noChangeAspect="1"/>
          </p:cNvPicPr>
          <p:nvPr>
            <p:ph idx="1"/>
          </p:nvPr>
        </p:nvPicPr>
        <p:blipFill>
          <a:blip r:embed="rId2"/>
          <a:stretch>
            <a:fillRect/>
          </a:stretch>
        </p:blipFill>
        <p:spPr>
          <a:xfrm>
            <a:off x="5257800" y="3164550"/>
            <a:ext cx="3860042" cy="3687763"/>
          </a:xfrm>
          <a:prstGeom prst="rect">
            <a:avLst/>
          </a:prstGeom>
        </p:spPr>
      </p:pic>
    </p:spTree>
    <p:extLst>
      <p:ext uri="{BB962C8B-B14F-4D97-AF65-F5344CB8AC3E}">
        <p14:creationId xmlns:p14="http://schemas.microsoft.com/office/powerpoint/2010/main" val="1700033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905000"/>
            <a:ext cx="8229600" cy="4525963"/>
          </a:xfrm>
        </p:spPr>
        <p:txBody>
          <a:bodyPr>
            <a:normAutofit fontScale="62500" lnSpcReduction="20000"/>
          </a:bodyPr>
          <a:lstStyle/>
          <a:p>
            <a:pPr marL="0" indent="0">
              <a:buNone/>
            </a:pPr>
            <a:r>
              <a:rPr lang="tr-TR" dirty="0" smtClean="0"/>
              <a:t>Yeni nesil koruyucu </a:t>
            </a:r>
            <a:r>
              <a:rPr lang="tr-TR" dirty="0"/>
              <a:t>aile  prototipleri kaygılı </a:t>
            </a:r>
            <a:r>
              <a:rPr lang="tr-TR" dirty="0" smtClean="0"/>
              <a:t> </a:t>
            </a:r>
            <a:r>
              <a:rPr lang="tr-TR" dirty="0"/>
              <a:t>çünkü çocuğa zarar verme düşüncesi </a:t>
            </a:r>
            <a:r>
              <a:rPr lang="tr-TR" dirty="0" smtClean="0"/>
              <a:t>onlar için baş </a:t>
            </a:r>
            <a:r>
              <a:rPr lang="tr-TR" dirty="0"/>
              <a:t>edilemez bir durum</a:t>
            </a:r>
          </a:p>
          <a:p>
            <a:pPr marL="0" indent="0">
              <a:buNone/>
            </a:pPr>
            <a:r>
              <a:rPr lang="tr-TR" dirty="0"/>
              <a:t>Bu nedenle her zaman </a:t>
            </a:r>
            <a:r>
              <a:rPr lang="tr-TR" dirty="0" err="1"/>
              <a:t>talepkar</a:t>
            </a:r>
            <a:r>
              <a:rPr lang="tr-TR" dirty="0"/>
              <a:t> olan çocuğa sınırsız bir hayat sunma eğilimindeler. Bir taraftan çocuğa hem korumacı yaklaşıyor    </a:t>
            </a:r>
            <a:r>
              <a:rPr lang="tr-TR" dirty="0" smtClean="0"/>
              <a:t>hem </a:t>
            </a:r>
            <a:r>
              <a:rPr lang="tr-TR" dirty="0"/>
              <a:t>de arzu ettiği </a:t>
            </a:r>
            <a:r>
              <a:rPr lang="tr-TR" dirty="0" smtClean="0"/>
              <a:t>her şeyi </a:t>
            </a:r>
            <a:r>
              <a:rPr lang="tr-TR" dirty="0"/>
              <a:t>sunuyorlar bu da çok ciddi bir güven sorununa neden </a:t>
            </a:r>
            <a:r>
              <a:rPr lang="tr-TR" dirty="0" smtClean="0"/>
              <a:t>oluyor </a:t>
            </a:r>
            <a:r>
              <a:rPr lang="tr-TR" dirty="0"/>
              <a:t>. Bu </a:t>
            </a:r>
            <a:r>
              <a:rPr lang="tr-TR" dirty="0" smtClean="0"/>
              <a:t>durum çocukların ebeveynlerine </a:t>
            </a:r>
            <a:r>
              <a:rPr lang="tr-TR" dirty="0"/>
              <a:t>karşı güvensiz olmalarına neden oluyor . Ondan </a:t>
            </a:r>
            <a:r>
              <a:rPr lang="tr-TR" dirty="0" smtClean="0"/>
              <a:t>alacağım </a:t>
            </a:r>
            <a:r>
              <a:rPr lang="tr-TR" dirty="0"/>
              <a:t>eğitimin hasarlı hatalı olduğunu düşünüyor kitaplara uzmanlara bilgiye </a:t>
            </a:r>
            <a:r>
              <a:rPr lang="tr-TR" dirty="0" smtClean="0"/>
              <a:t>yöneliyoruz </a:t>
            </a:r>
            <a:r>
              <a:rPr lang="tr-TR" dirty="0"/>
              <a:t>geçmişimiz </a:t>
            </a:r>
            <a:r>
              <a:rPr lang="tr-TR" dirty="0" smtClean="0"/>
              <a:t>unutuyoruz </a:t>
            </a:r>
            <a:r>
              <a:rPr lang="tr-TR" dirty="0"/>
              <a:t>Oysaki </a:t>
            </a:r>
            <a:r>
              <a:rPr lang="tr-TR" dirty="0" smtClean="0"/>
              <a:t>özellikle </a:t>
            </a:r>
            <a:r>
              <a:rPr lang="tr-TR" dirty="0"/>
              <a:t>kriz </a:t>
            </a:r>
            <a:r>
              <a:rPr lang="tr-TR" dirty="0" smtClean="0"/>
              <a:t>anlarında </a:t>
            </a:r>
            <a:r>
              <a:rPr lang="tr-TR" dirty="0"/>
              <a:t>bu bilinç devreden </a:t>
            </a:r>
            <a:r>
              <a:rPr lang="tr-TR" dirty="0" smtClean="0"/>
              <a:t>çıkıyor </a:t>
            </a:r>
            <a:r>
              <a:rPr lang="tr-TR" dirty="0"/>
              <a:t>çocukluğumuza </a:t>
            </a:r>
            <a:r>
              <a:rPr lang="tr-TR" dirty="0" smtClean="0"/>
              <a:t>dönüyoruz</a:t>
            </a:r>
            <a:endParaRPr lang="tr-TR" dirty="0"/>
          </a:p>
          <a:p>
            <a:pPr marL="0" indent="0">
              <a:buNone/>
            </a:pPr>
            <a:endParaRPr lang="tr-TR" dirty="0" smtClean="0"/>
          </a:p>
          <a:p>
            <a:pPr marL="0" indent="0">
              <a:buNone/>
            </a:pPr>
            <a:r>
              <a:rPr lang="tr-TR" dirty="0" smtClean="0"/>
              <a:t>O </a:t>
            </a:r>
            <a:r>
              <a:rPr lang="tr-TR" dirty="0"/>
              <a:t>zaman yapılması gereken </a:t>
            </a:r>
            <a:r>
              <a:rPr lang="tr-TR" dirty="0" smtClean="0"/>
              <a:t>ne?</a:t>
            </a:r>
          </a:p>
          <a:p>
            <a:pPr marL="0" indent="0">
              <a:buNone/>
            </a:pPr>
            <a:r>
              <a:rPr lang="tr-TR" dirty="0"/>
              <a:t>K</a:t>
            </a:r>
            <a:r>
              <a:rPr lang="tr-TR" dirty="0" smtClean="0"/>
              <a:t>endi ebeveynlerimizin </a:t>
            </a:r>
            <a:r>
              <a:rPr lang="tr-TR" dirty="0"/>
              <a:t>yaptığının tamamen yanlış olduğunu kabul etmek </a:t>
            </a:r>
            <a:r>
              <a:rPr lang="tr-TR" dirty="0" smtClean="0"/>
              <a:t>yerine- </a:t>
            </a:r>
            <a:r>
              <a:rPr lang="tr-TR" dirty="0"/>
              <a:t>çünkü tamamen de yanlış </a:t>
            </a:r>
            <a:r>
              <a:rPr lang="tr-TR" dirty="0" smtClean="0"/>
              <a:t>değil-  günümüzde öğrendiklerimiz ile </a:t>
            </a:r>
            <a:r>
              <a:rPr lang="tr-TR" dirty="0"/>
              <a:t>bilinçli </a:t>
            </a:r>
            <a:r>
              <a:rPr lang="tr-TR" dirty="0" smtClean="0"/>
              <a:t>olduğumuz ve deneyimleyip gördüklerimizle bunları harmanlamak</a:t>
            </a:r>
            <a:endParaRPr lang="tr-TR" dirty="0"/>
          </a:p>
          <a:p>
            <a:endParaRPr lang="tr-TR" dirty="0"/>
          </a:p>
        </p:txBody>
      </p:sp>
      <p:pic>
        <p:nvPicPr>
          <p:cNvPr id="4" name="Resim 3"/>
          <p:cNvPicPr>
            <a:picLocks noChangeAspect="1"/>
          </p:cNvPicPr>
          <p:nvPr/>
        </p:nvPicPr>
        <p:blipFill>
          <a:blip r:embed="rId2"/>
          <a:stretch>
            <a:fillRect/>
          </a:stretch>
        </p:blipFill>
        <p:spPr>
          <a:xfrm>
            <a:off x="0" y="304800"/>
            <a:ext cx="8388823" cy="1182727"/>
          </a:xfrm>
          <a:prstGeom prst="rect">
            <a:avLst/>
          </a:prstGeom>
        </p:spPr>
      </p:pic>
    </p:spTree>
    <p:extLst>
      <p:ext uri="{BB962C8B-B14F-4D97-AF65-F5344CB8AC3E}">
        <p14:creationId xmlns:p14="http://schemas.microsoft.com/office/powerpoint/2010/main" val="3019904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chemeClr val="bg1"/>
                </a:solidFill>
              </a:rPr>
              <a:t>MİNDFUL EBEVEYNLİK</a:t>
            </a:r>
            <a:br>
              <a:rPr lang="tr-TR" dirty="0" smtClean="0">
                <a:solidFill>
                  <a:schemeClr val="bg1"/>
                </a:solidFill>
              </a:rPr>
            </a:br>
            <a:endParaRPr lang="tr-TR" dirty="0">
              <a:solidFill>
                <a:schemeClr val="bg1"/>
              </a:solidFill>
            </a:endParaRPr>
          </a:p>
        </p:txBody>
      </p:sp>
      <p:sp>
        <p:nvSpPr>
          <p:cNvPr id="3" name="İçerik Yer Tutucusu 2"/>
          <p:cNvSpPr>
            <a:spLocks noGrp="1"/>
          </p:cNvSpPr>
          <p:nvPr>
            <p:ph idx="1"/>
          </p:nvPr>
        </p:nvSpPr>
        <p:spPr>
          <a:xfrm>
            <a:off x="467436" y="1905000"/>
            <a:ext cx="8229600" cy="4525963"/>
          </a:xfrm>
        </p:spPr>
        <p:txBody>
          <a:bodyPr>
            <a:normAutofit fontScale="77500" lnSpcReduction="20000"/>
          </a:bodyPr>
          <a:lstStyle/>
          <a:p>
            <a:pPr marL="0" indent="0">
              <a:buNone/>
            </a:pPr>
            <a:r>
              <a:rPr lang="tr-TR" dirty="0"/>
              <a:t>Bir çocuk yetiştirmek dünyanın en güç ancak en önemli işidir. Çocuğun an be an değişen ihtiyaçları, gelişim özellikleri, anne babaların iş ve özel yaşamlarına ilişkin ek sorumlulukları dengeyi bulma ve süreci yönetme konusunda daimi bir yenilenme ve öğrenme hali gerektirir.  Bu gerekliliklere son dönemde sıkça duyulan, üzerine akademik yayınlar yapılan yeni bir kavram eklendi; </a:t>
            </a:r>
            <a:r>
              <a:rPr lang="tr-TR" b="1" dirty="0" smtClean="0">
                <a:solidFill>
                  <a:srgbClr val="FF0000"/>
                </a:solidFill>
              </a:rPr>
              <a:t>çocuğun </a:t>
            </a:r>
            <a:r>
              <a:rPr lang="tr-TR" b="1" dirty="0">
                <a:solidFill>
                  <a:srgbClr val="FF0000"/>
                </a:solidFill>
              </a:rPr>
              <a:t>problemli davranışı değil; anne/babanın yoğun duyguları temel alınır. </a:t>
            </a:r>
          </a:p>
          <a:p>
            <a:pPr marL="0" indent="0">
              <a:buNone/>
            </a:pPr>
            <a:r>
              <a:rPr lang="tr-TR" dirty="0" smtClean="0"/>
              <a:t>Neyin </a:t>
            </a:r>
            <a:r>
              <a:rPr lang="tr-TR" dirty="0"/>
              <a:t>yanlış olduğunu sorgulamaktan çok kişinin neye ihtiyacı olduğunu fark etmesi sağlanır </a:t>
            </a:r>
          </a:p>
          <a:p>
            <a:pPr marL="0" indent="0">
              <a:buNone/>
            </a:pPr>
            <a:r>
              <a:rPr lang="tr-TR" dirty="0" smtClean="0"/>
              <a:t>Olumsuz </a:t>
            </a:r>
            <a:r>
              <a:rPr lang="tr-TR" dirty="0"/>
              <a:t>bir durum yaşandığında “Nerede hata yaptım? , Neden üstesinden gelemiyorum?” yerine “Şuan ne yapmam gerekiyor?, Ne tür bir destek işime yarayabilir?” gibi sorular sormaya teşvik eder.</a:t>
            </a:r>
          </a:p>
          <a:p>
            <a:endParaRPr lang="tr-TR" dirty="0"/>
          </a:p>
        </p:txBody>
      </p:sp>
    </p:spTree>
    <p:extLst>
      <p:ext uri="{BB962C8B-B14F-4D97-AF65-F5344CB8AC3E}">
        <p14:creationId xmlns:p14="http://schemas.microsoft.com/office/powerpoint/2010/main" val="35012475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pPr marL="0" indent="0">
              <a:buNone/>
            </a:pPr>
            <a:endParaRPr lang="tr-TR" dirty="0" smtClean="0"/>
          </a:p>
          <a:p>
            <a:pPr marL="0" indent="0">
              <a:buNone/>
            </a:pPr>
            <a:r>
              <a:rPr lang="tr-TR" dirty="0"/>
              <a:t>ÇOCUĞU EĞİTMEKTEN ÖNCE(Proje Çocuk)</a:t>
            </a:r>
          </a:p>
          <a:p>
            <a:pPr marL="0" indent="0">
              <a:buNone/>
            </a:pPr>
            <a:r>
              <a:rPr lang="tr-TR" dirty="0" smtClean="0"/>
              <a:t>KENDİ </a:t>
            </a:r>
            <a:r>
              <a:rPr lang="tr-TR" dirty="0"/>
              <a:t>YOLCULUĞUNUZ OLAN BU SÜREÇTE    </a:t>
            </a:r>
          </a:p>
          <a:p>
            <a:pPr marL="0" indent="0">
              <a:buNone/>
            </a:pPr>
            <a:r>
              <a:rPr lang="tr-TR" dirty="0" smtClean="0"/>
              <a:t>KENDİNİZİ </a:t>
            </a:r>
            <a:r>
              <a:rPr lang="tr-TR" dirty="0"/>
              <a:t>EĞİTİN</a:t>
            </a:r>
          </a:p>
          <a:p>
            <a:pPr marL="0" indent="0">
              <a:buNone/>
            </a:pPr>
            <a:endParaRPr lang="tr-TR" dirty="0" smtClean="0"/>
          </a:p>
          <a:p>
            <a:pPr marL="0" indent="0">
              <a:buNone/>
            </a:pPr>
            <a:r>
              <a:rPr lang="tr-TR" dirty="0" smtClean="0"/>
              <a:t>EBEVEYN OLARAK ÇOCUKLA OLAN İLİŞKİMİZDE KENDİ </a:t>
            </a:r>
            <a:r>
              <a:rPr lang="tr-TR" dirty="0"/>
              <a:t>İHTİYACIMI VE DUYGUMU </a:t>
            </a:r>
            <a:r>
              <a:rPr lang="tr-TR" dirty="0" smtClean="0"/>
              <a:t>KARŞILAMAK </a:t>
            </a:r>
            <a:r>
              <a:rPr lang="tr-TR" dirty="0"/>
              <a:t>İÇİN Mİ </a:t>
            </a:r>
            <a:r>
              <a:rPr lang="tr-TR" dirty="0" smtClean="0"/>
              <a:t>YAPIYORUM </a:t>
            </a:r>
            <a:r>
              <a:rPr lang="tr-TR" dirty="0"/>
              <a:t>ÇOCUĞUNKİNİ </a:t>
            </a:r>
            <a:r>
              <a:rPr lang="tr-TR" dirty="0" smtClean="0"/>
              <a:t>Mİ? BUNUN BİLİNCİNE VARIN. </a:t>
            </a:r>
            <a:endParaRPr lang="tr-TR" dirty="0"/>
          </a:p>
          <a:p>
            <a:endParaRPr lang="tr-TR" dirty="0"/>
          </a:p>
        </p:txBody>
      </p:sp>
    </p:spTree>
    <p:extLst>
      <p:ext uri="{BB962C8B-B14F-4D97-AF65-F5344CB8AC3E}">
        <p14:creationId xmlns:p14="http://schemas.microsoft.com/office/powerpoint/2010/main" val="290938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3400" y="1981200"/>
            <a:ext cx="8229600" cy="4525963"/>
          </a:xfrm>
        </p:spPr>
        <p:txBody>
          <a:bodyPr>
            <a:normAutofit lnSpcReduction="10000"/>
          </a:bodyPr>
          <a:lstStyle/>
          <a:p>
            <a:r>
              <a:rPr lang="tr-TR" dirty="0" smtClean="0"/>
              <a:t>SAHİP </a:t>
            </a:r>
            <a:r>
              <a:rPr lang="tr-TR" dirty="0"/>
              <a:t>OLMAK İSTEDİĞİNİZ ÇOCUĞU DEĞİL SAHİP OLDUĞUNUZ ÇOCUĞU YETİŞTİRİN </a:t>
            </a:r>
            <a:endParaRPr lang="tr-TR" dirty="0" smtClean="0"/>
          </a:p>
          <a:p>
            <a:pPr marL="0" indent="0">
              <a:buNone/>
            </a:pPr>
            <a:endParaRPr lang="tr-TR" dirty="0"/>
          </a:p>
          <a:p>
            <a:r>
              <a:rPr lang="tr-TR" dirty="0" smtClean="0"/>
              <a:t>ONLARDAN SORUMLU OLUP SAHİBİ GİBİ DAVRANMAYIN SADECE </a:t>
            </a:r>
            <a:r>
              <a:rPr lang="tr-TR" dirty="0"/>
              <a:t>ONLARA KARŞI </a:t>
            </a:r>
            <a:r>
              <a:rPr lang="tr-TR" dirty="0" smtClean="0"/>
              <a:t>SORUMLULUKLARINIZ OLDUĞUNU BİLİN</a:t>
            </a:r>
          </a:p>
          <a:p>
            <a:endParaRPr lang="tr-TR" dirty="0" smtClean="0"/>
          </a:p>
          <a:p>
            <a:r>
              <a:rPr lang="tr-TR" dirty="0"/>
              <a:t>İYİ BİR MODELSENİZ ÇOCUĞUNUZA HİÇBİRŞEY VERMENİZE </a:t>
            </a:r>
            <a:r>
              <a:rPr lang="tr-TR" dirty="0" smtClean="0"/>
              <a:t>GEREK YOK </a:t>
            </a:r>
            <a:r>
              <a:rPr lang="tr-TR" dirty="0"/>
              <a:t>YETER Kİ ALMAYIN!</a:t>
            </a:r>
          </a:p>
          <a:p>
            <a:endParaRPr lang="tr-TR" dirty="0"/>
          </a:p>
        </p:txBody>
      </p:sp>
    </p:spTree>
    <p:extLst>
      <p:ext uri="{BB962C8B-B14F-4D97-AF65-F5344CB8AC3E}">
        <p14:creationId xmlns:p14="http://schemas.microsoft.com/office/powerpoint/2010/main" val="469574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dirty="0" smtClean="0"/>
              <a:t>ÇOCUĞU KAYGILARINIZA BAĞLI OLARAK BULUNDUĞUNUZ YERE ÇEKMEYİN. GELİŞİMİ İLERİYE DOĞRU OLDUĞUNU UNUTMAYIN. </a:t>
            </a:r>
            <a:endParaRPr lang="tr-TR" dirty="0"/>
          </a:p>
          <a:p>
            <a:pPr marL="0" indent="0">
              <a:buNone/>
            </a:pPr>
            <a:endParaRPr lang="tr-TR" dirty="0" smtClean="0"/>
          </a:p>
          <a:p>
            <a:pPr marL="0" indent="0">
              <a:buNone/>
            </a:pPr>
            <a:r>
              <a:rPr lang="tr-TR" dirty="0" smtClean="0"/>
              <a:t>DUYMAK İSTEDİKLERİNİZİ SÖYLEYEN, DUYMAK İSTEMEDİKLERİNİZİ SAKLAYAN ÇOCUKLAR YETİŞTİRMEK İSTEMİYORSANIZ ÇOCUĞUNUZU ZAMANA VE ŞARTLARA GÖRE YETİŞTİRİN.</a:t>
            </a:r>
          </a:p>
          <a:p>
            <a:endParaRPr lang="tr-TR" dirty="0"/>
          </a:p>
        </p:txBody>
      </p:sp>
    </p:spTree>
    <p:extLst>
      <p:ext uri="{BB962C8B-B14F-4D97-AF65-F5344CB8AC3E}">
        <p14:creationId xmlns:p14="http://schemas.microsoft.com/office/powerpoint/2010/main" val="3298350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00200"/>
            <a:ext cx="8686800" cy="4525963"/>
          </a:xfrm>
        </p:spPr>
        <p:txBody>
          <a:bodyPr>
            <a:normAutofit fontScale="77500" lnSpcReduction="20000"/>
          </a:bodyPr>
          <a:lstStyle/>
          <a:p>
            <a:pPr marL="0" indent="0">
              <a:buNone/>
            </a:pPr>
            <a:r>
              <a:rPr lang="tr-TR" dirty="0"/>
              <a:t>KOLAY VE RAHATA GİDEN ANNE BABALIK </a:t>
            </a:r>
            <a:r>
              <a:rPr lang="tr-TR" dirty="0" smtClean="0"/>
              <a:t>UYGULAMALARINI </a:t>
            </a:r>
            <a:r>
              <a:rPr lang="tr-TR" dirty="0"/>
              <a:t>TERCİH </a:t>
            </a:r>
            <a:r>
              <a:rPr lang="tr-TR" dirty="0" smtClean="0"/>
              <a:t>EDİP; KENDİ RAHATINIZ </a:t>
            </a:r>
            <a:r>
              <a:rPr lang="tr-TR" dirty="0"/>
              <a:t>ÜZERİNDEN ÇOCUĞUN YETİŞMESİNİ </a:t>
            </a:r>
            <a:r>
              <a:rPr lang="tr-TR" dirty="0" smtClean="0"/>
              <a:t>TASARLAMAYIN .ÇÜNKÜ ÇOCUKLAR </a:t>
            </a:r>
            <a:r>
              <a:rPr lang="tr-TR" dirty="0"/>
              <a:t>KENDİLERİNİ YETİŞKİNLERE GÖRE AYARLAYAMAZ </a:t>
            </a:r>
            <a:endParaRPr lang="tr-TR" dirty="0" smtClean="0"/>
          </a:p>
          <a:p>
            <a:pPr marL="0" indent="0">
              <a:buNone/>
            </a:pPr>
            <a:endParaRPr lang="tr-TR" dirty="0"/>
          </a:p>
          <a:p>
            <a:pPr marL="0" indent="0">
              <a:buNone/>
            </a:pPr>
            <a:r>
              <a:rPr lang="tr-TR" dirty="0" smtClean="0"/>
              <a:t>İYİ VE DOĞRU EBEVEYN OLMAK DİĞERKAMLIK DEMEK DEĞİL</a:t>
            </a:r>
          </a:p>
          <a:p>
            <a:pPr marL="0" indent="0">
              <a:buNone/>
            </a:pPr>
            <a:r>
              <a:rPr lang="tr-TR" dirty="0" smtClean="0"/>
              <a:t> </a:t>
            </a:r>
            <a:endParaRPr lang="tr-TR" dirty="0"/>
          </a:p>
          <a:p>
            <a:pPr marL="0" indent="0">
              <a:buNone/>
            </a:pPr>
            <a:r>
              <a:rPr lang="tr-TR" dirty="0"/>
              <a:t>KENDİ </a:t>
            </a:r>
            <a:r>
              <a:rPr lang="tr-TR" dirty="0" smtClean="0"/>
              <a:t>HAYATLARINIZI ÇOCUKLARINIZ  </a:t>
            </a:r>
            <a:r>
              <a:rPr lang="tr-TR" dirty="0"/>
              <a:t>ÜZERİNDEN TEMİZE </a:t>
            </a:r>
            <a:r>
              <a:rPr lang="tr-TR" dirty="0" smtClean="0"/>
              <a:t>GEÇMEYİN </a:t>
            </a:r>
          </a:p>
          <a:p>
            <a:pPr marL="0" indent="0">
              <a:buNone/>
            </a:pPr>
            <a:endParaRPr lang="tr-TR" dirty="0"/>
          </a:p>
          <a:p>
            <a:pPr marL="0" indent="0">
              <a:buNone/>
            </a:pPr>
            <a:r>
              <a:rPr lang="tr-TR" dirty="0"/>
              <a:t>TASARIM ÇOCUK </a:t>
            </a:r>
            <a:r>
              <a:rPr lang="tr-TR" dirty="0" smtClean="0"/>
              <a:t>YETİŞTİRMEYİN</a:t>
            </a:r>
            <a:r>
              <a:rPr lang="tr-TR" dirty="0"/>
              <a:t>. </a:t>
            </a:r>
            <a:r>
              <a:rPr lang="tr-TR" dirty="0" smtClean="0"/>
              <a:t>KAFANIZDAKİNİ </a:t>
            </a:r>
            <a:r>
              <a:rPr lang="tr-TR" dirty="0"/>
              <a:t>OLDURMAYA </a:t>
            </a:r>
            <a:r>
              <a:rPr lang="tr-TR" dirty="0" smtClean="0"/>
              <a:t>ÇALIŞMAK YA DA İSPATLAMAYI AMAÇ EDİNMEK YERİNE ÇOCUĞUN </a:t>
            </a:r>
            <a:r>
              <a:rPr lang="tr-TR" dirty="0"/>
              <a:t>GERÇEĞİNİ </a:t>
            </a:r>
            <a:r>
              <a:rPr lang="tr-TR" dirty="0" smtClean="0"/>
              <a:t>ANLAYIN. </a:t>
            </a:r>
            <a:endParaRPr lang="tr-TR" dirty="0"/>
          </a:p>
          <a:p>
            <a:endParaRPr lang="tr-TR" dirty="0"/>
          </a:p>
        </p:txBody>
      </p:sp>
    </p:spTree>
    <p:extLst>
      <p:ext uri="{BB962C8B-B14F-4D97-AF65-F5344CB8AC3E}">
        <p14:creationId xmlns:p14="http://schemas.microsoft.com/office/powerpoint/2010/main" val="2300019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304800"/>
            <a:ext cx="8229600" cy="1143000"/>
          </a:xfrm>
        </p:spPr>
        <p:txBody>
          <a:bodyPr/>
          <a:lstStyle/>
          <a:p>
            <a:pPr algn="l"/>
            <a:r>
              <a:rPr lang="tr-TR" dirty="0" smtClean="0">
                <a:solidFill>
                  <a:schemeClr val="bg1"/>
                </a:solidFill>
              </a:rPr>
              <a:t>KAYNAKÇA</a:t>
            </a:r>
            <a:endParaRPr lang="tr-TR" dirty="0">
              <a:solidFill>
                <a:schemeClr val="bg1"/>
              </a:solidFill>
            </a:endParaRPr>
          </a:p>
        </p:txBody>
      </p:sp>
      <p:sp>
        <p:nvSpPr>
          <p:cNvPr id="3" name="İçerik Yer Tutucusu 2"/>
          <p:cNvSpPr>
            <a:spLocks noGrp="1"/>
          </p:cNvSpPr>
          <p:nvPr>
            <p:ph idx="1"/>
          </p:nvPr>
        </p:nvSpPr>
        <p:spPr>
          <a:xfrm>
            <a:off x="457200" y="1905000"/>
            <a:ext cx="8229600" cy="4525963"/>
          </a:xfrm>
        </p:spPr>
        <p:txBody>
          <a:bodyPr/>
          <a:lstStyle/>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tr-TR" sz="2000" dirty="0">
                <a:solidFill>
                  <a:srgbClr val="000000">
                    <a:lumMod val="75000"/>
                    <a:lumOff val="25000"/>
                  </a:srgbClr>
                </a:solidFill>
              </a:rPr>
              <a:t>Dilara Sayar/Uzman Klinik </a:t>
            </a:r>
            <a:r>
              <a:rPr lang="tr-TR" sz="2000" dirty="0" err="1">
                <a:solidFill>
                  <a:srgbClr val="000000">
                    <a:lumMod val="75000"/>
                    <a:lumOff val="25000"/>
                  </a:srgbClr>
                </a:solidFill>
              </a:rPr>
              <a:t>Psikolog&amp;Aile</a:t>
            </a:r>
            <a:r>
              <a:rPr lang="tr-TR" sz="2000" dirty="0">
                <a:solidFill>
                  <a:srgbClr val="000000">
                    <a:lumMod val="75000"/>
                    <a:lumOff val="25000"/>
                  </a:srgbClr>
                </a:solidFill>
              </a:rPr>
              <a:t> Danışmanı Yeni nesil ebeveynlik stillerini biliyor musunuz?</a:t>
            </a:r>
          </a:p>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tr-TR" sz="2000" dirty="0">
                <a:solidFill>
                  <a:srgbClr val="000000">
                    <a:lumMod val="75000"/>
                    <a:lumOff val="25000"/>
                  </a:srgbClr>
                </a:solidFill>
              </a:rPr>
              <a:t>Derya Dönmez T.C. İstanbul Üniversitesi Sosyal Bilimler Enstitüsü Sosyal Yapı Ve Sosyal Değişme Anabilim Dalı Yüksek Lisans Tezi Yeni Nesil Ebeveynlik Ve Sosyal Medya Bağlamında </a:t>
            </a:r>
            <a:r>
              <a:rPr lang="tr-TR" sz="2000" dirty="0" err="1">
                <a:solidFill>
                  <a:srgbClr val="000000">
                    <a:lumMod val="75000"/>
                    <a:lumOff val="25000"/>
                  </a:srgbClr>
                </a:solidFill>
              </a:rPr>
              <a:t>Blogger</a:t>
            </a:r>
            <a:r>
              <a:rPr lang="tr-TR" sz="2000" dirty="0">
                <a:solidFill>
                  <a:srgbClr val="000000">
                    <a:lumMod val="75000"/>
                    <a:lumOff val="25000"/>
                  </a:srgbClr>
                </a:solidFill>
              </a:rPr>
              <a:t> Anneler</a:t>
            </a:r>
          </a:p>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tr-TR" sz="2000" dirty="0">
                <a:solidFill>
                  <a:srgbClr val="000000">
                    <a:lumMod val="75000"/>
                    <a:lumOff val="25000"/>
                  </a:srgbClr>
                </a:solidFill>
                <a:hlinkClick r:id="rId2"/>
              </a:rPr>
              <a:t>http://www.ebeveynsel.com/yeni-nesil-ebeveynler/</a:t>
            </a:r>
            <a:endParaRPr lang="tr-TR" sz="2000" dirty="0">
              <a:solidFill>
                <a:srgbClr val="000000">
                  <a:lumMod val="75000"/>
                  <a:lumOff val="25000"/>
                </a:srgbClr>
              </a:solidFill>
            </a:endParaRPr>
          </a:p>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tr-TR" sz="2000" dirty="0">
                <a:solidFill>
                  <a:srgbClr val="000000">
                    <a:lumMod val="75000"/>
                    <a:lumOff val="25000"/>
                  </a:srgbClr>
                </a:solidFill>
              </a:rPr>
              <a:t>Kasım KAYA DİJİTAL NESİL: K KUŞAĞI</a:t>
            </a:r>
          </a:p>
          <a:p>
            <a:pPr marL="91440" lvl="0" indent="-91440">
              <a:lnSpc>
                <a:spcPct val="90000"/>
              </a:lnSpc>
              <a:spcBef>
                <a:spcPts val="1200"/>
              </a:spcBef>
              <a:spcAft>
                <a:spcPts val="200"/>
              </a:spcAft>
              <a:buClr>
                <a:srgbClr val="E48312"/>
              </a:buClr>
              <a:buSzPct val="100000"/>
              <a:buFont typeface="Calibri" panose="020F0502020204030204" pitchFamily="34" charset="0"/>
              <a:buChar char=" "/>
            </a:pPr>
            <a:r>
              <a:rPr lang="tr-TR" sz="2000" dirty="0">
                <a:solidFill>
                  <a:srgbClr val="000000">
                    <a:lumMod val="75000"/>
                    <a:lumOff val="25000"/>
                  </a:srgbClr>
                </a:solidFill>
              </a:rPr>
              <a:t>Serap Duygulu Yeni Medya Teknolojilerinin K-Kuşağının Ebeveynleriyle Olan İletişimine Etkisi</a:t>
            </a:r>
          </a:p>
          <a:p>
            <a:pPr marL="0" indent="0">
              <a:buNone/>
            </a:pPr>
            <a:endParaRPr lang="tr-TR" dirty="0"/>
          </a:p>
        </p:txBody>
      </p:sp>
    </p:spTree>
    <p:extLst>
      <p:ext uri="{BB962C8B-B14F-4D97-AF65-F5344CB8AC3E}">
        <p14:creationId xmlns:p14="http://schemas.microsoft.com/office/powerpoint/2010/main" val="1712469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1000" y="2133600"/>
            <a:ext cx="8229600" cy="1143000"/>
          </a:xfrm>
        </p:spPr>
        <p:txBody>
          <a:bodyPr>
            <a:normAutofit fontScale="90000"/>
          </a:bodyPr>
          <a:lstStyle/>
          <a:p>
            <a:r>
              <a:rPr lang="tr-TR" dirty="0" smtClean="0"/>
              <a:t>AMA BUNUN YANISIRA BİR O KADAR DA BENZERLİKLER İÇERMEKTE</a:t>
            </a:r>
            <a:endParaRPr lang="tr-TR" dirty="0"/>
          </a:p>
        </p:txBody>
      </p:sp>
      <p:pic>
        <p:nvPicPr>
          <p:cNvPr id="4" name="İçerik Yer Tutucusu 3"/>
          <p:cNvPicPr>
            <a:picLocks noGrp="1" noChangeAspect="1"/>
          </p:cNvPicPr>
          <p:nvPr>
            <p:ph idx="1"/>
          </p:nvPr>
        </p:nvPicPr>
        <p:blipFill>
          <a:blip r:embed="rId2"/>
          <a:stretch>
            <a:fillRect/>
          </a:stretch>
        </p:blipFill>
        <p:spPr>
          <a:xfrm>
            <a:off x="685800" y="3886200"/>
            <a:ext cx="8229600" cy="2971800"/>
          </a:xfrm>
          <a:prstGeom prst="rect">
            <a:avLst/>
          </a:prstGeom>
        </p:spPr>
      </p:pic>
      <p:sp>
        <p:nvSpPr>
          <p:cNvPr id="5" name="Gülen Yüz 4"/>
          <p:cNvSpPr/>
          <p:nvPr/>
        </p:nvSpPr>
        <p:spPr>
          <a:xfrm>
            <a:off x="7750791" y="2705100"/>
            <a:ext cx="838200" cy="68580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886F47"/>
              </a:solidFill>
            </a:endParaRPr>
          </a:p>
        </p:txBody>
      </p:sp>
    </p:spTree>
    <p:extLst>
      <p:ext uri="{BB962C8B-B14F-4D97-AF65-F5344CB8AC3E}">
        <p14:creationId xmlns:p14="http://schemas.microsoft.com/office/powerpoint/2010/main" val="4081083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828800"/>
            <a:ext cx="8229600" cy="4525963"/>
          </a:xfrm>
        </p:spPr>
        <p:txBody>
          <a:bodyPr>
            <a:normAutofit fontScale="92500" lnSpcReduction="10000"/>
          </a:bodyPr>
          <a:lstStyle/>
          <a:p>
            <a:pPr marL="0" indent="0">
              <a:buNone/>
            </a:pPr>
            <a:r>
              <a:rPr lang="tr-TR" dirty="0"/>
              <a:t>Her anne ve baba kendi çocuk yetiştirme tarzını nefes alıp büyüdüğü aile ortamından ve var olduğu kültürel bağlarından etkilenerek oluşturur. </a:t>
            </a:r>
          </a:p>
          <a:p>
            <a:pPr marL="0" indent="0">
              <a:buNone/>
            </a:pPr>
            <a:r>
              <a:rPr lang="tr-TR" dirty="0" smtClean="0"/>
              <a:t>Yaşam </a:t>
            </a:r>
            <a:r>
              <a:rPr lang="tr-TR" dirty="0"/>
              <a:t>serüvenimizde çocukluğumuz, yetiştiğimiz ortam, sosyoekonomik düzeyimiz, inanışlarımız ve değer yargılarımız bizim nasıl bir ebeveyn olacağımızı belirler ve bu etki mekanizmalarının kimi zaman farkında oluruz </a:t>
            </a:r>
            <a:r>
              <a:rPr lang="tr-TR" dirty="0" smtClean="0"/>
              <a:t>,nasıl bir bireye dönüştük nasıl bir ebeveyn olduk ?kimi </a:t>
            </a:r>
            <a:r>
              <a:rPr lang="tr-TR" dirty="0"/>
              <a:t>zaman da farkında olmayız…</a:t>
            </a:r>
          </a:p>
        </p:txBody>
      </p:sp>
    </p:spTree>
    <p:extLst>
      <p:ext uri="{BB962C8B-B14F-4D97-AF65-F5344CB8AC3E}">
        <p14:creationId xmlns:p14="http://schemas.microsoft.com/office/powerpoint/2010/main" val="401860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endParaRPr lang="tr-TR" dirty="0" smtClean="0"/>
          </a:p>
          <a:p>
            <a:pPr marL="0" indent="0">
              <a:buNone/>
            </a:pPr>
            <a:r>
              <a:rPr lang="tr-TR" dirty="0" smtClean="0"/>
              <a:t>ÇOCUK </a:t>
            </a:r>
            <a:r>
              <a:rPr lang="tr-TR" dirty="0"/>
              <a:t>YETİŞTİRİRKEN EN BÜYÜK PROBLEM ve EN ÇOK ZORLANDIĞINIZ  SİZCE NEDİR?</a:t>
            </a:r>
          </a:p>
          <a:p>
            <a:endParaRPr lang="tr-TR" dirty="0"/>
          </a:p>
        </p:txBody>
      </p:sp>
      <p:pic>
        <p:nvPicPr>
          <p:cNvPr id="4" name="Resim 3"/>
          <p:cNvPicPr>
            <a:picLocks noChangeAspect="1"/>
          </p:cNvPicPr>
          <p:nvPr/>
        </p:nvPicPr>
        <p:blipFill>
          <a:blip r:embed="rId2"/>
          <a:stretch>
            <a:fillRect/>
          </a:stretch>
        </p:blipFill>
        <p:spPr>
          <a:xfrm>
            <a:off x="990600" y="3657600"/>
            <a:ext cx="4127350" cy="2743438"/>
          </a:xfrm>
          <a:prstGeom prst="rect">
            <a:avLst/>
          </a:prstGeom>
        </p:spPr>
      </p:pic>
    </p:spTree>
    <p:extLst>
      <p:ext uri="{BB962C8B-B14F-4D97-AF65-F5344CB8AC3E}">
        <p14:creationId xmlns:p14="http://schemas.microsoft.com/office/powerpoint/2010/main" val="1717904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775618"/>
            <a:ext cx="8229600" cy="4525963"/>
          </a:xfrm>
        </p:spPr>
        <p:txBody>
          <a:bodyPr>
            <a:normAutofit/>
          </a:bodyPr>
          <a:lstStyle/>
          <a:p>
            <a:pPr marL="0" indent="0">
              <a:buNone/>
            </a:pPr>
            <a:r>
              <a:rPr lang="tr-TR" dirty="0"/>
              <a:t>GÜNÜMÜZ ANNE BABALARI ÖNCEKİ NESİLE GÖRE NEYİ YANLIŞ </a:t>
            </a:r>
            <a:r>
              <a:rPr lang="tr-TR" dirty="0" smtClean="0"/>
              <a:t>; NEYİ </a:t>
            </a:r>
            <a:r>
              <a:rPr lang="tr-TR" dirty="0"/>
              <a:t>DOĞRU YAPIYOR </a:t>
            </a:r>
            <a:r>
              <a:rPr lang="tr-TR" dirty="0" smtClean="0"/>
              <a:t>?</a:t>
            </a:r>
            <a:endParaRPr lang="tr-TR" dirty="0"/>
          </a:p>
          <a:p>
            <a:pPr marL="0" indent="0">
              <a:buNone/>
            </a:pPr>
            <a:r>
              <a:rPr lang="tr-TR" dirty="0"/>
              <a:t>ÇOCUKLARI HAYATIN TÜM ZORLUKLARINDAN KORUMAK NE KADAR DOĞRU </a:t>
            </a:r>
            <a:r>
              <a:rPr lang="tr-TR" dirty="0" smtClean="0"/>
              <a:t>?</a:t>
            </a:r>
            <a:endParaRPr lang="tr-TR" dirty="0"/>
          </a:p>
          <a:p>
            <a:endParaRPr lang="tr-TR" dirty="0"/>
          </a:p>
          <a:p>
            <a:endParaRPr lang="tr-TR" dirty="0"/>
          </a:p>
        </p:txBody>
      </p:sp>
      <p:pic>
        <p:nvPicPr>
          <p:cNvPr id="5" name="Resim 4"/>
          <p:cNvPicPr>
            <a:picLocks noChangeAspect="1"/>
          </p:cNvPicPr>
          <p:nvPr/>
        </p:nvPicPr>
        <p:blipFill>
          <a:blip r:embed="rId2"/>
          <a:stretch>
            <a:fillRect/>
          </a:stretch>
        </p:blipFill>
        <p:spPr>
          <a:xfrm>
            <a:off x="5181600" y="3886200"/>
            <a:ext cx="3792196" cy="2705100"/>
          </a:xfrm>
          <a:prstGeom prst="rect">
            <a:avLst/>
          </a:prstGeom>
        </p:spPr>
      </p:pic>
    </p:spTree>
    <p:extLst>
      <p:ext uri="{BB962C8B-B14F-4D97-AF65-F5344CB8AC3E}">
        <p14:creationId xmlns:p14="http://schemas.microsoft.com/office/powerpoint/2010/main" val="2155618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295400" y="14478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endParaRPr lang="en-US" sz="1400" dirty="0" smtClean="0">
              <a:solidFill>
                <a:schemeClr val="tx1"/>
              </a:solidFill>
              <a:latin typeface="Arial" charset="0"/>
              <a:ea typeface="굴림" pitchFamily="34" charset="-127"/>
            </a:endParaRPr>
          </a:p>
        </p:txBody>
      </p:sp>
      <p:sp>
        <p:nvSpPr>
          <p:cNvPr id="23" name="AutoShape 68"/>
          <p:cNvSpPr>
            <a:spLocks noChangeArrowheads="1"/>
          </p:cNvSpPr>
          <p:nvPr/>
        </p:nvSpPr>
        <p:spPr bwMode="gray">
          <a:xfrm>
            <a:off x="695325" y="355600"/>
            <a:ext cx="6696075" cy="6350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algn="ctr" latinLnBrk="1">
              <a:defRPr/>
            </a:pPr>
            <a:endParaRPr kumimoji="1" lang="en-US" altLang="ko-KR" sz="3500" dirty="0">
              <a:solidFill>
                <a:schemeClr val="bg1"/>
              </a:solidFill>
              <a:ea typeface="굴림" pitchFamily="34" charset="-127"/>
            </a:endParaRPr>
          </a:p>
        </p:txBody>
      </p:sp>
      <p:sp>
        <p:nvSpPr>
          <p:cNvPr id="6" name="Dikdörtgen 5"/>
          <p:cNvSpPr/>
          <p:nvPr/>
        </p:nvSpPr>
        <p:spPr>
          <a:xfrm>
            <a:off x="571500" y="1981200"/>
            <a:ext cx="7848600" cy="2862322"/>
          </a:xfrm>
          <a:prstGeom prst="rect">
            <a:avLst/>
          </a:prstGeom>
        </p:spPr>
        <p:txBody>
          <a:bodyPr wrap="square">
            <a:spAutoFit/>
          </a:bodyPr>
          <a:lstStyle/>
          <a:p>
            <a:pPr algn="just"/>
            <a:r>
              <a:rPr lang="tr-TR" sz="2000" dirty="0"/>
              <a:t>Dünya ‘da değişen birçok olgu, duygu, düşünce gibi ebeveynlik kavramı da değişmiştir. </a:t>
            </a:r>
            <a:r>
              <a:rPr lang="tr-TR" sz="2000" dirty="0" smtClean="0"/>
              <a:t>Günümüzde ebeveynliğin çerçevesi </a:t>
            </a:r>
            <a:r>
              <a:rPr lang="tr-TR" sz="2000" dirty="0"/>
              <a:t>değiştiği gibi özünde hissettirdiği duyguda değişmiştir. </a:t>
            </a:r>
            <a:endParaRPr lang="tr-TR" sz="2000" dirty="0" smtClean="0"/>
          </a:p>
          <a:p>
            <a:pPr algn="just"/>
            <a:r>
              <a:rPr lang="tr-TR" sz="2000" dirty="0"/>
              <a:t>E</a:t>
            </a:r>
            <a:r>
              <a:rPr lang="tr-TR" sz="2000" dirty="0" smtClean="0"/>
              <a:t>beveynlik </a:t>
            </a:r>
            <a:r>
              <a:rPr lang="tr-TR" sz="2000" dirty="0"/>
              <a:t>algısı bu denli değişirken bunun tarihsel süreçte değişen şartlara, hissedilen ihtiyaçlara ve eleştirilen uygulamalara karşı bir tepki niteliğinde evrim geçirdiği de görülmektedir. Çünkü bilinen geleneksel ebeveynlik yaklaşımları artık yeni nesil ebeveynleri </a:t>
            </a:r>
            <a:r>
              <a:rPr lang="tr-TR" sz="2000" dirty="0" smtClean="0"/>
              <a:t>tarafından kabul görmezken yeni nesil ebeveynler eski düzene bir tepki ve ön yargı düzeyinde söylemler geliştirmiştir. </a:t>
            </a:r>
            <a:endParaRPr lang="tr-TR"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981200" y="152400"/>
            <a:ext cx="7620000" cy="715963"/>
          </a:xfrm>
        </p:spPr>
        <p:txBody>
          <a:bodyPr>
            <a:normAutofit fontScale="90000"/>
          </a:bodyPr>
          <a:lstStyle/>
          <a:p>
            <a:r>
              <a:rPr lang="en-US" sz="3600" dirty="0" smtClean="0">
                <a:solidFill>
                  <a:srgbClr val="4D4D4D"/>
                </a:solidFill>
              </a:rPr>
              <a:t>KUŞAKLARIN SINIFLANDIRILMASI VE ÖZELLIKLERI</a:t>
            </a:r>
            <a:endParaRPr lang="en-US" sz="3600" dirty="0">
              <a:solidFill>
                <a:srgbClr val="4D4D4D"/>
              </a:solidFill>
            </a:endParaRPr>
          </a:p>
        </p:txBody>
      </p:sp>
      <p:pic>
        <p:nvPicPr>
          <p:cNvPr id="3" name="Resim 2"/>
          <p:cNvPicPr>
            <a:picLocks noChangeAspect="1"/>
          </p:cNvPicPr>
          <p:nvPr/>
        </p:nvPicPr>
        <p:blipFill>
          <a:blip r:embed="rId3"/>
          <a:stretch>
            <a:fillRect/>
          </a:stretch>
        </p:blipFill>
        <p:spPr>
          <a:xfrm>
            <a:off x="1978925" y="3124200"/>
            <a:ext cx="7074294" cy="3625330"/>
          </a:xfrm>
          <a:prstGeom prst="rect">
            <a:avLst/>
          </a:prstGeom>
        </p:spPr>
      </p:pic>
      <p:sp>
        <p:nvSpPr>
          <p:cNvPr id="5" name="Dikdörtgen 4"/>
          <p:cNvSpPr/>
          <p:nvPr/>
        </p:nvSpPr>
        <p:spPr>
          <a:xfrm>
            <a:off x="1981200" y="1295400"/>
            <a:ext cx="7010400" cy="1569660"/>
          </a:xfrm>
          <a:prstGeom prst="rect">
            <a:avLst/>
          </a:prstGeom>
        </p:spPr>
        <p:txBody>
          <a:bodyPr wrap="square">
            <a:spAutoFit/>
          </a:bodyPr>
          <a:lstStyle/>
          <a:p>
            <a:r>
              <a:rPr lang="tr-TR" sz="2400" dirty="0"/>
              <a:t>Kuşak 	«aynı yıllarda doğmuş ve aynı dönemleri paylaşmış insan toplulukları»</a:t>
            </a:r>
          </a:p>
          <a:p>
            <a:r>
              <a:rPr lang="tr-TR" sz="2400" dirty="0"/>
              <a:t>“çocukların ve anne-babalarının doğuşu arasındaki ortalama zaman aralığı” olarak tanımlanır. </a:t>
            </a:r>
          </a:p>
        </p:txBody>
      </p:sp>
    </p:spTree>
    <p:extLst>
      <p:ext uri="{BB962C8B-B14F-4D97-AF65-F5344CB8AC3E}">
        <p14:creationId xmlns:p14="http://schemas.microsoft.com/office/powerpoint/2010/main" val="1994737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400" y="152400"/>
            <a:ext cx="8229600" cy="1143000"/>
          </a:xfrm>
        </p:spPr>
        <p:txBody>
          <a:bodyPr>
            <a:normAutofit fontScale="90000"/>
          </a:bodyPr>
          <a:lstStyle/>
          <a:p>
            <a:r>
              <a:rPr lang="tr-TR" dirty="0" smtClean="0">
                <a:solidFill>
                  <a:schemeClr val="bg1"/>
                </a:solidFill>
              </a:rPr>
              <a:t>KUŞAKLARIN SINIFLANDIRILMASI </a:t>
            </a:r>
            <a:br>
              <a:rPr lang="tr-TR" dirty="0" smtClean="0">
                <a:solidFill>
                  <a:schemeClr val="bg1"/>
                </a:solidFill>
              </a:rPr>
            </a:br>
            <a:r>
              <a:rPr lang="tr-TR" dirty="0" smtClean="0">
                <a:solidFill>
                  <a:schemeClr val="bg1"/>
                </a:solidFill>
              </a:rPr>
              <a:t>VE ÖZELLİKLERİ</a:t>
            </a:r>
            <a:endParaRPr lang="tr-TR" dirty="0">
              <a:solidFill>
                <a:schemeClr val="bg1"/>
              </a:solidFill>
            </a:endParaRPr>
          </a:p>
        </p:txBody>
      </p:sp>
      <p:sp>
        <p:nvSpPr>
          <p:cNvPr id="3" name="İçerik Yer Tutucusu 2"/>
          <p:cNvSpPr>
            <a:spLocks noGrp="1"/>
          </p:cNvSpPr>
          <p:nvPr>
            <p:ph idx="1"/>
          </p:nvPr>
        </p:nvSpPr>
        <p:spPr>
          <a:xfrm>
            <a:off x="457200" y="1981200"/>
            <a:ext cx="8382000" cy="4525963"/>
          </a:xfrm>
        </p:spPr>
        <p:txBody>
          <a:bodyPr>
            <a:normAutofit fontScale="62500" lnSpcReduction="20000"/>
          </a:bodyPr>
          <a:lstStyle/>
          <a:p>
            <a:pPr marL="0" indent="0">
              <a:buNone/>
            </a:pPr>
            <a:r>
              <a:rPr lang="tr-TR" b="1" dirty="0">
                <a:solidFill>
                  <a:srgbClr val="C00000"/>
                </a:solidFill>
              </a:rPr>
              <a:t>Sessizler-Gelenekseller Kuşağı</a:t>
            </a:r>
            <a:r>
              <a:rPr lang="tr-TR" dirty="0"/>
              <a:t> </a:t>
            </a:r>
            <a:r>
              <a:rPr lang="tr-TR" dirty="0" smtClean="0"/>
              <a:t>1900-1944 </a:t>
            </a:r>
            <a:r>
              <a:rPr lang="tr-TR" dirty="0"/>
              <a:t>yılları arasında </a:t>
            </a:r>
            <a:r>
              <a:rPr lang="tr-TR" dirty="0" smtClean="0"/>
              <a:t>doğanlar</a:t>
            </a:r>
            <a:endParaRPr lang="tr-TR" dirty="0"/>
          </a:p>
          <a:p>
            <a:pPr marL="0" indent="0">
              <a:buNone/>
            </a:pPr>
            <a:r>
              <a:rPr lang="tr-TR" dirty="0" smtClean="0"/>
              <a:t>Savaş </a:t>
            </a:r>
            <a:r>
              <a:rPr lang="tr-TR" dirty="0"/>
              <a:t>yıllarını görmüş, yokluklar ve ekonomik sıkıntılarla büyümüş bir </a:t>
            </a:r>
            <a:r>
              <a:rPr lang="tr-TR" dirty="0" smtClean="0"/>
              <a:t>kuşak</a:t>
            </a:r>
            <a:endParaRPr lang="tr-TR" dirty="0"/>
          </a:p>
          <a:p>
            <a:pPr marL="0" indent="0">
              <a:buNone/>
            </a:pPr>
            <a:r>
              <a:rPr lang="tr-TR" b="1" dirty="0">
                <a:solidFill>
                  <a:srgbClr val="C00000"/>
                </a:solidFill>
              </a:rPr>
              <a:t>Büyük değişim kuşağı (1900-1920)</a:t>
            </a:r>
          </a:p>
          <a:p>
            <a:pPr marL="0" indent="0">
              <a:buNone/>
            </a:pPr>
            <a:r>
              <a:rPr lang="tr-TR" dirty="0"/>
              <a:t>Savaş öncesi yaşanan yoksulluk ve yokluk sebebiyle, doğum öncesi sancılı bir sürece benzetilen bir dönemi kapsayan kuşak/ 1.Dünya Savaşının etkisinde kalan  </a:t>
            </a:r>
          </a:p>
          <a:p>
            <a:pPr marL="0" indent="0">
              <a:buNone/>
            </a:pPr>
            <a:r>
              <a:rPr lang="tr-TR" b="1" dirty="0">
                <a:solidFill>
                  <a:srgbClr val="C00000"/>
                </a:solidFill>
              </a:rPr>
              <a:t>Cumhuriyet kuşağı (1920-1929) </a:t>
            </a:r>
            <a:r>
              <a:rPr lang="tr-TR" dirty="0"/>
              <a:t>bu dönemde doğan bireyler gösterdikleri çaba ve üstlendikleri sorumluluk dolayısıyla dünya genelinde </a:t>
            </a:r>
            <a:r>
              <a:rPr lang="tr-TR" dirty="0" smtClean="0">
                <a:solidFill>
                  <a:srgbClr val="C00000"/>
                </a:solidFill>
              </a:rPr>
              <a:t>‘</a:t>
            </a:r>
            <a:r>
              <a:rPr lang="tr-TR" b="1" dirty="0" smtClean="0">
                <a:solidFill>
                  <a:srgbClr val="C00000"/>
                </a:solidFill>
              </a:rPr>
              <a:t>ümit </a:t>
            </a:r>
            <a:r>
              <a:rPr lang="tr-TR" b="1" dirty="0">
                <a:solidFill>
                  <a:srgbClr val="C00000"/>
                </a:solidFill>
              </a:rPr>
              <a:t>kuşağı’ </a:t>
            </a:r>
            <a:r>
              <a:rPr lang="tr-TR" dirty="0"/>
              <a:t>olarak adlandırılmıştır. </a:t>
            </a:r>
          </a:p>
          <a:p>
            <a:pPr marL="0" indent="0">
              <a:buNone/>
            </a:pPr>
            <a:r>
              <a:rPr lang="tr-TR" b="1" dirty="0">
                <a:solidFill>
                  <a:srgbClr val="C00000"/>
                </a:solidFill>
              </a:rPr>
              <a:t>Buhran kuşağı (1929-1945) </a:t>
            </a:r>
            <a:r>
              <a:rPr lang="tr-TR" dirty="0"/>
              <a:t>dünya genelinde yaşanan işsizlik, eğitim ve sağlık sorunları, </a:t>
            </a:r>
            <a:r>
              <a:rPr lang="tr-TR" dirty="0" err="1"/>
              <a:t>psikososyal</a:t>
            </a:r>
            <a:r>
              <a:rPr lang="tr-TR" dirty="0"/>
              <a:t> ve ekonomik sıkıntılarla birlikte, II. Dünya Savaşı’nın yıkıcı atmosferinde hayat mücadelesini yaşamış bireylerden oluşmaktadır</a:t>
            </a:r>
          </a:p>
          <a:p>
            <a:pPr marL="0" indent="0">
              <a:buNone/>
            </a:pPr>
            <a:r>
              <a:rPr lang="tr-TR" b="1" dirty="0" err="1">
                <a:solidFill>
                  <a:srgbClr val="C00000"/>
                </a:solidFill>
              </a:rPr>
              <a:t>Baby</a:t>
            </a:r>
            <a:r>
              <a:rPr lang="tr-TR" b="1" dirty="0">
                <a:solidFill>
                  <a:srgbClr val="C00000"/>
                </a:solidFill>
              </a:rPr>
              <a:t> </a:t>
            </a:r>
            <a:r>
              <a:rPr lang="tr-TR" b="1" dirty="0" err="1">
                <a:solidFill>
                  <a:srgbClr val="C00000"/>
                </a:solidFill>
              </a:rPr>
              <a:t>Boomers</a:t>
            </a:r>
            <a:r>
              <a:rPr lang="tr-TR" b="1" dirty="0">
                <a:solidFill>
                  <a:srgbClr val="C00000"/>
                </a:solidFill>
              </a:rPr>
              <a:t> Kuşağı </a:t>
            </a:r>
            <a:r>
              <a:rPr lang="tr-TR" dirty="0"/>
              <a:t>(1944-1964 yılları arasında doğanlar)</a:t>
            </a:r>
          </a:p>
          <a:p>
            <a:pPr marL="0" indent="0">
              <a:buNone/>
            </a:pPr>
            <a:r>
              <a:rPr lang="tr-TR" dirty="0"/>
              <a:t>İkinci Dünya Savaşı’ndan hemen sonra “nüfus patlaması” olarak da </a:t>
            </a:r>
            <a:r>
              <a:rPr lang="tr-TR" dirty="0" smtClean="0"/>
              <a:t>adlandırılan dönemde </a:t>
            </a:r>
            <a:r>
              <a:rPr lang="tr-TR" dirty="0"/>
              <a:t>doğanlara</a:t>
            </a:r>
          </a:p>
          <a:p>
            <a:endParaRPr lang="tr-TR" dirty="0"/>
          </a:p>
        </p:txBody>
      </p:sp>
    </p:spTree>
    <p:extLst>
      <p:ext uri="{BB962C8B-B14F-4D97-AF65-F5344CB8AC3E}">
        <p14:creationId xmlns:p14="http://schemas.microsoft.com/office/powerpoint/2010/main" val="3711280067"/>
      </p:ext>
    </p:extLst>
  </p:cSld>
  <p:clrMapOvr>
    <a:masterClrMapping/>
  </p:clrMapOvr>
</p:sld>
</file>

<file path=ppt/theme/theme1.xml><?xml version="1.0" encoding="utf-8"?>
<a:theme xmlns:a="http://schemas.openxmlformats.org/drawingml/2006/main" name="1_Office Theme">
  <a:themeElements>
    <a:clrScheme name="Custom 11">
      <a:dk1>
        <a:srgbClr val="262626"/>
      </a:dk1>
      <a:lt1>
        <a:srgbClr val="FFFFFF"/>
      </a:lt1>
      <a:dk2>
        <a:srgbClr val="494429"/>
      </a:dk2>
      <a:lt2>
        <a:srgbClr val="EEECE1"/>
      </a:lt2>
      <a:accent1>
        <a:srgbClr val="BA9964"/>
      </a:accent1>
      <a:accent2>
        <a:srgbClr val="4B2115"/>
      </a:accent2>
      <a:accent3>
        <a:srgbClr val="9E4F31"/>
      </a:accent3>
      <a:accent4>
        <a:srgbClr val="ED9354"/>
      </a:accent4>
      <a:accent5>
        <a:srgbClr val="BA9964"/>
      </a:accent5>
      <a:accent6>
        <a:srgbClr val="ED935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2280</TotalTime>
  <Words>1354</Words>
  <Application>Microsoft Office PowerPoint</Application>
  <PresentationFormat>Ekran Gösterisi (4:3)</PresentationFormat>
  <Paragraphs>129</Paragraphs>
  <Slides>26</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Arial</vt:lpstr>
      <vt:lpstr>Calibri</vt:lpstr>
      <vt:lpstr>굴림</vt:lpstr>
      <vt:lpstr>1_Office Theme</vt:lpstr>
      <vt:lpstr>YENİ NESİL EBEVEYNLİK </vt:lpstr>
      <vt:lpstr>HER BİRİNİNİZ EBEVEYNLİĞİ ADETA PARMAK İZİ GİBİ KENDİNE ÖZGÜ VE TEK </vt:lpstr>
      <vt:lpstr>AMA BUNUN YANISIRA BİR O KADAR DA BENZERLİKLER İÇERMEKTE</vt:lpstr>
      <vt:lpstr>PowerPoint Sunusu</vt:lpstr>
      <vt:lpstr>PowerPoint Sunusu</vt:lpstr>
      <vt:lpstr>PowerPoint Sunusu</vt:lpstr>
      <vt:lpstr>PowerPoint Sunusu</vt:lpstr>
      <vt:lpstr>KUŞAKLARIN SINIFLANDIRILMASI VE ÖZELLIKLERI</vt:lpstr>
      <vt:lpstr>KUŞAKLARIN SINIFLANDIRILMASI  VE ÖZELLİKLERİ</vt:lpstr>
      <vt:lpstr>KUŞAKLARIN SINIFLANDIRILMASI  VE ÖZELLİKLERİ</vt:lpstr>
      <vt:lpstr>KUŞAKLARIN SINIFLANDIRILMASI  VE ÖZELLİKLERİ</vt:lpstr>
      <vt:lpstr>K Kuşağı</vt:lpstr>
      <vt:lpstr>YENİ NESİL EBEVEYNLİK NEDİR_</vt:lpstr>
      <vt:lpstr>YENİ NESİL EBEVEYNLİĞİN ÖZELLİKLERİ </vt:lpstr>
      <vt:lpstr>YENİ NESİL EBEVEYNLİK STİLİNİZİ BİLİYOR MUSNUZ ?</vt:lpstr>
      <vt:lpstr>YENİ NESİL EBEVEYNLİK VE ONLARIN YETİŞTİRDİĞİ ÇOCUKLAR  </vt:lpstr>
      <vt:lpstr>EBEVEYNLİK MİZACIMIZ  ve KENDİ GEÇMİŞİMİZİN BİR PARÇASI </vt:lpstr>
      <vt:lpstr>PowerPoint Sunusu</vt:lpstr>
      <vt:lpstr>ÇOCUK YETİŞTİRMEYİ BİLİYOR MUYUZ</vt:lpstr>
      <vt:lpstr>PowerPoint Sunusu</vt:lpstr>
      <vt:lpstr>MİNDFUL EBEVEYNLİK </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HP</cp:lastModifiedBy>
  <cp:revision>314</cp:revision>
  <dcterms:created xsi:type="dcterms:W3CDTF">2012-04-26T17:06:14Z</dcterms:created>
  <dcterms:modified xsi:type="dcterms:W3CDTF">2021-07-12T06:47:29Z</dcterms:modified>
</cp:coreProperties>
</file>