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0" r:id="rId1"/>
  </p:sldMasterIdLst>
  <p:sldIdLst>
    <p:sldId id="256" r:id="rId2"/>
    <p:sldId id="267" r:id="rId3"/>
    <p:sldId id="268" r:id="rId4"/>
    <p:sldId id="269" r:id="rId5"/>
    <p:sldId id="270" r:id="rId6"/>
    <p:sldId id="259" r:id="rId7"/>
    <p:sldId id="260" r:id="rId8"/>
    <p:sldId id="261" r:id="rId9"/>
    <p:sldId id="262" r:id="rId10"/>
    <p:sldId id="263" r:id="rId11"/>
    <p:sldId id="264" r:id="rId12"/>
    <p:sldId id="265" r:id="rId13"/>
    <p:sldId id="266" r:id="rId14"/>
    <p:sldId id="271" r:id="rId15"/>
    <p:sldId id="272" r:id="rId16"/>
    <p:sldId id="273" r:id="rId17"/>
    <p:sldId id="274" r:id="rId18"/>
    <p:sldId id="275" r:id="rId19"/>
    <p:sldId id="295" r:id="rId20"/>
    <p:sldId id="296"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4707" autoAdjust="0"/>
  </p:normalViewPr>
  <p:slideViewPr>
    <p:cSldViewPr snapToGrid="0">
      <p:cViewPr varScale="1">
        <p:scale>
          <a:sx n="110" d="100"/>
          <a:sy n="110" d="100"/>
        </p:scale>
        <p:origin x="57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tr-TR" smtClean="0"/>
              <a:t>Asıl başlık stili için tıklatın</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en-US" dirty="0"/>
          </a:p>
        </p:txBody>
      </p:sp>
      <p:sp>
        <p:nvSpPr>
          <p:cNvPr id="4" name="Date Placeholder 3"/>
          <p:cNvSpPr>
            <a:spLocks noGrp="1"/>
          </p:cNvSpPr>
          <p:nvPr>
            <p:ph type="dt" sz="half" idx="10"/>
          </p:nvPr>
        </p:nvSpPr>
        <p:spPr/>
        <p:txBody>
          <a:bodyPr/>
          <a:lstStyle/>
          <a:p>
            <a:fld id="{16DE3C2B-1560-4C05-A4C1-2C4859AEF475}" type="datetimeFigureOut">
              <a:rPr lang="tr-TR" smtClean="0"/>
              <a:t>8.04.2021</a:t>
            </a:fld>
            <a:endParaRPr lang="tr-TR"/>
          </a:p>
        </p:txBody>
      </p:sp>
      <p:sp>
        <p:nvSpPr>
          <p:cNvPr id="5" name="Footer Placeholder 4"/>
          <p:cNvSpPr>
            <a:spLocks noGrp="1"/>
          </p:cNvSpPr>
          <p:nvPr>
            <p:ph type="ftr" sz="quarter" idx="11"/>
          </p:nvPr>
        </p:nvSpPr>
        <p:spPr/>
        <p:txBody>
          <a:bodyPr/>
          <a:lstStyle/>
          <a:p>
            <a:endParaRPr lang="tr-TR"/>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C9843759-2809-48AE-BCF6-401CFB4FFEB3}" type="slidenum">
              <a:rPr lang="tr-TR" smtClean="0"/>
              <a:t>‹#›</a:t>
            </a:fld>
            <a:endParaRPr lang="tr-TR"/>
          </a:p>
        </p:txBody>
      </p:sp>
    </p:spTree>
    <p:extLst>
      <p:ext uri="{BB962C8B-B14F-4D97-AF65-F5344CB8AC3E}">
        <p14:creationId xmlns:p14="http://schemas.microsoft.com/office/powerpoint/2010/main" val="27609174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16DE3C2B-1560-4C05-A4C1-2C4859AEF475}" type="datetimeFigureOut">
              <a:rPr lang="tr-TR" smtClean="0"/>
              <a:t>8.04.2021</a:t>
            </a:fld>
            <a:endParaRPr lang="tr-TR"/>
          </a:p>
        </p:txBody>
      </p:sp>
      <p:sp>
        <p:nvSpPr>
          <p:cNvPr id="5" name="Footer Placeholder 4"/>
          <p:cNvSpPr>
            <a:spLocks noGrp="1"/>
          </p:cNvSpPr>
          <p:nvPr>
            <p:ph type="ftr" sz="quarter" idx="11"/>
          </p:nvPr>
        </p:nvSpPr>
        <p:spPr/>
        <p:txBody>
          <a:bodyPr/>
          <a:lstStyle/>
          <a:p>
            <a:endParaRPr lang="tr-TR"/>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C9843759-2809-48AE-BCF6-401CFB4FFEB3}" type="slidenum">
              <a:rPr lang="tr-TR" smtClean="0"/>
              <a:t>‹#›</a:t>
            </a:fld>
            <a:endParaRPr lang="tr-TR"/>
          </a:p>
        </p:txBody>
      </p:sp>
    </p:spTree>
    <p:extLst>
      <p:ext uri="{BB962C8B-B14F-4D97-AF65-F5344CB8AC3E}">
        <p14:creationId xmlns:p14="http://schemas.microsoft.com/office/powerpoint/2010/main" val="11393060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tr-TR" smtClean="0"/>
              <a:t>Asıl başlık stili için tıklatın</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düzenlemek için tıklatın</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16DE3C2B-1560-4C05-A4C1-2C4859AEF475}" type="datetimeFigureOut">
              <a:rPr lang="tr-TR" smtClean="0"/>
              <a:t>8.04.2021</a:t>
            </a:fld>
            <a:endParaRPr lang="tr-TR"/>
          </a:p>
        </p:txBody>
      </p:sp>
      <p:sp>
        <p:nvSpPr>
          <p:cNvPr id="5" name="Footer Placeholder 4"/>
          <p:cNvSpPr>
            <a:spLocks noGrp="1"/>
          </p:cNvSpPr>
          <p:nvPr>
            <p:ph type="ftr" sz="quarter" idx="11"/>
          </p:nvPr>
        </p:nvSpPr>
        <p:spPr/>
        <p:txBody>
          <a:bodyPr/>
          <a:lstStyle/>
          <a:p>
            <a:endParaRPr lang="tr-TR"/>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C9843759-2809-48AE-BCF6-401CFB4FFEB3}" type="slidenum">
              <a:rPr lang="tr-TR" smtClean="0"/>
              <a:t>‹#›</a:t>
            </a:fld>
            <a:endParaRPr lang="tr-TR"/>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1531194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tr-TR" smtClean="0"/>
              <a:t>Asıl başlık stili için tıklatın</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tr-TR" smtClean="0"/>
              <a:t>Asıl metin stillerini düzenlemek için tıklatın</a:t>
            </a:r>
          </a:p>
        </p:txBody>
      </p:sp>
      <p:sp>
        <p:nvSpPr>
          <p:cNvPr id="5" name="Date Placeholder 4"/>
          <p:cNvSpPr>
            <a:spLocks noGrp="1"/>
          </p:cNvSpPr>
          <p:nvPr>
            <p:ph type="dt" sz="half" idx="10"/>
          </p:nvPr>
        </p:nvSpPr>
        <p:spPr/>
        <p:txBody>
          <a:bodyPr/>
          <a:lstStyle/>
          <a:p>
            <a:fld id="{16DE3C2B-1560-4C05-A4C1-2C4859AEF475}" type="datetimeFigureOut">
              <a:rPr lang="tr-TR" smtClean="0"/>
              <a:t>8.04.2021</a:t>
            </a:fld>
            <a:endParaRPr lang="tr-TR"/>
          </a:p>
        </p:txBody>
      </p:sp>
      <p:sp>
        <p:nvSpPr>
          <p:cNvPr id="6" name="Footer Placeholder 5"/>
          <p:cNvSpPr>
            <a:spLocks noGrp="1"/>
          </p:cNvSpPr>
          <p:nvPr>
            <p:ph type="ftr" sz="quarter" idx="11"/>
          </p:nvPr>
        </p:nvSpPr>
        <p:spPr/>
        <p:txBody>
          <a:bodyPr/>
          <a:lstStyle/>
          <a:p>
            <a:endParaRPr lang="tr-T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C9843759-2809-48AE-BCF6-401CFB4FFEB3}" type="slidenum">
              <a:rPr lang="tr-TR" smtClean="0"/>
              <a:t>‹#›</a:t>
            </a:fld>
            <a:endParaRPr lang="tr-TR"/>
          </a:p>
        </p:txBody>
      </p:sp>
    </p:spTree>
    <p:extLst>
      <p:ext uri="{BB962C8B-B14F-4D97-AF65-F5344CB8AC3E}">
        <p14:creationId xmlns:p14="http://schemas.microsoft.com/office/powerpoint/2010/main" val="19183661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Alıntı İsim Kartı">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tr-TR" smtClean="0"/>
              <a:t>Asıl başlık stili için tıklatın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düzenlemek için tıklatın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tr-TR" smtClean="0"/>
              <a:t>Asıl metin stillerini düzenlemek için tıklatın</a:t>
            </a:r>
          </a:p>
        </p:txBody>
      </p:sp>
      <p:sp>
        <p:nvSpPr>
          <p:cNvPr id="5" name="Date Placeholder 4"/>
          <p:cNvSpPr>
            <a:spLocks noGrp="1"/>
          </p:cNvSpPr>
          <p:nvPr>
            <p:ph type="dt" sz="half" idx="10"/>
          </p:nvPr>
        </p:nvSpPr>
        <p:spPr/>
        <p:txBody>
          <a:bodyPr/>
          <a:lstStyle/>
          <a:p>
            <a:fld id="{16DE3C2B-1560-4C05-A4C1-2C4859AEF475}" type="datetimeFigureOut">
              <a:rPr lang="tr-TR" smtClean="0"/>
              <a:t>8.04.2021</a:t>
            </a:fld>
            <a:endParaRPr lang="tr-TR"/>
          </a:p>
        </p:txBody>
      </p:sp>
      <p:sp>
        <p:nvSpPr>
          <p:cNvPr id="6" name="Footer Placeholder 5"/>
          <p:cNvSpPr>
            <a:spLocks noGrp="1"/>
          </p:cNvSpPr>
          <p:nvPr>
            <p:ph type="ftr" sz="quarter" idx="11"/>
          </p:nvPr>
        </p:nvSpPr>
        <p:spPr/>
        <p:txBody>
          <a:bodyPr/>
          <a:lstStyle/>
          <a:p>
            <a:endParaRPr lang="tr-TR"/>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C9843759-2809-48AE-BCF6-401CFB4FFEB3}" type="slidenum">
              <a:rPr lang="tr-TR" smtClean="0"/>
              <a:t>‹#›</a:t>
            </a:fld>
            <a:endParaRPr lang="tr-TR"/>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7547166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Doğru veya Yanlış">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tr-TR" smtClean="0"/>
              <a:t>Asıl başlık stili için tıklatın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düzenlemek için tıklatın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tr-TR" smtClean="0"/>
              <a:t>Asıl metin stillerini düzenlemek için tıklatın</a:t>
            </a:r>
          </a:p>
        </p:txBody>
      </p:sp>
      <p:sp>
        <p:nvSpPr>
          <p:cNvPr id="5" name="Date Placeholder 4"/>
          <p:cNvSpPr>
            <a:spLocks noGrp="1"/>
          </p:cNvSpPr>
          <p:nvPr>
            <p:ph type="dt" sz="half" idx="10"/>
          </p:nvPr>
        </p:nvSpPr>
        <p:spPr/>
        <p:txBody>
          <a:bodyPr/>
          <a:lstStyle/>
          <a:p>
            <a:fld id="{16DE3C2B-1560-4C05-A4C1-2C4859AEF475}" type="datetimeFigureOut">
              <a:rPr lang="tr-TR" smtClean="0"/>
              <a:t>8.04.2021</a:t>
            </a:fld>
            <a:endParaRPr lang="tr-TR"/>
          </a:p>
        </p:txBody>
      </p:sp>
      <p:sp>
        <p:nvSpPr>
          <p:cNvPr id="6" name="Footer Placeholder 5"/>
          <p:cNvSpPr>
            <a:spLocks noGrp="1"/>
          </p:cNvSpPr>
          <p:nvPr>
            <p:ph type="ftr" sz="quarter" idx="11"/>
          </p:nvPr>
        </p:nvSpPr>
        <p:spPr/>
        <p:txBody>
          <a:bodyPr/>
          <a:lstStyle/>
          <a:p>
            <a:endParaRPr lang="tr-T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C9843759-2809-48AE-BCF6-401CFB4FFEB3}" type="slidenum">
              <a:rPr lang="tr-TR" smtClean="0"/>
              <a:t>‹#›</a:t>
            </a:fld>
            <a:endParaRPr lang="tr-TR"/>
          </a:p>
        </p:txBody>
      </p:sp>
    </p:spTree>
    <p:extLst>
      <p:ext uri="{BB962C8B-B14F-4D97-AF65-F5344CB8AC3E}">
        <p14:creationId xmlns:p14="http://schemas.microsoft.com/office/powerpoint/2010/main" val="21327497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ancho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16DE3C2B-1560-4C05-A4C1-2C4859AEF475}" type="datetimeFigureOut">
              <a:rPr lang="tr-TR" smtClean="0"/>
              <a:t>8.04.2021</a:t>
            </a:fld>
            <a:endParaRPr lang="tr-TR"/>
          </a:p>
        </p:txBody>
      </p:sp>
      <p:sp>
        <p:nvSpPr>
          <p:cNvPr id="5" name="Footer Placeholder 4"/>
          <p:cNvSpPr>
            <a:spLocks noGrp="1"/>
          </p:cNvSpPr>
          <p:nvPr>
            <p:ph type="ftr" sz="quarter" idx="11"/>
          </p:nvPr>
        </p:nvSpPr>
        <p:spPr/>
        <p:txBody>
          <a:bodyPr/>
          <a:lstStyle/>
          <a:p>
            <a:endParaRPr lang="tr-T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C9843759-2809-48AE-BCF6-401CFB4FFEB3}" type="slidenum">
              <a:rPr lang="tr-TR" smtClean="0"/>
              <a:t>‹#›</a:t>
            </a:fld>
            <a:endParaRPr lang="tr-TR"/>
          </a:p>
        </p:txBody>
      </p:sp>
    </p:spTree>
    <p:extLst>
      <p:ext uri="{BB962C8B-B14F-4D97-AF65-F5344CB8AC3E}">
        <p14:creationId xmlns:p14="http://schemas.microsoft.com/office/powerpoint/2010/main" val="9771471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16DE3C2B-1560-4C05-A4C1-2C4859AEF475}" type="datetimeFigureOut">
              <a:rPr lang="tr-TR" smtClean="0"/>
              <a:t>8.04.2021</a:t>
            </a:fld>
            <a:endParaRPr lang="tr-TR"/>
          </a:p>
        </p:txBody>
      </p:sp>
      <p:sp>
        <p:nvSpPr>
          <p:cNvPr id="5" name="Footer Placeholder 4"/>
          <p:cNvSpPr>
            <a:spLocks noGrp="1"/>
          </p:cNvSpPr>
          <p:nvPr>
            <p:ph type="ftr" sz="quarter" idx="11"/>
          </p:nvPr>
        </p:nvSpPr>
        <p:spPr/>
        <p:txBody>
          <a:bodyPr/>
          <a:lstStyle/>
          <a:p>
            <a:endParaRPr lang="tr-T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C9843759-2809-48AE-BCF6-401CFB4FFEB3}" type="slidenum">
              <a:rPr lang="tr-TR" smtClean="0"/>
              <a:t>‹#›</a:t>
            </a:fld>
            <a:endParaRPr lang="tr-TR"/>
          </a:p>
        </p:txBody>
      </p:sp>
    </p:spTree>
    <p:extLst>
      <p:ext uri="{BB962C8B-B14F-4D97-AF65-F5344CB8AC3E}">
        <p14:creationId xmlns:p14="http://schemas.microsoft.com/office/powerpoint/2010/main" val="4038251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tr-TR" smtClean="0"/>
              <a:t>Asıl başlık stili için tıklatın</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16DE3C2B-1560-4C05-A4C1-2C4859AEF475}" type="datetimeFigureOut">
              <a:rPr lang="tr-TR" smtClean="0"/>
              <a:t>8.04.2021</a:t>
            </a:fld>
            <a:endParaRPr lang="tr-TR"/>
          </a:p>
        </p:txBody>
      </p:sp>
      <p:sp>
        <p:nvSpPr>
          <p:cNvPr id="5" name="Footer Placeholder 4"/>
          <p:cNvSpPr>
            <a:spLocks noGrp="1"/>
          </p:cNvSpPr>
          <p:nvPr>
            <p:ph type="ftr" sz="quarter" idx="11"/>
          </p:nvPr>
        </p:nvSpPr>
        <p:spPr/>
        <p:txBody>
          <a:bodyPr/>
          <a:lstStyle/>
          <a:p>
            <a:endParaRPr lang="tr-T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C9843759-2809-48AE-BCF6-401CFB4FFEB3}" type="slidenum">
              <a:rPr lang="tr-TR" smtClean="0"/>
              <a:t>‹#›</a:t>
            </a:fld>
            <a:endParaRPr lang="tr-TR"/>
          </a:p>
        </p:txBody>
      </p:sp>
    </p:spTree>
    <p:extLst>
      <p:ext uri="{BB962C8B-B14F-4D97-AF65-F5344CB8AC3E}">
        <p14:creationId xmlns:p14="http://schemas.microsoft.com/office/powerpoint/2010/main" val="8414385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16DE3C2B-1560-4C05-A4C1-2C4859AEF475}" type="datetimeFigureOut">
              <a:rPr lang="tr-TR" smtClean="0"/>
              <a:t>8.04.2021</a:t>
            </a:fld>
            <a:endParaRPr lang="tr-TR"/>
          </a:p>
        </p:txBody>
      </p:sp>
      <p:sp>
        <p:nvSpPr>
          <p:cNvPr id="5" name="Footer Placeholder 4"/>
          <p:cNvSpPr>
            <a:spLocks noGrp="1"/>
          </p:cNvSpPr>
          <p:nvPr>
            <p:ph type="ftr" sz="quarter" idx="11"/>
          </p:nvPr>
        </p:nvSpPr>
        <p:spPr/>
        <p:txBody>
          <a:bodyPr/>
          <a:lstStyle/>
          <a:p>
            <a:endParaRPr lang="tr-TR"/>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C9843759-2809-48AE-BCF6-401CFB4FFEB3}" type="slidenum">
              <a:rPr lang="tr-TR" smtClean="0"/>
              <a:t>‹#›</a:t>
            </a:fld>
            <a:endParaRPr lang="tr-TR"/>
          </a:p>
        </p:txBody>
      </p:sp>
    </p:spTree>
    <p:extLst>
      <p:ext uri="{BB962C8B-B14F-4D97-AF65-F5344CB8AC3E}">
        <p14:creationId xmlns:p14="http://schemas.microsoft.com/office/powerpoint/2010/main" val="14549628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16DE3C2B-1560-4C05-A4C1-2C4859AEF475}" type="datetimeFigureOut">
              <a:rPr lang="tr-TR" smtClean="0"/>
              <a:t>8.04.2021</a:t>
            </a:fld>
            <a:endParaRPr lang="tr-TR"/>
          </a:p>
        </p:txBody>
      </p:sp>
      <p:sp>
        <p:nvSpPr>
          <p:cNvPr id="6" name="Footer Placeholder 5"/>
          <p:cNvSpPr>
            <a:spLocks noGrp="1"/>
          </p:cNvSpPr>
          <p:nvPr>
            <p:ph type="ftr" sz="quarter" idx="11"/>
          </p:nvPr>
        </p:nvSpPr>
        <p:spPr/>
        <p:txBody>
          <a:bodyPr/>
          <a:lstStyle/>
          <a:p>
            <a:endParaRPr lang="tr-TR"/>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C9843759-2809-48AE-BCF6-401CFB4FFEB3}" type="slidenum">
              <a:rPr lang="tr-TR" smtClean="0"/>
              <a:t>‹#›</a:t>
            </a:fld>
            <a:endParaRPr lang="tr-TR"/>
          </a:p>
        </p:txBody>
      </p:sp>
    </p:spTree>
    <p:extLst>
      <p:ext uri="{BB962C8B-B14F-4D97-AF65-F5344CB8AC3E}">
        <p14:creationId xmlns:p14="http://schemas.microsoft.com/office/powerpoint/2010/main" val="2037520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tr-TR" smtClean="0"/>
              <a:t>Asıl başlık stili için tıklatın</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16DE3C2B-1560-4C05-A4C1-2C4859AEF475}" type="datetimeFigureOut">
              <a:rPr lang="tr-TR" smtClean="0"/>
              <a:t>8.04.2021</a:t>
            </a:fld>
            <a:endParaRPr lang="tr-TR"/>
          </a:p>
        </p:txBody>
      </p:sp>
      <p:sp>
        <p:nvSpPr>
          <p:cNvPr id="8" name="Footer Placeholder 7"/>
          <p:cNvSpPr>
            <a:spLocks noGrp="1"/>
          </p:cNvSpPr>
          <p:nvPr>
            <p:ph type="ftr" sz="quarter" idx="11"/>
          </p:nvPr>
        </p:nvSpPr>
        <p:spPr/>
        <p:txBody>
          <a:bodyPr/>
          <a:lstStyle/>
          <a:p>
            <a:endParaRPr lang="tr-TR"/>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C9843759-2809-48AE-BCF6-401CFB4FFEB3}" type="slidenum">
              <a:rPr lang="tr-TR" smtClean="0"/>
              <a:t>‹#›</a:t>
            </a:fld>
            <a:endParaRPr lang="tr-TR"/>
          </a:p>
        </p:txBody>
      </p:sp>
    </p:spTree>
    <p:extLst>
      <p:ext uri="{BB962C8B-B14F-4D97-AF65-F5344CB8AC3E}">
        <p14:creationId xmlns:p14="http://schemas.microsoft.com/office/powerpoint/2010/main" val="27014603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16DE3C2B-1560-4C05-A4C1-2C4859AEF475}" type="datetimeFigureOut">
              <a:rPr lang="tr-TR" smtClean="0"/>
              <a:t>8.04.2021</a:t>
            </a:fld>
            <a:endParaRPr lang="tr-TR"/>
          </a:p>
        </p:txBody>
      </p:sp>
      <p:sp>
        <p:nvSpPr>
          <p:cNvPr id="4" name="Footer Placeholder 3"/>
          <p:cNvSpPr>
            <a:spLocks noGrp="1"/>
          </p:cNvSpPr>
          <p:nvPr>
            <p:ph type="ftr" sz="quarter" idx="11"/>
          </p:nvPr>
        </p:nvSpPr>
        <p:spPr/>
        <p:txBody>
          <a:bodyPr/>
          <a:lstStyle/>
          <a:p>
            <a:endParaRPr lang="tr-TR"/>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C9843759-2809-48AE-BCF6-401CFB4FFEB3}" type="slidenum">
              <a:rPr lang="tr-TR" smtClean="0"/>
              <a:t>‹#›</a:t>
            </a:fld>
            <a:endParaRPr lang="tr-TR"/>
          </a:p>
        </p:txBody>
      </p:sp>
    </p:spTree>
    <p:extLst>
      <p:ext uri="{BB962C8B-B14F-4D97-AF65-F5344CB8AC3E}">
        <p14:creationId xmlns:p14="http://schemas.microsoft.com/office/powerpoint/2010/main" val="16883889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6DE3C2B-1560-4C05-A4C1-2C4859AEF475}" type="datetimeFigureOut">
              <a:rPr lang="tr-TR" smtClean="0"/>
              <a:t>8.04.2021</a:t>
            </a:fld>
            <a:endParaRPr lang="tr-TR"/>
          </a:p>
        </p:txBody>
      </p:sp>
      <p:sp>
        <p:nvSpPr>
          <p:cNvPr id="3" name="Footer Placeholder 2"/>
          <p:cNvSpPr>
            <a:spLocks noGrp="1"/>
          </p:cNvSpPr>
          <p:nvPr>
            <p:ph type="ftr" sz="quarter" idx="11"/>
          </p:nvPr>
        </p:nvSpPr>
        <p:spPr/>
        <p:txBody>
          <a:bodyPr/>
          <a:lstStyle/>
          <a:p>
            <a:endParaRPr lang="tr-TR"/>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C9843759-2809-48AE-BCF6-401CFB4FFEB3}" type="slidenum">
              <a:rPr lang="tr-TR" smtClean="0"/>
              <a:t>‹#›</a:t>
            </a:fld>
            <a:endParaRPr lang="tr-TR"/>
          </a:p>
        </p:txBody>
      </p:sp>
    </p:spTree>
    <p:extLst>
      <p:ext uri="{BB962C8B-B14F-4D97-AF65-F5344CB8AC3E}">
        <p14:creationId xmlns:p14="http://schemas.microsoft.com/office/powerpoint/2010/main" val="36370850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tr-TR" smtClean="0"/>
              <a:t>Asıl başlık stili için tıklatın</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16DE3C2B-1560-4C05-A4C1-2C4859AEF475}" type="datetimeFigureOut">
              <a:rPr lang="tr-TR" smtClean="0"/>
              <a:t>8.04.2021</a:t>
            </a:fld>
            <a:endParaRPr lang="tr-TR"/>
          </a:p>
        </p:txBody>
      </p:sp>
      <p:sp>
        <p:nvSpPr>
          <p:cNvPr id="6" name="Footer Placeholder 5"/>
          <p:cNvSpPr>
            <a:spLocks noGrp="1"/>
          </p:cNvSpPr>
          <p:nvPr>
            <p:ph type="ftr" sz="quarter" idx="11"/>
          </p:nvPr>
        </p:nvSpPr>
        <p:spPr/>
        <p:txBody>
          <a:bodyPr/>
          <a:lstStyle/>
          <a:p>
            <a:endParaRPr lang="tr-TR"/>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C9843759-2809-48AE-BCF6-401CFB4FFEB3}" type="slidenum">
              <a:rPr lang="tr-TR" smtClean="0"/>
              <a:t>‹#›</a:t>
            </a:fld>
            <a:endParaRPr lang="tr-TR"/>
          </a:p>
        </p:txBody>
      </p:sp>
    </p:spTree>
    <p:extLst>
      <p:ext uri="{BB962C8B-B14F-4D97-AF65-F5344CB8AC3E}">
        <p14:creationId xmlns:p14="http://schemas.microsoft.com/office/powerpoint/2010/main" val="16388174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16DE3C2B-1560-4C05-A4C1-2C4859AEF475}" type="datetimeFigureOut">
              <a:rPr lang="tr-TR" smtClean="0"/>
              <a:t>8.04.2021</a:t>
            </a:fld>
            <a:endParaRPr lang="tr-TR"/>
          </a:p>
        </p:txBody>
      </p:sp>
      <p:sp>
        <p:nvSpPr>
          <p:cNvPr id="6" name="Footer Placeholder 5"/>
          <p:cNvSpPr>
            <a:spLocks noGrp="1"/>
          </p:cNvSpPr>
          <p:nvPr>
            <p:ph type="ftr" sz="quarter" idx="11"/>
          </p:nvPr>
        </p:nvSpPr>
        <p:spPr/>
        <p:txBody>
          <a:bodyPr/>
          <a:lstStyle/>
          <a:p>
            <a:endParaRPr lang="tr-T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C9843759-2809-48AE-BCF6-401CFB4FFEB3}" type="slidenum">
              <a:rPr lang="tr-TR" smtClean="0"/>
              <a:t>‹#›</a:t>
            </a:fld>
            <a:endParaRPr lang="tr-TR"/>
          </a:p>
        </p:txBody>
      </p:sp>
    </p:spTree>
    <p:extLst>
      <p:ext uri="{BB962C8B-B14F-4D97-AF65-F5344CB8AC3E}">
        <p14:creationId xmlns:p14="http://schemas.microsoft.com/office/powerpoint/2010/main" val="15299113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16DE3C2B-1560-4C05-A4C1-2C4859AEF475}" type="datetimeFigureOut">
              <a:rPr lang="tr-TR" smtClean="0"/>
              <a:t>8.04.2021</a:t>
            </a:fld>
            <a:endParaRPr lang="tr-TR"/>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tr-TR"/>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C9843759-2809-48AE-BCF6-401CFB4FFEB3}" type="slidenum">
              <a:rPr lang="tr-TR" smtClean="0"/>
              <a:t>‹#›</a:t>
            </a:fld>
            <a:endParaRPr lang="tr-TR"/>
          </a:p>
        </p:txBody>
      </p:sp>
    </p:spTree>
    <p:extLst>
      <p:ext uri="{BB962C8B-B14F-4D97-AF65-F5344CB8AC3E}">
        <p14:creationId xmlns:p14="http://schemas.microsoft.com/office/powerpoint/2010/main" val="1236449552"/>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 id="2147483792" r:id="rId12"/>
    <p:sldLayoutId id="2147483793" r:id="rId13"/>
    <p:sldLayoutId id="2147483794" r:id="rId14"/>
    <p:sldLayoutId id="2147483795" r:id="rId15"/>
    <p:sldLayoutId id="2147483796"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tmp"/><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tmp"/><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tmp"/><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tmp"/><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4.tmp"/><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jpeg"/><Relationship Id="rId2" Type="http://schemas.openxmlformats.org/officeDocument/2006/relationships/image" Target="../media/image15.jpeg"/><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2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tmp"/><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1985555" y="3315788"/>
            <a:ext cx="10049692" cy="2262781"/>
          </a:xfrm>
        </p:spPr>
        <p:txBody>
          <a:bodyPr>
            <a:normAutofit fontScale="90000"/>
          </a:bodyPr>
          <a:lstStyle/>
          <a:p>
            <a:pPr algn="ctr"/>
            <a:r>
              <a:rPr lang="tr-TR" b="1" dirty="0" smtClean="0"/>
              <a:t/>
            </a:r>
            <a:br>
              <a:rPr lang="tr-TR" b="1" dirty="0" smtClean="0"/>
            </a:br>
            <a:r>
              <a:rPr lang="tr-TR" b="1" dirty="0"/>
              <a:t/>
            </a:r>
            <a:br>
              <a:rPr lang="tr-TR" b="1" dirty="0"/>
            </a:br>
            <a:r>
              <a:rPr lang="tr-TR" b="1" dirty="0" smtClean="0"/>
              <a:t/>
            </a:r>
            <a:br>
              <a:rPr lang="tr-TR" b="1" dirty="0" smtClean="0"/>
            </a:br>
            <a:r>
              <a:rPr lang="tr-TR" b="1" dirty="0" smtClean="0"/>
              <a:t>KADINA </a:t>
            </a:r>
            <a:r>
              <a:rPr lang="tr-TR" b="1" dirty="0"/>
              <a:t>YÖNELİK ŞİDDET NEDİR</a:t>
            </a:r>
            <a:r>
              <a:rPr lang="tr-TR" b="1" dirty="0" smtClean="0"/>
              <a:t>?</a:t>
            </a:r>
            <a:br>
              <a:rPr lang="tr-TR" b="1" dirty="0" smtClean="0"/>
            </a:br>
            <a:r>
              <a:rPr lang="tr-TR" sz="2000" b="1" dirty="0" smtClean="0"/>
              <a:t>NİSAN-2021</a:t>
            </a:r>
            <a:r>
              <a:rPr lang="tr-TR" b="1" dirty="0"/>
              <a:t/>
            </a:r>
            <a:br>
              <a:rPr lang="tr-TR" b="1" dirty="0"/>
            </a:br>
            <a:endParaRPr lang="tr-TR" b="1" dirty="0"/>
          </a:p>
        </p:txBody>
      </p:sp>
      <p:pic>
        <p:nvPicPr>
          <p:cNvPr id="6" name="Resim 5"/>
          <p:cNvPicPr>
            <a:picLocks noChangeAspect="1"/>
          </p:cNvPicPr>
          <p:nvPr/>
        </p:nvPicPr>
        <p:blipFill rotWithShape="1">
          <a:blip r:embed="rId2" cstate="print">
            <a:extLst>
              <a:ext uri="{28A0092B-C50C-407E-A947-70E740481C1C}">
                <a14:useLocalDpi xmlns:a14="http://schemas.microsoft.com/office/drawing/2010/main" val="0"/>
              </a:ext>
            </a:extLst>
          </a:blip>
          <a:srcRect l="12667" t="12063" r="12159" b="12000"/>
          <a:stretch/>
        </p:blipFill>
        <p:spPr>
          <a:xfrm>
            <a:off x="5651485" y="243839"/>
            <a:ext cx="1681132" cy="1698171"/>
          </a:xfrm>
          <a:prstGeom prst="ellipse">
            <a:avLst/>
          </a:prstGeom>
          <a:ln>
            <a:noFill/>
          </a:ln>
          <a:effectLst>
            <a:softEdge rad="112500"/>
          </a:effectLst>
        </p:spPr>
      </p:pic>
    </p:spTree>
    <p:extLst>
      <p:ext uri="{BB962C8B-B14F-4D97-AF65-F5344CB8AC3E}">
        <p14:creationId xmlns:p14="http://schemas.microsoft.com/office/powerpoint/2010/main" val="76461311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r>
              <a:rPr lang="tr-TR" b="1" dirty="0">
                <a:solidFill>
                  <a:srgbClr val="C00000"/>
                </a:solidFill>
              </a:rPr>
              <a:t>İFADE 3: Şiddet kültürün bir parçasıdır. </a:t>
            </a:r>
            <a:r>
              <a:rPr lang="tr-TR" b="1" u="sng" dirty="0">
                <a:solidFill>
                  <a:srgbClr val="C00000"/>
                </a:solidFill>
              </a:rPr>
              <a:t>Diğer Versiyonu:  </a:t>
            </a:r>
            <a:r>
              <a:rPr lang="tr-TR" b="1" dirty="0">
                <a:solidFill>
                  <a:srgbClr val="C00000"/>
                </a:solidFill>
              </a:rPr>
              <a:t>Bazı kültürlerde şiddet kişinin sevgisini açıklama yoludur</a:t>
            </a:r>
            <a:r>
              <a:rPr lang="tr-TR" b="1" dirty="0" smtClean="0">
                <a:solidFill>
                  <a:srgbClr val="C00000"/>
                </a:solidFill>
              </a:rPr>
              <a:t>.</a:t>
            </a:r>
          </a:p>
          <a:p>
            <a:pPr marL="0" indent="0">
              <a:buNone/>
            </a:pPr>
            <a:r>
              <a:rPr lang="tr-TR" b="1" dirty="0" smtClean="0">
                <a:solidFill>
                  <a:srgbClr val="C00000"/>
                </a:solidFill>
              </a:rPr>
              <a:t>YANLIŞ</a:t>
            </a:r>
          </a:p>
          <a:p>
            <a:pPr marL="0" indent="0">
              <a:buNone/>
            </a:pPr>
            <a:r>
              <a:rPr lang="tr-TR" b="1" dirty="0">
                <a:solidFill>
                  <a:schemeClr val="tx1"/>
                </a:solidFill>
              </a:rPr>
              <a:t>Kültür şiddeti destekleyebilir. Ancak şiddet hukuken yasak olup, suç teşkil etmektedir.</a:t>
            </a:r>
          </a:p>
          <a:p>
            <a:pPr marL="0" indent="0">
              <a:buNone/>
            </a:pPr>
            <a:r>
              <a:rPr lang="tr-TR" b="1" dirty="0">
                <a:solidFill>
                  <a:schemeClr val="tx1"/>
                </a:solidFill>
              </a:rPr>
              <a:t>Şiddetin hiçbir haklı gerekçesi yoktur.</a:t>
            </a:r>
          </a:p>
          <a:p>
            <a:pPr marL="0" indent="0">
              <a:buNone/>
            </a:pPr>
            <a:r>
              <a:rPr lang="tr-TR" b="1" dirty="0">
                <a:solidFill>
                  <a:schemeClr val="tx1"/>
                </a:solidFill>
              </a:rPr>
              <a:t>Şiddetin gerçek sevgi ile değil, kontrol ve güç kurma ile ilgisi vardır.</a:t>
            </a:r>
          </a:p>
          <a:p>
            <a:pPr marL="0" indent="0">
              <a:buNone/>
            </a:pPr>
            <a:endParaRPr lang="tr-TR" b="1" dirty="0">
              <a:solidFill>
                <a:srgbClr val="C00000"/>
              </a:solidFill>
            </a:endParaRPr>
          </a:p>
          <a:p>
            <a:endParaRPr lang="tr-TR" b="1" dirty="0">
              <a:solidFill>
                <a:srgbClr val="C00000"/>
              </a:solidFill>
            </a:endParaRPr>
          </a:p>
          <a:p>
            <a:endParaRPr lang="tr-TR" dirty="0"/>
          </a:p>
          <a:p>
            <a:endParaRPr lang="tr-TR" dirty="0"/>
          </a:p>
        </p:txBody>
      </p:sp>
    </p:spTree>
    <p:extLst>
      <p:ext uri="{BB962C8B-B14F-4D97-AF65-F5344CB8AC3E}">
        <p14:creationId xmlns:p14="http://schemas.microsoft.com/office/powerpoint/2010/main" val="37971953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r>
              <a:rPr lang="tr-TR" b="1" dirty="0">
                <a:solidFill>
                  <a:srgbClr val="C00000"/>
                </a:solidFill>
              </a:rPr>
              <a:t>İFADE 4: Türkiye’de her 10 kadından </a:t>
            </a:r>
            <a:r>
              <a:rPr lang="tr-TR" b="1" dirty="0" smtClean="0">
                <a:solidFill>
                  <a:srgbClr val="C00000"/>
                </a:solidFill>
              </a:rPr>
              <a:t>3’ü </a:t>
            </a:r>
            <a:r>
              <a:rPr lang="tr-TR" b="1" dirty="0">
                <a:solidFill>
                  <a:srgbClr val="C00000"/>
                </a:solidFill>
              </a:rPr>
              <a:t>fiziksel şiddete maruz kalmaktadır</a:t>
            </a:r>
            <a:r>
              <a:rPr lang="tr-TR" b="1" dirty="0" smtClean="0">
                <a:solidFill>
                  <a:srgbClr val="C00000"/>
                </a:solidFill>
              </a:rPr>
              <a:t>.</a:t>
            </a:r>
          </a:p>
          <a:p>
            <a:endParaRPr lang="tr-TR" b="1" dirty="0">
              <a:solidFill>
                <a:srgbClr val="C00000"/>
              </a:solidFill>
            </a:endParaRPr>
          </a:p>
          <a:p>
            <a:pPr marL="0" indent="0">
              <a:buNone/>
            </a:pPr>
            <a:r>
              <a:rPr lang="tr-TR" b="1" dirty="0">
                <a:solidFill>
                  <a:srgbClr val="C00000"/>
                </a:solidFill>
              </a:rPr>
              <a:t>DOĞRU</a:t>
            </a:r>
          </a:p>
          <a:p>
            <a:pPr marL="0" indent="0">
              <a:buNone/>
            </a:pPr>
            <a:r>
              <a:rPr lang="tr-TR" b="1" dirty="0" smtClean="0">
                <a:solidFill>
                  <a:schemeClr val="tx1"/>
                </a:solidFill>
              </a:rPr>
              <a:t>Türkiye’de </a:t>
            </a:r>
            <a:r>
              <a:rPr lang="tr-TR" b="1" dirty="0">
                <a:solidFill>
                  <a:schemeClr val="tx1"/>
                </a:solidFill>
              </a:rPr>
              <a:t>Kadına Yönelik Aile İçi Şiddet Araştırması (KSGM-HÜNEE, 2014)</a:t>
            </a:r>
          </a:p>
          <a:p>
            <a:endParaRPr lang="tr-TR" b="1" dirty="0">
              <a:solidFill>
                <a:schemeClr val="tx1"/>
              </a:solidFill>
            </a:endParaRPr>
          </a:p>
        </p:txBody>
      </p:sp>
    </p:spTree>
    <p:extLst>
      <p:ext uri="{BB962C8B-B14F-4D97-AF65-F5344CB8AC3E}">
        <p14:creationId xmlns:p14="http://schemas.microsoft.com/office/powerpoint/2010/main" val="13453449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normAutofit/>
          </a:bodyPr>
          <a:lstStyle/>
          <a:p>
            <a:r>
              <a:rPr lang="tr-TR" b="1" dirty="0">
                <a:solidFill>
                  <a:srgbClr val="C00000"/>
                </a:solidFill>
              </a:rPr>
              <a:t>İFADE 5: Kadına yönelik şiddet sadece kadınları ilgilendiren bir mesele değildir. </a:t>
            </a:r>
            <a:endParaRPr lang="tr-TR" b="1" dirty="0" smtClean="0">
              <a:solidFill>
                <a:srgbClr val="C00000"/>
              </a:solidFill>
            </a:endParaRPr>
          </a:p>
          <a:p>
            <a:r>
              <a:rPr lang="tr-TR" b="1" dirty="0">
                <a:solidFill>
                  <a:schemeClr val="tx1"/>
                </a:solidFill>
              </a:rPr>
              <a:t>DOĞRU</a:t>
            </a:r>
          </a:p>
          <a:p>
            <a:pPr marL="0" indent="0">
              <a:buNone/>
            </a:pPr>
            <a:r>
              <a:rPr lang="tr-TR" b="1" dirty="0">
                <a:solidFill>
                  <a:schemeClr val="tx1"/>
                </a:solidFill>
              </a:rPr>
              <a:t>Çünkü:</a:t>
            </a:r>
          </a:p>
          <a:p>
            <a:pPr marL="0" indent="0">
              <a:buNone/>
            </a:pPr>
            <a:r>
              <a:rPr lang="tr-TR" b="1" dirty="0">
                <a:solidFill>
                  <a:schemeClr val="tx1"/>
                </a:solidFill>
              </a:rPr>
              <a:t>Şiddetten zarar görenler </a:t>
            </a:r>
            <a:r>
              <a:rPr lang="tr-TR" b="1" dirty="0" smtClean="0">
                <a:solidFill>
                  <a:schemeClr val="tx1"/>
                </a:solidFill>
              </a:rPr>
              <a:t>eşleri, </a:t>
            </a:r>
            <a:r>
              <a:rPr lang="tr-TR" b="1" dirty="0">
                <a:solidFill>
                  <a:schemeClr val="tx1"/>
                </a:solidFill>
              </a:rPr>
              <a:t>kızları, hatta anneleri ve kız kardeşleridir.</a:t>
            </a:r>
          </a:p>
          <a:p>
            <a:pPr marL="0" indent="0">
              <a:buNone/>
            </a:pPr>
            <a:r>
              <a:rPr lang="tr-TR" b="1" dirty="0">
                <a:solidFill>
                  <a:schemeClr val="tx1"/>
                </a:solidFill>
              </a:rPr>
              <a:t>Erkekler karar vericilerin çoğunu temsil ettikleri ve bu nedenle gücü ellerinde bulundurdukları için şiddetin durdurulmasında önemli rol oynayabilirler.</a:t>
            </a:r>
          </a:p>
          <a:p>
            <a:pPr marL="0" indent="0">
              <a:buNone/>
            </a:pPr>
            <a:r>
              <a:rPr lang="tr-TR" b="1" dirty="0">
                <a:solidFill>
                  <a:schemeClr val="tx1"/>
                </a:solidFill>
              </a:rPr>
              <a:t>Şiddet uygulayan erkekler tüm erkeklerin suçlanmasına neden olmaktadırlar.</a:t>
            </a:r>
          </a:p>
          <a:p>
            <a:pPr marL="0" indent="0">
              <a:buNone/>
            </a:pPr>
            <a:r>
              <a:rPr lang="tr-TR" b="1" dirty="0">
                <a:solidFill>
                  <a:schemeClr val="tx1"/>
                </a:solidFill>
              </a:rPr>
              <a:t>Erkekler şiddet uygulayan arkadaşlarını ya da akrabalarını uyarıp bunun yanlış olduğuna onları ikna edebilirler.</a:t>
            </a:r>
          </a:p>
          <a:p>
            <a:endParaRPr lang="tr-TR" b="1" dirty="0">
              <a:solidFill>
                <a:schemeClr val="tx1"/>
              </a:solidFill>
            </a:endParaRPr>
          </a:p>
          <a:p>
            <a:endParaRPr lang="tr-TR" dirty="0"/>
          </a:p>
        </p:txBody>
      </p:sp>
    </p:spTree>
    <p:extLst>
      <p:ext uri="{BB962C8B-B14F-4D97-AF65-F5344CB8AC3E}">
        <p14:creationId xmlns:p14="http://schemas.microsoft.com/office/powerpoint/2010/main" val="16017501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çerik Yer Tutucusu 4"/>
          <p:cNvPicPr>
            <a:picLocks noGrp="1" noChangeAspect="1"/>
          </p:cNvPicPr>
          <p:nvPr>
            <p:ph idx="1"/>
          </p:nvPr>
        </p:nvPicPr>
        <p:blipFill>
          <a:blip r:embed="rId2"/>
          <a:stretch>
            <a:fillRect/>
          </a:stretch>
        </p:blipFill>
        <p:spPr>
          <a:xfrm>
            <a:off x="2592926" y="1416908"/>
            <a:ext cx="4716752" cy="4582003"/>
          </a:xfrm>
          <a:prstGeom prst="rect">
            <a:avLst/>
          </a:prstGeom>
        </p:spPr>
      </p:pic>
      <p:pic>
        <p:nvPicPr>
          <p:cNvPr id="4" name="Resim 3"/>
          <p:cNvPicPr>
            <a:picLocks noChangeAspect="1"/>
          </p:cNvPicPr>
          <p:nvPr/>
        </p:nvPicPr>
        <p:blipFill>
          <a:blip r:embed="rId3"/>
          <a:stretch>
            <a:fillRect/>
          </a:stretch>
        </p:blipFill>
        <p:spPr>
          <a:xfrm>
            <a:off x="378507" y="1353357"/>
            <a:ext cx="2389839" cy="4645555"/>
          </a:xfrm>
          <a:prstGeom prst="rect">
            <a:avLst/>
          </a:prstGeom>
        </p:spPr>
      </p:pic>
    </p:spTree>
    <p:extLst>
      <p:ext uri="{BB962C8B-B14F-4D97-AF65-F5344CB8AC3E}">
        <p14:creationId xmlns:p14="http://schemas.microsoft.com/office/powerpoint/2010/main" val="34163279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2183623" y="519607"/>
            <a:ext cx="8911687" cy="1280890"/>
          </a:xfrm>
        </p:spPr>
        <p:txBody>
          <a:bodyPr/>
          <a:lstStyle/>
          <a:p>
            <a:r>
              <a:rPr lang="tr-TR" b="1" dirty="0" smtClean="0"/>
              <a:t>FİZİKSEL ŞİDDET </a:t>
            </a:r>
            <a:endParaRPr lang="tr-TR" b="1" dirty="0"/>
          </a:p>
        </p:txBody>
      </p:sp>
      <p:sp>
        <p:nvSpPr>
          <p:cNvPr id="3" name="İçerik Yer Tutucusu 2"/>
          <p:cNvSpPr>
            <a:spLocks noGrp="1"/>
          </p:cNvSpPr>
          <p:nvPr>
            <p:ph idx="1"/>
          </p:nvPr>
        </p:nvSpPr>
        <p:spPr>
          <a:xfrm>
            <a:off x="2589212" y="2133600"/>
            <a:ext cx="8915400" cy="1598141"/>
          </a:xfrm>
        </p:spPr>
        <p:txBody>
          <a:bodyPr/>
          <a:lstStyle/>
          <a:p>
            <a:r>
              <a:rPr lang="tr-TR" dirty="0"/>
              <a:t>K</a:t>
            </a:r>
            <a:r>
              <a:rPr lang="tr-TR" dirty="0" smtClean="0"/>
              <a:t>aba </a:t>
            </a:r>
            <a:r>
              <a:rPr lang="tr-TR" dirty="0"/>
              <a:t>kuvvetin bir korkutma, sindirme ve yaptırım aracı olarak kullanılmasıdır.  </a:t>
            </a:r>
            <a:r>
              <a:rPr lang="tr-TR" dirty="0" smtClean="0"/>
              <a:t>Kadının </a:t>
            </a:r>
            <a:r>
              <a:rPr lang="tr-TR" dirty="0"/>
              <a:t>yaralanması, yeti kaybına uğraması veya ölmesine neden olan her türlü şiddet edimini kapsar. Türkiye’de her 10 kadından 3’ü fiziksel şiddete maruz kalmaktadır.</a:t>
            </a:r>
          </a:p>
          <a:p>
            <a:endParaRPr lang="tr-TR" dirty="0"/>
          </a:p>
        </p:txBody>
      </p:sp>
      <p:sp>
        <p:nvSpPr>
          <p:cNvPr id="4" name="Metin kutusu 3"/>
          <p:cNvSpPr txBox="1"/>
          <p:nvPr/>
        </p:nvSpPr>
        <p:spPr>
          <a:xfrm>
            <a:off x="5460274" y="3913977"/>
            <a:ext cx="5717059" cy="2677656"/>
          </a:xfrm>
          <a:prstGeom prst="rect">
            <a:avLst/>
          </a:prstGeom>
          <a:noFill/>
          <a:ln w="38100">
            <a:solidFill>
              <a:schemeClr val="accent4">
                <a:lumMod val="50000"/>
              </a:schemeClr>
            </a:solidFill>
          </a:ln>
        </p:spPr>
        <p:txBody>
          <a:bodyPr wrap="square" rtlCol="0">
            <a:spAutoFit/>
          </a:bodyPr>
          <a:lstStyle/>
          <a:p>
            <a:r>
              <a:rPr lang="tr-TR" sz="1400" b="1" dirty="0" smtClean="0">
                <a:solidFill>
                  <a:srgbClr val="FFC000"/>
                </a:solidFill>
              </a:rPr>
              <a:t>Dayak-dövme; tokat atma, tekmeleme, sarsma, tükürme, uzuvları bükme, saç çekme, sigara ile yakma, istenmeyen bir maddeyi yedirme, üstüne yakıcı madde dökme, sopa, maşa, delici kesici alet kullanarak yaralama</a:t>
            </a:r>
          </a:p>
          <a:p>
            <a:endParaRPr lang="tr-TR" sz="1400" dirty="0" smtClean="0"/>
          </a:p>
          <a:p>
            <a:r>
              <a:rPr lang="tr-TR" sz="1400" b="1" dirty="0" smtClean="0">
                <a:solidFill>
                  <a:schemeClr val="bg2">
                    <a:lumMod val="50000"/>
                  </a:schemeClr>
                </a:solidFill>
              </a:rPr>
              <a:t>Aç bırakma, uyutmama, soğukta bırakma, hapsetme</a:t>
            </a:r>
          </a:p>
          <a:p>
            <a:endParaRPr lang="tr-TR" sz="1400" dirty="0" smtClean="0"/>
          </a:p>
          <a:p>
            <a:r>
              <a:rPr lang="tr-TR" sz="1400" b="1" dirty="0" smtClean="0">
                <a:solidFill>
                  <a:srgbClr val="FFC000"/>
                </a:solidFill>
              </a:rPr>
              <a:t>Kadının yeti kaybına uğratılması (görme, işitme kaybı, organ,  kol ve bacak kayıpları)</a:t>
            </a:r>
          </a:p>
          <a:p>
            <a:endParaRPr lang="tr-TR" sz="1400" dirty="0" smtClean="0"/>
          </a:p>
          <a:p>
            <a:r>
              <a:rPr lang="tr-TR" sz="1400" b="1" dirty="0" smtClean="0">
                <a:solidFill>
                  <a:schemeClr val="bg2">
                    <a:lumMod val="50000"/>
                  </a:schemeClr>
                </a:solidFill>
              </a:rPr>
              <a:t>Kadının öldürülmesi (namus kisvesi altında işlenen cinayetler, intihara zorlama, şiddet sonrası intihara yol açma…)</a:t>
            </a:r>
            <a:endParaRPr lang="tr-TR" sz="1400" b="1" dirty="0">
              <a:solidFill>
                <a:schemeClr val="bg2">
                  <a:lumMod val="50000"/>
                </a:schemeClr>
              </a:solidFill>
            </a:endParaRPr>
          </a:p>
        </p:txBody>
      </p:sp>
      <p:pic>
        <p:nvPicPr>
          <p:cNvPr id="5" name="Resim 4"/>
          <p:cNvPicPr>
            <a:picLocks noChangeAspect="1"/>
          </p:cNvPicPr>
          <p:nvPr/>
        </p:nvPicPr>
        <p:blipFill>
          <a:blip r:embed="rId2"/>
          <a:stretch>
            <a:fillRect/>
          </a:stretch>
        </p:blipFill>
        <p:spPr>
          <a:xfrm>
            <a:off x="2758263" y="3960341"/>
            <a:ext cx="2702011" cy="2584928"/>
          </a:xfrm>
          <a:prstGeom prst="rect">
            <a:avLst/>
          </a:prstGeom>
          <a:ln w="57150">
            <a:solidFill>
              <a:schemeClr val="accent4">
                <a:lumMod val="75000"/>
              </a:schemeClr>
            </a:solidFill>
          </a:ln>
        </p:spPr>
      </p:pic>
    </p:spTree>
    <p:extLst>
      <p:ext uri="{BB962C8B-B14F-4D97-AF65-F5344CB8AC3E}">
        <p14:creationId xmlns:p14="http://schemas.microsoft.com/office/powerpoint/2010/main" val="424048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t>CİNSEL ŞİDDET </a:t>
            </a:r>
            <a:r>
              <a:rPr lang="tr-TR" dirty="0"/>
              <a:t/>
            </a:r>
            <a:br>
              <a:rPr lang="tr-TR" dirty="0"/>
            </a:br>
            <a:endParaRPr lang="tr-TR" dirty="0"/>
          </a:p>
        </p:txBody>
      </p:sp>
      <p:sp>
        <p:nvSpPr>
          <p:cNvPr id="3" name="İçerik Yer Tutucusu 2"/>
          <p:cNvSpPr>
            <a:spLocks noGrp="1"/>
          </p:cNvSpPr>
          <p:nvPr>
            <p:ph idx="1"/>
          </p:nvPr>
        </p:nvSpPr>
        <p:spPr/>
        <p:txBody>
          <a:bodyPr/>
          <a:lstStyle/>
          <a:p>
            <a:r>
              <a:rPr lang="tr-TR" dirty="0"/>
              <a:t>Mağdura olan yakınlığına bakılmaksızın herhangi bir kişinin, ev ya da işyeri dahil herhangi bir ortamda cinsel içerikli eylemlerde bulunması ya da buna kalkışmasıdır. Türkiye’de yaklaşık her on kadından 1’i  cinsel şiddet görmektedir</a:t>
            </a:r>
            <a:r>
              <a:rPr lang="tr-TR" dirty="0" smtClean="0"/>
              <a:t>.</a:t>
            </a:r>
            <a:endParaRPr lang="tr-TR" dirty="0"/>
          </a:p>
          <a:p>
            <a:endParaRPr lang="tr-TR" dirty="0"/>
          </a:p>
          <a:p>
            <a:endParaRPr lang="tr-TR" dirty="0"/>
          </a:p>
        </p:txBody>
      </p:sp>
      <p:sp>
        <p:nvSpPr>
          <p:cNvPr id="4" name="Metin kutusu 3"/>
          <p:cNvSpPr txBox="1"/>
          <p:nvPr/>
        </p:nvSpPr>
        <p:spPr>
          <a:xfrm>
            <a:off x="5752424" y="3764846"/>
            <a:ext cx="5717059" cy="3093154"/>
          </a:xfrm>
          <a:prstGeom prst="rect">
            <a:avLst/>
          </a:prstGeom>
          <a:noFill/>
          <a:ln w="38100">
            <a:solidFill>
              <a:schemeClr val="accent4">
                <a:lumMod val="50000"/>
              </a:schemeClr>
            </a:solidFill>
          </a:ln>
        </p:spPr>
        <p:txBody>
          <a:bodyPr wrap="square" rtlCol="0">
            <a:spAutoFit/>
          </a:bodyPr>
          <a:lstStyle/>
          <a:p>
            <a:r>
              <a:rPr lang="tr-TR" sz="1300" b="1" dirty="0" smtClean="0">
                <a:solidFill>
                  <a:srgbClr val="FFC000"/>
                </a:solidFill>
              </a:rPr>
              <a:t>Sözle, elle sarkıntılık, dijital ortamda cinsel içerikli fotoğraf, video, mesaj gönderme,…</a:t>
            </a:r>
          </a:p>
          <a:p>
            <a:endParaRPr lang="tr-TR" sz="1300" b="1" dirty="0" smtClean="0">
              <a:solidFill>
                <a:schemeClr val="bg2">
                  <a:lumMod val="50000"/>
                </a:schemeClr>
              </a:solidFill>
            </a:endParaRPr>
          </a:p>
          <a:p>
            <a:r>
              <a:rPr lang="tr-TR" sz="1300" b="1" dirty="0" smtClean="0">
                <a:solidFill>
                  <a:schemeClr val="bg2">
                    <a:lumMod val="50000"/>
                  </a:schemeClr>
                </a:solidFill>
              </a:rPr>
              <a:t>Cinsel ilişkiye zorlama</a:t>
            </a:r>
          </a:p>
          <a:p>
            <a:endParaRPr lang="tr-TR" sz="1300" b="1" dirty="0" smtClean="0">
              <a:solidFill>
                <a:schemeClr val="bg2">
                  <a:lumMod val="50000"/>
                </a:schemeClr>
              </a:solidFill>
            </a:endParaRPr>
          </a:p>
          <a:p>
            <a:r>
              <a:rPr lang="tr-TR" sz="1300" b="1" dirty="0" smtClean="0">
                <a:solidFill>
                  <a:srgbClr val="FFC000"/>
                </a:solidFill>
              </a:rPr>
              <a:t>Fuhuşa zorlama, kadın ticareti</a:t>
            </a:r>
          </a:p>
          <a:p>
            <a:endParaRPr lang="tr-TR" sz="1300" b="1" dirty="0" smtClean="0">
              <a:solidFill>
                <a:schemeClr val="bg2">
                  <a:lumMod val="50000"/>
                </a:schemeClr>
              </a:solidFill>
            </a:endParaRPr>
          </a:p>
          <a:p>
            <a:r>
              <a:rPr lang="tr-TR" sz="1300" b="1" dirty="0" smtClean="0">
                <a:solidFill>
                  <a:schemeClr val="bg2">
                    <a:lumMod val="50000"/>
                  </a:schemeClr>
                </a:solidFill>
              </a:rPr>
              <a:t> Akraba ya da yakınlara yönelik cinsel saldırı ya da cinsel istismar (Ensest)</a:t>
            </a:r>
          </a:p>
          <a:p>
            <a:endParaRPr lang="tr-TR" sz="1300" b="1" dirty="0" smtClean="0">
              <a:solidFill>
                <a:schemeClr val="bg2">
                  <a:lumMod val="50000"/>
                </a:schemeClr>
              </a:solidFill>
            </a:endParaRPr>
          </a:p>
          <a:p>
            <a:r>
              <a:rPr lang="tr-TR" sz="1300" b="1" dirty="0" smtClean="0">
                <a:solidFill>
                  <a:srgbClr val="FFC000"/>
                </a:solidFill>
              </a:rPr>
              <a:t>Erken yaşta, zorla evlendirme</a:t>
            </a:r>
          </a:p>
          <a:p>
            <a:endParaRPr lang="tr-TR" sz="1300" b="1" dirty="0" smtClean="0">
              <a:solidFill>
                <a:schemeClr val="bg2">
                  <a:lumMod val="50000"/>
                </a:schemeClr>
              </a:solidFill>
            </a:endParaRPr>
          </a:p>
          <a:p>
            <a:r>
              <a:rPr lang="tr-TR" sz="1300" b="1" dirty="0" smtClean="0">
                <a:solidFill>
                  <a:schemeClr val="bg2">
                    <a:lumMod val="50000"/>
                  </a:schemeClr>
                </a:solidFill>
              </a:rPr>
              <a:t>“Kız kaçırma”</a:t>
            </a:r>
          </a:p>
          <a:p>
            <a:endParaRPr lang="tr-TR" sz="1300" b="1" dirty="0" smtClean="0">
              <a:solidFill>
                <a:schemeClr val="bg2">
                  <a:lumMod val="50000"/>
                </a:schemeClr>
              </a:solidFill>
            </a:endParaRPr>
          </a:p>
          <a:p>
            <a:r>
              <a:rPr lang="tr-TR" sz="1300" b="1" dirty="0" smtClean="0">
                <a:solidFill>
                  <a:srgbClr val="FFC000"/>
                </a:solidFill>
              </a:rPr>
              <a:t>Tecavüz</a:t>
            </a:r>
            <a:endParaRPr lang="tr-TR" sz="1300" b="1" dirty="0">
              <a:solidFill>
                <a:srgbClr val="FFC000"/>
              </a:solidFill>
            </a:endParaRPr>
          </a:p>
        </p:txBody>
      </p:sp>
      <p:pic>
        <p:nvPicPr>
          <p:cNvPr id="6" name="Resim 5" descr="KYŞM_Seminer Sunum - PowerPoint (Ürün Etkinleştirilemedi)"/>
          <p:cNvPicPr>
            <a:picLocks noChangeAspect="1"/>
          </p:cNvPicPr>
          <p:nvPr/>
        </p:nvPicPr>
        <p:blipFill rotWithShape="1">
          <a:blip r:embed="rId2">
            <a:extLst>
              <a:ext uri="{28A0092B-C50C-407E-A947-70E740481C1C}">
                <a14:useLocalDpi xmlns:a14="http://schemas.microsoft.com/office/drawing/2010/main" val="0"/>
              </a:ext>
            </a:extLst>
          </a:blip>
          <a:srcRect l="40000" t="41545" r="24257" b="15099"/>
          <a:stretch/>
        </p:blipFill>
        <p:spPr>
          <a:xfrm>
            <a:off x="2206141" y="4206024"/>
            <a:ext cx="3511155" cy="1950273"/>
          </a:xfrm>
          <a:prstGeom prst="rect">
            <a:avLst/>
          </a:prstGeom>
          <a:ln w="38100">
            <a:solidFill>
              <a:schemeClr val="bg2">
                <a:lumMod val="25000"/>
              </a:schemeClr>
            </a:solidFill>
          </a:ln>
        </p:spPr>
      </p:pic>
    </p:spTree>
    <p:extLst>
      <p:ext uri="{BB962C8B-B14F-4D97-AF65-F5344CB8AC3E}">
        <p14:creationId xmlns:p14="http://schemas.microsoft.com/office/powerpoint/2010/main" val="40075718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t>PSİKOLOJİK/DUYGUSAL ŞİDDET </a:t>
            </a:r>
            <a:br>
              <a:rPr lang="tr-TR" b="1" dirty="0"/>
            </a:br>
            <a:endParaRPr lang="tr-TR" b="1" dirty="0"/>
          </a:p>
        </p:txBody>
      </p:sp>
      <p:sp>
        <p:nvSpPr>
          <p:cNvPr id="3" name="İçerik Yer Tutucusu 2"/>
          <p:cNvSpPr>
            <a:spLocks noGrp="1"/>
          </p:cNvSpPr>
          <p:nvPr>
            <p:ph idx="1"/>
          </p:nvPr>
        </p:nvSpPr>
        <p:spPr>
          <a:xfrm>
            <a:off x="2589212" y="2133600"/>
            <a:ext cx="8915400" cy="1029730"/>
          </a:xfrm>
        </p:spPr>
        <p:txBody>
          <a:bodyPr/>
          <a:lstStyle/>
          <a:p>
            <a:r>
              <a:rPr lang="tr-TR" dirty="0"/>
              <a:t>Duyguların ve duygusal ihtiyaçların, kadına baskı uygulayabilmek için tutarlı bir şekilde istismar edilmesi, bir tehdit aracı olarak kullanılmasıdır. Ülkemizde yaklaşık 2 kadından 1’i duygusal şiddet yaşamaktadır.</a:t>
            </a:r>
          </a:p>
          <a:p>
            <a:endParaRPr lang="tr-TR" dirty="0"/>
          </a:p>
          <a:p>
            <a:endParaRPr lang="tr-TR" dirty="0"/>
          </a:p>
        </p:txBody>
      </p:sp>
      <p:sp>
        <p:nvSpPr>
          <p:cNvPr id="4" name="Metin kutusu 3"/>
          <p:cNvSpPr txBox="1"/>
          <p:nvPr/>
        </p:nvSpPr>
        <p:spPr>
          <a:xfrm>
            <a:off x="4735746" y="3679593"/>
            <a:ext cx="7298724" cy="2246769"/>
          </a:xfrm>
          <a:prstGeom prst="rect">
            <a:avLst/>
          </a:prstGeom>
          <a:noFill/>
          <a:ln w="38100">
            <a:solidFill>
              <a:schemeClr val="accent4">
                <a:lumMod val="75000"/>
              </a:schemeClr>
            </a:solidFill>
          </a:ln>
        </p:spPr>
        <p:txBody>
          <a:bodyPr wrap="square" rtlCol="0">
            <a:spAutoFit/>
          </a:bodyPr>
          <a:lstStyle/>
          <a:p>
            <a:r>
              <a:rPr lang="tr-TR" sz="1400" b="1" dirty="0" smtClean="0">
                <a:solidFill>
                  <a:srgbClr val="FFC000"/>
                </a:solidFill>
              </a:rPr>
              <a:t>Tehdit etme (zarar vermekle, terk etmekle, çocuklarını elinden almakla, tehdit,…)</a:t>
            </a:r>
          </a:p>
          <a:p>
            <a:endParaRPr lang="tr-TR" sz="1400" b="1" dirty="0" smtClean="0"/>
          </a:p>
          <a:p>
            <a:r>
              <a:rPr lang="tr-TR" sz="1400" b="1" dirty="0" smtClean="0"/>
              <a:t>Kadına kendini kötü hissettirmek, özgüvenini, beğenisini zedeleyici söz söylemek ve davranışlarda bulunmak, aşağılamak, isim takmak, aciz, çaresiz olduğunu söylemek, sürekli suçlama</a:t>
            </a:r>
          </a:p>
          <a:p>
            <a:endParaRPr lang="tr-TR" sz="1400" b="1" dirty="0" smtClean="0"/>
          </a:p>
          <a:p>
            <a:r>
              <a:rPr lang="tr-TR" sz="1400" b="1" dirty="0" smtClean="0">
                <a:solidFill>
                  <a:srgbClr val="FFC000"/>
                </a:solidFill>
              </a:rPr>
              <a:t>Kontrol davranışları: Kadının yaşamı üzerindeki kontrolünü yok etmek, çocuklarıyla veya ailesiyle görüşmesine izin vermemek, kadını yalnızlaştırmak, bir yere hapsetmek ve ilişkilerinin bozulmasına yol açacak eylemlerde bulunmak, hesap vermeye zorlamak</a:t>
            </a:r>
            <a:endParaRPr lang="tr-TR" sz="1400" b="1" dirty="0"/>
          </a:p>
        </p:txBody>
      </p:sp>
      <p:pic>
        <p:nvPicPr>
          <p:cNvPr id="5" name="Resim 4"/>
          <p:cNvPicPr>
            <a:picLocks noChangeAspect="1"/>
          </p:cNvPicPr>
          <p:nvPr/>
        </p:nvPicPr>
        <p:blipFill>
          <a:blip r:embed="rId2"/>
          <a:stretch>
            <a:fillRect/>
          </a:stretch>
        </p:blipFill>
        <p:spPr>
          <a:xfrm>
            <a:off x="1553227" y="3696831"/>
            <a:ext cx="3182519" cy="2212294"/>
          </a:xfrm>
          <a:prstGeom prst="rect">
            <a:avLst/>
          </a:prstGeom>
          <a:ln w="38100">
            <a:solidFill>
              <a:schemeClr val="accent4">
                <a:lumMod val="75000"/>
              </a:schemeClr>
            </a:solidFill>
          </a:ln>
        </p:spPr>
      </p:pic>
    </p:spTree>
    <p:extLst>
      <p:ext uri="{BB962C8B-B14F-4D97-AF65-F5344CB8AC3E}">
        <p14:creationId xmlns:p14="http://schemas.microsoft.com/office/powerpoint/2010/main" val="12149023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2183622" y="388979"/>
            <a:ext cx="8911687" cy="1280890"/>
          </a:xfrm>
        </p:spPr>
        <p:txBody>
          <a:bodyPr/>
          <a:lstStyle/>
          <a:p>
            <a:r>
              <a:rPr lang="tr-TR" b="1" dirty="0"/>
              <a:t>EKONOMİK ŞİDDET </a:t>
            </a:r>
            <a:br>
              <a:rPr lang="tr-TR" b="1" dirty="0"/>
            </a:br>
            <a:endParaRPr lang="tr-TR" b="1" dirty="0"/>
          </a:p>
        </p:txBody>
      </p:sp>
      <p:sp>
        <p:nvSpPr>
          <p:cNvPr id="3" name="İçerik Yer Tutucusu 2"/>
          <p:cNvSpPr>
            <a:spLocks noGrp="1"/>
          </p:cNvSpPr>
          <p:nvPr>
            <p:ph idx="1"/>
          </p:nvPr>
        </p:nvSpPr>
        <p:spPr>
          <a:xfrm>
            <a:off x="2589212" y="2133600"/>
            <a:ext cx="8915400" cy="1383957"/>
          </a:xfrm>
        </p:spPr>
        <p:txBody>
          <a:bodyPr/>
          <a:lstStyle/>
          <a:p>
            <a:r>
              <a:rPr lang="tr-TR" dirty="0"/>
              <a:t>Kadının yaşamını sürdürebilmesi için gerek duyduğu ekonomik olanaklardan mahrum bırakılması, ekonomik kaynakların ve paranın kişi üzerinde bir yaptırım, tehdit ve kontrol aracı olarak düzenli bir şekilde kullanılmasıdır. </a:t>
            </a:r>
          </a:p>
          <a:p>
            <a:endParaRPr lang="tr-TR" dirty="0"/>
          </a:p>
        </p:txBody>
      </p:sp>
      <p:sp>
        <p:nvSpPr>
          <p:cNvPr id="4" name="Metin kutusu 3"/>
          <p:cNvSpPr txBox="1"/>
          <p:nvPr/>
        </p:nvSpPr>
        <p:spPr>
          <a:xfrm>
            <a:off x="3509318" y="3517557"/>
            <a:ext cx="6087762" cy="3108543"/>
          </a:xfrm>
          <a:prstGeom prst="rect">
            <a:avLst/>
          </a:prstGeom>
          <a:noFill/>
          <a:ln w="38100">
            <a:solidFill>
              <a:schemeClr val="accent4">
                <a:lumMod val="75000"/>
              </a:schemeClr>
            </a:solidFill>
          </a:ln>
        </p:spPr>
        <p:txBody>
          <a:bodyPr wrap="square" rtlCol="0">
            <a:spAutoFit/>
          </a:bodyPr>
          <a:lstStyle/>
          <a:p>
            <a:r>
              <a:rPr lang="tr-TR" sz="1400" b="1" dirty="0" smtClean="0">
                <a:solidFill>
                  <a:srgbClr val="FFC000"/>
                </a:solidFill>
              </a:rPr>
              <a:t>Kadının çalışmasına engel olma, </a:t>
            </a:r>
          </a:p>
          <a:p>
            <a:endParaRPr lang="tr-TR" sz="1400" b="1" dirty="0" smtClean="0">
              <a:solidFill>
                <a:srgbClr val="FFC000"/>
              </a:solidFill>
            </a:endParaRPr>
          </a:p>
          <a:p>
            <a:r>
              <a:rPr lang="tr-TR" sz="1400" b="1" dirty="0" smtClean="0"/>
              <a:t>Çalışıyorsa kazancına el koyma, </a:t>
            </a:r>
          </a:p>
          <a:p>
            <a:endParaRPr lang="tr-TR" sz="1400" b="1" dirty="0" smtClean="0"/>
          </a:p>
          <a:p>
            <a:r>
              <a:rPr lang="tr-TR" sz="1400" b="1" dirty="0" smtClean="0">
                <a:solidFill>
                  <a:srgbClr val="FFC000"/>
                </a:solidFill>
              </a:rPr>
              <a:t>Kazancından sadece harçlık almak biçiminde yararlanmasına izin verme, </a:t>
            </a:r>
          </a:p>
          <a:p>
            <a:endParaRPr lang="tr-TR" sz="1400" b="1" dirty="0" smtClean="0"/>
          </a:p>
          <a:p>
            <a:r>
              <a:rPr lang="tr-TR" sz="1400" b="1" dirty="0" smtClean="0"/>
              <a:t>Çok az para bırakarak evi döndürmesini isteme,</a:t>
            </a:r>
          </a:p>
          <a:p>
            <a:r>
              <a:rPr lang="tr-TR" sz="1400" b="1" dirty="0" smtClean="0"/>
              <a:t> </a:t>
            </a:r>
          </a:p>
          <a:p>
            <a:r>
              <a:rPr lang="tr-TR" sz="1400" b="1" dirty="0" smtClean="0">
                <a:solidFill>
                  <a:srgbClr val="FFC000"/>
                </a:solidFill>
              </a:rPr>
              <a:t>Mallarına el koyma,</a:t>
            </a:r>
          </a:p>
          <a:p>
            <a:r>
              <a:rPr lang="tr-TR" sz="1400" b="1" dirty="0" smtClean="0"/>
              <a:t> </a:t>
            </a:r>
          </a:p>
          <a:p>
            <a:r>
              <a:rPr lang="tr-TR" sz="1400" b="1" dirty="0" smtClean="0"/>
              <a:t>Ekonomik kararlardan dışlama, </a:t>
            </a:r>
          </a:p>
          <a:p>
            <a:endParaRPr lang="tr-TR" sz="1400" b="1" dirty="0" smtClean="0"/>
          </a:p>
          <a:p>
            <a:r>
              <a:rPr lang="tr-TR" sz="1400" b="1" dirty="0" smtClean="0">
                <a:solidFill>
                  <a:srgbClr val="FFC000"/>
                </a:solidFill>
              </a:rPr>
              <a:t>Ortak edinilmiş mallara zarar verme.</a:t>
            </a:r>
            <a:endParaRPr lang="tr-TR" sz="1400" b="1" dirty="0">
              <a:solidFill>
                <a:srgbClr val="FFC000"/>
              </a:solidFill>
            </a:endParaRPr>
          </a:p>
        </p:txBody>
      </p:sp>
    </p:spTree>
    <p:extLst>
      <p:ext uri="{BB962C8B-B14F-4D97-AF65-F5344CB8AC3E}">
        <p14:creationId xmlns:p14="http://schemas.microsoft.com/office/powerpoint/2010/main" val="21837828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t>KADINA YÖNELİK ŞİDDETİN NEDENLERİ </a:t>
            </a:r>
            <a:r>
              <a:rPr lang="tr-TR" dirty="0"/>
              <a:t/>
            </a:r>
            <a:br>
              <a:rPr lang="tr-TR" dirty="0"/>
            </a:br>
            <a:endParaRPr lang="tr-TR" dirty="0"/>
          </a:p>
        </p:txBody>
      </p:sp>
      <p:pic>
        <p:nvPicPr>
          <p:cNvPr id="4" name="İçerik Yer Tutucusu 3" descr="KYŞM_Seminer Sunum - PowerPoint (Ürün Etkinleştirilemedi)"/>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l="33655" t="28780" r="12946" b="10388"/>
          <a:stretch/>
        </p:blipFill>
        <p:spPr>
          <a:xfrm>
            <a:off x="0" y="1227438"/>
            <a:ext cx="12192000" cy="5630562"/>
          </a:xfrm>
        </p:spPr>
      </p:pic>
    </p:spTree>
    <p:extLst>
      <p:ext uri="{BB962C8B-B14F-4D97-AF65-F5344CB8AC3E}">
        <p14:creationId xmlns:p14="http://schemas.microsoft.com/office/powerpoint/2010/main" val="20564135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dirty="0"/>
          </a:p>
        </p:txBody>
      </p:sp>
      <p:pic>
        <p:nvPicPr>
          <p:cNvPr id="4" name="İçerik Yer Tutucusu 3" descr="110469,aile-ici-siddetppt [Uyumluluk Modu] - PowerPoint (Ürün Etkinleştirilemedi)"/>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l="30489" t="16365" r="15324" b="9417"/>
          <a:stretch/>
        </p:blipFill>
        <p:spPr>
          <a:xfrm>
            <a:off x="0" y="0"/>
            <a:ext cx="12252960" cy="6858000"/>
          </a:xfrm>
        </p:spPr>
      </p:pic>
    </p:spTree>
    <p:extLst>
      <p:ext uri="{BB962C8B-B14F-4D97-AF65-F5344CB8AC3E}">
        <p14:creationId xmlns:p14="http://schemas.microsoft.com/office/powerpoint/2010/main" val="11450281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t>ŞİDDET</a:t>
            </a:r>
            <a:br>
              <a:rPr lang="tr-TR" b="1" dirty="0"/>
            </a:br>
            <a:endParaRPr lang="tr-TR" b="1" dirty="0"/>
          </a:p>
        </p:txBody>
      </p:sp>
      <p:sp>
        <p:nvSpPr>
          <p:cNvPr id="3" name="İçerik Yer Tutucusu 2"/>
          <p:cNvSpPr>
            <a:spLocks noGrp="1"/>
          </p:cNvSpPr>
          <p:nvPr>
            <p:ph idx="1"/>
          </p:nvPr>
        </p:nvSpPr>
        <p:spPr/>
        <p:txBody>
          <a:bodyPr/>
          <a:lstStyle/>
          <a:p>
            <a:pPr marL="0" indent="0">
              <a:buNone/>
            </a:pPr>
            <a:r>
              <a:rPr lang="tr-TR" dirty="0"/>
              <a:t>Dünya Sağlık Örgütü şiddeti şöyle tanımlar: </a:t>
            </a:r>
          </a:p>
          <a:p>
            <a:r>
              <a:rPr lang="tr-TR" dirty="0"/>
              <a:t>«İstemli bir şekilde, tehdit yoluyla ya da bizzat, kişinin kendisine, diğer bir kişiye, bir gruba ya da topluma yönelik olarak yaralanma, ölüm, psikolojik zarar, gelişme bozukluğu veya gelişmede gerileme ile sonlanan ya da sonlanma olasılığı yüksek bir biçimde fiziksel güç ya da nüfuz kullanılmasıdır».</a:t>
            </a:r>
          </a:p>
        </p:txBody>
      </p:sp>
    </p:spTree>
    <p:extLst>
      <p:ext uri="{BB962C8B-B14F-4D97-AF65-F5344CB8AC3E}">
        <p14:creationId xmlns:p14="http://schemas.microsoft.com/office/powerpoint/2010/main" val="271239208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4" name="İçerik Yer Tutucusu 3" descr="110469,aile-ici-siddetppt [Uyumluluk Modu] - PowerPoint (Ürün Etkinleştirilemedi)"/>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l="30363" t="16134" r="16330" b="9186"/>
          <a:stretch/>
        </p:blipFill>
        <p:spPr>
          <a:xfrm>
            <a:off x="0" y="0"/>
            <a:ext cx="12192000" cy="6858000"/>
          </a:xfrm>
        </p:spPr>
      </p:pic>
    </p:spTree>
    <p:extLst>
      <p:ext uri="{BB962C8B-B14F-4D97-AF65-F5344CB8AC3E}">
        <p14:creationId xmlns:p14="http://schemas.microsoft.com/office/powerpoint/2010/main" val="14333979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2505839" y="2322282"/>
            <a:ext cx="8911687" cy="1280890"/>
          </a:xfrm>
        </p:spPr>
        <p:txBody>
          <a:bodyPr/>
          <a:lstStyle/>
          <a:p>
            <a:pPr algn="ctr"/>
            <a:r>
              <a:rPr lang="tr-TR" b="1" dirty="0"/>
              <a:t>KADINA YÖNELİK ŞİDDETLE MÜCADELE</a:t>
            </a:r>
            <a:br>
              <a:rPr lang="tr-TR" b="1" dirty="0"/>
            </a:br>
            <a:r>
              <a:rPr lang="tr-TR" dirty="0" smtClean="0"/>
              <a:t>						</a:t>
            </a:r>
            <a:r>
              <a:rPr lang="tr-TR" b="1" dirty="0" smtClean="0"/>
              <a:t>Kurumsal Mekanizmalar</a:t>
            </a:r>
            <a:endParaRPr lang="tr-TR" b="1" dirty="0"/>
          </a:p>
        </p:txBody>
      </p:sp>
    </p:spTree>
    <p:extLst>
      <p:ext uri="{BB962C8B-B14F-4D97-AF65-F5344CB8AC3E}">
        <p14:creationId xmlns:p14="http://schemas.microsoft.com/office/powerpoint/2010/main" val="41031985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r>
              <a:rPr lang="tr-TR" dirty="0"/>
              <a:t>6284 sayılı </a:t>
            </a:r>
            <a:r>
              <a:rPr lang="tr-TR" dirty="0" smtClean="0"/>
              <a:t>Ailenin </a:t>
            </a:r>
            <a:r>
              <a:rPr lang="tr-TR" dirty="0"/>
              <a:t>Korunması ve Kadına Karşı Şiddetin Önlenmesine Dair Kanun</a:t>
            </a:r>
          </a:p>
          <a:p>
            <a:r>
              <a:rPr lang="tr-TR" dirty="0"/>
              <a:t>şiddete uğrayan </a:t>
            </a:r>
          </a:p>
          <a:p>
            <a:r>
              <a:rPr lang="tr-TR" dirty="0"/>
              <a:t>şiddete uğrama tehlikesi bulunan </a:t>
            </a:r>
            <a:endParaRPr lang="tr-TR" dirty="0" smtClean="0"/>
          </a:p>
          <a:p>
            <a:pPr marL="0" indent="0">
              <a:buNone/>
            </a:pPr>
            <a:r>
              <a:rPr lang="tr-TR" dirty="0" smtClean="0"/>
              <a:t>kadınların</a:t>
            </a:r>
            <a:r>
              <a:rPr lang="tr-TR" dirty="0"/>
              <a:t>, çocukların, aile bireylerinin ve tek taraflı ısrarlı takip mağduru olan kişilerin korunması ve bu kişilere yönelik şiddetin önlenmesi amacıyla alınacak tedbirlere ilişkin usul ve esasları düzenler</a:t>
            </a:r>
          </a:p>
          <a:p>
            <a:endParaRPr lang="tr-TR" dirty="0"/>
          </a:p>
        </p:txBody>
      </p:sp>
    </p:spTree>
    <p:extLst>
      <p:ext uri="{BB962C8B-B14F-4D97-AF65-F5344CB8AC3E}">
        <p14:creationId xmlns:p14="http://schemas.microsoft.com/office/powerpoint/2010/main" val="17661625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4" name="İçerik Yer Tutucusu 3" descr="KYŞM_Seminer Sunum - PowerPoint (Ürün Etkinleştirilemedi)"/>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l="33299" t="26600" r="13660" b="20200"/>
          <a:stretch/>
        </p:blipFill>
        <p:spPr>
          <a:xfrm>
            <a:off x="0" y="0"/>
            <a:ext cx="12192000" cy="6858000"/>
          </a:xfrm>
        </p:spPr>
      </p:pic>
    </p:spTree>
    <p:extLst>
      <p:ext uri="{BB962C8B-B14F-4D97-AF65-F5344CB8AC3E}">
        <p14:creationId xmlns:p14="http://schemas.microsoft.com/office/powerpoint/2010/main" val="402806989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tr-TR" b="1" dirty="0"/>
              <a:t>Şiddet Mağdurlarının Başvurabileceği Kurumlar</a:t>
            </a:r>
          </a:p>
        </p:txBody>
      </p:sp>
      <p:sp>
        <p:nvSpPr>
          <p:cNvPr id="5" name="Dikdörtgen 496760"/>
          <p:cNvSpPr>
            <a:spLocks noGrp="1" noChangeArrowheads="1"/>
          </p:cNvSpPr>
          <p:nvPr>
            <p:ph idx="1"/>
          </p:nvPr>
        </p:nvSpPr>
        <p:spPr bwMode="auto">
          <a:xfrm>
            <a:off x="556820" y="1905000"/>
            <a:ext cx="4577707" cy="20928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Calibri" panose="020F050202020403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r">
              <a:spcBef>
                <a:spcPct val="0"/>
              </a:spcBef>
              <a:buFont typeface="Wingdings" panose="05000000000000000000" pitchFamily="2" charset="2"/>
              <a:buChar char="Ø"/>
            </a:pPr>
            <a:r>
              <a:rPr lang="tr-TR" altLang="tr-TR" sz="1600" b="1" dirty="0">
                <a:solidFill>
                  <a:srgbClr val="FF0000"/>
                </a:solidFill>
                <a:latin typeface="Arial" panose="020B0604020202020204" pitchFamily="34" charset="0"/>
              </a:rPr>
              <a:t>Şiddet Önleme ve İzleme Merkezleri (ŞÖNİM) </a:t>
            </a:r>
          </a:p>
          <a:p>
            <a:pPr>
              <a:spcBef>
                <a:spcPct val="0"/>
              </a:spcBef>
              <a:buFont typeface="Wingdings" panose="05000000000000000000" pitchFamily="2" charset="2"/>
              <a:buChar char="Ø"/>
            </a:pPr>
            <a:r>
              <a:rPr lang="tr-TR" altLang="tr-TR" sz="1600" b="1" dirty="0">
                <a:solidFill>
                  <a:srgbClr val="FF0000"/>
                </a:solidFill>
                <a:latin typeface="Arial" panose="020B0604020202020204" pitchFamily="34" charset="0"/>
              </a:rPr>
              <a:t>       </a:t>
            </a:r>
            <a:endParaRPr lang="tr-TR" altLang="tr-TR" sz="1600" dirty="0">
              <a:solidFill>
                <a:srgbClr val="FF0000"/>
              </a:solidFill>
              <a:latin typeface="Arial" panose="020B0604020202020204" pitchFamily="34" charset="0"/>
            </a:endParaRPr>
          </a:p>
          <a:p>
            <a:pPr>
              <a:spcBef>
                <a:spcPct val="0"/>
              </a:spcBef>
              <a:buFont typeface="Wingdings" panose="05000000000000000000" pitchFamily="2" charset="2"/>
              <a:buChar char="Ø"/>
            </a:pPr>
            <a:r>
              <a:rPr lang="tr-TR" altLang="tr-TR" sz="1600" b="1" dirty="0">
                <a:solidFill>
                  <a:srgbClr val="FF0000"/>
                </a:solidFill>
                <a:latin typeface="Arial" panose="020B0604020202020204" pitchFamily="34" charset="0"/>
              </a:rPr>
              <a:t>AÇSH İl Müdürlükleri </a:t>
            </a:r>
            <a:r>
              <a:rPr lang="tr-TR" altLang="tr-TR" sz="1600" b="1" dirty="0" smtClean="0">
                <a:solidFill>
                  <a:srgbClr val="FF0000"/>
                </a:solidFill>
                <a:latin typeface="Arial" panose="020B0604020202020204" pitchFamily="34" charset="0"/>
              </a:rPr>
              <a:t>ve </a:t>
            </a:r>
            <a:r>
              <a:rPr lang="tr-TR" altLang="tr-TR" sz="1600" b="1" dirty="0">
                <a:solidFill>
                  <a:srgbClr val="FF0000"/>
                </a:solidFill>
                <a:latin typeface="Arial" panose="020B0604020202020204" pitchFamily="34" charset="0"/>
              </a:rPr>
              <a:t>Sosyal Hizmet </a:t>
            </a:r>
          </a:p>
          <a:p>
            <a:pPr>
              <a:spcBef>
                <a:spcPct val="0"/>
              </a:spcBef>
              <a:buFont typeface="Wingdings" panose="05000000000000000000" pitchFamily="2" charset="2"/>
              <a:buChar char="Ø"/>
            </a:pPr>
            <a:r>
              <a:rPr lang="tr-TR" altLang="tr-TR" sz="1600" b="1" dirty="0">
                <a:solidFill>
                  <a:srgbClr val="FF0000"/>
                </a:solidFill>
                <a:latin typeface="Arial" panose="020B0604020202020204" pitchFamily="34" charset="0"/>
              </a:rPr>
              <a:t>Merkezleri</a:t>
            </a:r>
          </a:p>
          <a:p>
            <a:pPr algn="r">
              <a:spcBef>
                <a:spcPct val="0"/>
              </a:spcBef>
              <a:buFont typeface="Wingdings" panose="05000000000000000000" pitchFamily="2" charset="2"/>
              <a:buChar char="Ø"/>
            </a:pPr>
            <a:r>
              <a:rPr lang="tr-TR" altLang="tr-TR" sz="1600" dirty="0">
                <a:solidFill>
                  <a:srgbClr val="FF0000"/>
                </a:solidFill>
                <a:latin typeface="Arial" panose="020B0604020202020204" pitchFamily="34" charset="0"/>
              </a:rPr>
              <a:t> </a:t>
            </a:r>
          </a:p>
          <a:p>
            <a:pPr>
              <a:spcBef>
                <a:spcPct val="0"/>
              </a:spcBef>
              <a:buFont typeface="Wingdings" panose="05000000000000000000" pitchFamily="2" charset="2"/>
              <a:buChar char="Ø"/>
            </a:pPr>
            <a:r>
              <a:rPr lang="tr-TR" altLang="tr-TR" sz="1600" b="1" dirty="0">
                <a:solidFill>
                  <a:srgbClr val="FF0000"/>
                </a:solidFill>
                <a:latin typeface="Arial" panose="020B0604020202020204" pitchFamily="34" charset="0"/>
              </a:rPr>
              <a:t>ALO 183 </a:t>
            </a:r>
            <a:r>
              <a:rPr lang="tr-TR" altLang="tr-TR" sz="1600" b="1" dirty="0" smtClean="0">
                <a:solidFill>
                  <a:srgbClr val="FF0000"/>
                </a:solidFill>
                <a:latin typeface="Arial" panose="020B0604020202020204" pitchFamily="34" charset="0"/>
              </a:rPr>
              <a:t>Sosyal </a:t>
            </a:r>
            <a:r>
              <a:rPr lang="tr-TR" altLang="tr-TR" sz="1600" b="1" dirty="0">
                <a:solidFill>
                  <a:srgbClr val="FF0000"/>
                </a:solidFill>
                <a:latin typeface="Arial" panose="020B0604020202020204" pitchFamily="34" charset="0"/>
              </a:rPr>
              <a:t>Destek Hattı</a:t>
            </a:r>
          </a:p>
          <a:p>
            <a:pPr algn="r">
              <a:spcBef>
                <a:spcPct val="0"/>
              </a:spcBef>
              <a:buFontTx/>
              <a:buNone/>
            </a:pPr>
            <a:r>
              <a:rPr lang="tr-TR" altLang="tr-TR" sz="1800" dirty="0">
                <a:solidFill>
                  <a:srgbClr val="000000"/>
                </a:solidFill>
                <a:latin typeface="Arial" panose="020B0604020202020204" pitchFamily="34" charset="0"/>
              </a:rPr>
              <a:t> </a:t>
            </a:r>
          </a:p>
        </p:txBody>
      </p:sp>
      <p:sp>
        <p:nvSpPr>
          <p:cNvPr id="6" name="Rectangle 240"/>
          <p:cNvSpPr/>
          <p:nvPr/>
        </p:nvSpPr>
        <p:spPr>
          <a:xfrm>
            <a:off x="8899668" y="1689557"/>
            <a:ext cx="3059832" cy="2308324"/>
          </a:xfrm>
          <a:prstGeom prst="rect">
            <a:avLst/>
          </a:prstGeom>
        </p:spPr>
        <p:txBody>
          <a:bodyPr wrap="square">
            <a:spAutoFit/>
          </a:bodyPr>
          <a:lstStyle/>
          <a:p>
            <a:pPr marL="285750" indent="-285750">
              <a:lnSpc>
                <a:spcPct val="150000"/>
              </a:lnSpc>
              <a:buClr>
                <a:srgbClr val="000000"/>
              </a:buClr>
              <a:buFont typeface="Wingdings" panose="05000000000000000000" pitchFamily="2" charset="2"/>
              <a:buChar char="Ø"/>
            </a:pPr>
            <a:r>
              <a:rPr lang="tr-TR" altLang="tr-TR" sz="1600" b="1" dirty="0">
                <a:solidFill>
                  <a:srgbClr val="FF0000"/>
                </a:solidFill>
              </a:rPr>
              <a:t>Cumhuriyet Başsavcılığı</a:t>
            </a:r>
          </a:p>
          <a:p>
            <a:pPr marL="285750" indent="-285750">
              <a:lnSpc>
                <a:spcPct val="150000"/>
              </a:lnSpc>
              <a:buClr>
                <a:srgbClr val="000000"/>
              </a:buClr>
              <a:buFont typeface="Wingdings" panose="05000000000000000000" pitchFamily="2" charset="2"/>
              <a:buChar char="Ø"/>
            </a:pPr>
            <a:r>
              <a:rPr lang="tr-TR" altLang="tr-TR" sz="1600" b="1" dirty="0">
                <a:solidFill>
                  <a:srgbClr val="FF0000"/>
                </a:solidFill>
              </a:rPr>
              <a:t>Aile Mahkemeleri </a:t>
            </a:r>
          </a:p>
          <a:p>
            <a:pPr marL="285750" indent="-285750">
              <a:lnSpc>
                <a:spcPct val="150000"/>
              </a:lnSpc>
              <a:buClr>
                <a:srgbClr val="000000"/>
              </a:buClr>
              <a:buFont typeface="Wingdings" panose="05000000000000000000" pitchFamily="2" charset="2"/>
              <a:buChar char="Ø"/>
            </a:pPr>
            <a:r>
              <a:rPr lang="tr-TR" sz="1600" b="1" dirty="0">
                <a:solidFill>
                  <a:srgbClr val="FF0000"/>
                </a:solidFill>
              </a:rPr>
              <a:t>Kolluk Birimleri</a:t>
            </a:r>
          </a:p>
          <a:p>
            <a:pPr marL="285750" indent="-285750">
              <a:lnSpc>
                <a:spcPct val="150000"/>
              </a:lnSpc>
              <a:buClr>
                <a:srgbClr val="000000"/>
              </a:buClr>
              <a:buFont typeface="Wingdings" panose="05000000000000000000" pitchFamily="2" charset="2"/>
              <a:buChar char="Ø"/>
            </a:pPr>
            <a:r>
              <a:rPr lang="tr-TR" sz="1600" b="1" dirty="0">
                <a:solidFill>
                  <a:srgbClr val="FF0000"/>
                </a:solidFill>
              </a:rPr>
              <a:t>Polis Merkezleri</a:t>
            </a:r>
          </a:p>
          <a:p>
            <a:pPr marL="285750" indent="-285750">
              <a:lnSpc>
                <a:spcPct val="150000"/>
              </a:lnSpc>
              <a:buClr>
                <a:srgbClr val="000000"/>
              </a:buClr>
              <a:buFont typeface="Wingdings" panose="05000000000000000000" pitchFamily="2" charset="2"/>
              <a:buChar char="Ø"/>
            </a:pPr>
            <a:r>
              <a:rPr lang="tr-TR" sz="1600" b="1" dirty="0">
                <a:solidFill>
                  <a:srgbClr val="FF0000"/>
                </a:solidFill>
              </a:rPr>
              <a:t>Jandarma Karakolları</a:t>
            </a:r>
          </a:p>
          <a:p>
            <a:pPr marL="285750" indent="-285750">
              <a:lnSpc>
                <a:spcPct val="150000"/>
              </a:lnSpc>
              <a:buClr>
                <a:srgbClr val="000000"/>
              </a:buClr>
              <a:buFont typeface="Wingdings" panose="05000000000000000000" pitchFamily="2" charset="2"/>
              <a:buChar char="Ø"/>
            </a:pPr>
            <a:r>
              <a:rPr lang="tr-TR" sz="1600" b="1" dirty="0">
                <a:solidFill>
                  <a:srgbClr val="FF0000"/>
                </a:solidFill>
              </a:rPr>
              <a:t>Sağlık Bakanlığı</a:t>
            </a:r>
            <a:endParaRPr lang="en-US" sz="1600" b="1" dirty="0">
              <a:solidFill>
                <a:srgbClr val="FF0000"/>
              </a:solidFill>
            </a:endParaRPr>
          </a:p>
        </p:txBody>
      </p:sp>
      <p:pic>
        <p:nvPicPr>
          <p:cNvPr id="7" name="Resim 7"/>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5309619"/>
            <a:ext cx="1561811" cy="15618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Resim 6"/>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6257787" y="5309619"/>
            <a:ext cx="1260820" cy="14457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Resim 8"/>
          <p:cNvPicPr>
            <a:picLocks noChangeAspect="1"/>
          </p:cNvPicPr>
          <p:nvPr/>
        </p:nvPicPr>
        <p:blipFill>
          <a:blip r:embed="rId4"/>
          <a:stretch>
            <a:fillRect/>
          </a:stretch>
        </p:blipFill>
        <p:spPr>
          <a:xfrm>
            <a:off x="7518607" y="5348990"/>
            <a:ext cx="1091279" cy="1438781"/>
          </a:xfrm>
          <a:prstGeom prst="rect">
            <a:avLst/>
          </a:prstGeom>
        </p:spPr>
      </p:pic>
      <p:pic>
        <p:nvPicPr>
          <p:cNvPr id="10" name="Resim 9"/>
          <p:cNvPicPr>
            <a:picLocks noChangeAspect="1"/>
          </p:cNvPicPr>
          <p:nvPr/>
        </p:nvPicPr>
        <p:blipFill>
          <a:blip r:embed="rId5"/>
          <a:stretch>
            <a:fillRect/>
          </a:stretch>
        </p:blipFill>
        <p:spPr>
          <a:xfrm>
            <a:off x="3121395" y="5323049"/>
            <a:ext cx="1576808" cy="1534951"/>
          </a:xfrm>
          <a:prstGeom prst="rect">
            <a:avLst/>
          </a:prstGeom>
        </p:spPr>
      </p:pic>
      <p:pic>
        <p:nvPicPr>
          <p:cNvPr id="11" name="Resim 10"/>
          <p:cNvPicPr>
            <a:picLocks noChangeAspect="1"/>
          </p:cNvPicPr>
          <p:nvPr/>
        </p:nvPicPr>
        <p:blipFill>
          <a:blip r:embed="rId6"/>
          <a:stretch>
            <a:fillRect/>
          </a:stretch>
        </p:blipFill>
        <p:spPr>
          <a:xfrm>
            <a:off x="4693634" y="5337933"/>
            <a:ext cx="1410604" cy="1505181"/>
          </a:xfrm>
          <a:prstGeom prst="rect">
            <a:avLst/>
          </a:prstGeom>
        </p:spPr>
      </p:pic>
      <p:pic>
        <p:nvPicPr>
          <p:cNvPr id="12" name="Resim 1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542192" y="5309619"/>
            <a:ext cx="1613819" cy="1561810"/>
          </a:xfrm>
          <a:prstGeom prst="rect">
            <a:avLst/>
          </a:prstGeom>
        </p:spPr>
      </p:pic>
      <p:pic>
        <p:nvPicPr>
          <p:cNvPr id="13" name="Resim 12"/>
          <p:cNvPicPr>
            <a:picLocks noChangeAspect="1"/>
          </p:cNvPicPr>
          <p:nvPr/>
        </p:nvPicPr>
        <p:blipFill>
          <a:blip r:embed="rId8"/>
          <a:stretch>
            <a:fillRect/>
          </a:stretch>
        </p:blipFill>
        <p:spPr>
          <a:xfrm>
            <a:off x="5007429" y="1793672"/>
            <a:ext cx="3161211" cy="3496262"/>
          </a:xfrm>
          <a:prstGeom prst="rect">
            <a:avLst/>
          </a:prstGeom>
        </p:spPr>
      </p:pic>
    </p:spTree>
    <p:extLst>
      <p:ext uri="{BB962C8B-B14F-4D97-AF65-F5344CB8AC3E}">
        <p14:creationId xmlns:p14="http://schemas.microsoft.com/office/powerpoint/2010/main" val="247665433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stretch>
            <a:fillRect/>
          </a:stretch>
        </p:blipFill>
        <p:spPr>
          <a:xfrm>
            <a:off x="0" y="2633106"/>
            <a:ext cx="3670110" cy="4224894"/>
          </a:xfrm>
          <a:prstGeom prst="rect">
            <a:avLst/>
          </a:prstGeom>
        </p:spPr>
      </p:pic>
      <p:sp>
        <p:nvSpPr>
          <p:cNvPr id="2" name="Unvan 1"/>
          <p:cNvSpPr>
            <a:spLocks noGrp="1"/>
          </p:cNvSpPr>
          <p:nvPr>
            <p:ph type="title"/>
          </p:nvPr>
        </p:nvSpPr>
        <p:spPr/>
        <p:txBody>
          <a:bodyPr>
            <a:normAutofit fontScale="90000"/>
          </a:bodyPr>
          <a:lstStyle/>
          <a:p>
            <a:pPr algn="ctr"/>
            <a:r>
              <a:rPr lang="tr-TR" b="1" dirty="0"/>
              <a:t>Şiddet Önleme ve İzleme </a:t>
            </a:r>
            <a:r>
              <a:rPr lang="tr-TR" b="1" dirty="0" smtClean="0"/>
              <a:t>Merkezleri</a:t>
            </a:r>
            <a:br>
              <a:rPr lang="tr-TR" b="1" dirty="0" smtClean="0"/>
            </a:br>
            <a:r>
              <a:rPr lang="tr-TR" b="1" dirty="0" smtClean="0"/>
              <a:t>(ŞÖNİM)</a:t>
            </a:r>
            <a:r>
              <a:rPr lang="tr-TR" b="1" dirty="0"/>
              <a:t/>
            </a:r>
            <a:br>
              <a:rPr lang="tr-TR" b="1" dirty="0"/>
            </a:br>
            <a:endParaRPr lang="tr-TR" b="1" dirty="0"/>
          </a:p>
        </p:txBody>
      </p:sp>
      <p:sp>
        <p:nvSpPr>
          <p:cNvPr id="3" name="İçerik Yer Tutucusu 2"/>
          <p:cNvSpPr>
            <a:spLocks noGrp="1"/>
          </p:cNvSpPr>
          <p:nvPr>
            <p:ph idx="1"/>
          </p:nvPr>
        </p:nvSpPr>
        <p:spPr>
          <a:xfrm>
            <a:off x="5556068" y="1905000"/>
            <a:ext cx="5338355" cy="3777622"/>
          </a:xfrm>
        </p:spPr>
        <p:txBody>
          <a:bodyPr>
            <a:noAutofit/>
          </a:bodyPr>
          <a:lstStyle/>
          <a:p>
            <a:pPr lvl="3">
              <a:buFont typeface="Wingdings" panose="05000000000000000000" pitchFamily="2" charset="2"/>
              <a:buChar char="Ø"/>
            </a:pPr>
            <a:r>
              <a:rPr lang="tr-TR" sz="1600" b="1" dirty="0"/>
              <a:t>Şiddetin önlenmesi ile koruyucu ve önleyici tedbirlerin etkin bir biçimde uygulanmasına yönelik olarak,</a:t>
            </a:r>
          </a:p>
          <a:p>
            <a:pPr lvl="3">
              <a:buFont typeface="Wingdings" panose="05000000000000000000" pitchFamily="2" charset="2"/>
              <a:buChar char="Ø"/>
            </a:pPr>
            <a:r>
              <a:rPr lang="tr-TR" sz="1600" b="1" dirty="0" smtClean="0"/>
              <a:t>Şiddete </a:t>
            </a:r>
            <a:r>
              <a:rPr lang="tr-TR" sz="1600" b="1" dirty="0"/>
              <a:t>uğramış ya da şiddete uğrama riski bulunan kişilerin başvurabileceği,</a:t>
            </a:r>
          </a:p>
          <a:p>
            <a:pPr lvl="3">
              <a:buFont typeface="Wingdings" panose="05000000000000000000" pitchFamily="2" charset="2"/>
              <a:buChar char="Ø"/>
            </a:pPr>
            <a:r>
              <a:rPr lang="tr-TR" sz="1600" b="1" dirty="0">
                <a:solidFill>
                  <a:srgbClr val="FF0000"/>
                </a:solidFill>
              </a:rPr>
              <a:t>Danışmanlık, rehberlik ve yönlendirme </a:t>
            </a:r>
            <a:r>
              <a:rPr lang="tr-TR" sz="1600" b="1" dirty="0"/>
              <a:t>hizmetleriyle, ihtiyaç duydukları konularda </a:t>
            </a:r>
            <a:r>
              <a:rPr lang="tr-TR" sz="1600" b="1" dirty="0">
                <a:solidFill>
                  <a:srgbClr val="FF0000"/>
                </a:solidFill>
              </a:rPr>
              <a:t>güçlendirici ve destekleyici hizmetleri </a:t>
            </a:r>
            <a:r>
              <a:rPr lang="tr-TR" sz="1600" b="1" dirty="0"/>
              <a:t>veren,</a:t>
            </a:r>
          </a:p>
          <a:p>
            <a:pPr lvl="3">
              <a:buFont typeface="Wingdings" panose="05000000000000000000" pitchFamily="2" charset="2"/>
              <a:buChar char="Ø"/>
            </a:pPr>
            <a:r>
              <a:rPr lang="tr-TR" sz="1600" b="1" dirty="0"/>
              <a:t>İzleme çalışmalarını </a:t>
            </a:r>
            <a:r>
              <a:rPr lang="tr-TR" sz="1600" b="1" dirty="0">
                <a:solidFill>
                  <a:srgbClr val="FF0000"/>
                </a:solidFill>
              </a:rPr>
              <a:t>yedi gün yirmi dört saat </a:t>
            </a:r>
            <a:r>
              <a:rPr lang="tr-TR" sz="1600" b="1" dirty="0"/>
              <a:t>esası ile yürüten merkezlerdir.</a:t>
            </a:r>
          </a:p>
        </p:txBody>
      </p:sp>
    </p:spTree>
    <p:extLst>
      <p:ext uri="{BB962C8B-B14F-4D97-AF65-F5344CB8AC3E}">
        <p14:creationId xmlns:p14="http://schemas.microsoft.com/office/powerpoint/2010/main" val="1341735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243841" y="624109"/>
            <a:ext cx="4389120" cy="4452987"/>
          </a:xfrm>
        </p:spPr>
        <p:txBody>
          <a:bodyPr/>
          <a:lstStyle/>
          <a:p>
            <a:pPr algn="ctr"/>
            <a:r>
              <a:rPr lang="tr-TR" dirty="0" smtClean="0"/>
              <a:t/>
            </a:r>
            <a:br>
              <a:rPr lang="tr-TR" dirty="0" smtClean="0"/>
            </a:br>
            <a:r>
              <a:rPr lang="tr-TR" dirty="0"/>
              <a:t/>
            </a:r>
            <a:br>
              <a:rPr lang="tr-TR" dirty="0"/>
            </a:br>
            <a:r>
              <a:rPr lang="tr-TR" dirty="0" smtClean="0"/>
              <a:t/>
            </a:r>
            <a:br>
              <a:rPr lang="tr-TR" dirty="0" smtClean="0"/>
            </a:br>
            <a:r>
              <a:rPr lang="tr-TR" sz="2400" b="1" dirty="0" smtClean="0"/>
              <a:t>ŞÖNİM’LERDE VERİLEN HİZMETLER</a:t>
            </a:r>
            <a:endParaRPr lang="tr-TR" sz="2400" b="1" dirty="0"/>
          </a:p>
        </p:txBody>
      </p:sp>
      <p:pic>
        <p:nvPicPr>
          <p:cNvPr id="4" name="İçerik Yer Tutucusu 3"/>
          <p:cNvPicPr>
            <a:picLocks noGrp="1" noChangeAspect="1"/>
          </p:cNvPicPr>
          <p:nvPr>
            <p:ph idx="1"/>
          </p:nvPr>
        </p:nvPicPr>
        <p:blipFill>
          <a:blip r:embed="rId2"/>
          <a:stretch>
            <a:fillRect/>
          </a:stretch>
        </p:blipFill>
        <p:spPr>
          <a:xfrm>
            <a:off x="4798423" y="0"/>
            <a:ext cx="7393577" cy="6858000"/>
          </a:xfrm>
          <a:prstGeom prst="rect">
            <a:avLst/>
          </a:prstGeom>
        </p:spPr>
      </p:pic>
    </p:spTree>
    <p:extLst>
      <p:ext uri="{BB962C8B-B14F-4D97-AF65-F5344CB8AC3E}">
        <p14:creationId xmlns:p14="http://schemas.microsoft.com/office/powerpoint/2010/main" val="328182537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dirty="0"/>
              <a:t>Kadın </a:t>
            </a:r>
            <a:r>
              <a:rPr lang="tr-TR" dirty="0" smtClean="0"/>
              <a:t>Konukevleri</a:t>
            </a:r>
            <a:br>
              <a:rPr lang="tr-TR" dirty="0" smtClean="0"/>
            </a:br>
            <a:r>
              <a:rPr lang="tr-TR" dirty="0"/>
              <a:t/>
            </a:r>
            <a:br>
              <a:rPr lang="tr-TR" dirty="0"/>
            </a:br>
            <a:endParaRPr lang="tr-TR" dirty="0"/>
          </a:p>
        </p:txBody>
      </p:sp>
      <p:pic>
        <p:nvPicPr>
          <p:cNvPr id="4" name="İçerik Yer Tutucusu 3"/>
          <p:cNvPicPr>
            <a:picLocks noGrp="1" noChangeAspect="1"/>
          </p:cNvPicPr>
          <p:nvPr>
            <p:ph idx="1"/>
          </p:nvPr>
        </p:nvPicPr>
        <p:blipFill>
          <a:blip r:embed="rId2"/>
          <a:stretch>
            <a:fillRect/>
          </a:stretch>
        </p:blipFill>
        <p:spPr>
          <a:xfrm>
            <a:off x="7414996" y="1687286"/>
            <a:ext cx="4301099" cy="4750526"/>
          </a:xfrm>
          <a:prstGeom prst="rect">
            <a:avLst/>
          </a:prstGeom>
        </p:spPr>
      </p:pic>
      <p:sp>
        <p:nvSpPr>
          <p:cNvPr id="6" name="Dikdörtgen 5"/>
          <p:cNvSpPr/>
          <p:nvPr/>
        </p:nvSpPr>
        <p:spPr>
          <a:xfrm>
            <a:off x="2500669" y="2987601"/>
            <a:ext cx="4405227" cy="2585323"/>
          </a:xfrm>
          <a:prstGeom prst="rect">
            <a:avLst/>
          </a:prstGeom>
        </p:spPr>
        <p:txBody>
          <a:bodyPr wrap="square">
            <a:spAutoFit/>
          </a:bodyPr>
          <a:lstStyle/>
          <a:p>
            <a:pPr>
              <a:defRPr/>
            </a:pPr>
            <a:r>
              <a:rPr lang="tr-TR" sz="1800" b="1" kern="0" dirty="0">
                <a:solidFill>
                  <a:srgbClr val="C00000"/>
                </a:solidFill>
                <a:latin typeface="Calibri"/>
                <a:ea typeface="Batang" pitchFamily="18" charset="-127"/>
                <a:cs typeface="Arial" pitchFamily="34" charset="0"/>
              </a:rPr>
              <a:t>Konukevleri </a:t>
            </a:r>
            <a:r>
              <a:rPr lang="tr-TR" sz="1800" b="1" kern="0" dirty="0">
                <a:solidFill>
                  <a:sysClr val="windowText" lastClr="000000"/>
                </a:solidFill>
                <a:latin typeface="Calibri"/>
                <a:ea typeface="Batang" pitchFamily="18" charset="-127"/>
                <a:cs typeface="Arial" pitchFamily="34" charset="0"/>
              </a:rPr>
              <a:t>fiziksel, duygusal, cinsel, ekonomik ve sözlü istismara veya şiddete uğrayan kadın ve erkeklerin, şiddetten korunması, psiko-sosyal ve ekonomik sorunlarının çözülmesi, güçlendirilmesi ve bu dönemde varsa çocukları ile birlikte ihtiyaçlarının da karşılanmak suretiyle geçici süreyle kalabilecekleri yatılı sosyal hizmet kuruluşlarıdır.</a:t>
            </a:r>
            <a:endParaRPr lang="tr-TR" sz="1800" b="1" kern="0" dirty="0">
              <a:solidFill>
                <a:sysClr val="window" lastClr="FFFFFF"/>
              </a:solidFill>
              <a:latin typeface="Calibri"/>
              <a:ea typeface="Batang" pitchFamily="18" charset="-127"/>
              <a:cs typeface="Arial" pitchFamily="34" charset="0"/>
            </a:endParaRPr>
          </a:p>
        </p:txBody>
      </p:sp>
    </p:spTree>
    <p:extLst>
      <p:ext uri="{BB962C8B-B14F-4D97-AF65-F5344CB8AC3E}">
        <p14:creationId xmlns:p14="http://schemas.microsoft.com/office/powerpoint/2010/main" val="172591077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nn-NO" b="1" dirty="0"/>
              <a:t>ALO 183 Sosyal Destek Hattı</a:t>
            </a:r>
            <a:r>
              <a:rPr lang="nn-NO" dirty="0"/>
              <a:t/>
            </a:r>
            <a:br>
              <a:rPr lang="nn-NO" dirty="0"/>
            </a:br>
            <a:endParaRPr lang="tr-TR" dirty="0"/>
          </a:p>
        </p:txBody>
      </p:sp>
      <p:sp>
        <p:nvSpPr>
          <p:cNvPr id="4" name="Dikdörtgen 5"/>
          <p:cNvSpPr>
            <a:spLocks noGrp="1" noChangeArrowheads="1"/>
          </p:cNvSpPr>
          <p:nvPr>
            <p:ph idx="1"/>
          </p:nvPr>
        </p:nvSpPr>
        <p:spPr bwMode="auto">
          <a:xfrm>
            <a:off x="1918652" y="1698171"/>
            <a:ext cx="4360228"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Calibri" panose="020F050202020403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tr-TR" altLang="tr-TR" sz="2400" dirty="0">
                <a:latin typeface="Gadugi" panose="020B0502040204020203" pitchFamily="34" charset="0"/>
              </a:rPr>
              <a:t>“</a:t>
            </a:r>
            <a:r>
              <a:rPr lang="tr-TR" altLang="tr-TR" sz="2400" b="1" dirty="0" smtClean="0">
                <a:latin typeface="Gadugi" panose="020B0502040204020203" pitchFamily="34" charset="0"/>
              </a:rPr>
              <a:t>ALO 183 Sosyal Destek Hattı</a:t>
            </a:r>
            <a:r>
              <a:rPr lang="tr-TR" altLang="tr-TR" sz="2400" dirty="0">
                <a:latin typeface="Gadugi" panose="020B0502040204020203" pitchFamily="34" charset="0"/>
              </a:rPr>
              <a:t>” şiddete uğrayan ya da uğrama riski taşıyan, destek ve yardıma ihtiyacı olan </a:t>
            </a:r>
            <a:r>
              <a:rPr lang="tr-TR" altLang="tr-TR" sz="2400" dirty="0">
                <a:solidFill>
                  <a:srgbClr val="FF0000"/>
                </a:solidFill>
                <a:latin typeface="Gadugi" panose="020B0502040204020203" pitchFamily="34" charset="0"/>
              </a:rPr>
              <a:t>kadın ve çocuklar için psikolojik, hukuki ve ekonomik danışma hattı </a:t>
            </a:r>
            <a:r>
              <a:rPr lang="tr-TR" altLang="tr-TR" sz="2400" dirty="0">
                <a:latin typeface="Gadugi" panose="020B0502040204020203" pitchFamily="34" charset="0"/>
              </a:rPr>
              <a:t>olarak çalışmakta; bu kişilere hakları konusunda ve başvuracakları yerler hakkında bilgi vermektedir.  </a:t>
            </a:r>
            <a:r>
              <a:rPr lang="tr-TR" altLang="tr-TR" sz="2400" dirty="0">
                <a:solidFill>
                  <a:srgbClr val="FF0000"/>
                </a:solidFill>
                <a:latin typeface="Gadugi" panose="020B0502040204020203" pitchFamily="34" charset="0"/>
              </a:rPr>
              <a:t>7/24 </a:t>
            </a:r>
            <a:r>
              <a:rPr lang="tr-TR" altLang="tr-TR" sz="2400" dirty="0">
                <a:latin typeface="Gadugi" panose="020B0502040204020203" pitchFamily="34" charset="0"/>
              </a:rPr>
              <a:t>çalışmaktadır.</a:t>
            </a:r>
          </a:p>
        </p:txBody>
      </p:sp>
      <p:pic>
        <p:nvPicPr>
          <p:cNvPr id="5" name="Resim 4"/>
          <p:cNvPicPr>
            <a:picLocks noChangeAspect="1"/>
          </p:cNvPicPr>
          <p:nvPr/>
        </p:nvPicPr>
        <p:blipFill>
          <a:blip r:embed="rId2"/>
          <a:stretch>
            <a:fillRect/>
          </a:stretch>
        </p:blipFill>
        <p:spPr>
          <a:xfrm>
            <a:off x="9322417" y="3474592"/>
            <a:ext cx="2499577" cy="2956816"/>
          </a:xfrm>
          <a:prstGeom prst="rect">
            <a:avLst/>
          </a:prstGeom>
        </p:spPr>
      </p:pic>
    </p:spTree>
    <p:extLst>
      <p:ext uri="{BB962C8B-B14F-4D97-AF65-F5344CB8AC3E}">
        <p14:creationId xmlns:p14="http://schemas.microsoft.com/office/powerpoint/2010/main" val="355372737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smtClean="0"/>
              <a:t>İÇ İŞLERİ </a:t>
            </a:r>
            <a:r>
              <a:rPr lang="tr-TR" b="1" dirty="0"/>
              <a:t>BAKANLIĞI</a:t>
            </a:r>
            <a:r>
              <a:rPr lang="tr-TR" dirty="0"/>
              <a:t/>
            </a:r>
            <a:br>
              <a:rPr lang="tr-TR" dirty="0"/>
            </a:br>
            <a:endParaRPr lang="tr-TR" dirty="0"/>
          </a:p>
        </p:txBody>
      </p:sp>
      <p:sp>
        <p:nvSpPr>
          <p:cNvPr id="4" name="Dikdörtgen 6"/>
          <p:cNvSpPr>
            <a:spLocks noGrp="1" noChangeArrowheads="1"/>
          </p:cNvSpPr>
          <p:nvPr>
            <p:ph idx="1"/>
          </p:nvPr>
        </p:nvSpPr>
        <p:spPr bwMode="auto">
          <a:xfrm>
            <a:off x="7410993" y="2090057"/>
            <a:ext cx="4537755"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a:spcBef>
                <a:spcPct val="20000"/>
              </a:spcBef>
              <a:buFont typeface="Calibri" panose="020F050202020403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nSpc>
                <a:spcPct val="200000"/>
              </a:lnSpc>
              <a:spcBef>
                <a:spcPct val="0"/>
              </a:spcBef>
              <a:buClr>
                <a:schemeClr val="tx1"/>
              </a:buClr>
              <a:buFont typeface="Wingdings" panose="05000000000000000000" pitchFamily="2" charset="2"/>
              <a:buChar char="Ø"/>
            </a:pPr>
            <a:r>
              <a:rPr lang="tr-TR" altLang="tr-TR" sz="2400" dirty="0">
                <a:latin typeface="Gadugi" panose="020B0502040204020203" pitchFamily="34" charset="0"/>
              </a:rPr>
              <a:t>İller İdaresi Genel Müdürlüğü (Mülki Amirler)</a:t>
            </a:r>
          </a:p>
          <a:p>
            <a:pPr>
              <a:lnSpc>
                <a:spcPct val="200000"/>
              </a:lnSpc>
              <a:spcBef>
                <a:spcPct val="0"/>
              </a:spcBef>
              <a:buClr>
                <a:schemeClr val="tx1"/>
              </a:buClr>
              <a:buFont typeface="Wingdings" panose="05000000000000000000" pitchFamily="2" charset="2"/>
              <a:buChar char="Ø"/>
            </a:pPr>
            <a:r>
              <a:rPr lang="tr-TR" altLang="tr-TR" sz="2400" dirty="0">
                <a:latin typeface="Gadugi" panose="020B0502040204020203" pitchFamily="34" charset="0"/>
              </a:rPr>
              <a:t>Emniyet Genel Müdürlüğü</a:t>
            </a:r>
          </a:p>
          <a:p>
            <a:pPr>
              <a:lnSpc>
                <a:spcPct val="200000"/>
              </a:lnSpc>
              <a:spcBef>
                <a:spcPct val="0"/>
              </a:spcBef>
              <a:buClr>
                <a:schemeClr val="tx1"/>
              </a:buClr>
              <a:buFont typeface="Wingdings" panose="05000000000000000000" pitchFamily="2" charset="2"/>
              <a:buChar char="Ø"/>
            </a:pPr>
            <a:r>
              <a:rPr lang="tr-TR" altLang="tr-TR" sz="2400" dirty="0">
                <a:latin typeface="Gadugi" panose="020B0502040204020203" pitchFamily="34" charset="0"/>
              </a:rPr>
              <a:t>Jandarma Genel </a:t>
            </a:r>
            <a:r>
              <a:rPr lang="tr-TR" altLang="tr-TR" sz="2400" dirty="0" smtClean="0">
                <a:latin typeface="Gadugi" panose="020B0502040204020203" pitchFamily="34" charset="0"/>
              </a:rPr>
              <a:t>Komutanlığı</a:t>
            </a:r>
            <a:endParaRPr lang="tr-TR" altLang="tr-TR" sz="2400" dirty="0">
              <a:latin typeface="Gadugi" panose="020B0502040204020203" pitchFamily="34" charset="0"/>
            </a:endParaRPr>
          </a:p>
        </p:txBody>
      </p:sp>
      <p:pic>
        <p:nvPicPr>
          <p:cNvPr id="5" name="Resim 4"/>
          <p:cNvPicPr>
            <a:picLocks noChangeAspect="1"/>
          </p:cNvPicPr>
          <p:nvPr/>
        </p:nvPicPr>
        <p:blipFill>
          <a:blip r:embed="rId2"/>
          <a:stretch>
            <a:fillRect/>
          </a:stretch>
        </p:blipFill>
        <p:spPr>
          <a:xfrm>
            <a:off x="3063913" y="1286981"/>
            <a:ext cx="1688738" cy="1682642"/>
          </a:xfrm>
          <a:prstGeom prst="rect">
            <a:avLst/>
          </a:prstGeom>
        </p:spPr>
      </p:pic>
      <p:sp>
        <p:nvSpPr>
          <p:cNvPr id="6" name="Dikdörtgen 5"/>
          <p:cNvSpPr/>
          <p:nvPr/>
        </p:nvSpPr>
        <p:spPr>
          <a:xfrm>
            <a:off x="2496938" y="3213463"/>
            <a:ext cx="3168353" cy="2812504"/>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nSpc>
                <a:spcPct val="125000"/>
              </a:lnSpc>
              <a:spcBef>
                <a:spcPts val="600"/>
              </a:spcBef>
              <a:spcAft>
                <a:spcPts val="600"/>
              </a:spcAft>
              <a:tabLst>
                <a:tab pos="270510" algn="l"/>
              </a:tabLst>
              <a:defRPr/>
            </a:pPr>
            <a:r>
              <a:rPr lang="tr-TR" sz="2400" b="1" kern="150" dirty="0">
                <a:solidFill>
                  <a:srgbClr val="C00000"/>
                </a:solidFill>
                <a:latin typeface="Gadugi" panose="020B0502040204020203" pitchFamily="34" charset="0"/>
                <a:ea typeface="SimSun"/>
                <a:cs typeface="Tahoma"/>
              </a:rPr>
              <a:t>İçişleri Bakanlığında kadına yönelik şiddet  konusunda sunulan hizmetlerle ilgili dört birim bulunmaktadır:</a:t>
            </a:r>
          </a:p>
        </p:txBody>
      </p:sp>
    </p:spTree>
    <p:extLst>
      <p:ext uri="{BB962C8B-B14F-4D97-AF65-F5344CB8AC3E}">
        <p14:creationId xmlns:p14="http://schemas.microsoft.com/office/powerpoint/2010/main" val="34394830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4" name="İçerik Yer Tutucusu 3"/>
          <p:cNvPicPr>
            <a:picLocks noGrp="1" noChangeAspect="1"/>
          </p:cNvPicPr>
          <p:nvPr>
            <p:ph idx="1"/>
          </p:nvPr>
        </p:nvPicPr>
        <p:blipFill>
          <a:blip r:embed="rId2"/>
          <a:stretch>
            <a:fillRect/>
          </a:stretch>
        </p:blipFill>
        <p:spPr>
          <a:xfrm>
            <a:off x="0" y="0"/>
            <a:ext cx="12191999" cy="6858000"/>
          </a:xfrm>
          <a:prstGeom prst="rect">
            <a:avLst/>
          </a:prstGeom>
        </p:spPr>
      </p:pic>
    </p:spTree>
    <p:extLst>
      <p:ext uri="{BB962C8B-B14F-4D97-AF65-F5344CB8AC3E}">
        <p14:creationId xmlns:p14="http://schemas.microsoft.com/office/powerpoint/2010/main" val="202003432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pPr algn="ctr"/>
            <a:r>
              <a:rPr lang="tr-TR" b="1" dirty="0"/>
              <a:t>KADINA YÖNELİK ŞİDDETLE  İLE İLGİLİ </a:t>
            </a:r>
            <a:r>
              <a:rPr lang="tr-TR" b="1" dirty="0" smtClean="0"/>
              <a:t/>
            </a:r>
            <a:br>
              <a:rPr lang="tr-TR" b="1" dirty="0" smtClean="0"/>
            </a:br>
            <a:r>
              <a:rPr lang="tr-TR" b="1" dirty="0" smtClean="0"/>
              <a:t>POLİS </a:t>
            </a:r>
            <a:r>
              <a:rPr lang="tr-TR" b="1" dirty="0"/>
              <a:t>BİRİMLERİ</a:t>
            </a:r>
            <a:r>
              <a:rPr lang="tr-TR" dirty="0"/>
              <a:t/>
            </a:r>
            <a:br>
              <a:rPr lang="tr-TR" dirty="0"/>
            </a:br>
            <a:endParaRPr lang="tr-TR" dirty="0"/>
          </a:p>
        </p:txBody>
      </p:sp>
      <p:sp>
        <p:nvSpPr>
          <p:cNvPr id="4" name="İçerik Yer Tutucusu 3"/>
          <p:cNvSpPr>
            <a:spLocks noGrp="1"/>
          </p:cNvSpPr>
          <p:nvPr>
            <p:ph idx="1"/>
          </p:nvPr>
        </p:nvSpPr>
        <p:spPr>
          <a:prstGeom prst="rect">
            <a:avLst/>
          </a:prstGeom>
        </p:spPr>
        <p:txBody>
          <a:bodyPr wrap="square">
            <a:spAutoFit/>
          </a:bodyPr>
          <a:lstStyle/>
          <a:p>
            <a:pPr marL="1158875" indent="-1158875">
              <a:defRPr/>
            </a:pPr>
            <a:r>
              <a:rPr lang="tr-TR" sz="2400" b="1" u="sng" dirty="0">
                <a:latin typeface="Times New Roman" pitchFamily="18" charset="0"/>
                <a:cs typeface="Times New Roman" pitchFamily="18" charset="0"/>
              </a:rPr>
              <a:t>MERKEZ:</a:t>
            </a:r>
            <a:r>
              <a:rPr lang="tr-TR" sz="2400" dirty="0">
                <a:latin typeface="Times New Roman" pitchFamily="18" charset="0"/>
                <a:cs typeface="Times New Roman" pitchFamily="18" charset="0"/>
              </a:rPr>
              <a:t> Emniyet Genel Müdürlüğü, Asayiş Dairesi </a:t>
            </a:r>
            <a:r>
              <a:rPr lang="tr-TR" sz="2400" dirty="0" smtClean="0">
                <a:latin typeface="Times New Roman" pitchFamily="18" charset="0"/>
                <a:cs typeface="Times New Roman" pitchFamily="18" charset="0"/>
              </a:rPr>
              <a:t>  Başkanlığı  </a:t>
            </a:r>
            <a:r>
              <a:rPr lang="tr-TR" sz="2400" dirty="0">
                <a:latin typeface="Times New Roman" pitchFamily="18" charset="0"/>
                <a:cs typeface="Times New Roman" pitchFamily="18" charset="0"/>
              </a:rPr>
              <a:t>Aile İçi Şiddetle Mücadele Şube Müdürlüğü</a:t>
            </a:r>
          </a:p>
          <a:p>
            <a:pPr marL="1158875" indent="-1158875">
              <a:defRPr/>
            </a:pPr>
            <a:endParaRPr lang="tr-TR" sz="2400" dirty="0">
              <a:latin typeface="+mn-lt"/>
            </a:endParaRPr>
          </a:p>
          <a:p>
            <a:pPr marL="1158875" indent="-1158875">
              <a:defRPr/>
            </a:pPr>
            <a:endParaRPr lang="tr-TR" sz="2400" dirty="0">
              <a:latin typeface="+mn-lt"/>
            </a:endParaRPr>
          </a:p>
          <a:p>
            <a:pPr>
              <a:defRPr/>
            </a:pPr>
            <a:r>
              <a:rPr lang="tr-TR" sz="2400" b="1" u="sng" dirty="0">
                <a:latin typeface="Times New Roman" pitchFamily="18" charset="0"/>
                <a:cs typeface="Times New Roman" pitchFamily="18" charset="0"/>
              </a:rPr>
              <a:t>TAŞRA TEŞKİLATI: </a:t>
            </a:r>
            <a:r>
              <a:rPr lang="tr-TR" sz="2400" dirty="0">
                <a:latin typeface="Times New Roman" pitchFamily="18" charset="0"/>
                <a:cs typeface="Times New Roman" pitchFamily="18" charset="0"/>
              </a:rPr>
              <a:t>İl ve ilçe merkezlerinde Polis Merkezleri</a:t>
            </a:r>
          </a:p>
          <a:p>
            <a:pPr>
              <a:defRPr/>
            </a:pPr>
            <a:endParaRPr lang="tr-TR" sz="2400" dirty="0">
              <a:latin typeface="+mn-lt"/>
            </a:endParaRPr>
          </a:p>
          <a:p>
            <a:pPr>
              <a:defRPr/>
            </a:pPr>
            <a:endParaRPr lang="tr-TR" sz="2400" dirty="0">
              <a:latin typeface="+mn-lt"/>
            </a:endParaRPr>
          </a:p>
          <a:p>
            <a:pPr>
              <a:defRPr/>
            </a:pPr>
            <a:r>
              <a:rPr lang="tr-TR" sz="2800" b="1" u="sng" dirty="0">
                <a:latin typeface="Times New Roman" pitchFamily="18" charset="0"/>
                <a:cs typeface="Times New Roman" pitchFamily="18" charset="0"/>
              </a:rPr>
              <a:t>155 POLİS İMDAT</a:t>
            </a:r>
          </a:p>
          <a:p>
            <a:pPr>
              <a:defRPr/>
            </a:pPr>
            <a:endParaRPr lang="tr-TR" sz="2400" dirty="0">
              <a:latin typeface="+mn-lt"/>
            </a:endParaRPr>
          </a:p>
        </p:txBody>
      </p:sp>
      <p:pic>
        <p:nvPicPr>
          <p:cNvPr id="5" name="Resim 4"/>
          <p:cNvPicPr>
            <a:picLocks noChangeAspect="1"/>
          </p:cNvPicPr>
          <p:nvPr/>
        </p:nvPicPr>
        <p:blipFill>
          <a:blip r:embed="rId2"/>
          <a:stretch>
            <a:fillRect/>
          </a:stretch>
        </p:blipFill>
        <p:spPr>
          <a:xfrm>
            <a:off x="10038723" y="4549262"/>
            <a:ext cx="1920406" cy="2200847"/>
          </a:xfrm>
          <a:prstGeom prst="rect">
            <a:avLst/>
          </a:prstGeom>
        </p:spPr>
      </p:pic>
    </p:spTree>
    <p:extLst>
      <p:ext uri="{BB962C8B-B14F-4D97-AF65-F5344CB8AC3E}">
        <p14:creationId xmlns:p14="http://schemas.microsoft.com/office/powerpoint/2010/main" val="192898216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2601634" y="606693"/>
            <a:ext cx="8911687" cy="1280890"/>
          </a:xfrm>
        </p:spPr>
        <p:txBody>
          <a:bodyPr>
            <a:normAutofit fontScale="90000"/>
          </a:bodyPr>
          <a:lstStyle/>
          <a:p>
            <a:pPr algn="ctr"/>
            <a:r>
              <a:rPr lang="tr-TR" b="1" dirty="0"/>
              <a:t>KADINA YÖNELİK ŞİDDETLE  İLE İLGİLİ  JANDARMA BİRİMLERİ</a:t>
            </a:r>
            <a:br>
              <a:rPr lang="tr-TR" b="1" dirty="0"/>
            </a:br>
            <a:endParaRPr lang="tr-TR" b="1" dirty="0"/>
          </a:p>
        </p:txBody>
      </p:sp>
      <p:sp>
        <p:nvSpPr>
          <p:cNvPr id="5" name="İçerik Yer Tutucusu 4"/>
          <p:cNvSpPr>
            <a:spLocks noGrp="1"/>
          </p:cNvSpPr>
          <p:nvPr>
            <p:ph idx="1"/>
          </p:nvPr>
        </p:nvSpPr>
        <p:spPr>
          <a:xfrm>
            <a:off x="5721530" y="1968137"/>
            <a:ext cx="6087881" cy="4616648"/>
          </a:xfrm>
          <a:prstGeom prst="rect">
            <a:avLst/>
          </a:prstGeom>
        </p:spPr>
        <p:txBody>
          <a:bodyPr wrap="square">
            <a:spAutoFit/>
          </a:bodyPr>
          <a:lstStyle/>
          <a:p>
            <a:pPr marL="1158875" indent="-1158875">
              <a:defRPr/>
            </a:pPr>
            <a:r>
              <a:rPr lang="tr-TR" sz="2000" b="1" u="sng" dirty="0">
                <a:latin typeface="Times New Roman" pitchFamily="18" charset="0"/>
                <a:cs typeface="Times New Roman" pitchFamily="18" charset="0"/>
              </a:rPr>
              <a:t>MERKEZ:</a:t>
            </a:r>
            <a:r>
              <a:rPr lang="tr-TR" sz="2000" dirty="0">
                <a:latin typeface="Times New Roman" pitchFamily="18" charset="0"/>
                <a:cs typeface="Times New Roman" pitchFamily="18" charset="0"/>
              </a:rPr>
              <a:t> Jandarma Genel Komutanlığı – </a:t>
            </a:r>
            <a:r>
              <a:rPr lang="tr-TR" sz="2000" dirty="0" smtClean="0">
                <a:latin typeface="Times New Roman" pitchFamily="18" charset="0"/>
                <a:cs typeface="Times New Roman" pitchFamily="18" charset="0"/>
              </a:rPr>
              <a:t>Aile </a:t>
            </a:r>
            <a:r>
              <a:rPr lang="tr-TR" sz="2000" dirty="0">
                <a:latin typeface="Times New Roman" pitchFamily="18" charset="0"/>
                <a:cs typeface="Times New Roman" pitchFamily="18" charset="0"/>
              </a:rPr>
              <a:t>İçi Şiddetle Mücadele ve </a:t>
            </a:r>
            <a:r>
              <a:rPr lang="tr-TR" sz="2000" dirty="0" smtClean="0">
                <a:latin typeface="Times New Roman" pitchFamily="18" charset="0"/>
                <a:cs typeface="Times New Roman" pitchFamily="18" charset="0"/>
              </a:rPr>
              <a:t>Çocuk </a:t>
            </a:r>
            <a:r>
              <a:rPr lang="tr-TR" sz="2000" dirty="0">
                <a:latin typeface="Times New Roman" pitchFamily="18" charset="0"/>
                <a:cs typeface="Times New Roman" pitchFamily="18" charset="0"/>
              </a:rPr>
              <a:t>Şube Müdürlüğü</a:t>
            </a:r>
          </a:p>
          <a:p>
            <a:pPr marL="1158875" indent="-1158875">
              <a:defRPr/>
            </a:pPr>
            <a:endParaRPr lang="tr-TR" sz="2000" dirty="0">
              <a:latin typeface="Times New Roman" pitchFamily="18" charset="0"/>
              <a:cs typeface="Times New Roman" pitchFamily="18" charset="0"/>
            </a:endParaRPr>
          </a:p>
          <a:p>
            <a:pPr marL="1158875" indent="-1158875">
              <a:defRPr/>
            </a:pPr>
            <a:r>
              <a:rPr lang="tr-TR" sz="2000" b="1" u="sng" dirty="0">
                <a:latin typeface="Times New Roman" pitchFamily="18" charset="0"/>
                <a:cs typeface="Times New Roman" pitchFamily="18" charset="0"/>
              </a:rPr>
              <a:t>İL JANDARMA KOMUTANLIĞI:</a:t>
            </a:r>
            <a:r>
              <a:rPr lang="tr-TR" sz="2000" dirty="0">
                <a:latin typeface="Times New Roman" pitchFamily="18" charset="0"/>
                <a:cs typeface="Times New Roman" pitchFamily="18" charset="0"/>
              </a:rPr>
              <a:t> Çocuk ve </a:t>
            </a:r>
            <a:r>
              <a:rPr lang="tr-TR" sz="2000" dirty="0" smtClean="0">
                <a:latin typeface="Times New Roman" pitchFamily="18" charset="0"/>
                <a:cs typeface="Times New Roman" pitchFamily="18" charset="0"/>
              </a:rPr>
              <a:t>Kadın Kısım </a:t>
            </a:r>
            <a:r>
              <a:rPr lang="tr-TR" sz="2000" dirty="0">
                <a:latin typeface="Times New Roman" pitchFamily="18" charset="0"/>
                <a:cs typeface="Times New Roman" pitchFamily="18" charset="0"/>
              </a:rPr>
              <a:t>			 Amirliği</a:t>
            </a:r>
          </a:p>
          <a:p>
            <a:pPr marL="1158875" indent="-1158875">
              <a:defRPr/>
            </a:pPr>
            <a:endParaRPr lang="tr-TR" sz="2000" dirty="0">
              <a:latin typeface="Times New Roman" pitchFamily="18" charset="0"/>
              <a:cs typeface="Times New Roman" pitchFamily="18" charset="0"/>
            </a:endParaRPr>
          </a:p>
          <a:p>
            <a:pPr>
              <a:defRPr/>
            </a:pPr>
            <a:r>
              <a:rPr lang="tr-TR" sz="2000" b="1" u="sng" dirty="0">
                <a:latin typeface="Times New Roman" pitchFamily="18" charset="0"/>
                <a:cs typeface="Times New Roman" pitchFamily="18" charset="0"/>
              </a:rPr>
              <a:t>İLÇE </a:t>
            </a:r>
            <a:r>
              <a:rPr lang="tr-TR" sz="2000" b="1" u="sng" dirty="0" smtClean="0">
                <a:latin typeface="Times New Roman" pitchFamily="18" charset="0"/>
                <a:cs typeface="Times New Roman" pitchFamily="18" charset="0"/>
              </a:rPr>
              <a:t>JANDARMA </a:t>
            </a:r>
            <a:r>
              <a:rPr lang="tr-TR" sz="2000" b="1" u="sng" dirty="0">
                <a:latin typeface="Times New Roman" pitchFamily="18" charset="0"/>
                <a:cs typeface="Times New Roman" pitchFamily="18" charset="0"/>
              </a:rPr>
              <a:t>KARAKOL KOMUTANLIKLARI: </a:t>
            </a:r>
            <a:r>
              <a:rPr lang="tr-TR" sz="2000" dirty="0">
                <a:latin typeface="Times New Roman" pitchFamily="18" charset="0"/>
                <a:cs typeface="Times New Roman" pitchFamily="18" charset="0"/>
              </a:rPr>
              <a:t>Çocuk ve Kadın Suçları İşlem Astsubayı</a:t>
            </a:r>
          </a:p>
          <a:p>
            <a:pPr>
              <a:defRPr/>
            </a:pPr>
            <a:endParaRPr lang="tr-TR" sz="2000" dirty="0">
              <a:latin typeface="Times New Roman" pitchFamily="18" charset="0"/>
              <a:cs typeface="Times New Roman" pitchFamily="18" charset="0"/>
            </a:endParaRPr>
          </a:p>
          <a:p>
            <a:pPr>
              <a:defRPr/>
            </a:pPr>
            <a:r>
              <a:rPr lang="tr-TR" sz="2400" b="1" u="sng" dirty="0">
                <a:latin typeface="Times New Roman" pitchFamily="18" charset="0"/>
                <a:cs typeface="Times New Roman" pitchFamily="18" charset="0"/>
              </a:rPr>
              <a:t>156 JANDARMA İHBAR</a:t>
            </a:r>
          </a:p>
        </p:txBody>
      </p:sp>
      <p:pic>
        <p:nvPicPr>
          <p:cNvPr id="6" name="Resim 5"/>
          <p:cNvPicPr>
            <a:picLocks noChangeAspect="1"/>
          </p:cNvPicPr>
          <p:nvPr/>
        </p:nvPicPr>
        <p:blipFill>
          <a:blip r:embed="rId2"/>
          <a:stretch>
            <a:fillRect/>
          </a:stretch>
        </p:blipFill>
        <p:spPr>
          <a:xfrm>
            <a:off x="2889862" y="3405386"/>
            <a:ext cx="1761897" cy="2328874"/>
          </a:xfrm>
          <a:prstGeom prst="rect">
            <a:avLst/>
          </a:prstGeom>
        </p:spPr>
      </p:pic>
    </p:spTree>
    <p:extLst>
      <p:ext uri="{BB962C8B-B14F-4D97-AF65-F5344CB8AC3E}">
        <p14:creationId xmlns:p14="http://schemas.microsoft.com/office/powerpoint/2010/main" val="219628876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t>ADALET BAKANLIĞI</a:t>
            </a:r>
            <a:r>
              <a:rPr lang="tr-TR" dirty="0"/>
              <a:t/>
            </a:r>
            <a:br>
              <a:rPr lang="tr-TR" dirty="0"/>
            </a:br>
            <a:endParaRPr lang="tr-TR" dirty="0"/>
          </a:p>
        </p:txBody>
      </p:sp>
      <p:sp>
        <p:nvSpPr>
          <p:cNvPr id="4" name="Dikdörtgen 6"/>
          <p:cNvSpPr>
            <a:spLocks noGrp="1" noChangeArrowheads="1"/>
          </p:cNvSpPr>
          <p:nvPr>
            <p:ph idx="1"/>
          </p:nvPr>
        </p:nvSpPr>
        <p:spPr bwMode="auto">
          <a:xfrm>
            <a:off x="4278567" y="1905000"/>
            <a:ext cx="4781595" cy="433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a:spcBef>
                <a:spcPct val="20000"/>
              </a:spcBef>
              <a:buFont typeface="Calibri" panose="020F050202020403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nSpc>
                <a:spcPct val="150000"/>
              </a:lnSpc>
              <a:spcBef>
                <a:spcPct val="0"/>
              </a:spcBef>
              <a:buClr>
                <a:schemeClr val="tx1"/>
              </a:buClr>
              <a:buFont typeface="Wingdings" panose="05000000000000000000" pitchFamily="2" charset="2"/>
              <a:buChar char="Ø"/>
            </a:pPr>
            <a:r>
              <a:rPr lang="tr-TR" altLang="tr-TR" sz="2400" b="1" dirty="0">
                <a:latin typeface="Times New Roman" pitchFamily="18" charset="0"/>
                <a:cs typeface="Times New Roman" pitchFamily="18" charset="0"/>
              </a:rPr>
              <a:t>Cumhuriyet Başsavcılığı, </a:t>
            </a:r>
          </a:p>
          <a:p>
            <a:pPr>
              <a:lnSpc>
                <a:spcPct val="150000"/>
              </a:lnSpc>
              <a:spcBef>
                <a:spcPct val="0"/>
              </a:spcBef>
              <a:buClr>
                <a:schemeClr val="tx1"/>
              </a:buClr>
              <a:buFont typeface="Wingdings" panose="05000000000000000000" pitchFamily="2" charset="2"/>
              <a:buChar char="Ø"/>
            </a:pPr>
            <a:r>
              <a:rPr lang="tr-TR" altLang="tr-TR" sz="2400" b="1" dirty="0">
                <a:latin typeface="Times New Roman" pitchFamily="18" charset="0"/>
                <a:cs typeface="Times New Roman" pitchFamily="18" charset="0"/>
              </a:rPr>
              <a:t>Aile Mahkemeleri ve </a:t>
            </a:r>
          </a:p>
          <a:p>
            <a:pPr>
              <a:lnSpc>
                <a:spcPct val="150000"/>
              </a:lnSpc>
              <a:spcBef>
                <a:spcPct val="0"/>
              </a:spcBef>
              <a:buClr>
                <a:schemeClr val="tx1"/>
              </a:buClr>
              <a:buFont typeface="Wingdings" panose="05000000000000000000" pitchFamily="2" charset="2"/>
              <a:buChar char="Ø"/>
            </a:pPr>
            <a:r>
              <a:rPr lang="tr-TR" altLang="tr-TR" sz="2400" b="1" dirty="0">
                <a:latin typeface="Times New Roman" pitchFamily="18" charset="0"/>
                <a:cs typeface="Times New Roman" pitchFamily="18" charset="0"/>
              </a:rPr>
              <a:t>Adli Tıp Kurumu </a:t>
            </a:r>
          </a:p>
          <a:p>
            <a:pPr>
              <a:lnSpc>
                <a:spcPct val="150000"/>
              </a:lnSpc>
              <a:spcBef>
                <a:spcPct val="0"/>
              </a:spcBef>
              <a:buClr>
                <a:schemeClr val="tx1"/>
              </a:buClr>
              <a:buFont typeface="Wingdings" panose="05000000000000000000" pitchFamily="2" charset="2"/>
              <a:buChar char="Ø"/>
            </a:pPr>
            <a:r>
              <a:rPr lang="tr-TR" altLang="tr-TR" sz="2400" b="1" dirty="0">
                <a:latin typeface="Times New Roman" pitchFamily="18" charset="0"/>
                <a:cs typeface="Times New Roman" pitchFamily="18" charset="0"/>
              </a:rPr>
              <a:t>Aile İçi Şiddet Suçları Soruşturma Büroları</a:t>
            </a:r>
          </a:p>
          <a:p>
            <a:pPr>
              <a:lnSpc>
                <a:spcPct val="150000"/>
              </a:lnSpc>
              <a:spcBef>
                <a:spcPct val="0"/>
              </a:spcBef>
              <a:buClr>
                <a:srgbClr val="FFFFFF"/>
              </a:buClr>
              <a:buFont typeface="Wingdings" panose="05000000000000000000" pitchFamily="2" charset="2"/>
              <a:buChar char="Ø"/>
            </a:pPr>
            <a:endParaRPr lang="tr-TR" altLang="tr-TR" b="1" dirty="0">
              <a:solidFill>
                <a:srgbClr val="FFFFFF"/>
              </a:solidFill>
              <a:latin typeface="Gadugi" panose="020B0502040204020203" pitchFamily="34" charset="0"/>
            </a:endParaRPr>
          </a:p>
          <a:p>
            <a:pPr>
              <a:lnSpc>
                <a:spcPct val="150000"/>
              </a:lnSpc>
              <a:spcBef>
                <a:spcPct val="0"/>
              </a:spcBef>
              <a:buClr>
                <a:srgbClr val="FFFFFF"/>
              </a:buClr>
              <a:buFont typeface="Wingdings" panose="05000000000000000000" pitchFamily="2" charset="2"/>
              <a:buChar char="Ø"/>
            </a:pPr>
            <a:endParaRPr lang="tr-TR" altLang="tr-TR" b="1" dirty="0">
              <a:solidFill>
                <a:srgbClr val="FFFFFF"/>
              </a:solidFill>
              <a:latin typeface="Gadugi" panose="020B0502040204020203" pitchFamily="34" charset="0"/>
            </a:endParaRPr>
          </a:p>
        </p:txBody>
      </p:sp>
      <p:sp>
        <p:nvSpPr>
          <p:cNvPr id="5" name="Dikdörtgen 4"/>
          <p:cNvSpPr/>
          <p:nvPr/>
        </p:nvSpPr>
        <p:spPr>
          <a:xfrm>
            <a:off x="1975104" y="1905000"/>
            <a:ext cx="2303463" cy="3455987"/>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nSpc>
                <a:spcPct val="125000"/>
              </a:lnSpc>
              <a:spcBef>
                <a:spcPts val="600"/>
              </a:spcBef>
              <a:spcAft>
                <a:spcPts val="600"/>
              </a:spcAft>
              <a:tabLst>
                <a:tab pos="270510" algn="l"/>
              </a:tabLst>
              <a:defRPr/>
            </a:pPr>
            <a:r>
              <a:rPr lang="tr-TR" sz="2800" b="1" kern="150" dirty="0">
                <a:solidFill>
                  <a:srgbClr val="C00000"/>
                </a:solidFill>
                <a:latin typeface="Times New Roman" pitchFamily="18" charset="0"/>
                <a:ea typeface="SimSun"/>
                <a:cs typeface="Times New Roman" pitchFamily="18" charset="0"/>
              </a:rPr>
              <a:t>Adli Kurumlar</a:t>
            </a:r>
          </a:p>
        </p:txBody>
      </p:sp>
      <p:pic>
        <p:nvPicPr>
          <p:cNvPr id="6" name="Resim 5"/>
          <p:cNvPicPr>
            <a:picLocks noChangeAspect="1"/>
          </p:cNvPicPr>
          <p:nvPr/>
        </p:nvPicPr>
        <p:blipFill>
          <a:blip r:embed="rId2"/>
          <a:stretch>
            <a:fillRect/>
          </a:stretch>
        </p:blipFill>
        <p:spPr>
          <a:xfrm>
            <a:off x="9207923" y="2531932"/>
            <a:ext cx="1944793" cy="1950889"/>
          </a:xfrm>
          <a:prstGeom prst="rect">
            <a:avLst/>
          </a:prstGeom>
        </p:spPr>
      </p:pic>
    </p:spTree>
    <p:extLst>
      <p:ext uri="{BB962C8B-B14F-4D97-AF65-F5344CB8AC3E}">
        <p14:creationId xmlns:p14="http://schemas.microsoft.com/office/powerpoint/2010/main" val="346780475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t>SAĞLIK BAKANLIĞI</a:t>
            </a:r>
            <a:br>
              <a:rPr lang="tr-TR" b="1" dirty="0"/>
            </a:br>
            <a:endParaRPr lang="tr-TR" b="1" dirty="0"/>
          </a:p>
        </p:txBody>
      </p:sp>
      <p:sp>
        <p:nvSpPr>
          <p:cNvPr id="4" name="İçerik Yer Tutucusu 3"/>
          <p:cNvSpPr>
            <a:spLocks noGrp="1"/>
          </p:cNvSpPr>
          <p:nvPr>
            <p:ph idx="1"/>
          </p:nvPr>
        </p:nvSpPr>
        <p:spPr>
          <a:xfrm>
            <a:off x="1396138" y="1358537"/>
            <a:ext cx="8915400" cy="3777622"/>
          </a:xfrm>
          <a:prstGeom prst="rect">
            <a:avLst/>
          </a:prstGeom>
        </p:spPr>
        <p:txBody>
          <a:bodyPr>
            <a:spAutoFit/>
          </a:bodyPr>
          <a:lstStyle/>
          <a:p>
            <a:pPr>
              <a:defRPr/>
            </a:pPr>
            <a:r>
              <a:rPr lang="tr-TR" sz="2000" b="1" u="sng" dirty="0">
                <a:latin typeface="Times New Roman" pitchFamily="18" charset="0"/>
                <a:cs typeface="Times New Roman" pitchFamily="18" charset="0"/>
              </a:rPr>
              <a:t>MERKEZ:</a:t>
            </a:r>
            <a:r>
              <a:rPr lang="tr-TR" sz="2000" dirty="0">
                <a:latin typeface="Times New Roman" pitchFamily="18" charset="0"/>
                <a:cs typeface="Times New Roman" pitchFamily="18" charset="0"/>
              </a:rPr>
              <a:t> </a:t>
            </a:r>
            <a:r>
              <a:rPr lang="tr-TR" sz="2000" dirty="0" smtClean="0">
                <a:latin typeface="Times New Roman" pitchFamily="18" charset="0"/>
                <a:cs typeface="Times New Roman" pitchFamily="18" charset="0"/>
              </a:rPr>
              <a:t>Halk </a:t>
            </a:r>
            <a:r>
              <a:rPr lang="tr-TR" sz="2000" dirty="0">
                <a:latin typeface="Times New Roman" pitchFamily="18" charset="0"/>
                <a:cs typeface="Times New Roman" pitchFamily="18" charset="0"/>
              </a:rPr>
              <a:t>Sağlığı Genel Müdürlüğü , </a:t>
            </a:r>
          </a:p>
          <a:p>
            <a:pPr>
              <a:defRPr/>
            </a:pPr>
            <a:r>
              <a:rPr lang="tr-TR" sz="2000" dirty="0">
                <a:latin typeface="Times New Roman" pitchFamily="18" charset="0"/>
                <a:cs typeface="Times New Roman" pitchFamily="18" charset="0"/>
              </a:rPr>
              <a:t>	   Kamu Hastaneleri Genel Müdürlüğü </a:t>
            </a:r>
          </a:p>
          <a:p>
            <a:pPr>
              <a:defRPr/>
            </a:pPr>
            <a:r>
              <a:rPr lang="tr-TR" sz="2000" dirty="0">
                <a:latin typeface="Times New Roman" pitchFamily="18" charset="0"/>
                <a:cs typeface="Times New Roman" pitchFamily="18" charset="0"/>
              </a:rPr>
              <a:t>	   Acil Sağlık Hizmetleri Genel Müdürlüğü </a:t>
            </a:r>
          </a:p>
          <a:p>
            <a:pPr>
              <a:defRPr/>
            </a:pPr>
            <a:endParaRPr lang="tr-TR" sz="2000" dirty="0">
              <a:latin typeface="Times New Roman" pitchFamily="18" charset="0"/>
              <a:cs typeface="Times New Roman" pitchFamily="18" charset="0"/>
            </a:endParaRPr>
          </a:p>
          <a:p>
            <a:pPr>
              <a:defRPr/>
            </a:pPr>
            <a:r>
              <a:rPr lang="tr-TR" sz="2000" b="1" u="sng" dirty="0">
                <a:latin typeface="Times New Roman" pitchFamily="18" charset="0"/>
                <a:cs typeface="Times New Roman" pitchFamily="18" charset="0"/>
              </a:rPr>
              <a:t>TAŞRA TEŞKİLATI:</a:t>
            </a:r>
            <a:r>
              <a:rPr lang="tr-TR" sz="2000" dirty="0">
                <a:latin typeface="Times New Roman" pitchFamily="18" charset="0"/>
                <a:cs typeface="Times New Roman" pitchFamily="18" charset="0"/>
              </a:rPr>
              <a:t> İl </a:t>
            </a:r>
            <a:r>
              <a:rPr lang="tr-TR" sz="2000" dirty="0" smtClean="0">
                <a:latin typeface="Times New Roman" pitchFamily="18" charset="0"/>
                <a:cs typeface="Times New Roman" pitchFamily="18" charset="0"/>
              </a:rPr>
              <a:t>ve ilçe Sağlık </a:t>
            </a:r>
            <a:r>
              <a:rPr lang="tr-TR" sz="2000" dirty="0">
                <a:latin typeface="Times New Roman" pitchFamily="18" charset="0"/>
                <a:cs typeface="Times New Roman" pitchFamily="18" charset="0"/>
              </a:rPr>
              <a:t>Müdürlükleri, </a:t>
            </a:r>
          </a:p>
          <a:p>
            <a:pPr>
              <a:defRPr/>
            </a:pPr>
            <a:r>
              <a:rPr lang="tr-TR" sz="2000" dirty="0">
                <a:latin typeface="Times New Roman" pitchFamily="18" charset="0"/>
                <a:cs typeface="Times New Roman" pitchFamily="18" charset="0"/>
              </a:rPr>
              <a:t>		</a:t>
            </a:r>
            <a:endParaRPr lang="tr-TR" sz="2000" dirty="0" smtClean="0">
              <a:latin typeface="Times New Roman" pitchFamily="18" charset="0"/>
              <a:cs typeface="Times New Roman" pitchFamily="18" charset="0"/>
            </a:endParaRPr>
          </a:p>
          <a:p>
            <a:pPr>
              <a:defRPr/>
            </a:pPr>
            <a:endParaRPr lang="tr-TR" sz="2000" dirty="0">
              <a:latin typeface="Times New Roman" pitchFamily="18" charset="0"/>
              <a:cs typeface="Times New Roman" pitchFamily="18" charset="0"/>
            </a:endParaRPr>
          </a:p>
          <a:p>
            <a:pPr>
              <a:defRPr/>
            </a:pPr>
            <a:r>
              <a:rPr lang="tr-TR" sz="2000" b="1" u="sng" dirty="0">
                <a:latin typeface="Times New Roman" pitchFamily="18" charset="0"/>
                <a:cs typeface="Times New Roman" pitchFamily="18" charset="0"/>
              </a:rPr>
              <a:t>KURUM/KURULUŞLAR:</a:t>
            </a:r>
            <a:r>
              <a:rPr lang="tr-TR" sz="2000" dirty="0">
                <a:latin typeface="Times New Roman" pitchFamily="18" charset="0"/>
                <a:cs typeface="Times New Roman" pitchFamily="18" charset="0"/>
              </a:rPr>
              <a:t>  </a:t>
            </a:r>
          </a:p>
          <a:p>
            <a:pPr marL="457200" indent="-457200">
              <a:buFont typeface="Wingdings" panose="05000000000000000000" pitchFamily="2" charset="2"/>
              <a:buChar char="Ø"/>
              <a:defRPr/>
            </a:pPr>
            <a:r>
              <a:rPr lang="tr-TR" sz="2000" dirty="0">
                <a:latin typeface="Times New Roman" pitchFamily="18" charset="0"/>
                <a:cs typeface="Times New Roman" pitchFamily="18" charset="0"/>
              </a:rPr>
              <a:t>Aile Sağlığı Merkezi-ASM, Toplum Sağlığı Merkezi-TSM</a:t>
            </a:r>
          </a:p>
          <a:p>
            <a:pPr marL="457200" indent="-457200">
              <a:buFont typeface="Wingdings" panose="05000000000000000000" pitchFamily="2" charset="2"/>
              <a:buChar char="Ø"/>
              <a:defRPr/>
            </a:pPr>
            <a:r>
              <a:rPr lang="tr-TR" sz="2000" dirty="0">
                <a:latin typeface="Times New Roman" pitchFamily="18" charset="0"/>
                <a:cs typeface="Times New Roman" pitchFamily="18" charset="0"/>
              </a:rPr>
              <a:t>Hastaneler: Acil servis, Krize Müdahale Birimi, Tıbbi Sosyal Hizmet Birimi </a:t>
            </a:r>
          </a:p>
          <a:p>
            <a:pPr marL="342900" indent="-342900">
              <a:buFont typeface="Wingdings" panose="05000000000000000000" pitchFamily="2" charset="2"/>
              <a:buChar char="Ø"/>
              <a:defRPr/>
            </a:pPr>
            <a:endParaRPr lang="tr-TR" sz="2000" dirty="0">
              <a:latin typeface="Times New Roman" pitchFamily="18" charset="0"/>
              <a:cs typeface="Times New Roman" pitchFamily="18" charset="0"/>
            </a:endParaRPr>
          </a:p>
          <a:p>
            <a:pPr marL="342900" indent="-342900">
              <a:buFont typeface="Wingdings" panose="05000000000000000000" pitchFamily="2" charset="2"/>
              <a:buChar char="Ø"/>
              <a:defRPr/>
            </a:pPr>
            <a:r>
              <a:rPr lang="tr-TR" sz="2000" dirty="0">
                <a:latin typeface="Times New Roman" pitchFamily="18" charset="0"/>
                <a:cs typeface="Times New Roman" pitchFamily="18" charset="0"/>
              </a:rPr>
              <a:t>112 ACİL</a:t>
            </a:r>
          </a:p>
        </p:txBody>
      </p:sp>
      <p:pic>
        <p:nvPicPr>
          <p:cNvPr id="5" name="Resim 4"/>
          <p:cNvPicPr>
            <a:picLocks noChangeAspect="1"/>
          </p:cNvPicPr>
          <p:nvPr/>
        </p:nvPicPr>
        <p:blipFill>
          <a:blip r:embed="rId2"/>
          <a:stretch>
            <a:fillRect/>
          </a:stretch>
        </p:blipFill>
        <p:spPr>
          <a:xfrm>
            <a:off x="8542622" y="783233"/>
            <a:ext cx="2365453" cy="2365453"/>
          </a:xfrm>
          <a:prstGeom prst="rect">
            <a:avLst/>
          </a:prstGeom>
        </p:spPr>
      </p:pic>
    </p:spTree>
    <p:extLst>
      <p:ext uri="{BB962C8B-B14F-4D97-AF65-F5344CB8AC3E}">
        <p14:creationId xmlns:p14="http://schemas.microsoft.com/office/powerpoint/2010/main" val="348179169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t>BAROLAR</a:t>
            </a:r>
            <a:br>
              <a:rPr lang="tr-TR" b="1" dirty="0"/>
            </a:br>
            <a:endParaRPr lang="tr-TR" b="1" dirty="0"/>
          </a:p>
        </p:txBody>
      </p:sp>
      <p:pic>
        <p:nvPicPr>
          <p:cNvPr id="6" name="İçerik Yer Tutucusu 5"/>
          <p:cNvPicPr>
            <a:picLocks noGrp="1" noChangeAspect="1"/>
          </p:cNvPicPr>
          <p:nvPr>
            <p:ph idx="1"/>
          </p:nvPr>
        </p:nvPicPr>
        <p:blipFill>
          <a:blip r:embed="rId2"/>
          <a:stretch>
            <a:fillRect/>
          </a:stretch>
        </p:blipFill>
        <p:spPr>
          <a:xfrm>
            <a:off x="10219370" y="4615542"/>
            <a:ext cx="1809898" cy="2072279"/>
          </a:xfrm>
          <a:prstGeom prst="ellipse">
            <a:avLst/>
          </a:prstGeom>
          <a:ln>
            <a:noFill/>
          </a:ln>
          <a:effectLst>
            <a:softEdge rad="112500"/>
          </a:effectLst>
        </p:spPr>
      </p:pic>
      <p:sp>
        <p:nvSpPr>
          <p:cNvPr id="4" name="Dikdörtgen 4"/>
          <p:cNvSpPr>
            <a:spLocks noChangeArrowheads="1"/>
          </p:cNvSpPr>
          <p:nvPr/>
        </p:nvSpPr>
        <p:spPr bwMode="auto">
          <a:xfrm>
            <a:off x="2724754" y="1545745"/>
            <a:ext cx="7917120" cy="2985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a:spcBef>
                <a:spcPct val="20000"/>
              </a:spcBef>
              <a:buFont typeface="Calibri" pitchFamily="34" charset="0"/>
              <a:buChar char="*"/>
              <a:defRPr sz="3200">
                <a:solidFill>
                  <a:schemeClr val="tx1"/>
                </a:solidFill>
                <a:latin typeface="Calibri" pitchFamily="34" charset="0"/>
                <a:ea typeface="MS PGothic" pitchFamily="34" charset="-128"/>
              </a:defRPr>
            </a:lvl1pPr>
            <a:lvl2pPr marL="742950" indent="-28575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marL="0" indent="0">
              <a:spcBef>
                <a:spcPts val="600"/>
              </a:spcBef>
              <a:spcAft>
                <a:spcPts val="600"/>
              </a:spcAft>
              <a:buNone/>
            </a:pPr>
            <a:r>
              <a:rPr lang="tr-TR" altLang="tr-TR" sz="2400" b="1" dirty="0" smtClean="0">
                <a:latin typeface="Times New Roman" pitchFamily="18" charset="0"/>
                <a:cs typeface="Times New Roman" pitchFamily="18" charset="0"/>
              </a:rPr>
              <a:t>Barolar Birliği </a:t>
            </a:r>
            <a:r>
              <a:rPr lang="tr-TR" altLang="tr-TR" sz="2400" dirty="0" smtClean="0">
                <a:latin typeface="Times New Roman" pitchFamily="18" charset="0"/>
                <a:cs typeface="Times New Roman" pitchFamily="18" charset="0"/>
              </a:rPr>
              <a:t>bünyesinde de kadınlara yönelik hukuki destek sağlayan birimler bulunmaktadır. </a:t>
            </a:r>
          </a:p>
          <a:p>
            <a:pPr algn="just">
              <a:spcBef>
                <a:spcPts val="600"/>
              </a:spcBef>
              <a:spcAft>
                <a:spcPts val="600"/>
              </a:spcAft>
              <a:buFont typeface="Wingdings" pitchFamily="2" charset="2"/>
              <a:buChar char="Ø"/>
            </a:pPr>
            <a:r>
              <a:rPr lang="tr-TR" altLang="tr-TR" sz="2400" b="1" dirty="0" smtClean="0">
                <a:latin typeface="Times New Roman" pitchFamily="18" charset="0"/>
                <a:cs typeface="Times New Roman" pitchFamily="18" charset="0"/>
              </a:rPr>
              <a:t>ADLİ </a:t>
            </a:r>
            <a:r>
              <a:rPr lang="tr-TR" altLang="tr-TR" sz="2400" b="1" dirty="0">
                <a:latin typeface="Times New Roman" pitchFamily="18" charset="0"/>
                <a:cs typeface="Times New Roman" pitchFamily="18" charset="0"/>
              </a:rPr>
              <a:t>YARDIM BÜROLARI</a:t>
            </a:r>
            <a:r>
              <a:rPr lang="tr-TR" altLang="tr-TR" sz="2400" dirty="0">
                <a:latin typeface="Times New Roman" pitchFamily="18" charset="0"/>
                <a:cs typeface="Times New Roman" pitchFamily="18" charset="0"/>
              </a:rPr>
              <a:t>: </a:t>
            </a:r>
            <a:r>
              <a:rPr lang="tr-TR" altLang="tr-TR" sz="2400" dirty="0" smtClean="0">
                <a:latin typeface="Times New Roman" pitchFamily="18" charset="0"/>
                <a:cs typeface="Times New Roman" pitchFamily="18" charset="0"/>
              </a:rPr>
              <a:t>Kadına </a:t>
            </a:r>
            <a:r>
              <a:rPr lang="tr-TR" altLang="tr-TR" sz="2400" dirty="0">
                <a:latin typeface="Times New Roman" pitchFamily="18" charset="0"/>
                <a:cs typeface="Times New Roman" pitchFamily="18" charset="0"/>
              </a:rPr>
              <a:t>yönelik şiddet konusunda </a:t>
            </a:r>
            <a:r>
              <a:rPr lang="tr-TR" altLang="tr-TR" sz="2400" dirty="0">
                <a:solidFill>
                  <a:srgbClr val="FF0000"/>
                </a:solidFill>
                <a:latin typeface="Times New Roman" pitchFamily="18" charset="0"/>
                <a:cs typeface="Times New Roman" pitchFamily="18" charset="0"/>
              </a:rPr>
              <a:t>ücretsiz</a:t>
            </a:r>
            <a:r>
              <a:rPr lang="tr-TR" altLang="tr-TR" sz="2400" dirty="0">
                <a:latin typeface="Times New Roman" pitchFamily="18" charset="0"/>
                <a:cs typeface="Times New Roman" pitchFamily="18" charset="0"/>
              </a:rPr>
              <a:t> avukat desteğinin sağlanması</a:t>
            </a:r>
          </a:p>
          <a:p>
            <a:pPr>
              <a:spcBef>
                <a:spcPts val="600"/>
              </a:spcBef>
              <a:spcAft>
                <a:spcPts val="600"/>
              </a:spcAft>
              <a:buFont typeface="Wingdings" pitchFamily="2" charset="2"/>
              <a:buChar char="Ø"/>
            </a:pPr>
            <a:r>
              <a:rPr lang="tr-TR" altLang="tr-TR" sz="2400" b="1" dirty="0" smtClean="0">
                <a:latin typeface="Times New Roman" pitchFamily="18" charset="0"/>
                <a:cs typeface="Times New Roman" pitchFamily="18" charset="0"/>
              </a:rPr>
              <a:t>KADIN HAKLARI MERKEZİ: </a:t>
            </a:r>
            <a:r>
              <a:rPr lang="tr-TR" altLang="tr-TR" sz="2400" dirty="0">
                <a:latin typeface="Times New Roman" pitchFamily="18" charset="0"/>
                <a:cs typeface="Times New Roman" pitchFamily="18" charset="0"/>
              </a:rPr>
              <a:t>K</a:t>
            </a:r>
            <a:r>
              <a:rPr lang="tr-TR" altLang="tr-TR" sz="2400" dirty="0" smtClean="0">
                <a:latin typeface="Times New Roman" pitchFamily="18" charset="0"/>
                <a:cs typeface="Times New Roman" pitchFamily="18" charset="0"/>
              </a:rPr>
              <a:t>adınların </a:t>
            </a:r>
            <a:r>
              <a:rPr lang="tr-TR" altLang="tr-TR" sz="2400" dirty="0">
                <a:latin typeface="Times New Roman" pitchFamily="18" charset="0"/>
                <a:cs typeface="Times New Roman" pitchFamily="18" charset="0"/>
              </a:rPr>
              <a:t>mevcut hakları konusunda bilinçlendirilmelerinin ve haklarının yasal olarak korunmasının sağlanması </a:t>
            </a:r>
          </a:p>
        </p:txBody>
      </p:sp>
    </p:spTree>
    <p:extLst>
      <p:ext uri="{BB962C8B-B14F-4D97-AF65-F5344CB8AC3E}">
        <p14:creationId xmlns:p14="http://schemas.microsoft.com/office/powerpoint/2010/main" val="86790296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tr-TR" b="1" dirty="0"/>
              <a:t>Kadına Yönelik Şiddetle Mücadelede </a:t>
            </a:r>
            <a:br>
              <a:rPr lang="tr-TR" b="1" dirty="0"/>
            </a:br>
            <a:r>
              <a:rPr lang="tr-TR" b="1" dirty="0"/>
              <a:t>Kurumsal Çalışmalar</a:t>
            </a:r>
          </a:p>
        </p:txBody>
      </p:sp>
      <p:pic>
        <p:nvPicPr>
          <p:cNvPr id="5" name="İçerik Yer Tutucusu 4"/>
          <p:cNvPicPr>
            <a:picLocks noGrp="1" noChangeAspect="1"/>
          </p:cNvPicPr>
          <p:nvPr>
            <p:ph idx="1"/>
          </p:nvPr>
        </p:nvPicPr>
        <p:blipFill>
          <a:blip r:embed="rId2"/>
          <a:stretch>
            <a:fillRect/>
          </a:stretch>
        </p:blipFill>
        <p:spPr>
          <a:xfrm>
            <a:off x="3139103" y="2203268"/>
            <a:ext cx="6875091" cy="3778250"/>
          </a:xfrm>
          <a:prstGeom prst="rect">
            <a:avLst/>
          </a:prstGeom>
        </p:spPr>
      </p:pic>
    </p:spTree>
    <p:extLst>
      <p:ext uri="{BB962C8B-B14F-4D97-AF65-F5344CB8AC3E}">
        <p14:creationId xmlns:p14="http://schemas.microsoft.com/office/powerpoint/2010/main" val="297254401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pPr algn="ctr"/>
            <a:r>
              <a:rPr lang="tr-TR" b="1" dirty="0"/>
              <a:t>Kadına Yönelik Şiddetle Mücadele </a:t>
            </a:r>
            <a:br>
              <a:rPr lang="tr-TR" b="1" dirty="0"/>
            </a:br>
            <a:r>
              <a:rPr lang="tr-TR" b="1" dirty="0"/>
              <a:t>Ulusal Eylem Planı (2016-2020)</a:t>
            </a:r>
            <a:br>
              <a:rPr lang="tr-TR" b="1" dirty="0"/>
            </a:br>
            <a:endParaRPr lang="tr-TR" b="1" dirty="0"/>
          </a:p>
        </p:txBody>
      </p:sp>
      <p:pic>
        <p:nvPicPr>
          <p:cNvPr id="4" name="İçerik Yer Tutucusu 3"/>
          <p:cNvPicPr>
            <a:picLocks noGrp="1" noChangeAspect="1"/>
          </p:cNvPicPr>
          <p:nvPr>
            <p:ph idx="1"/>
          </p:nvPr>
        </p:nvPicPr>
        <p:blipFill>
          <a:blip r:embed="rId2"/>
          <a:stretch>
            <a:fillRect/>
          </a:stretch>
        </p:blipFill>
        <p:spPr>
          <a:xfrm>
            <a:off x="0" y="1800678"/>
            <a:ext cx="2444708" cy="2500312"/>
          </a:xfrm>
          <a:prstGeom prst="rect">
            <a:avLst/>
          </a:prstGeom>
        </p:spPr>
      </p:pic>
      <p:pic>
        <p:nvPicPr>
          <p:cNvPr id="5" name="Picture 2" descr="Ekran Resmi 2017-01-07 12.35.56.png"/>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2444708" y="1800678"/>
            <a:ext cx="6227762" cy="2500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1774870" y="4456219"/>
            <a:ext cx="9126538" cy="2200602"/>
          </a:xfrm>
          <a:prstGeom prst="rect">
            <a:avLst/>
          </a:prstGeom>
        </p:spPr>
        <p:txBody>
          <a:bodyPr>
            <a:spAutoFit/>
          </a:bodyPr>
          <a:lstStyle/>
          <a:p>
            <a:pPr marL="342900" indent="-342900" eaLnBrk="0" hangingPunct="0">
              <a:spcBef>
                <a:spcPts val="600"/>
              </a:spcBef>
              <a:buFont typeface="Wingdings" pitchFamily="2" charset="2"/>
              <a:buChar char="ü"/>
              <a:defRPr/>
            </a:pPr>
            <a:r>
              <a:rPr lang="tr-TR" sz="1600" b="1" dirty="0" smtClean="0">
                <a:solidFill>
                  <a:prstClr val="black"/>
                </a:solidFill>
                <a:latin typeface="Times New Roman" pitchFamily="18" charset="0"/>
                <a:cs typeface="Times New Roman" pitchFamily="18" charset="0"/>
              </a:rPr>
              <a:t>Eylem </a:t>
            </a:r>
            <a:r>
              <a:rPr lang="tr-TR" sz="1600" b="1" dirty="0">
                <a:solidFill>
                  <a:prstClr val="black"/>
                </a:solidFill>
                <a:latin typeface="Times New Roman" pitchFamily="18" charset="0"/>
                <a:cs typeface="Times New Roman" pitchFamily="18" charset="0"/>
              </a:rPr>
              <a:t>Planı’nda: </a:t>
            </a:r>
          </a:p>
          <a:p>
            <a:pPr marL="800100" lvl="1" indent="-342900" eaLnBrk="0" hangingPunct="0">
              <a:spcBef>
                <a:spcPts val="600"/>
              </a:spcBef>
              <a:buFont typeface="Wingdings" pitchFamily="2" charset="2"/>
              <a:buChar char="§"/>
              <a:defRPr/>
            </a:pPr>
            <a:r>
              <a:rPr lang="tr-TR" sz="1600" b="1" i="1" dirty="0">
                <a:solidFill>
                  <a:schemeClr val="accent1">
                    <a:lumMod val="75000"/>
                  </a:schemeClr>
                </a:solidFill>
                <a:latin typeface="Times New Roman" pitchFamily="18" charset="0"/>
                <a:cs typeface="Times New Roman" pitchFamily="18" charset="0"/>
              </a:rPr>
              <a:t>Mevzuat düzenlemeleri,</a:t>
            </a:r>
          </a:p>
          <a:p>
            <a:pPr marL="800100" lvl="1" indent="-342900" eaLnBrk="0" hangingPunct="0">
              <a:spcBef>
                <a:spcPts val="600"/>
              </a:spcBef>
              <a:buFont typeface="Wingdings" pitchFamily="2" charset="2"/>
              <a:buChar char="§"/>
              <a:defRPr/>
            </a:pPr>
            <a:r>
              <a:rPr lang="tr-TR" sz="1600" b="1" i="1" dirty="0">
                <a:solidFill>
                  <a:schemeClr val="accent1">
                    <a:lumMod val="75000"/>
                  </a:schemeClr>
                </a:solidFill>
                <a:latin typeface="Times New Roman" pitchFamily="18" charset="0"/>
                <a:cs typeface="Times New Roman" pitchFamily="18" charset="0"/>
              </a:rPr>
              <a:t>Farkındalık yaratma ve zihniyet dönüşümü, </a:t>
            </a:r>
          </a:p>
          <a:p>
            <a:pPr marL="800100" lvl="1" indent="-342900" eaLnBrk="0" hangingPunct="0">
              <a:spcBef>
                <a:spcPts val="600"/>
              </a:spcBef>
              <a:buFont typeface="Wingdings" pitchFamily="2" charset="2"/>
              <a:buChar char="§"/>
              <a:defRPr/>
            </a:pPr>
            <a:r>
              <a:rPr lang="tr-TR" sz="1600" b="1" i="1" dirty="0">
                <a:solidFill>
                  <a:schemeClr val="accent1">
                    <a:lumMod val="75000"/>
                  </a:schemeClr>
                </a:solidFill>
                <a:latin typeface="Times New Roman" pitchFamily="18" charset="0"/>
                <a:cs typeface="Times New Roman" pitchFamily="18" charset="0"/>
              </a:rPr>
              <a:t>Koruyucu ve önleyici hizmet sunumu ve şiddet mağdurlarının güçlenmesi,</a:t>
            </a:r>
          </a:p>
          <a:p>
            <a:pPr marL="800100" lvl="1" indent="-342900" eaLnBrk="0" hangingPunct="0">
              <a:spcBef>
                <a:spcPts val="600"/>
              </a:spcBef>
              <a:buFont typeface="Wingdings" pitchFamily="2" charset="2"/>
              <a:buChar char="§"/>
              <a:defRPr/>
            </a:pPr>
            <a:r>
              <a:rPr lang="tr-TR" sz="1600" b="1" i="1" dirty="0">
                <a:solidFill>
                  <a:schemeClr val="accent1">
                    <a:lumMod val="75000"/>
                  </a:schemeClr>
                </a:solidFill>
                <a:latin typeface="Times New Roman" pitchFamily="18" charset="0"/>
                <a:cs typeface="Times New Roman" pitchFamily="18" charset="0"/>
              </a:rPr>
              <a:t>Sağlık hizmetlerinin düzenlenmesi ve uygulanması,</a:t>
            </a:r>
          </a:p>
          <a:p>
            <a:pPr marL="800100" lvl="1" indent="-342900" eaLnBrk="0" hangingPunct="0">
              <a:spcBef>
                <a:spcPts val="600"/>
              </a:spcBef>
              <a:buFont typeface="Wingdings" pitchFamily="2" charset="2"/>
              <a:buChar char="§"/>
              <a:defRPr/>
            </a:pPr>
            <a:r>
              <a:rPr lang="tr-TR" sz="1600" b="1" i="1" dirty="0">
                <a:solidFill>
                  <a:schemeClr val="accent1">
                    <a:lumMod val="75000"/>
                  </a:schemeClr>
                </a:solidFill>
                <a:latin typeface="Times New Roman" pitchFamily="18" charset="0"/>
                <a:cs typeface="Times New Roman" pitchFamily="18" charset="0"/>
              </a:rPr>
              <a:t>Kurumlar arası işbirliği ve politika geliştirme </a:t>
            </a:r>
            <a:r>
              <a:rPr lang="tr-TR" sz="1600" dirty="0">
                <a:solidFill>
                  <a:prstClr val="black"/>
                </a:solidFill>
                <a:latin typeface="Times New Roman" pitchFamily="18" charset="0"/>
                <a:cs typeface="Times New Roman" pitchFamily="18" charset="0"/>
              </a:rPr>
              <a:t>olmak </a:t>
            </a:r>
            <a:r>
              <a:rPr lang="tr-TR" sz="1600" dirty="0">
                <a:latin typeface="Times New Roman" pitchFamily="18" charset="0"/>
                <a:cs typeface="Times New Roman" pitchFamily="18" charset="0"/>
              </a:rPr>
              <a:t>üzere</a:t>
            </a:r>
            <a:r>
              <a:rPr lang="tr-TR" sz="1600" dirty="0">
                <a:solidFill>
                  <a:schemeClr val="accent1">
                    <a:lumMod val="75000"/>
                  </a:schemeClr>
                </a:solidFill>
                <a:latin typeface="Times New Roman" pitchFamily="18" charset="0"/>
                <a:cs typeface="Times New Roman" pitchFamily="18" charset="0"/>
              </a:rPr>
              <a:t> </a:t>
            </a:r>
            <a:r>
              <a:rPr lang="tr-TR" sz="1600" b="1" u="sng" dirty="0">
                <a:solidFill>
                  <a:schemeClr val="accent1">
                    <a:lumMod val="75000"/>
                  </a:schemeClr>
                </a:solidFill>
                <a:latin typeface="Times New Roman" pitchFamily="18" charset="0"/>
                <a:cs typeface="Times New Roman" pitchFamily="18" charset="0"/>
              </a:rPr>
              <a:t>5 hedefe</a:t>
            </a:r>
            <a:r>
              <a:rPr lang="tr-TR" sz="1600" dirty="0">
                <a:solidFill>
                  <a:schemeClr val="accent1">
                    <a:lumMod val="75000"/>
                  </a:schemeClr>
                </a:solidFill>
                <a:latin typeface="Times New Roman" pitchFamily="18" charset="0"/>
                <a:cs typeface="Times New Roman" pitchFamily="18" charset="0"/>
              </a:rPr>
              <a:t> </a:t>
            </a:r>
            <a:r>
              <a:rPr lang="tr-TR" sz="1600" dirty="0">
                <a:solidFill>
                  <a:prstClr val="black"/>
                </a:solidFill>
                <a:latin typeface="Times New Roman" pitchFamily="18" charset="0"/>
                <a:cs typeface="Times New Roman" pitchFamily="18" charset="0"/>
              </a:rPr>
              <a:t>ilişkin </a:t>
            </a:r>
            <a:r>
              <a:rPr lang="tr-TR" sz="1600" b="1" u="sng" dirty="0">
                <a:solidFill>
                  <a:schemeClr val="accent1">
                    <a:lumMod val="75000"/>
                  </a:schemeClr>
                </a:solidFill>
                <a:latin typeface="Times New Roman" pitchFamily="18" charset="0"/>
                <a:cs typeface="Times New Roman" pitchFamily="18" charset="0"/>
              </a:rPr>
              <a:t>31 temel faaliyet</a:t>
            </a:r>
            <a:r>
              <a:rPr lang="tr-TR" sz="1600" dirty="0">
                <a:solidFill>
                  <a:schemeClr val="accent1">
                    <a:lumMod val="75000"/>
                  </a:schemeClr>
                </a:solidFill>
                <a:latin typeface="Times New Roman" pitchFamily="18" charset="0"/>
                <a:cs typeface="Times New Roman" pitchFamily="18" charset="0"/>
              </a:rPr>
              <a:t> </a:t>
            </a:r>
            <a:r>
              <a:rPr lang="tr-TR" sz="1600" dirty="0">
                <a:solidFill>
                  <a:prstClr val="black"/>
                </a:solidFill>
                <a:latin typeface="Times New Roman" pitchFamily="18" charset="0"/>
                <a:cs typeface="Times New Roman" pitchFamily="18" charset="0"/>
              </a:rPr>
              <a:t>yer almaktadır. </a:t>
            </a:r>
          </a:p>
        </p:txBody>
      </p:sp>
    </p:spTree>
    <p:extLst>
      <p:ext uri="{BB962C8B-B14F-4D97-AF65-F5344CB8AC3E}">
        <p14:creationId xmlns:p14="http://schemas.microsoft.com/office/powerpoint/2010/main" val="298716619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2592925" y="624109"/>
            <a:ext cx="8911687" cy="1622701"/>
          </a:xfrm>
        </p:spPr>
        <p:txBody>
          <a:bodyPr>
            <a:normAutofit fontScale="90000"/>
          </a:bodyPr>
          <a:lstStyle/>
          <a:p>
            <a:pPr algn="ctr"/>
            <a:r>
              <a:rPr lang="tr-TR" b="1" dirty="0"/>
              <a:t>ŞİDDETLE MÜCADELEDE </a:t>
            </a:r>
            <a:br>
              <a:rPr lang="tr-TR" b="1" dirty="0"/>
            </a:br>
            <a:r>
              <a:rPr lang="tr-TR" b="1" dirty="0"/>
              <a:t>       BİREYSEL OLARAK YAPILABİLECEKLERİMİZ VAR!</a:t>
            </a:r>
          </a:p>
        </p:txBody>
      </p:sp>
      <p:sp>
        <p:nvSpPr>
          <p:cNvPr id="4" name="İçerik Yer Tutucusu 2"/>
          <p:cNvSpPr>
            <a:spLocks noGrp="1"/>
          </p:cNvSpPr>
          <p:nvPr>
            <p:ph idx="1"/>
          </p:nvPr>
        </p:nvSpPr>
        <p:spPr/>
        <p:txBody>
          <a:bodyPr>
            <a:noAutofit/>
          </a:bodyPr>
          <a:lstStyle/>
          <a:p>
            <a:pPr marL="0" indent="0">
              <a:lnSpc>
                <a:spcPct val="100000"/>
              </a:lnSpc>
              <a:buNone/>
            </a:pPr>
            <a:endParaRPr lang="tr-TR" sz="2600" b="1" u="sng" dirty="0">
              <a:solidFill>
                <a:srgbClr val="FF0000"/>
              </a:solidFill>
              <a:latin typeface="Arial"/>
              <a:cs typeface="Arial"/>
            </a:endParaRPr>
          </a:p>
          <a:p>
            <a:pPr algn="just">
              <a:lnSpc>
                <a:spcPct val="100000"/>
              </a:lnSpc>
              <a:buFont typeface="Wingdings" panose="05000000000000000000" pitchFamily="2" charset="2"/>
              <a:buChar char="ü"/>
            </a:pPr>
            <a:r>
              <a:rPr lang="tr-TR" altLang="tr-TR" sz="2600" dirty="0">
                <a:latin typeface="Arial"/>
                <a:cs typeface="Arial"/>
              </a:rPr>
              <a:t>Kadınlar ile erkeklerin eşit haklara sahip olduğu unutulmamalı,</a:t>
            </a:r>
          </a:p>
          <a:p>
            <a:pPr algn="just">
              <a:lnSpc>
                <a:spcPct val="100000"/>
              </a:lnSpc>
              <a:buFont typeface="Wingdings" panose="05000000000000000000" pitchFamily="2" charset="2"/>
              <a:buChar char="ü"/>
            </a:pPr>
            <a:r>
              <a:rPr lang="tr-TR" altLang="tr-TR" sz="2600" dirty="0">
                <a:latin typeface="Arial"/>
                <a:cs typeface="Arial"/>
              </a:rPr>
              <a:t>Kadınlar ve erkeklerin hak, fırsat ve imkanlardan eşit biçimde yararlanmalarında herkesin sorumluluğu olduğu bilinmeli, </a:t>
            </a:r>
          </a:p>
          <a:p>
            <a:pPr algn="just">
              <a:lnSpc>
                <a:spcPct val="100000"/>
              </a:lnSpc>
              <a:buFont typeface="Wingdings" panose="05000000000000000000" pitchFamily="2" charset="2"/>
              <a:buChar char="ü"/>
            </a:pPr>
            <a:r>
              <a:rPr lang="tr-TR" sz="2600" dirty="0">
                <a:latin typeface="Arial"/>
                <a:cs typeface="Arial"/>
              </a:rPr>
              <a:t>Aile içi ve kadına karşı şiddetin sonlanmasında erkeklerin rolünün son derece önemli olduğu bilinmelidir.</a:t>
            </a:r>
          </a:p>
          <a:p>
            <a:pPr algn="just">
              <a:lnSpc>
                <a:spcPct val="100000"/>
              </a:lnSpc>
              <a:buFont typeface="Wingdings" panose="05000000000000000000" pitchFamily="2" charset="2"/>
              <a:buChar char="ü"/>
            </a:pPr>
            <a:endParaRPr lang="tr-TR" sz="2600" dirty="0">
              <a:latin typeface="Arial"/>
              <a:cs typeface="Arial"/>
            </a:endParaRPr>
          </a:p>
          <a:p>
            <a:pPr algn="just">
              <a:lnSpc>
                <a:spcPct val="100000"/>
              </a:lnSpc>
              <a:buFont typeface="Wingdings" panose="05000000000000000000" pitchFamily="2" charset="2"/>
              <a:buChar char="ü"/>
            </a:pPr>
            <a:endParaRPr lang="tr-TR" altLang="tr-TR" sz="2600" dirty="0">
              <a:latin typeface="Arial"/>
              <a:cs typeface="Arial"/>
            </a:endParaRPr>
          </a:p>
          <a:p>
            <a:pPr marL="0" indent="0" algn="just">
              <a:lnSpc>
                <a:spcPct val="100000"/>
              </a:lnSpc>
              <a:buNone/>
            </a:pPr>
            <a:endParaRPr lang="tr-TR" altLang="tr-TR" sz="2600" dirty="0">
              <a:latin typeface="Arial"/>
              <a:cs typeface="Arial"/>
            </a:endParaRPr>
          </a:p>
          <a:p>
            <a:pPr marL="0" indent="0">
              <a:lnSpc>
                <a:spcPct val="100000"/>
              </a:lnSpc>
              <a:buNone/>
            </a:pPr>
            <a:endParaRPr lang="tr-TR" sz="2600" b="1" u="sng" dirty="0">
              <a:solidFill>
                <a:srgbClr val="FF0000"/>
              </a:solidFill>
              <a:latin typeface="Arial"/>
              <a:cs typeface="Arial"/>
            </a:endParaRPr>
          </a:p>
        </p:txBody>
      </p:sp>
    </p:spTree>
    <p:extLst>
      <p:ext uri="{BB962C8B-B14F-4D97-AF65-F5344CB8AC3E}">
        <p14:creationId xmlns:p14="http://schemas.microsoft.com/office/powerpoint/2010/main" val="323283566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t>SONSÖZ…</a:t>
            </a:r>
          </a:p>
        </p:txBody>
      </p:sp>
      <p:sp>
        <p:nvSpPr>
          <p:cNvPr id="4" name="İçerik Yer Tutucusu 2"/>
          <p:cNvSpPr>
            <a:spLocks noGrp="1"/>
          </p:cNvSpPr>
          <p:nvPr>
            <p:ph idx="1"/>
          </p:nvPr>
        </p:nvSpPr>
        <p:spPr>
          <a:xfrm>
            <a:off x="2005738" y="1905000"/>
            <a:ext cx="9942422" cy="3777622"/>
          </a:xfrm>
        </p:spPr>
        <p:txBody>
          <a:bodyPr>
            <a:normAutofit fontScale="92500"/>
          </a:bodyPr>
          <a:lstStyle/>
          <a:p>
            <a:pPr>
              <a:lnSpc>
                <a:spcPct val="100000"/>
              </a:lnSpc>
            </a:pPr>
            <a:r>
              <a:rPr lang="tr-TR" altLang="tr-TR" sz="2400" dirty="0">
                <a:cs typeface="Arial"/>
              </a:rPr>
              <a:t>Şiddet ilgili olarak Ulusal mevzuatımızda bir eksiklik bulunmamaktadır.  </a:t>
            </a:r>
          </a:p>
          <a:p>
            <a:pPr>
              <a:lnSpc>
                <a:spcPct val="100000"/>
              </a:lnSpc>
            </a:pPr>
            <a:r>
              <a:rPr lang="tr-TR" altLang="tr-TR" sz="2400" dirty="0">
                <a:cs typeface="Arial"/>
              </a:rPr>
              <a:t>Ancak, şiddetle mücadelede kapsamında mevzuatın uygulanmasında ortaya çıkan sorunlara köklü ve gerçekçi bir çözüm için </a:t>
            </a:r>
            <a:r>
              <a:rPr lang="tr-TR" altLang="tr-TR" sz="2400" b="1" i="1" dirty="0">
                <a:cs typeface="Arial"/>
              </a:rPr>
              <a:t>toplumun tüm kesiminin katılımı gereklidir</a:t>
            </a:r>
            <a:r>
              <a:rPr lang="tr-TR" altLang="tr-TR" sz="2400" dirty="0">
                <a:cs typeface="Arial"/>
              </a:rPr>
              <a:t> ve </a:t>
            </a:r>
            <a:r>
              <a:rPr lang="tr-TR" altLang="tr-TR" sz="2400" b="1" i="1" dirty="0">
                <a:cs typeface="Arial"/>
              </a:rPr>
              <a:t>yasalara göre </a:t>
            </a:r>
            <a:r>
              <a:rPr lang="tr-TR" altLang="tr-TR" sz="2400" b="1" i="1" dirty="0">
                <a:solidFill>
                  <a:schemeClr val="tx1"/>
                </a:solidFill>
                <a:cs typeface="Arial"/>
              </a:rPr>
              <a:t>de </a:t>
            </a:r>
            <a:r>
              <a:rPr lang="tr-TR" altLang="tr-TR" sz="2400" b="1" i="1" dirty="0">
                <a:cs typeface="Arial"/>
              </a:rPr>
              <a:t>zorunludur</a:t>
            </a:r>
            <a:r>
              <a:rPr lang="tr-TR" altLang="tr-TR" sz="2400" dirty="0">
                <a:cs typeface="Arial"/>
              </a:rPr>
              <a:t>.</a:t>
            </a:r>
          </a:p>
          <a:p>
            <a:pPr>
              <a:lnSpc>
                <a:spcPct val="100000"/>
              </a:lnSpc>
            </a:pPr>
            <a:r>
              <a:rPr lang="tr-TR" altLang="tr-TR" sz="2400" dirty="0">
                <a:cs typeface="Arial"/>
              </a:rPr>
              <a:t>Bu konuda her birimizin sorumluluğu bulunmaktadır.</a:t>
            </a:r>
          </a:p>
          <a:p>
            <a:pPr marL="457200" lvl="1" indent="0">
              <a:lnSpc>
                <a:spcPct val="110000"/>
              </a:lnSpc>
              <a:buNone/>
            </a:pPr>
            <a:r>
              <a:rPr lang="tr-TR" altLang="tr-TR" sz="2400" b="1" i="1" dirty="0">
                <a:solidFill>
                  <a:srgbClr val="FF0000"/>
                </a:solidFill>
              </a:rPr>
              <a:t>GÜÇLÜ KADIN;</a:t>
            </a:r>
          </a:p>
          <a:p>
            <a:pPr marL="457200" lvl="1" indent="0">
              <a:lnSpc>
                <a:spcPct val="100000"/>
              </a:lnSpc>
              <a:buFont typeface="Arial" pitchFamily="34" charset="0"/>
              <a:buNone/>
            </a:pPr>
            <a:r>
              <a:rPr lang="tr-TR" altLang="tr-TR" sz="2400" b="1" i="1" dirty="0">
                <a:solidFill>
                  <a:srgbClr val="FF0000"/>
                </a:solidFill>
              </a:rPr>
              <a:t>		GÜÇLÜ AİLE;</a:t>
            </a:r>
          </a:p>
          <a:p>
            <a:pPr marL="457200" lvl="1" indent="0">
              <a:lnSpc>
                <a:spcPct val="100000"/>
              </a:lnSpc>
              <a:buFont typeface="Arial" pitchFamily="34" charset="0"/>
              <a:buNone/>
            </a:pPr>
            <a:r>
              <a:rPr lang="tr-TR" altLang="tr-TR" sz="2400" b="1" i="1" dirty="0">
                <a:solidFill>
                  <a:srgbClr val="FF0000"/>
                </a:solidFill>
              </a:rPr>
              <a:t>			GÜÇLÜ TOPLUM.</a:t>
            </a:r>
          </a:p>
          <a:p>
            <a:pPr>
              <a:lnSpc>
                <a:spcPct val="100000"/>
              </a:lnSpc>
            </a:pPr>
            <a:endParaRPr lang="tr-TR" dirty="0"/>
          </a:p>
        </p:txBody>
      </p:sp>
    </p:spTree>
    <p:extLst>
      <p:ext uri="{BB962C8B-B14F-4D97-AF65-F5344CB8AC3E}">
        <p14:creationId xmlns:p14="http://schemas.microsoft.com/office/powerpoint/2010/main" val="405976179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4" name="İçerik Yer Tutucusu 3"/>
          <p:cNvPicPr>
            <a:picLocks noGrp="1" noChangeAspect="1"/>
          </p:cNvPicPr>
          <p:nvPr>
            <p:ph idx="1"/>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3581016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4" name="İçerik Yer Tutucusu 3"/>
          <p:cNvPicPr>
            <a:picLocks noGrp="1" noChangeAspect="1"/>
          </p:cNvPicPr>
          <p:nvPr>
            <p:ph idx="1"/>
          </p:nvPr>
        </p:nvPicPr>
        <p:blipFill>
          <a:blip r:embed="rId2"/>
          <a:stretch>
            <a:fillRect/>
          </a:stretch>
        </p:blipFill>
        <p:spPr>
          <a:xfrm>
            <a:off x="0" y="0"/>
            <a:ext cx="12191999" cy="6858000"/>
          </a:xfrm>
          <a:prstGeom prst="rect">
            <a:avLst/>
          </a:prstGeom>
        </p:spPr>
      </p:pic>
    </p:spTree>
    <p:extLst>
      <p:ext uri="{BB962C8B-B14F-4D97-AF65-F5344CB8AC3E}">
        <p14:creationId xmlns:p14="http://schemas.microsoft.com/office/powerpoint/2010/main" val="332439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tr-TR" b="1" dirty="0"/>
              <a:t>ŞİDDET KADINLAR İÇİN NEDEN </a:t>
            </a:r>
            <a:br>
              <a:rPr lang="tr-TR" b="1" dirty="0"/>
            </a:br>
            <a:r>
              <a:rPr lang="tr-TR" b="1" dirty="0"/>
              <a:t>ÖNEMLİ BİR SORUNDUR?</a:t>
            </a:r>
          </a:p>
        </p:txBody>
      </p:sp>
      <p:sp>
        <p:nvSpPr>
          <p:cNvPr id="3" name="İçerik Yer Tutucusu 2"/>
          <p:cNvSpPr>
            <a:spLocks noGrp="1"/>
          </p:cNvSpPr>
          <p:nvPr>
            <p:ph idx="1"/>
          </p:nvPr>
        </p:nvSpPr>
        <p:spPr/>
        <p:txBody>
          <a:bodyPr/>
          <a:lstStyle/>
          <a:p>
            <a:r>
              <a:rPr lang="tr-TR" dirty="0"/>
              <a:t>Şiddeti yaygın bir şekilde yaşayan kadınlardır.</a:t>
            </a:r>
          </a:p>
          <a:p>
            <a:r>
              <a:rPr lang="tr-TR" dirty="0"/>
              <a:t>Şiddet nedeniyle kadınların sağlığı bozulur, yeti kaybına uğrayabilir, ya da hayatlarını kaybedebilirler.</a:t>
            </a:r>
          </a:p>
          <a:p>
            <a:r>
              <a:rPr lang="tr-TR" dirty="0"/>
              <a:t>Kadının öz güvenini ve öz saygısını çok büyük ölçüde zedeler.</a:t>
            </a:r>
          </a:p>
          <a:p>
            <a:r>
              <a:rPr lang="tr-TR" dirty="0"/>
              <a:t>Kadına yönelik şiddet bir insan hakları ihlalidir</a:t>
            </a:r>
            <a:r>
              <a:rPr lang="tr-TR" dirty="0" smtClean="0"/>
              <a:t>.</a:t>
            </a:r>
          </a:p>
          <a:p>
            <a:endParaRPr lang="tr-TR" dirty="0"/>
          </a:p>
          <a:p>
            <a:r>
              <a:rPr lang="tr-TR" b="1" dirty="0">
                <a:solidFill>
                  <a:srgbClr val="C00000"/>
                </a:solidFill>
              </a:rPr>
              <a:t>Dünya çapında kadın cinayetlerinin </a:t>
            </a:r>
            <a:r>
              <a:rPr lang="tr-TR" sz="3600" b="1" dirty="0" smtClean="0">
                <a:solidFill>
                  <a:srgbClr val="C00000"/>
                </a:solidFill>
              </a:rPr>
              <a:t>% </a:t>
            </a:r>
            <a:r>
              <a:rPr lang="tr-TR" sz="3600" b="1" dirty="0">
                <a:solidFill>
                  <a:srgbClr val="C00000"/>
                </a:solidFill>
              </a:rPr>
              <a:t>38’i </a:t>
            </a:r>
            <a:r>
              <a:rPr lang="tr-TR" b="1" dirty="0">
                <a:solidFill>
                  <a:srgbClr val="C00000"/>
                </a:solidFill>
              </a:rPr>
              <a:t>kadınların eşi ya da birlikte yaşadığı kişiler tarafından işlenmektedir. </a:t>
            </a:r>
          </a:p>
          <a:p>
            <a:endParaRPr lang="tr-TR" dirty="0"/>
          </a:p>
        </p:txBody>
      </p:sp>
    </p:spTree>
    <p:extLst>
      <p:ext uri="{BB962C8B-B14F-4D97-AF65-F5344CB8AC3E}">
        <p14:creationId xmlns:p14="http://schemas.microsoft.com/office/powerpoint/2010/main" val="20412801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4" name="İçerik Yer Tutucusu 3" descr="110469,aile-ici-siddetppt [Uyumluluk Modu] - PowerPoint (Ürün Etkinleştirilemedi)"/>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l="30207" t="15263" r="15444" b="9516"/>
          <a:stretch/>
        </p:blipFill>
        <p:spPr>
          <a:xfrm>
            <a:off x="0" y="0"/>
            <a:ext cx="12192000" cy="6858000"/>
          </a:xfrm>
        </p:spPr>
      </p:pic>
    </p:spTree>
    <p:extLst>
      <p:ext uri="{BB962C8B-B14F-4D97-AF65-F5344CB8AC3E}">
        <p14:creationId xmlns:p14="http://schemas.microsoft.com/office/powerpoint/2010/main" val="27360578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tr-TR" b="1" dirty="0"/>
              <a:t>DOĞRULAR VE YANLIŞLAR</a:t>
            </a:r>
            <a:br>
              <a:rPr lang="tr-TR" b="1" dirty="0"/>
            </a:br>
            <a:endParaRPr lang="tr-TR" b="1" dirty="0"/>
          </a:p>
        </p:txBody>
      </p:sp>
      <p:pic>
        <p:nvPicPr>
          <p:cNvPr id="4" name="İçerik Yer Tutucusu 3"/>
          <p:cNvPicPr>
            <a:picLocks noGrp="1" noChangeAspect="1"/>
          </p:cNvPicPr>
          <p:nvPr>
            <p:ph idx="1"/>
          </p:nvPr>
        </p:nvPicPr>
        <p:blipFill>
          <a:blip r:embed="rId2"/>
          <a:stretch>
            <a:fillRect/>
          </a:stretch>
        </p:blipFill>
        <p:spPr>
          <a:xfrm>
            <a:off x="4802435" y="2303530"/>
            <a:ext cx="3731075" cy="2828789"/>
          </a:xfrm>
          <a:prstGeom prst="rect">
            <a:avLst/>
          </a:prstGeom>
        </p:spPr>
      </p:pic>
    </p:spTree>
    <p:extLst>
      <p:ext uri="{BB962C8B-B14F-4D97-AF65-F5344CB8AC3E}">
        <p14:creationId xmlns:p14="http://schemas.microsoft.com/office/powerpoint/2010/main" val="39449883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952368" y="2133600"/>
            <a:ext cx="9552244" cy="3777622"/>
          </a:xfrm>
        </p:spPr>
        <p:txBody>
          <a:bodyPr/>
          <a:lstStyle/>
          <a:p>
            <a:r>
              <a:rPr lang="tr-TR" b="1" dirty="0">
                <a:solidFill>
                  <a:srgbClr val="C00000"/>
                </a:solidFill>
              </a:rPr>
              <a:t>İFADE 1: Kadına yönelik şiddet eğitimsiz, sosyoekonomik düzeyi düşük ve işsiz kişiler arasında görülür</a:t>
            </a:r>
            <a:r>
              <a:rPr lang="tr-TR" b="1" dirty="0" smtClean="0">
                <a:solidFill>
                  <a:srgbClr val="C00000"/>
                </a:solidFill>
              </a:rPr>
              <a:t>.</a:t>
            </a:r>
          </a:p>
          <a:p>
            <a:pPr marL="0" indent="0">
              <a:buNone/>
            </a:pPr>
            <a:r>
              <a:rPr lang="tr-TR" b="1" dirty="0" smtClean="0">
                <a:solidFill>
                  <a:srgbClr val="C00000"/>
                </a:solidFill>
              </a:rPr>
              <a:t>YANLIŞ</a:t>
            </a:r>
          </a:p>
          <a:p>
            <a:pPr marL="0" indent="0">
              <a:buNone/>
            </a:pPr>
            <a:r>
              <a:rPr lang="tr-TR" b="1" dirty="0" smtClean="0">
                <a:solidFill>
                  <a:schemeClr val="accent6">
                    <a:lumMod val="75000"/>
                  </a:schemeClr>
                </a:solidFill>
              </a:rPr>
              <a:t>Türkiye’de  </a:t>
            </a:r>
            <a:r>
              <a:rPr lang="tr-TR" b="1" dirty="0">
                <a:solidFill>
                  <a:schemeClr val="accent6">
                    <a:lumMod val="75000"/>
                  </a:schemeClr>
                </a:solidFill>
              </a:rPr>
              <a:t>kadına yönelik fiziksel/ cinsel şiddet uygulayan erkeklerin:</a:t>
            </a:r>
            <a:r>
              <a:rPr lang="tr-TR" b="1" dirty="0">
                <a:solidFill>
                  <a:srgbClr val="C00000"/>
                </a:solidFill>
              </a:rPr>
              <a:t> </a:t>
            </a:r>
          </a:p>
          <a:p>
            <a:r>
              <a:rPr lang="tr-TR" b="1" dirty="0">
                <a:solidFill>
                  <a:srgbClr val="C00000"/>
                </a:solidFill>
              </a:rPr>
              <a:t>% 32, 7’si  (fiziksel) /10,3’ü (cinsel) ücretli bir işte çalışmakta</a:t>
            </a:r>
          </a:p>
          <a:p>
            <a:r>
              <a:rPr lang="tr-TR" b="1" dirty="0">
                <a:solidFill>
                  <a:srgbClr val="C00000"/>
                </a:solidFill>
              </a:rPr>
              <a:t>% 38,7’si  (fiziksel) /14,3’ü (cinsel) ücretli bir işte çalışmamaktadır.</a:t>
            </a:r>
          </a:p>
          <a:p>
            <a:endParaRPr lang="tr-TR" b="1" dirty="0">
              <a:solidFill>
                <a:srgbClr val="C00000"/>
              </a:solidFill>
            </a:endParaRPr>
          </a:p>
          <a:p>
            <a:r>
              <a:rPr lang="tr-TR" b="1" dirty="0">
                <a:solidFill>
                  <a:schemeClr val="accent6">
                    <a:lumMod val="75000"/>
                  </a:schemeClr>
                </a:solidFill>
              </a:rPr>
              <a:t>Türkiye’de  kadına yönelik fiziksel/ cinsel şiddet uygulayan erkeklerin: </a:t>
            </a:r>
          </a:p>
          <a:p>
            <a:r>
              <a:rPr lang="tr-TR" b="1" dirty="0">
                <a:solidFill>
                  <a:srgbClr val="C00000"/>
                </a:solidFill>
              </a:rPr>
              <a:t>% 19,7’sinin  (fiziksel) /%3,9’unun (cinsel) eğitimi lisans ve lisans üstüdür. </a:t>
            </a:r>
          </a:p>
          <a:p>
            <a:endParaRPr lang="tr-TR" b="1" dirty="0">
              <a:solidFill>
                <a:srgbClr val="C00000"/>
              </a:solidFill>
            </a:endParaRPr>
          </a:p>
          <a:p>
            <a:endParaRPr lang="tr-TR" dirty="0"/>
          </a:p>
        </p:txBody>
      </p:sp>
    </p:spTree>
    <p:extLst>
      <p:ext uri="{BB962C8B-B14F-4D97-AF65-F5344CB8AC3E}">
        <p14:creationId xmlns:p14="http://schemas.microsoft.com/office/powerpoint/2010/main" val="24743178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pPr marL="0" indent="0">
              <a:buNone/>
            </a:pPr>
            <a:r>
              <a:rPr lang="tr-TR" b="1" dirty="0">
                <a:solidFill>
                  <a:srgbClr val="C00000"/>
                </a:solidFill>
              </a:rPr>
              <a:t>İFADE 2: Şiddet uygulayanlar mutlaka çocukluklarında şiddete maruz kalmışlardır</a:t>
            </a:r>
            <a:r>
              <a:rPr lang="tr-TR" b="1" dirty="0" smtClean="0">
                <a:solidFill>
                  <a:srgbClr val="C00000"/>
                </a:solidFill>
              </a:rPr>
              <a:t>.</a:t>
            </a:r>
          </a:p>
          <a:p>
            <a:pPr marL="0" indent="0">
              <a:buNone/>
            </a:pPr>
            <a:endParaRPr lang="tr-TR" b="1" dirty="0" smtClean="0">
              <a:solidFill>
                <a:srgbClr val="C00000"/>
              </a:solidFill>
            </a:endParaRPr>
          </a:p>
          <a:p>
            <a:pPr marL="0" indent="0">
              <a:buNone/>
            </a:pPr>
            <a:r>
              <a:rPr lang="tr-TR" b="1" dirty="0" smtClean="0">
                <a:solidFill>
                  <a:srgbClr val="C00000"/>
                </a:solidFill>
              </a:rPr>
              <a:t>YANLIŞ</a:t>
            </a:r>
            <a:endParaRPr lang="tr-TR" b="1" dirty="0">
              <a:solidFill>
                <a:srgbClr val="C00000"/>
              </a:solidFill>
            </a:endParaRPr>
          </a:p>
          <a:p>
            <a:pPr marL="0" indent="0">
              <a:buNone/>
            </a:pPr>
            <a:r>
              <a:rPr lang="tr-TR" b="1" dirty="0">
                <a:solidFill>
                  <a:schemeClr val="tx1"/>
                </a:solidFill>
              </a:rPr>
              <a:t>Her zaman böyle olması şart </a:t>
            </a:r>
            <a:r>
              <a:rPr lang="tr-TR" b="1" dirty="0" smtClean="0">
                <a:solidFill>
                  <a:schemeClr val="tx1"/>
                </a:solidFill>
              </a:rPr>
              <a:t>değil. Şiddete </a:t>
            </a:r>
            <a:r>
              <a:rPr lang="tr-TR" b="1" dirty="0">
                <a:solidFill>
                  <a:schemeClr val="tx1"/>
                </a:solidFill>
              </a:rPr>
              <a:t>maruz kalmayanların şiddet uyguladığı </a:t>
            </a:r>
            <a:r>
              <a:rPr lang="tr-TR" b="1" dirty="0" smtClean="0">
                <a:solidFill>
                  <a:schemeClr val="tx1"/>
                </a:solidFill>
              </a:rPr>
              <a:t>görülmektedir. Şiddete </a:t>
            </a:r>
            <a:r>
              <a:rPr lang="tr-TR" b="1" dirty="0">
                <a:solidFill>
                  <a:schemeClr val="tx1"/>
                </a:solidFill>
              </a:rPr>
              <a:t>maruz kalanlarının tümünün şiddet uygulamadığı bilinmektedir.</a:t>
            </a:r>
          </a:p>
          <a:p>
            <a:pPr marL="0" indent="0">
              <a:buNone/>
            </a:pPr>
            <a:endParaRPr lang="tr-TR" b="1" dirty="0">
              <a:solidFill>
                <a:srgbClr val="C00000"/>
              </a:solidFill>
            </a:endParaRPr>
          </a:p>
          <a:p>
            <a:pPr marL="0" indent="0">
              <a:buNone/>
            </a:pPr>
            <a:endParaRPr lang="tr-TR" b="1" dirty="0">
              <a:solidFill>
                <a:srgbClr val="C00000"/>
              </a:solidFill>
            </a:endParaRPr>
          </a:p>
          <a:p>
            <a:endParaRPr lang="tr-TR" dirty="0"/>
          </a:p>
        </p:txBody>
      </p:sp>
    </p:spTree>
    <p:extLst>
      <p:ext uri="{BB962C8B-B14F-4D97-AF65-F5344CB8AC3E}">
        <p14:creationId xmlns:p14="http://schemas.microsoft.com/office/powerpoint/2010/main" val="1915726178"/>
      </p:ext>
    </p:extLst>
  </p:cSld>
  <p:clrMapOvr>
    <a:masterClrMapping/>
  </p:clrMapOvr>
</p:sld>
</file>

<file path=ppt/theme/theme1.xml><?xml version="1.0" encoding="utf-8"?>
<a:theme xmlns:a="http://schemas.openxmlformats.org/drawingml/2006/main" name="Duman">
  <a:themeElements>
    <a:clrScheme name="Duman">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Duman">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uman">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224</TotalTime>
  <Words>1288</Words>
  <Application>Microsoft Office PowerPoint</Application>
  <PresentationFormat>Geniş ekran</PresentationFormat>
  <Paragraphs>185</Paragraphs>
  <Slides>39</Slides>
  <Notes>0</Notes>
  <HiddenSlides>0</HiddenSlides>
  <MMClips>0</MMClips>
  <ScaleCrop>false</ScaleCrop>
  <HeadingPairs>
    <vt:vector size="6" baseType="variant">
      <vt:variant>
        <vt:lpstr>Kullanılan Yazı Tipleri</vt:lpstr>
      </vt:variant>
      <vt:variant>
        <vt:i4>12</vt:i4>
      </vt:variant>
      <vt:variant>
        <vt:lpstr>Tema</vt:lpstr>
      </vt:variant>
      <vt:variant>
        <vt:i4>1</vt:i4>
      </vt:variant>
      <vt:variant>
        <vt:lpstr>Slayt Başlıkları</vt:lpstr>
      </vt:variant>
      <vt:variant>
        <vt:i4>39</vt:i4>
      </vt:variant>
    </vt:vector>
  </HeadingPairs>
  <TitlesOfParts>
    <vt:vector size="52" baseType="lpstr">
      <vt:lpstr>MS PGothic</vt:lpstr>
      <vt:lpstr>MS PGothic</vt:lpstr>
      <vt:lpstr>SimSun</vt:lpstr>
      <vt:lpstr>Arial</vt:lpstr>
      <vt:lpstr>Batang</vt:lpstr>
      <vt:lpstr>Calibri</vt:lpstr>
      <vt:lpstr>Century Gothic</vt:lpstr>
      <vt:lpstr>Gadugi</vt:lpstr>
      <vt:lpstr>Tahoma</vt:lpstr>
      <vt:lpstr>Times New Roman</vt:lpstr>
      <vt:lpstr>Wingdings</vt:lpstr>
      <vt:lpstr>Wingdings 3</vt:lpstr>
      <vt:lpstr>Duman</vt:lpstr>
      <vt:lpstr>   KADINA YÖNELİK ŞİDDET NEDİR? NİSAN-2021 </vt:lpstr>
      <vt:lpstr>ŞİDDET </vt:lpstr>
      <vt:lpstr>PowerPoint Sunusu</vt:lpstr>
      <vt:lpstr>PowerPoint Sunusu</vt:lpstr>
      <vt:lpstr>ŞİDDET KADINLAR İÇİN NEDEN  ÖNEMLİ BİR SORUNDUR?</vt:lpstr>
      <vt:lpstr>PowerPoint Sunusu</vt:lpstr>
      <vt:lpstr>DOĞRULAR VE YANLIŞLAR </vt:lpstr>
      <vt:lpstr>PowerPoint Sunusu</vt:lpstr>
      <vt:lpstr>PowerPoint Sunusu</vt:lpstr>
      <vt:lpstr>PowerPoint Sunusu</vt:lpstr>
      <vt:lpstr>PowerPoint Sunusu</vt:lpstr>
      <vt:lpstr>PowerPoint Sunusu</vt:lpstr>
      <vt:lpstr>PowerPoint Sunusu</vt:lpstr>
      <vt:lpstr>FİZİKSEL ŞİDDET </vt:lpstr>
      <vt:lpstr>CİNSEL ŞİDDET  </vt:lpstr>
      <vt:lpstr>PSİKOLOJİK/DUYGUSAL ŞİDDET  </vt:lpstr>
      <vt:lpstr>EKONOMİK ŞİDDET  </vt:lpstr>
      <vt:lpstr>KADINA YÖNELİK ŞİDDETİN NEDENLERİ  </vt:lpstr>
      <vt:lpstr>PowerPoint Sunusu</vt:lpstr>
      <vt:lpstr>PowerPoint Sunusu</vt:lpstr>
      <vt:lpstr>KADINA YÖNELİK ŞİDDETLE MÜCADELE       Kurumsal Mekanizmalar</vt:lpstr>
      <vt:lpstr>PowerPoint Sunusu</vt:lpstr>
      <vt:lpstr>PowerPoint Sunusu</vt:lpstr>
      <vt:lpstr>Şiddet Mağdurlarının Başvurabileceği Kurumlar</vt:lpstr>
      <vt:lpstr>Şiddet Önleme ve İzleme Merkezleri (ŞÖNİM) </vt:lpstr>
      <vt:lpstr>   ŞÖNİM’LERDE VERİLEN HİZMETLER</vt:lpstr>
      <vt:lpstr>Kadın Konukevleri  </vt:lpstr>
      <vt:lpstr>ALO 183 Sosyal Destek Hattı </vt:lpstr>
      <vt:lpstr>İÇ İŞLERİ BAKANLIĞI </vt:lpstr>
      <vt:lpstr>KADINA YÖNELİK ŞİDDETLE  İLE İLGİLİ  POLİS BİRİMLERİ </vt:lpstr>
      <vt:lpstr>KADINA YÖNELİK ŞİDDETLE  İLE İLGİLİ  JANDARMA BİRİMLERİ </vt:lpstr>
      <vt:lpstr>ADALET BAKANLIĞI </vt:lpstr>
      <vt:lpstr>SAĞLIK BAKANLIĞI </vt:lpstr>
      <vt:lpstr>BAROLAR </vt:lpstr>
      <vt:lpstr>Kadına Yönelik Şiddetle Mücadelede  Kurumsal Çalışmalar</vt:lpstr>
      <vt:lpstr>Kadına Yönelik Şiddetle Mücadele  Ulusal Eylem Planı (2016-2020) </vt:lpstr>
      <vt:lpstr>ŞİDDETLE MÜCADELEDE         BİREYSEL OLARAK YAPILABİLECEKLERİMİZ VAR!</vt:lpstr>
      <vt:lpstr>SONSÖZ…</vt:lpstr>
      <vt:lpstr>PowerPoint Sunusu</vt:lpstr>
    </vt:vector>
  </TitlesOfParts>
  <Company>SilentAll Team</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HP</dc:creator>
  <cp:lastModifiedBy>HP</cp:lastModifiedBy>
  <cp:revision>21</cp:revision>
  <dcterms:created xsi:type="dcterms:W3CDTF">2020-03-12T09:27:29Z</dcterms:created>
  <dcterms:modified xsi:type="dcterms:W3CDTF">2021-04-08T08:08:58Z</dcterms:modified>
</cp:coreProperties>
</file>