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0"/>
  </p:notesMasterIdLst>
  <p:sldIdLst>
    <p:sldId id="256" r:id="rId2"/>
    <p:sldId id="260" r:id="rId3"/>
    <p:sldId id="261" r:id="rId4"/>
    <p:sldId id="263" r:id="rId5"/>
    <p:sldId id="264" r:id="rId6"/>
    <p:sldId id="265"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5" r:id="rId20"/>
    <p:sldId id="286" r:id="rId21"/>
    <p:sldId id="287" r:id="rId22"/>
    <p:sldId id="289" r:id="rId23"/>
    <p:sldId id="290" r:id="rId24"/>
    <p:sldId id="292" r:id="rId25"/>
    <p:sldId id="293" r:id="rId26"/>
    <p:sldId id="294" r:id="rId27"/>
    <p:sldId id="295" r:id="rId28"/>
    <p:sldId id="296" r:id="rId29"/>
    <p:sldId id="297" r:id="rId30"/>
    <p:sldId id="298" r:id="rId31"/>
    <p:sldId id="304" r:id="rId32"/>
    <p:sldId id="305" r:id="rId33"/>
    <p:sldId id="307" r:id="rId34"/>
    <p:sldId id="308" r:id="rId35"/>
    <p:sldId id="309" r:id="rId36"/>
    <p:sldId id="310" r:id="rId37"/>
    <p:sldId id="311" r:id="rId38"/>
    <p:sldId id="312" r:id="rId3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65FC20-1235-41E5-A8C2-AF7C30DA41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EA780771-9400-4812-BE61-38C48C6643E0}" type="pres">
      <dgm:prSet presAssocID="{9565FC20-1235-41E5-A8C2-AF7C30DA41CE}" presName="linear" presStyleCnt="0">
        <dgm:presLayoutVars>
          <dgm:animLvl val="lvl"/>
          <dgm:resizeHandles val="exact"/>
        </dgm:presLayoutVars>
      </dgm:prSet>
      <dgm:spPr/>
      <dgm:t>
        <a:bodyPr/>
        <a:lstStyle/>
        <a:p>
          <a:endParaRPr lang="tr-TR"/>
        </a:p>
      </dgm:t>
    </dgm:pt>
  </dgm:ptLst>
  <dgm:cxnLst>
    <dgm:cxn modelId="{5EF8D0A2-929F-4753-BE0B-C378D1D930CA}" type="presOf" srcId="{9565FC20-1235-41E5-A8C2-AF7C30DA41CE}" destId="{EA780771-9400-4812-BE61-38C48C6643E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DD2A5F-B320-4F49-855A-99D5A430EF5E}" type="datetimeFigureOut">
              <a:rPr lang="tr-TR" smtClean="0"/>
              <a:t>9.11.2021</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559AC1-198D-4AA9-86F3-8037D53E38DE}" type="slidenum">
              <a:rPr lang="tr-TR" smtClean="0"/>
              <a:t>‹#›</a:t>
            </a:fld>
            <a:endParaRPr lang="tr-TR"/>
          </a:p>
        </p:txBody>
      </p:sp>
    </p:spTree>
    <p:extLst>
      <p:ext uri="{BB962C8B-B14F-4D97-AF65-F5344CB8AC3E}">
        <p14:creationId xmlns:p14="http://schemas.microsoft.com/office/powerpoint/2010/main" val="4139797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94FB993D-9292-4478-A3AD-2567465ED6B7}" type="slidenum">
              <a:rPr lang="en-GB" altLang="tr-TR">
                <a:solidFill>
                  <a:srgbClr val="000000"/>
                </a:solidFill>
              </a:rPr>
              <a:pPr>
                <a:lnSpc>
                  <a:spcPct val="100000"/>
                </a:lnSpc>
                <a:buClr>
                  <a:srgbClr val="000000"/>
                </a:buClr>
              </a:pPr>
              <a:t>25</a:t>
            </a:fld>
            <a:endParaRPr lang="en-GB" altLang="tr-TR">
              <a:solidFill>
                <a:srgbClr val="000000"/>
              </a:solidFill>
            </a:endParaRPr>
          </a:p>
        </p:txBody>
      </p:sp>
      <p:sp>
        <p:nvSpPr>
          <p:cNvPr id="1126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11268"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a:p>
        </p:txBody>
      </p:sp>
    </p:spTree>
    <p:extLst>
      <p:ext uri="{BB962C8B-B14F-4D97-AF65-F5344CB8AC3E}">
        <p14:creationId xmlns:p14="http://schemas.microsoft.com/office/powerpoint/2010/main" val="700473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397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6609A6-C5D1-4DE7-8C04-DE4F05298A07}" type="slidenum">
              <a:rPr lang="tr-TR" altLang="tr-TR"/>
              <a:pPr eaLnBrk="1" hangingPunct="1"/>
              <a:t>26</a:t>
            </a:fld>
            <a:endParaRPr lang="tr-TR" altLang="tr-TR"/>
          </a:p>
        </p:txBody>
      </p:sp>
    </p:spTree>
    <p:extLst>
      <p:ext uri="{BB962C8B-B14F-4D97-AF65-F5344CB8AC3E}">
        <p14:creationId xmlns:p14="http://schemas.microsoft.com/office/powerpoint/2010/main" val="1195104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499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57471EB-63D1-4FED-B92E-E80297A79F3C}" type="slidenum">
              <a:rPr lang="tr-TR" altLang="tr-TR"/>
              <a:pPr eaLnBrk="1" hangingPunct="1"/>
              <a:t>27</a:t>
            </a:fld>
            <a:endParaRPr lang="tr-TR" altLang="tr-TR"/>
          </a:p>
        </p:txBody>
      </p:sp>
    </p:spTree>
    <p:extLst>
      <p:ext uri="{BB962C8B-B14F-4D97-AF65-F5344CB8AC3E}">
        <p14:creationId xmlns:p14="http://schemas.microsoft.com/office/powerpoint/2010/main" val="564757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DCFAA00-4386-4F0F-8EB1-091C334339FC}" type="slidenum">
              <a:rPr lang="tr-TR" smtClean="0"/>
              <a:t>28</a:t>
            </a:fld>
            <a:endParaRPr lang="tr-TR"/>
          </a:p>
        </p:txBody>
      </p:sp>
    </p:spTree>
    <p:extLst>
      <p:ext uri="{BB962C8B-B14F-4D97-AF65-F5344CB8AC3E}">
        <p14:creationId xmlns:p14="http://schemas.microsoft.com/office/powerpoint/2010/main" val="3618772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9F75050-0E15-4C5B-92B0-66D068882F1F}" type="datetimeFigureOut">
              <a:rPr lang="tr-TR" smtClean="0"/>
              <a:pPr/>
              <a:t>9.11.2021</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9.11.2021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9.11.2021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9.11.2021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9.11.2021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9.11.2021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9.11.2021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9.11.2021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9.11.2021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9.11.2021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9.11.2021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B1DEFA8C-F947-479F-BE07-76B6B3F80BF1}"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9F75050-0E15-4C5B-92B0-66D068882F1F}" type="datetimeFigureOut">
              <a:rPr lang="tr-TR" smtClean="0"/>
              <a:pPr/>
              <a:t>9.11.2021</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DEFA8C-F947-479F-BE07-76B6B3F80BF1}"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ETKİLİ SINIF YÖNETİMİ</a:t>
            </a:r>
            <a:endParaRPr lang="tr-TR" dirty="0"/>
          </a:p>
        </p:txBody>
      </p:sp>
      <p:sp>
        <p:nvSpPr>
          <p:cNvPr id="3" name="2 Alt Başlık"/>
          <p:cNvSpPr>
            <a:spLocks noGrp="1"/>
          </p:cNvSpPr>
          <p:nvPr>
            <p:ph type="subTitle" idx="1"/>
          </p:nvPr>
        </p:nvSpPr>
        <p:spPr>
          <a:xfrm>
            <a:off x="683568" y="4293096"/>
            <a:ext cx="7854696" cy="700530"/>
          </a:xfrm>
        </p:spPr>
        <p:txBody>
          <a:bodyPr>
            <a:normAutofit/>
          </a:bodyPr>
          <a:lstStyle/>
          <a:p>
            <a:r>
              <a:rPr lang="tr-TR" sz="2000" dirty="0" smtClean="0"/>
              <a:t>ALTINDAĞ REHBERLİK VE ARAŞTIRMA MERKEZİ –KASIM 2021</a:t>
            </a:r>
            <a:endParaRPr lang="tr-TR"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a:bodyPr>
          <a:lstStyle/>
          <a:p>
            <a:r>
              <a:rPr lang="tr-TR" dirty="0" smtClean="0"/>
              <a:t>Öğrenci başarısına yönelik sınıfta işbirlikçi bir çalışma ortamı sağlanması ve takım çalışmasını gerçekleştirmesi,</a:t>
            </a:r>
          </a:p>
          <a:p>
            <a:r>
              <a:rPr lang="tr-TR" dirty="0" smtClean="0"/>
              <a:t>Sınıf toplumu duygusu ve bilincini öğrencilere aşılaması, </a:t>
            </a:r>
          </a:p>
          <a:p>
            <a:r>
              <a:rPr lang="tr-TR" dirty="0" smtClean="0"/>
              <a:t>Dış dünya ile bağlantıyı sağlayan lider olması, yeni araştırmaları ve fikirleri okula getirmesi ve öğrencileriyle paylaşması, </a:t>
            </a:r>
          </a:p>
          <a:p>
            <a:r>
              <a:rPr lang="tr-TR" dirty="0" smtClean="0"/>
              <a:t>Okul içinde ve dışında, okulun bütün olarak fiziksel ve felsefi açıdan ne olduğunu; personel, öğrenci ve velilerin gözünde görülebilir bir resim olarak yaratabilmesi için </a:t>
            </a:r>
            <a:r>
              <a:rPr lang="tr-TR" dirty="0" err="1" smtClean="0"/>
              <a:t>vizyoner</a:t>
            </a:r>
            <a:r>
              <a:rPr lang="tr-TR" dirty="0" smtClean="0"/>
              <a:t> bakış açısına sahip olması,</a:t>
            </a: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20000"/>
          </a:bodyPr>
          <a:lstStyle/>
          <a:p>
            <a:r>
              <a:rPr lang="tr-TR" dirty="0" smtClean="0"/>
              <a:t>Öğrencilerin sınıfta karar alma sürecine katılımına izin verilmesi ve yapılan hataları öğretmence anlayışla karşılanması,</a:t>
            </a:r>
          </a:p>
          <a:p>
            <a:r>
              <a:rPr lang="tr-TR" dirty="0" smtClean="0"/>
              <a:t>Sürekli gelişen bir sınıf kültürü yaratmak için, öğretmenlerin öğrencilere güvenmesi ve onların ilgi alanı içerisine giren konularda, sorumlu olmalarını sağlayacak karar verme yetkisini aktarması,</a:t>
            </a:r>
          </a:p>
          <a:p>
            <a:r>
              <a:rPr lang="tr-TR" dirty="0" smtClean="0"/>
              <a:t>Öğretmenin sınıfta iyi bir takım lideri ve yetki aktarıcısı olması, </a:t>
            </a:r>
          </a:p>
          <a:p>
            <a:r>
              <a:rPr lang="tr-TR" dirty="0" smtClean="0"/>
              <a:t>Sınıf yönetiminin başarıyla uygulanabilmesi için öğretmenlerin takımla karar alma süreci yaklaşımını kullanması, </a:t>
            </a:r>
          </a:p>
          <a:p>
            <a:pPr>
              <a:buNone/>
            </a:pPr>
            <a:r>
              <a:rPr lang="tr-TR" dirty="0" smtClean="0"/>
              <a:t>	gibi hususlara dikkat etmesi gerekmektedir.</a:t>
            </a:r>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İstenmeyen öğrenci davranışı önlemek için</a:t>
            </a:r>
            <a:endParaRPr lang="tr-TR" dirty="0"/>
          </a:p>
        </p:txBody>
      </p:sp>
      <p:sp>
        <p:nvSpPr>
          <p:cNvPr id="3" name="2 İçerik Yer Tutucusu"/>
          <p:cNvSpPr>
            <a:spLocks noGrp="1"/>
          </p:cNvSpPr>
          <p:nvPr>
            <p:ph idx="1"/>
          </p:nvPr>
        </p:nvSpPr>
        <p:spPr/>
        <p:txBody>
          <a:bodyPr>
            <a:normAutofit fontScale="85000" lnSpcReduction="20000"/>
          </a:bodyPr>
          <a:lstStyle/>
          <a:p>
            <a:r>
              <a:rPr lang="tr-TR" dirty="0" smtClean="0"/>
              <a:t>Derste öğrenci katılımı sağlanmalı; öğrencilerin bilişsel ve duyuşsal </a:t>
            </a:r>
            <a:r>
              <a:rPr lang="tr-TR" dirty="0" err="1" smtClean="0"/>
              <a:t>hazırbulunuşlukları</a:t>
            </a:r>
            <a:r>
              <a:rPr lang="tr-TR" dirty="0" smtClean="0"/>
              <a:t> dikkate alınmalı </a:t>
            </a:r>
          </a:p>
          <a:p>
            <a:r>
              <a:rPr lang="tr-TR" dirty="0" smtClean="0"/>
              <a:t>Öğrenci derse güdülenmeli (Kişi, isterse öğrenir)</a:t>
            </a:r>
          </a:p>
          <a:p>
            <a:r>
              <a:rPr lang="tr-TR" dirty="0" smtClean="0"/>
              <a:t>Bireysel farklılıklar dikkate alınmalı </a:t>
            </a:r>
          </a:p>
          <a:p>
            <a:r>
              <a:rPr lang="tr-TR" dirty="0" smtClean="0"/>
              <a:t>Sınıf kuralları öğrencilerle birlikte belirlenmeli </a:t>
            </a:r>
          </a:p>
          <a:p>
            <a:r>
              <a:rPr lang="tr-TR" dirty="0" smtClean="0"/>
              <a:t>Ders dikkat ve ilgi çekici, etkili olmalı</a:t>
            </a:r>
          </a:p>
          <a:p>
            <a:r>
              <a:rPr lang="tr-TR" dirty="0" smtClean="0"/>
              <a:t>Derste öğrencinin başarabileceği görev ve sorumluluklar verilmeli </a:t>
            </a:r>
          </a:p>
          <a:p>
            <a:r>
              <a:rPr lang="tr-TR" dirty="0" smtClean="0"/>
              <a:t>Öğrencilerden beklentiler açık ve anlaşılır bir biçimde ifade edilmeli </a:t>
            </a:r>
          </a:p>
          <a:p>
            <a:r>
              <a:rPr lang="tr-TR" dirty="0" smtClean="0"/>
              <a:t>İstenmeyen davranışlar karşısında öğretmen kontrolünü kaybetmemeli, öğrenciyle tartışmaya girmemeli, ders dışında konuşmak için ayrı bir zaman ayırabilmelidir.</a:t>
            </a:r>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İstenmeyen öğrenci davranışına yol açacak öğretmen davranışları</a:t>
            </a:r>
            <a:endParaRPr lang="tr-TR" dirty="0"/>
          </a:p>
        </p:txBody>
      </p:sp>
      <p:sp>
        <p:nvSpPr>
          <p:cNvPr id="3" name="2 İçerik Yer Tutucusu"/>
          <p:cNvSpPr>
            <a:spLocks noGrp="1"/>
          </p:cNvSpPr>
          <p:nvPr>
            <p:ph idx="1"/>
          </p:nvPr>
        </p:nvSpPr>
        <p:spPr/>
        <p:txBody>
          <a:bodyPr>
            <a:normAutofit fontScale="85000" lnSpcReduction="20000"/>
          </a:bodyPr>
          <a:lstStyle/>
          <a:p>
            <a:r>
              <a:rPr lang="tr-TR" dirty="0" smtClean="0"/>
              <a:t>Doğru davranışları ödüllendirmemek</a:t>
            </a:r>
          </a:p>
          <a:p>
            <a:r>
              <a:rPr lang="tr-TR" dirty="0" smtClean="0"/>
              <a:t>“Sen dili” kullanmak</a:t>
            </a:r>
          </a:p>
          <a:p>
            <a:r>
              <a:rPr lang="tr-TR" dirty="0" smtClean="0"/>
              <a:t>Öğüt vermek</a:t>
            </a:r>
          </a:p>
          <a:p>
            <a:r>
              <a:rPr lang="tr-TR" dirty="0" smtClean="0"/>
              <a:t>Takma adlar kullanmak </a:t>
            </a:r>
          </a:p>
          <a:p>
            <a:r>
              <a:rPr lang="tr-TR" dirty="0" smtClean="0"/>
              <a:t>Bireysel farklılıkları dikkate almamak</a:t>
            </a:r>
          </a:p>
          <a:p>
            <a:r>
              <a:rPr lang="tr-TR" dirty="0" smtClean="0"/>
              <a:t>İstenmeyen davranışları ceza ile kontrol etmek </a:t>
            </a:r>
          </a:p>
          <a:p>
            <a:r>
              <a:rPr lang="tr-TR" dirty="0" smtClean="0"/>
              <a:t>İstendik davranışlara model olamamak </a:t>
            </a:r>
          </a:p>
          <a:p>
            <a:r>
              <a:rPr lang="tr-TR" dirty="0" smtClean="0"/>
              <a:t>Demokratik bir sınıf ortamı oluşturamamak ve hoşgörülü olamamak </a:t>
            </a:r>
          </a:p>
          <a:p>
            <a:r>
              <a:rPr lang="tr-TR" dirty="0" smtClean="0"/>
              <a:t>Öğrencinin yaratıcılığını engellemek </a:t>
            </a:r>
          </a:p>
          <a:p>
            <a:r>
              <a:rPr lang="tr-TR" dirty="0" smtClean="0"/>
              <a:t>Öğrencilere hükmetmek, emretmek </a:t>
            </a:r>
          </a:p>
          <a:p>
            <a:r>
              <a:rPr lang="tr-TR" dirty="0" smtClean="0"/>
              <a:t>Fiziksel şiddet ve tehdit </a:t>
            </a:r>
          </a:p>
          <a:p>
            <a:r>
              <a:rPr lang="tr-TR" dirty="0" smtClean="0"/>
              <a:t>Öğrenciler arasında ayrım yapmak, adil olamamak</a:t>
            </a:r>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20000"/>
          </a:bodyPr>
          <a:lstStyle/>
          <a:p>
            <a:r>
              <a:rPr lang="tr-TR" dirty="0" smtClean="0"/>
              <a:t>Alay etmek, eleştirmek, azarlamak, cesareti kırmak </a:t>
            </a:r>
          </a:p>
          <a:p>
            <a:r>
              <a:rPr lang="tr-TR" dirty="0" smtClean="0"/>
              <a:t>Öğrencilerin yeterlikleri üstünde etkinlikler beklemek</a:t>
            </a:r>
          </a:p>
          <a:p>
            <a:r>
              <a:rPr lang="tr-TR" dirty="0" smtClean="0"/>
              <a:t>Tutarsız tepkiler göstermek </a:t>
            </a:r>
          </a:p>
          <a:p>
            <a:r>
              <a:rPr lang="tr-TR" dirty="0" smtClean="0"/>
              <a:t>Zamanı iyi kullanamamak </a:t>
            </a:r>
          </a:p>
          <a:p>
            <a:r>
              <a:rPr lang="tr-TR" dirty="0" smtClean="0"/>
              <a:t>Plansız olmak</a:t>
            </a:r>
          </a:p>
          <a:p>
            <a:r>
              <a:rPr lang="tr-TR" dirty="0" smtClean="0"/>
              <a:t>Öğrencileri küçümsemek </a:t>
            </a:r>
          </a:p>
          <a:p>
            <a:r>
              <a:rPr lang="tr-TR" dirty="0" smtClean="0"/>
              <a:t>Öğretmenin tecrübesiz olması, öğretim yöntem, teknikleri bilgi ve becerisindeki eksiklikleri </a:t>
            </a:r>
          </a:p>
          <a:p>
            <a:r>
              <a:rPr lang="tr-TR" dirty="0" smtClean="0"/>
              <a:t>Öğretmenin olumsuz kişilik yapısına sahip olması ,öğrencilerle iletişim kuramaması</a:t>
            </a:r>
          </a:p>
          <a:p>
            <a:r>
              <a:rPr lang="tr-TR" dirty="0" smtClean="0"/>
              <a:t>Öğrenciyi olumsuz etiketlemesi </a:t>
            </a:r>
          </a:p>
          <a:p>
            <a:r>
              <a:rPr lang="tr-TR" dirty="0" smtClean="0"/>
              <a:t>Öğretmenin kendine güvensizliği ve başarısızlık korkusu</a:t>
            </a:r>
          </a:p>
          <a:p>
            <a:r>
              <a:rPr lang="tr-TR" dirty="0" smtClean="0"/>
              <a:t>Değerlendirme sürecinin nesnel/objektif olmaması</a:t>
            </a:r>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SINIF KURALLARI</a:t>
            </a:r>
            <a:endParaRPr lang="tr-TR" dirty="0"/>
          </a:p>
        </p:txBody>
      </p:sp>
      <p:sp>
        <p:nvSpPr>
          <p:cNvPr id="3" name="2 İçerik Yer Tutucusu"/>
          <p:cNvSpPr>
            <a:spLocks noGrp="1"/>
          </p:cNvSpPr>
          <p:nvPr>
            <p:ph idx="1"/>
          </p:nvPr>
        </p:nvSpPr>
        <p:spPr/>
        <p:txBody>
          <a:bodyPr/>
          <a:lstStyle/>
          <a:p>
            <a:r>
              <a:rPr lang="tr-TR" dirty="0" smtClean="0"/>
              <a:t>Sınıf ortamını belirleyen önemli bir öğede sınıf kurallarıdır. </a:t>
            </a:r>
          </a:p>
          <a:p>
            <a:r>
              <a:rPr lang="tr-TR" dirty="0" smtClean="0"/>
              <a:t>Kurallar sınıf içinde davranışların sınırlarını belirler. </a:t>
            </a:r>
          </a:p>
          <a:p>
            <a:r>
              <a:rPr lang="tr-TR" dirty="0" smtClean="0"/>
              <a:t>Sınıf kuralı; öğretmenlerin, öğrencilerden neleri yapıp, neleri yapmayacaklarına dair beklentilerinin resmi bir ifadesidir.</a:t>
            </a:r>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r>
              <a:rPr lang="tr-TR" dirty="0" smtClean="0"/>
              <a:t>Öğretmenler, sınıf kurallarını belirlemeden önce, okul kurallarını ve bunlarla ilgili olarak öğretmen sorumluluklarını bilmesi gerekir.</a:t>
            </a:r>
          </a:p>
          <a:p>
            <a:r>
              <a:rPr lang="tr-TR" dirty="0" smtClean="0"/>
              <a:t>Okul kurallarının bazıları yasaklanan davranışları (yüksek sesle bağırma), bazıları da istenen davranışları (zamanında derse girme) belirtir.</a:t>
            </a:r>
          </a:p>
          <a:p>
            <a:r>
              <a:rPr lang="tr-TR" dirty="0" smtClean="0"/>
              <a:t>Öğretmen, sınıf kurallarının belirlenmesi sürecine öğrencileri ne kadar katacağına karar vermelidir. </a:t>
            </a:r>
          </a:p>
          <a:p>
            <a:r>
              <a:rPr lang="tr-TR" dirty="0" smtClean="0"/>
              <a:t>Öğrencilerin, kuralların oluşturulması sürecine katılımı, bunları benimsemelerini ve kurallarının sonuçlarına gönüllü olarak uymalarını sağlar.</a:t>
            </a: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Bir kuralın sınıfta belirlenmesi ve uygulanması sürecinde dikkat edilmesi gereken noktalar: </a:t>
            </a:r>
            <a:endParaRPr lang="tr-TR" dirty="0"/>
          </a:p>
        </p:txBody>
      </p:sp>
      <p:sp>
        <p:nvSpPr>
          <p:cNvPr id="3" name="2 İçerik Yer Tutucusu"/>
          <p:cNvSpPr>
            <a:spLocks noGrp="1"/>
          </p:cNvSpPr>
          <p:nvPr>
            <p:ph idx="1"/>
          </p:nvPr>
        </p:nvSpPr>
        <p:spPr/>
        <p:txBody>
          <a:bodyPr>
            <a:normAutofit fontScale="85000" lnSpcReduction="20000"/>
          </a:bodyPr>
          <a:lstStyle/>
          <a:p>
            <a:r>
              <a:rPr lang="tr-TR" dirty="0" smtClean="0"/>
              <a:t>Açık, net ve anlaşılır şekilde ifade edilmelidir. </a:t>
            </a:r>
          </a:p>
          <a:p>
            <a:r>
              <a:rPr lang="tr-TR" dirty="0" smtClean="0"/>
              <a:t>Sınıf kuralları öğrencilerin katılımıyla belirlenmelidir. </a:t>
            </a:r>
          </a:p>
          <a:p>
            <a:r>
              <a:rPr lang="tr-TR" dirty="0" smtClean="0"/>
              <a:t>İfadeler kısa ve özlü olmalıdır. </a:t>
            </a:r>
          </a:p>
          <a:p>
            <a:r>
              <a:rPr lang="tr-TR" dirty="0" smtClean="0"/>
              <a:t>Kurallar listesi sayıca fazlaca uzun olmamalıdır. (5-8 arasında değişmelidir.) </a:t>
            </a:r>
          </a:p>
          <a:p>
            <a:r>
              <a:rPr lang="tr-TR" dirty="0" smtClean="0"/>
              <a:t>“Yapmayın, etmeyin” yerine, “yapınız, ediniz” şeklinde olumlu cümleler kullanılmalıdır. (Yasak koyucu ifadeler yerine olumlu davranışı sağlayıcı ifadeler kullanılmalıdır.) </a:t>
            </a:r>
          </a:p>
          <a:p>
            <a:r>
              <a:rPr lang="tr-TR" dirty="0" smtClean="0"/>
              <a:t>Kurallar sınıfa duyurulmalıdır. </a:t>
            </a:r>
          </a:p>
          <a:p>
            <a:r>
              <a:rPr lang="tr-TR" dirty="0" smtClean="0"/>
              <a:t>Sınıf kuralları listesi, sınıfın görünür bir yerinde asılı olmalıdır. </a:t>
            </a:r>
          </a:p>
          <a:p>
            <a:r>
              <a:rPr lang="tr-TR" dirty="0" smtClean="0"/>
              <a:t>Olumlu ve olumsuz örnekleriyle her bir kural sınıfa açıklanmalıdır. </a:t>
            </a:r>
          </a:p>
          <a:p>
            <a:r>
              <a:rPr lang="tr-TR" dirty="0" smtClean="0"/>
              <a:t>Öğretmen sınıfın onayını almalı, itirazlar varsa cevaplamalıdır.</a:t>
            </a:r>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20000"/>
          </a:bodyPr>
          <a:lstStyle/>
          <a:p>
            <a:r>
              <a:rPr lang="tr-TR" dirty="0" smtClean="0"/>
              <a:t>Her kuralın uygulanışı birer örnekle gösterilmelidir. </a:t>
            </a:r>
          </a:p>
          <a:p>
            <a:r>
              <a:rPr lang="tr-TR" dirty="0" smtClean="0"/>
              <a:t>Kurallara uymanın uygun sonuçlarına dikkat çekilmelidir</a:t>
            </a:r>
          </a:p>
          <a:p>
            <a:r>
              <a:rPr lang="tr-TR" dirty="0" smtClean="0"/>
              <a:t>Kurallara uygun davranan öğrenciler ödüllendirilmelidir</a:t>
            </a:r>
          </a:p>
          <a:p>
            <a:r>
              <a:rPr lang="tr-TR" dirty="0" smtClean="0"/>
              <a:t>Farklı öğretim ortamı için farklı kurallar oluşturulmalıdır. (Büyük grup, küçük grup, laboratuar, atölye vb. ortamlar) </a:t>
            </a:r>
          </a:p>
          <a:p>
            <a:r>
              <a:rPr lang="tr-TR" dirty="0" smtClean="0"/>
              <a:t>Sınıf kurallarının belirlenmesinden sonra, sanki ders konusuymuş gibi, ilk derste, öğretmenin öğrencilere kuralları öğretmesi gerekir.</a:t>
            </a:r>
          </a:p>
          <a:p>
            <a:r>
              <a:rPr lang="tr-TR" dirty="0" smtClean="0"/>
              <a:t> Kurallar esnetilmemelidir. Kişiden kişiye farklı kural uygulamaları yapılmamalıdır. Ancak, öğrenciler tarafından kurallar benimsenmiyor ve istenmiyorsa kurallar değiştirilebilir. </a:t>
            </a:r>
          </a:p>
          <a:p>
            <a:r>
              <a:rPr lang="tr-TR" dirty="0" smtClean="0"/>
              <a:t>Kurallara uyulmadığı zaman uygulanacak yaptırımlar önceden belirlenmelidir. </a:t>
            </a:r>
          </a:p>
          <a:p>
            <a:r>
              <a:rPr lang="tr-TR" dirty="0" smtClean="0"/>
              <a:t>Kurallara öncelikle öğretmenin kendisi uymalıdır. </a:t>
            </a: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Etkili Sınıf Yönetimi İçin Öneriler</a:t>
            </a:r>
            <a:endParaRPr lang="tr-TR" dirty="0"/>
          </a:p>
        </p:txBody>
      </p:sp>
      <p:sp>
        <p:nvSpPr>
          <p:cNvPr id="3" name="2 İçerik Yer Tutucusu"/>
          <p:cNvSpPr>
            <a:spLocks noGrp="1"/>
          </p:cNvSpPr>
          <p:nvPr>
            <p:ph idx="1"/>
          </p:nvPr>
        </p:nvSpPr>
        <p:spPr/>
        <p:txBody>
          <a:bodyPr>
            <a:normAutofit fontScale="92500" lnSpcReduction="20000"/>
          </a:bodyPr>
          <a:lstStyle/>
          <a:p>
            <a:r>
              <a:rPr lang="tr-TR" dirty="0" smtClean="0"/>
              <a:t>Dakik olun: Çoğu sınıf problemleri öğretmenin sınıfa geç gelmesi ile başlar. Derse zamanında gelmeniz öğrenciyi ve dersi önemsediğiniz görüntüsünü verir.  İyi hazırlanın: Derse iyi hazırlanmak öğretim hedeflerine ulaşmak için önemlidir. Öğrenci öğrenmek için oradadır. Öğrenme hedeflerine ulaşılması sizin derse etkili bir biçimde hazır olmanıza bağlıdır. </a:t>
            </a:r>
          </a:p>
          <a:p>
            <a:r>
              <a:rPr lang="tr-TR" dirty="0" smtClean="0"/>
              <a:t>Hızlı bir şekilde derse başlayın: Öğrencilerin dikkatini ve katılımlarını sağlayacak yöntemlerle başlayarak derse hızlı ve kararlı bir başlangıç yapın. </a:t>
            </a:r>
          </a:p>
          <a:p>
            <a:r>
              <a:rPr lang="tr-TR" dirty="0" smtClean="0"/>
              <a:t>Tüm sınıfın katılımı konusunda ısrarcı olun: Konuyu açıklamaya başlamadan tüm sınıfın dikkatini derse toplayın. </a:t>
            </a: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marL="270510">
              <a:spcAft>
                <a:spcPts val="0"/>
              </a:spcAft>
            </a:pPr>
            <a:endParaRPr lang="tr-TR" sz="1800" dirty="0" smtClean="0">
              <a:latin typeface="Comic Sans MS" panose="030F0702030302020204" pitchFamily="66" charset="0"/>
              <a:ea typeface="Times New Roman" panose="02020603050405020304" pitchFamily="18" charset="0"/>
              <a:cs typeface="Lucida Sans Unicode" panose="020B0602030504020204" pitchFamily="34" charset="0"/>
            </a:endParaRPr>
          </a:p>
          <a:p>
            <a:pPr marL="270510">
              <a:spcAft>
                <a:spcPts val="0"/>
              </a:spcAft>
            </a:pPr>
            <a:r>
              <a:rPr lang="tr-TR" sz="2400" dirty="0" smtClean="0">
                <a:latin typeface="Comic Sans MS" panose="030F0702030302020204" pitchFamily="66" charset="0"/>
                <a:ea typeface="Times New Roman" panose="02020603050405020304" pitchFamily="18" charset="0"/>
                <a:cs typeface="Lucida Sans Unicode" panose="020B0602030504020204" pitchFamily="34" charset="0"/>
              </a:rPr>
              <a:t>Etkili sınıf yönetimi kısaca, öğrenme ortamının oluşturulması ve yönetilmesidir. </a:t>
            </a:r>
          </a:p>
          <a:p>
            <a:pPr marL="270510">
              <a:spcAft>
                <a:spcPts val="0"/>
              </a:spcAft>
            </a:pPr>
            <a:endParaRPr lang="tr-TR" sz="2400" dirty="0" smtClean="0">
              <a:latin typeface="Comic Sans MS" panose="030F0702030302020204" pitchFamily="66" charset="0"/>
              <a:ea typeface="Times New Roman" panose="02020603050405020304" pitchFamily="18" charset="0"/>
              <a:cs typeface="Lucida Sans Unicode" panose="020B0602030504020204" pitchFamily="34" charset="0"/>
            </a:endParaRPr>
          </a:p>
          <a:p>
            <a:pPr marL="270510">
              <a:spcAft>
                <a:spcPts val="0"/>
              </a:spcAft>
            </a:pPr>
            <a:r>
              <a:rPr lang="tr-TR" sz="2400" dirty="0" smtClean="0">
                <a:latin typeface="Comic Sans MS" panose="030F0702030302020204" pitchFamily="66" charset="0"/>
                <a:ea typeface="Times New Roman" panose="02020603050405020304" pitchFamily="18" charset="0"/>
                <a:cs typeface="Lucida Sans Unicode" panose="020B0602030504020204" pitchFamily="34" charset="0"/>
              </a:rPr>
              <a:t>Etkili sınıf yö</a:t>
            </a:r>
            <a:r>
              <a:rPr lang="tr-TR" sz="2400" spc="-100" dirty="0" smtClean="0">
                <a:latin typeface="Comic Sans MS" panose="030F0702030302020204" pitchFamily="66" charset="0"/>
                <a:ea typeface="Times New Roman" panose="02020603050405020304" pitchFamily="18" charset="0"/>
                <a:cs typeface="Segoe UI" panose="020B0502040204020203" pitchFamily="34" charset="0"/>
              </a:rPr>
              <a:t>netiminde öğretmenden</a:t>
            </a:r>
            <a:r>
              <a:rPr lang="tr-TR" sz="2400" dirty="0" smtClean="0">
                <a:latin typeface="Comic Sans MS" panose="030F0702030302020204" pitchFamily="66" charset="0"/>
                <a:ea typeface="Times New Roman" panose="02020603050405020304" pitchFamily="18" charset="0"/>
                <a:cs typeface="Lucida Sans Unicode" panose="020B0602030504020204" pitchFamily="34" charset="0"/>
              </a:rPr>
              <a:t> beklenen, çocuklara uygun dav­ranışlar kazandırmak, sınıfta ortaya çıkabilecek olası problem davranışları önlemek ya da problem davranışlarla baş etmek yoluyla çocukların öğrenmelerini sağlayacak uygun bir ortam oluşturmanızdır. </a:t>
            </a:r>
          </a:p>
          <a:p>
            <a:pPr marL="270510">
              <a:spcAft>
                <a:spcPts val="0"/>
              </a:spcAft>
            </a:pPr>
            <a:r>
              <a:rPr lang="tr-TR" sz="2000" dirty="0" smtClean="0">
                <a:latin typeface="Comic Sans MS" panose="030F0702030302020204" pitchFamily="66" charset="0"/>
                <a:ea typeface="Times New Roman" panose="02020603050405020304" pitchFamily="18" charset="0"/>
                <a:cs typeface="Lucida Sans Unicode" panose="020B0602030504020204" pitchFamily="34" charset="0"/>
              </a:rPr>
              <a:t> </a:t>
            </a:r>
            <a:endParaRPr lang="tr-TR" sz="2000" dirty="0" smtClean="0">
              <a:latin typeface="Segoe UI" panose="020B0502040204020203" pitchFamily="34" charset="0"/>
              <a:ea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r>
              <a:rPr lang="tr-TR" dirty="0" smtClean="0"/>
              <a:t>Sesinizi etkili bir biçimde kullanın: Ses, öğretmenin sınıfla olan etkileşiminde en önemli öğedir. Sesini etkili kullanan bir öğretmenin öğrencinin dikkatini toplamada, sesini etkili kullanamayan bir öğretmene nazaran daha avantajlıdır. </a:t>
            </a:r>
          </a:p>
          <a:p>
            <a:r>
              <a:rPr lang="tr-TR" dirty="0" smtClean="0"/>
              <a:t>Karışıklıklarla uğraşabilmek için açık stratejileriniz olsun: Beklenmeyen bir durumda nasıl davranılacağı bilinirse sorunlar kolayca halledilebilir. </a:t>
            </a:r>
          </a:p>
          <a:p>
            <a:r>
              <a:rPr lang="tr-TR" dirty="0" smtClean="0"/>
              <a:t>Karşılaştırma yapmaktan kaçının: Öğrenci performansları hakkında karşılaştırma yapmak sınıfta bölünmelere neden olabilir. Düşük performanslı öğrencilerin tamamen kaybedilmesine yol açabilir.</a:t>
            </a:r>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20000"/>
          </a:bodyPr>
          <a:lstStyle/>
          <a:p>
            <a:r>
              <a:rPr lang="tr-TR" dirty="0" smtClean="0"/>
              <a:t>erdiğiniz sözleri tutmaya dikkat edin: Verilen sözlerin tutulmaması sınıfta güveni zedeleyebilir. </a:t>
            </a:r>
          </a:p>
          <a:p>
            <a:r>
              <a:rPr lang="tr-TR" dirty="0" smtClean="0"/>
              <a:t>Sınıfı amacına uygun bir biçimde organize edin: Oturma düzeni, araç ve gereçlerin uygun bir biçimde yerleştirilmesi iyi bir organizasyon için gereklidir.</a:t>
            </a:r>
          </a:p>
          <a:p>
            <a:r>
              <a:rPr lang="tr-TR" dirty="0" smtClean="0"/>
              <a:t> Öğrencilerin problemleri ile ilgilenin: Öğrencinin ders içi ve ders dışından kaynaklanan problemleri ile ilgilenmek öğrencinin derse katılımını artırabilir.</a:t>
            </a:r>
          </a:p>
          <a:p>
            <a:r>
              <a:rPr lang="tr-TR" dirty="0" smtClean="0"/>
              <a:t> Etkili öğretmenlerin sınıf içi davranışları değerlendirildiğinde yönetim açısından liderlik özellikleri gösterdiği, duygusal yönden ise öğrencilere yakın duran, onların sınıf içi ve sınıf dışındaki sorunlarına eğilen bir yol izlediği söylenebilir.</a:t>
            </a:r>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29FFE943-88CE-4531-BBE5-24F5735AA9EB}"/>
              </a:ext>
            </a:extLst>
          </p:cNvPr>
          <p:cNvSpPr txBox="1"/>
          <p:nvPr/>
        </p:nvSpPr>
        <p:spPr>
          <a:xfrm>
            <a:off x="1810820" y="2651136"/>
            <a:ext cx="5540340" cy="1754326"/>
          </a:xfrm>
          <a:prstGeom prst="rect">
            <a:avLst/>
          </a:prstGeom>
          <a:noFill/>
        </p:spPr>
        <p:txBody>
          <a:bodyPr wrap="square" rtlCol="0">
            <a:spAutoFit/>
          </a:bodyPr>
          <a:lstStyle/>
          <a:p>
            <a:r>
              <a:rPr lang="tr-TR" sz="5400" dirty="0"/>
              <a:t>AKRAN ZORBALIĞI</a:t>
            </a:r>
          </a:p>
        </p:txBody>
      </p:sp>
    </p:spTree>
    <p:extLst>
      <p:ext uri="{BB962C8B-B14F-4D97-AF65-F5344CB8AC3E}">
        <p14:creationId xmlns:p14="http://schemas.microsoft.com/office/powerpoint/2010/main" val="2603954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44F95DE6-BC61-4DB8-97B8-E32959EA0E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 xmlns:a16="http://schemas.microsoft.com/office/drawing/2014/main" id="{48D9C176-456B-4F71-AB87-9D14B8B3D1C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cstate="print">
            <a:extLst>
              <a:ext uri="{28A0092B-C50C-407E-A947-70E740481C1C}">
                <a14:useLocalDpi xmlns:a14="http://schemas.microsoft.com/office/drawing/2010/main" val="0"/>
              </a:ext>
            </a:extLst>
          </a:blip>
          <a:srcRect l="46466" t="75007" r="30510"/>
          <a:stretch/>
        </p:blipFill>
        <p:spPr>
          <a:xfrm>
            <a:off x="1" y="960868"/>
            <a:ext cx="1284047" cy="784042"/>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pic>
        <p:nvPicPr>
          <p:cNvPr id="12" name="Picture 11">
            <a:extLst>
              <a:ext uri="{FF2B5EF4-FFF2-40B4-BE49-F238E27FC236}">
                <a16:creationId xmlns="" xmlns:a16="http://schemas.microsoft.com/office/drawing/2014/main" id="{CFF97C55-868F-4FDD-BD3C-D2F191796F4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a14="http://schemas.microsoft.com/office/drawing/2010/main" val="0"/>
              </a:ext>
            </a:extLst>
          </a:blip>
          <a:srcRect l="55183" t="89413" r="18746"/>
          <a:stretch/>
        </p:blipFill>
        <p:spPr>
          <a:xfrm>
            <a:off x="6303423" y="857250"/>
            <a:ext cx="1942268" cy="443660"/>
          </a:xfrm>
          <a:prstGeom prst="rect">
            <a:avLst/>
          </a:prstGeom>
        </p:spPr>
      </p:pic>
      <p:pic>
        <p:nvPicPr>
          <p:cNvPr id="14" name="Picture 13">
            <a:extLst>
              <a:ext uri="{FF2B5EF4-FFF2-40B4-BE49-F238E27FC236}">
                <a16:creationId xmlns="" xmlns:a16="http://schemas.microsoft.com/office/drawing/2014/main" id="{69722FB9-EA01-42A6-96B2-185F5CC120D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cstate="print">
            <a:extLst>
              <a:ext uri="{28A0092B-C50C-407E-A947-70E740481C1C}">
                <a14:useLocalDpi xmlns:a14="http://schemas.microsoft.com/office/drawing/2010/main" val="0"/>
              </a:ext>
            </a:extLst>
          </a:blip>
          <a:srcRect l="73623" t="43915" r="1" b="10213"/>
          <a:stretch/>
        </p:blipFill>
        <p:spPr>
          <a:xfrm>
            <a:off x="7853299" y="994674"/>
            <a:ext cx="1290701" cy="1262642"/>
          </a:xfrm>
          <a:prstGeom prst="rect">
            <a:avLst/>
          </a:prstGeom>
        </p:spPr>
      </p:pic>
      <p:sp>
        <p:nvSpPr>
          <p:cNvPr id="3" name="İçerik Yer Tutucusu 2">
            <a:extLst>
              <a:ext uri="{FF2B5EF4-FFF2-40B4-BE49-F238E27FC236}">
                <a16:creationId xmlns="" xmlns:a16="http://schemas.microsoft.com/office/drawing/2014/main" id="{6BFF5386-C100-46C3-9B4D-168244AC5A4B}"/>
              </a:ext>
            </a:extLst>
          </p:cNvPr>
          <p:cNvSpPr>
            <a:spLocks noGrp="1"/>
          </p:cNvSpPr>
          <p:nvPr>
            <p:ph idx="1"/>
          </p:nvPr>
        </p:nvSpPr>
        <p:spPr>
          <a:xfrm>
            <a:off x="685330" y="2136383"/>
            <a:ext cx="7560361" cy="3064267"/>
          </a:xfrm>
        </p:spPr>
        <p:txBody>
          <a:bodyPr>
            <a:normAutofit/>
          </a:bodyPr>
          <a:lstStyle/>
          <a:p>
            <a:pPr algn="just"/>
            <a:endParaRPr lang="tr-TR" sz="1350" dirty="0"/>
          </a:p>
          <a:p>
            <a:pPr algn="just"/>
            <a:endParaRPr lang="tr-TR" sz="1350" dirty="0"/>
          </a:p>
          <a:p>
            <a:pPr algn="just"/>
            <a:r>
              <a:rPr lang="tr-TR" sz="1350" dirty="0"/>
              <a:t>Türk Dil Kurumu (2017) sözlüğüne göre zorba kavramı “Gücüne güvenerek hükmü altında bulunanlara söz hakkı ve davranış özgürlüğü tanımayan (kimse), müstebit, mütegallibe, despot, diktatör” ifadeleriyle açıklanmaktadır.</a:t>
            </a:r>
          </a:p>
        </p:txBody>
      </p:sp>
      <p:pic>
        <p:nvPicPr>
          <p:cNvPr id="16" name="Picture 15">
            <a:extLst>
              <a:ext uri="{FF2B5EF4-FFF2-40B4-BE49-F238E27FC236}">
                <a16:creationId xmlns="" xmlns:a16="http://schemas.microsoft.com/office/drawing/2014/main" id="{D2B4E49C-E7B4-4F6A-8B93-646A0E24119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cstate="print">
            <a:extLst>
              <a:ext uri="{28A0092B-C50C-407E-A947-70E740481C1C}">
                <a14:useLocalDpi xmlns:a14="http://schemas.microsoft.com/office/drawing/2010/main" val="0"/>
              </a:ext>
            </a:extLst>
          </a:blip>
          <a:srcRect l="91927" t="72411" b="10341"/>
          <a:stretch/>
        </p:blipFill>
        <p:spPr>
          <a:xfrm>
            <a:off x="8620892" y="2855826"/>
            <a:ext cx="476969" cy="573175"/>
          </a:xfrm>
          <a:custGeom>
            <a:avLst/>
            <a:gdLst>
              <a:gd name="connsiteX0" fmla="*/ 0 w 984308"/>
              <a:gd name="connsiteY0" fmla="*/ 0 h 1182847"/>
              <a:gd name="connsiteX1" fmla="*/ 984308 w 984308"/>
              <a:gd name="connsiteY1" fmla="*/ 0 h 1182847"/>
              <a:gd name="connsiteX2" fmla="*/ 984308 w 984308"/>
              <a:gd name="connsiteY2" fmla="*/ 1161661 h 1182847"/>
              <a:gd name="connsiteX3" fmla="*/ 966627 w 984308"/>
              <a:gd name="connsiteY3" fmla="*/ 1165915 h 1182847"/>
              <a:gd name="connsiteX4" fmla="*/ 787132 w 984308"/>
              <a:gd name="connsiteY4" fmla="*/ 1182847 h 1182847"/>
              <a:gd name="connsiteX5" fmla="*/ 48601 w 984308"/>
              <a:gd name="connsiteY5" fmla="*/ 815395 h 1182847"/>
              <a:gd name="connsiteX6" fmla="*/ 0 w 984308"/>
              <a:gd name="connsiteY6" fmla="*/ 731606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4308" h="1182847">
                <a:moveTo>
                  <a:pt x="0" y="0"/>
                </a:moveTo>
                <a:lnTo>
                  <a:pt x="984308" y="0"/>
                </a:lnTo>
                <a:lnTo>
                  <a:pt x="984308" y="1161661"/>
                </a:lnTo>
                <a:lnTo>
                  <a:pt x="966627" y="1165915"/>
                </a:lnTo>
                <a:cubicBezTo>
                  <a:pt x="908648" y="1177017"/>
                  <a:pt x="848618" y="1182847"/>
                  <a:pt x="787132" y="1182847"/>
                </a:cubicBezTo>
                <a:cubicBezTo>
                  <a:pt x="479703" y="1182847"/>
                  <a:pt x="208655" y="1037089"/>
                  <a:pt x="48601" y="815395"/>
                </a:cubicBezTo>
                <a:lnTo>
                  <a:pt x="0" y="731606"/>
                </a:lnTo>
                <a:close/>
              </a:path>
            </a:pathLst>
          </a:custGeom>
        </p:spPr>
      </p:pic>
      <p:pic>
        <p:nvPicPr>
          <p:cNvPr id="18" name="Picture 17">
            <a:extLst>
              <a:ext uri="{FF2B5EF4-FFF2-40B4-BE49-F238E27FC236}">
                <a16:creationId xmlns="" xmlns:a16="http://schemas.microsoft.com/office/drawing/2014/main" id="{46528FBF-1727-4546-8131-BA22ED8B5497}"/>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cstate="print">
            <a:extLst>
              <a:ext uri="{28A0092B-C50C-407E-A947-70E740481C1C}">
                <a14:useLocalDpi xmlns:a14="http://schemas.microsoft.com/office/drawing/2010/main" val="0"/>
              </a:ext>
            </a:extLst>
          </a:blip>
          <a:srcRect l="65973" t="81531" r="19879"/>
          <a:stretch/>
        </p:blipFill>
        <p:spPr>
          <a:xfrm>
            <a:off x="6665719" y="5343792"/>
            <a:ext cx="894605" cy="656958"/>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Tree>
    <p:extLst>
      <p:ext uri="{BB962C8B-B14F-4D97-AF65-F5344CB8AC3E}">
        <p14:creationId xmlns:p14="http://schemas.microsoft.com/office/powerpoint/2010/main" val="3462063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kaanalgul.files.wordpress.com/2011/10/sanal-zorbalik-felaketleri-1318158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227" y="2121374"/>
            <a:ext cx="3773230" cy="2932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Metin kutusu 1">
            <a:extLst>
              <a:ext uri="{FF2B5EF4-FFF2-40B4-BE49-F238E27FC236}">
                <a16:creationId xmlns="" xmlns:a16="http://schemas.microsoft.com/office/drawing/2014/main" id="{E21107E1-F746-4A28-8F46-C0244F261A66}"/>
              </a:ext>
            </a:extLst>
          </p:cNvPr>
          <p:cNvSpPr txBox="1"/>
          <p:nvPr/>
        </p:nvSpPr>
        <p:spPr>
          <a:xfrm>
            <a:off x="4926546" y="3939498"/>
            <a:ext cx="3773230" cy="1131079"/>
          </a:xfrm>
          <a:prstGeom prst="rect">
            <a:avLst/>
          </a:prstGeom>
          <a:noFill/>
        </p:spPr>
        <p:txBody>
          <a:bodyPr wrap="square" rtlCol="0">
            <a:spAutoFit/>
          </a:bodyPr>
          <a:lstStyle/>
          <a:p>
            <a:r>
              <a:rPr lang="tr-TR" sz="1350" dirty="0"/>
              <a:t>Zorba ise elde bulundurduğu güç ile diğer insanlara baskı uygulayan kimse olarak tanımlanabilir. Bu sebeple zorbalık, bir bireyin diğer birey üzerinde baskı kurduğu olarak açıklanabilir.</a:t>
            </a:r>
          </a:p>
        </p:txBody>
      </p:sp>
      <p:sp>
        <p:nvSpPr>
          <p:cNvPr id="11" name="İçerik Yer Tutucusu 10">
            <a:extLst>
              <a:ext uri="{FF2B5EF4-FFF2-40B4-BE49-F238E27FC236}">
                <a16:creationId xmlns="" xmlns:a16="http://schemas.microsoft.com/office/drawing/2014/main" id="{109729E9-FFCB-48AF-98F4-C62058747EE8}"/>
              </a:ext>
            </a:extLst>
          </p:cNvPr>
          <p:cNvSpPr>
            <a:spLocks noGrp="1"/>
          </p:cNvSpPr>
          <p:nvPr>
            <p:ph idx="1"/>
          </p:nvPr>
        </p:nvSpPr>
        <p:spPr>
          <a:xfrm>
            <a:off x="4747085" y="2148834"/>
            <a:ext cx="3773230" cy="1383983"/>
          </a:xfrm>
        </p:spPr>
        <p:txBody>
          <a:bodyPr>
            <a:normAutofit fontScale="70000" lnSpcReduction="20000"/>
          </a:bodyPr>
          <a:lstStyle/>
          <a:p>
            <a:pPr algn="just"/>
            <a:r>
              <a:rPr lang="tr-TR" dirty="0"/>
              <a:t>Zorbalık daha güçlü kişi ya da kişiler tarafından daha az güçlü kişiye uygulanan, tekrar eden psikolojik ya da fiziksel eziyet şeklinde nitelendirilebilir. </a:t>
            </a:r>
          </a:p>
        </p:txBody>
      </p:sp>
      <p:sp>
        <p:nvSpPr>
          <p:cNvPr id="14" name="Dikdörtgen: Eğimli 13">
            <a:extLst>
              <a:ext uri="{FF2B5EF4-FFF2-40B4-BE49-F238E27FC236}">
                <a16:creationId xmlns="" xmlns:a16="http://schemas.microsoft.com/office/drawing/2014/main" id="{F7AE2411-A0BE-48F9-80BA-4A8EA033B6B6}"/>
              </a:ext>
            </a:extLst>
          </p:cNvPr>
          <p:cNvSpPr/>
          <p:nvPr/>
        </p:nvSpPr>
        <p:spPr>
          <a:xfrm>
            <a:off x="1972638" y="1096124"/>
            <a:ext cx="5286054" cy="781812"/>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300" dirty="0"/>
              <a:t> ZORBALIK</a:t>
            </a:r>
          </a:p>
        </p:txBody>
      </p:sp>
    </p:spTree>
    <p:extLst>
      <p:ext uri="{BB962C8B-B14F-4D97-AF65-F5344CB8AC3E}">
        <p14:creationId xmlns:p14="http://schemas.microsoft.com/office/powerpoint/2010/main" val="1587241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stretch>
            <a:fillRect/>
          </a:stretch>
        </p:blipFill>
        <p:spPr>
          <a:xfrm>
            <a:off x="4580322" y="2253101"/>
            <a:ext cx="4563679" cy="2863328"/>
          </a:xfrm>
          <a:prstGeom prst="rect">
            <a:avLst/>
          </a:prstGeom>
        </p:spPr>
      </p:pic>
      <p:sp>
        <p:nvSpPr>
          <p:cNvPr id="2" name="Metin kutusu 1">
            <a:extLst>
              <a:ext uri="{FF2B5EF4-FFF2-40B4-BE49-F238E27FC236}">
                <a16:creationId xmlns="" xmlns:a16="http://schemas.microsoft.com/office/drawing/2014/main" id="{74CA1032-C9D6-4F67-8D84-5E957F0BDD8C}"/>
              </a:ext>
            </a:extLst>
          </p:cNvPr>
          <p:cNvSpPr txBox="1"/>
          <p:nvPr/>
        </p:nvSpPr>
        <p:spPr>
          <a:xfrm>
            <a:off x="339047" y="2144088"/>
            <a:ext cx="3899043" cy="2377574"/>
          </a:xfrm>
          <a:prstGeom prst="rect">
            <a:avLst/>
          </a:prstGeom>
          <a:noFill/>
        </p:spPr>
        <p:txBody>
          <a:bodyPr wrap="square" rtlCol="0">
            <a:spAutoFit/>
          </a:bodyPr>
          <a:lstStyle/>
          <a:p>
            <a:pPr algn="just"/>
            <a:r>
              <a:rPr lang="tr-TR" sz="1350" dirty="0"/>
              <a:t>Bir ya da daha fazla öğrencinin başka bir öğrenciye baskı uygulayarak zarar vermek amacıyla bilinçli/kasıtlı bir biçimde olumsuz eylemde bulunmasıdır.</a:t>
            </a:r>
          </a:p>
          <a:p>
            <a:pPr algn="just"/>
            <a:r>
              <a:rPr lang="tr-TR" sz="1350" dirty="0"/>
              <a:t> </a:t>
            </a:r>
          </a:p>
          <a:p>
            <a:r>
              <a:rPr lang="tr-TR" sz="1350" dirty="0"/>
              <a:t>Bu noktada söz konusu olumsuz eylem </a:t>
            </a:r>
          </a:p>
          <a:p>
            <a:r>
              <a:rPr lang="tr-TR" sz="1350" dirty="0"/>
              <a:t>Sözlü, </a:t>
            </a:r>
          </a:p>
          <a:p>
            <a:r>
              <a:rPr lang="tr-TR" sz="1350" dirty="0"/>
              <a:t>Fiziksel,</a:t>
            </a:r>
          </a:p>
          <a:p>
            <a:r>
              <a:rPr lang="tr-TR" sz="1350" dirty="0"/>
              <a:t>Duygusal,</a:t>
            </a:r>
          </a:p>
          <a:p>
            <a:r>
              <a:rPr lang="tr-TR" sz="1350" dirty="0"/>
              <a:t>Siber  </a:t>
            </a:r>
          </a:p>
          <a:p>
            <a:r>
              <a:rPr lang="tr-TR" sz="1350" dirty="0"/>
              <a:t> şekillerde ortaya çıkabilir.</a:t>
            </a:r>
          </a:p>
        </p:txBody>
      </p:sp>
      <p:sp>
        <p:nvSpPr>
          <p:cNvPr id="11" name="Dikdörtgen: Eğimli 10">
            <a:extLst>
              <a:ext uri="{FF2B5EF4-FFF2-40B4-BE49-F238E27FC236}">
                <a16:creationId xmlns="" xmlns:a16="http://schemas.microsoft.com/office/drawing/2014/main" id="{A919B1BE-D489-4C13-94D2-14521912D994}"/>
              </a:ext>
            </a:extLst>
          </p:cNvPr>
          <p:cNvSpPr/>
          <p:nvPr/>
        </p:nvSpPr>
        <p:spPr>
          <a:xfrm>
            <a:off x="1972638" y="1096124"/>
            <a:ext cx="5611034" cy="781812"/>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300" dirty="0"/>
              <a:t>AKRAN ZORBALIĞI VE TÜRLERİ</a:t>
            </a:r>
          </a:p>
        </p:txBody>
      </p:sp>
    </p:spTree>
    <p:extLst>
      <p:ext uri="{BB962C8B-B14F-4D97-AF65-F5344CB8AC3E}">
        <p14:creationId xmlns:p14="http://schemas.microsoft.com/office/powerpoint/2010/main" val="11487995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nvPr>
        </p:nvGraphicFramePr>
        <p:xfrm>
          <a:off x="1494431" y="1120860"/>
          <a:ext cx="6017809" cy="5347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etin kutusu 2">
            <a:extLst>
              <a:ext uri="{FF2B5EF4-FFF2-40B4-BE49-F238E27FC236}">
                <a16:creationId xmlns="" xmlns:a16="http://schemas.microsoft.com/office/drawing/2014/main" id="{79DD663B-2CD3-40F6-A81E-1FCDABB875BD}"/>
              </a:ext>
            </a:extLst>
          </p:cNvPr>
          <p:cNvSpPr txBox="1"/>
          <p:nvPr/>
        </p:nvSpPr>
        <p:spPr>
          <a:xfrm>
            <a:off x="4823717" y="1805041"/>
            <a:ext cx="4145623" cy="4039567"/>
          </a:xfrm>
          <a:prstGeom prst="rect">
            <a:avLst/>
          </a:prstGeom>
          <a:noFill/>
        </p:spPr>
        <p:txBody>
          <a:bodyPr wrap="square" rtlCol="0">
            <a:spAutoFit/>
          </a:bodyPr>
          <a:lstStyle/>
          <a:p>
            <a:pPr algn="just"/>
            <a:r>
              <a:rPr lang="tr-TR" sz="1350" dirty="0"/>
              <a:t>Zorbalık fiziksel olarak ortaya çıktığında bu durum “şiddet” olarak tanımlanabilir.</a:t>
            </a:r>
          </a:p>
          <a:p>
            <a:pPr algn="just"/>
            <a:endParaRPr lang="tr-TR" sz="1350" dirty="0"/>
          </a:p>
          <a:p>
            <a:pPr algn="just"/>
            <a:r>
              <a:rPr lang="tr-TR" sz="1350" dirty="0"/>
              <a:t>Okullarda en çok görülen zorbalık türüdür.</a:t>
            </a:r>
          </a:p>
          <a:p>
            <a:pPr algn="just"/>
            <a:endParaRPr lang="tr-TR" sz="1350" dirty="0"/>
          </a:p>
          <a:p>
            <a:pPr algn="just"/>
            <a:r>
              <a:rPr lang="tr-TR" sz="1350" dirty="0"/>
              <a:t>Dışarıdan ve öğretmenler tarafından kolayca fark edilebilir.</a:t>
            </a:r>
          </a:p>
          <a:p>
            <a:endParaRPr lang="tr-TR" sz="1350" dirty="0"/>
          </a:p>
          <a:p>
            <a:endParaRPr lang="tr-TR" sz="1350" dirty="0"/>
          </a:p>
          <a:p>
            <a:r>
              <a:rPr lang="tr-TR" sz="1350" dirty="0"/>
              <a:t>-Kulak çekme, </a:t>
            </a:r>
          </a:p>
          <a:p>
            <a:r>
              <a:rPr lang="tr-TR" sz="1350" dirty="0"/>
              <a:t>-Saç çekme, </a:t>
            </a:r>
          </a:p>
          <a:p>
            <a:r>
              <a:rPr lang="tr-TR" sz="1350" dirty="0"/>
              <a:t>-İtme, </a:t>
            </a:r>
          </a:p>
          <a:p>
            <a:r>
              <a:rPr lang="tr-TR" sz="1350" dirty="0"/>
              <a:t>-Yumruk atma, </a:t>
            </a:r>
          </a:p>
          <a:p>
            <a:r>
              <a:rPr lang="tr-TR" sz="1350" dirty="0"/>
              <a:t>-Bir alet ile saldırma, </a:t>
            </a:r>
          </a:p>
          <a:p>
            <a:r>
              <a:rPr lang="tr-TR" sz="1350" dirty="0"/>
              <a:t>-Tekme atma, </a:t>
            </a:r>
          </a:p>
          <a:p>
            <a:r>
              <a:rPr lang="tr-TR" sz="1350" dirty="0"/>
              <a:t>-Tokat atma </a:t>
            </a:r>
          </a:p>
          <a:p>
            <a:r>
              <a:rPr lang="tr-TR" sz="1350" dirty="0"/>
              <a:t>-Bedensel kötü şakalar</a:t>
            </a:r>
          </a:p>
          <a:p>
            <a:r>
              <a:rPr lang="tr-TR" sz="1350" dirty="0"/>
              <a:t>-Özel yerlerine dokunmak</a:t>
            </a:r>
          </a:p>
          <a:p>
            <a:r>
              <a:rPr lang="tr-TR" sz="1350" dirty="0"/>
              <a:t>-Kendisine ait olmayan eşyalara zarar vermek</a:t>
            </a:r>
          </a:p>
        </p:txBody>
      </p:sp>
      <p:pic>
        <p:nvPicPr>
          <p:cNvPr id="7" name="Resim 6">
            <a:extLst>
              <a:ext uri="{FF2B5EF4-FFF2-40B4-BE49-F238E27FC236}">
                <a16:creationId xmlns="" xmlns:a16="http://schemas.microsoft.com/office/drawing/2014/main" id="{F85964CE-9892-4E73-9245-EE11F69C91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8021" y="2514640"/>
            <a:ext cx="3107531" cy="2907506"/>
          </a:xfrm>
          <a:prstGeom prst="rect">
            <a:avLst/>
          </a:prstGeom>
        </p:spPr>
      </p:pic>
      <p:pic>
        <p:nvPicPr>
          <p:cNvPr id="9" name="Resim 8" descr="çizim içeren bir resim&#10;&#10;Açıklama otomatik olarak oluşturuldu">
            <a:extLst>
              <a:ext uri="{FF2B5EF4-FFF2-40B4-BE49-F238E27FC236}">
                <a16:creationId xmlns="" xmlns:a16="http://schemas.microsoft.com/office/drawing/2014/main" id="{53E223E5-C8D3-43B8-8929-58F3D759609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90645" y="3419366"/>
            <a:ext cx="2643188" cy="971550"/>
          </a:xfrm>
          <a:prstGeom prst="rect">
            <a:avLst/>
          </a:prstGeom>
        </p:spPr>
      </p:pic>
      <p:sp>
        <p:nvSpPr>
          <p:cNvPr id="10" name="Dikdörtgen: Eğimli 9">
            <a:extLst>
              <a:ext uri="{FF2B5EF4-FFF2-40B4-BE49-F238E27FC236}">
                <a16:creationId xmlns="" xmlns:a16="http://schemas.microsoft.com/office/drawing/2014/main" id="{BF00D7EC-E6B9-4A33-A37A-175D8B067E93}"/>
              </a:ext>
            </a:extLst>
          </p:cNvPr>
          <p:cNvSpPr/>
          <p:nvPr/>
        </p:nvSpPr>
        <p:spPr>
          <a:xfrm>
            <a:off x="1860308" y="925665"/>
            <a:ext cx="5286054" cy="781812"/>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300" dirty="0"/>
              <a:t>FİZİKSEL ZORBALIK </a:t>
            </a:r>
          </a:p>
        </p:txBody>
      </p:sp>
    </p:spTree>
    <p:extLst>
      <p:ext uri="{BB962C8B-B14F-4D97-AF65-F5344CB8AC3E}">
        <p14:creationId xmlns:p14="http://schemas.microsoft.com/office/powerpoint/2010/main" val="1520777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C616DF2D-2048-40A9-8F57-64C63271616F}"/>
              </a:ext>
            </a:extLst>
          </p:cNvPr>
          <p:cNvSpPr txBox="1"/>
          <p:nvPr/>
        </p:nvSpPr>
        <p:spPr>
          <a:xfrm>
            <a:off x="471118" y="1776517"/>
            <a:ext cx="3642913" cy="4455066"/>
          </a:xfrm>
          <a:prstGeom prst="rect">
            <a:avLst/>
          </a:prstGeom>
          <a:noFill/>
        </p:spPr>
        <p:txBody>
          <a:bodyPr wrap="square" rtlCol="0">
            <a:spAutoFit/>
          </a:bodyPr>
          <a:lstStyle/>
          <a:p>
            <a:pPr algn="just"/>
            <a:r>
              <a:rPr lang="tr-TR" sz="1350" dirty="0"/>
              <a:t>Sözel zorbalık daha çok konuşarak gerçekleştirilen zorbalık türüdür. Fiziksel zorbalıktan farklı bir biçimde doğrudan fiziksel bir temas bulunmamaktadır. </a:t>
            </a:r>
          </a:p>
          <a:p>
            <a:pPr algn="just"/>
            <a:endParaRPr lang="tr-TR" sz="1350" dirty="0"/>
          </a:p>
          <a:p>
            <a:pPr algn="just"/>
            <a:r>
              <a:rPr lang="tr-TR" sz="1350" dirty="0"/>
              <a:t>Fakat özellikle duygusal açıdan zorbalık gören kişiye önemli sorunlar yarattığı görülmektedir.</a:t>
            </a:r>
          </a:p>
          <a:p>
            <a:pPr algn="just"/>
            <a:endParaRPr lang="tr-TR" sz="1350" dirty="0"/>
          </a:p>
          <a:p>
            <a:pPr algn="just"/>
            <a:r>
              <a:rPr lang="tr-TR" sz="1350" dirty="0"/>
              <a:t>• Küfür etme, </a:t>
            </a:r>
          </a:p>
          <a:p>
            <a:pPr algn="just"/>
            <a:r>
              <a:rPr lang="tr-TR" sz="1350" dirty="0"/>
              <a:t>• Hakaret etme, </a:t>
            </a:r>
          </a:p>
          <a:p>
            <a:pPr algn="just"/>
            <a:r>
              <a:rPr lang="tr-TR" sz="1350" dirty="0"/>
              <a:t>• İncitme, </a:t>
            </a:r>
          </a:p>
          <a:p>
            <a:pPr algn="just"/>
            <a:r>
              <a:rPr lang="tr-TR" sz="1350" dirty="0"/>
              <a:t>• Kaba ve çirkin sözler söyleme, </a:t>
            </a:r>
          </a:p>
          <a:p>
            <a:pPr algn="just"/>
            <a:r>
              <a:rPr lang="tr-TR" sz="1350" dirty="0"/>
              <a:t>• Utandırma, </a:t>
            </a:r>
          </a:p>
          <a:p>
            <a:pPr algn="just"/>
            <a:r>
              <a:rPr lang="tr-TR" sz="1350" dirty="0"/>
              <a:t>• Küçük düşürme, </a:t>
            </a:r>
          </a:p>
          <a:p>
            <a:pPr algn="just"/>
            <a:r>
              <a:rPr lang="tr-TR" sz="1350" dirty="0"/>
              <a:t>• Alay etme, </a:t>
            </a:r>
          </a:p>
          <a:p>
            <a:pPr algn="just"/>
            <a:r>
              <a:rPr lang="tr-TR" sz="1350" dirty="0"/>
              <a:t>• Aksanı ya da konuşma tarzıyla alay etme, </a:t>
            </a:r>
          </a:p>
          <a:p>
            <a:pPr algn="just"/>
            <a:r>
              <a:rPr lang="tr-TR" sz="1350" dirty="0"/>
              <a:t>• Dalga geçme,  </a:t>
            </a:r>
          </a:p>
          <a:p>
            <a:pPr algn="just"/>
            <a:r>
              <a:rPr lang="tr-TR" sz="1350" dirty="0"/>
              <a:t>• Hoşa gitmeyen, küçük düşürücü isimler (lakap) takma, </a:t>
            </a:r>
          </a:p>
          <a:p>
            <a:pPr algn="just"/>
            <a:r>
              <a:rPr lang="tr-TR" sz="1350" dirty="0"/>
              <a:t>• Aşağılayıcı bir biçimde gülme  bunlara örnektir.</a:t>
            </a:r>
          </a:p>
        </p:txBody>
      </p:sp>
      <p:pic>
        <p:nvPicPr>
          <p:cNvPr id="6" name="Resim 5" descr="çizim içeren bir resim&#10;&#10;Açıklama otomatik olarak oluşturuldu">
            <a:extLst>
              <a:ext uri="{FF2B5EF4-FFF2-40B4-BE49-F238E27FC236}">
                <a16:creationId xmlns="" xmlns:a16="http://schemas.microsoft.com/office/drawing/2014/main" id="{FD66E693-FA98-4A16-813C-73F27C8811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7045" y="1736452"/>
            <a:ext cx="3642913" cy="2460149"/>
          </a:xfrm>
          <a:prstGeom prst="rect">
            <a:avLst/>
          </a:prstGeom>
        </p:spPr>
      </p:pic>
      <p:pic>
        <p:nvPicPr>
          <p:cNvPr id="8" name="Resim 7" descr="çizim içeren bir resim&#10;&#10;Açıklama otomatik olarak oluşturuldu">
            <a:extLst>
              <a:ext uri="{FF2B5EF4-FFF2-40B4-BE49-F238E27FC236}">
                <a16:creationId xmlns="" xmlns:a16="http://schemas.microsoft.com/office/drawing/2014/main" id="{4C56B5C5-2079-4852-AB71-FBD2DD90ED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0437" y="4196601"/>
            <a:ext cx="1796131" cy="1804149"/>
          </a:xfrm>
          <a:prstGeom prst="rect">
            <a:avLst/>
          </a:prstGeom>
        </p:spPr>
      </p:pic>
      <p:sp>
        <p:nvSpPr>
          <p:cNvPr id="9" name="Dikdörtgen: Eğimli 8">
            <a:extLst>
              <a:ext uri="{FF2B5EF4-FFF2-40B4-BE49-F238E27FC236}">
                <a16:creationId xmlns="" xmlns:a16="http://schemas.microsoft.com/office/drawing/2014/main" id="{6DCFB3A4-13C5-4586-9605-670333164603}"/>
              </a:ext>
            </a:extLst>
          </p:cNvPr>
          <p:cNvSpPr/>
          <p:nvPr/>
        </p:nvSpPr>
        <p:spPr>
          <a:xfrm>
            <a:off x="1928973" y="954640"/>
            <a:ext cx="5286054" cy="781812"/>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300" dirty="0"/>
              <a:t>SÖZEL ZORBALIK </a:t>
            </a:r>
          </a:p>
        </p:txBody>
      </p:sp>
    </p:spTree>
    <p:extLst>
      <p:ext uri="{BB962C8B-B14F-4D97-AF65-F5344CB8AC3E}">
        <p14:creationId xmlns:p14="http://schemas.microsoft.com/office/powerpoint/2010/main" val="1432053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F6AC6951-9298-448F-B95C-4940E04F9986}"/>
              </a:ext>
            </a:extLst>
          </p:cNvPr>
          <p:cNvSpPr txBox="1"/>
          <p:nvPr/>
        </p:nvSpPr>
        <p:spPr>
          <a:xfrm>
            <a:off x="0" y="1851274"/>
            <a:ext cx="4307440" cy="4455066"/>
          </a:xfrm>
          <a:prstGeom prst="rect">
            <a:avLst/>
          </a:prstGeom>
          <a:noFill/>
        </p:spPr>
        <p:txBody>
          <a:bodyPr wrap="square" numCol="1" rtlCol="0">
            <a:spAutoFit/>
          </a:bodyPr>
          <a:lstStyle/>
          <a:p>
            <a:pPr algn="just"/>
            <a:r>
              <a:rPr lang="tr-TR" sz="1350" dirty="0"/>
              <a:t>Her çocuk, her öğrenci arkadaşları, öğretmenleri ve çevresi ile iletişim kurma isteğindedir. Bu istek normal karşılanmaktadır.</a:t>
            </a:r>
          </a:p>
          <a:p>
            <a:pPr algn="just"/>
            <a:endParaRPr lang="tr-TR" sz="1350" dirty="0"/>
          </a:p>
          <a:p>
            <a:pPr algn="just"/>
            <a:r>
              <a:rPr lang="tr-TR" sz="1350" dirty="0"/>
              <a:t>Toplumsal dışlama bireye zarar vermek ya da bireyi incitmek amacıyla toplumsal ilişkilerini etkileme anlamına gelmektedir. Toplumsal dışlama bir dolaylı zorbalık türüdür.</a:t>
            </a:r>
          </a:p>
          <a:p>
            <a:pPr algn="just"/>
            <a:endParaRPr lang="tr-TR" sz="1350" dirty="0"/>
          </a:p>
          <a:p>
            <a:pPr algn="just"/>
            <a:r>
              <a:rPr lang="tr-TR" sz="1350" dirty="0"/>
              <a:t>Bu zorbalık türünü öğretmenleriniz ya da çevreniz anlayamayabilir. Bu sebepten ötürü bunu yaşayan siz ve ya yakın arkadaşınız ise öğretmeninize çevrenize sizin söylemeniz gerekmektedir. </a:t>
            </a:r>
          </a:p>
          <a:p>
            <a:pPr algn="just"/>
            <a:endParaRPr lang="tr-TR" sz="1350" dirty="0"/>
          </a:p>
          <a:p>
            <a:pPr algn="just"/>
            <a:r>
              <a:rPr lang="tr-TR" sz="1350" dirty="0"/>
              <a:t>• Görmezlikten gelme, </a:t>
            </a:r>
          </a:p>
          <a:p>
            <a:pPr algn="just"/>
            <a:r>
              <a:rPr lang="tr-TR" sz="1350" dirty="0"/>
              <a:t>• Sırtını dönme, </a:t>
            </a:r>
          </a:p>
          <a:p>
            <a:pPr algn="just"/>
            <a:r>
              <a:rPr lang="tr-TR" sz="1350" dirty="0"/>
              <a:t>• Yok sayma, </a:t>
            </a:r>
          </a:p>
          <a:p>
            <a:pPr algn="just"/>
            <a:r>
              <a:rPr lang="tr-TR" sz="1350" dirty="0"/>
              <a:t>• Oyun ya da diğer etkinliklere almama, </a:t>
            </a:r>
          </a:p>
          <a:p>
            <a:pPr algn="just"/>
            <a:r>
              <a:rPr lang="tr-TR" sz="1350" dirty="0"/>
              <a:t>• Gruba almayarak yalnızlığa terk etme, </a:t>
            </a:r>
          </a:p>
          <a:p>
            <a:pPr algn="just"/>
            <a:r>
              <a:rPr lang="tr-TR" sz="1350" dirty="0"/>
              <a:t>• Gruptan atarak cezalandırma, </a:t>
            </a:r>
          </a:p>
          <a:p>
            <a:pPr algn="just"/>
            <a:endParaRPr lang="tr-TR" sz="1350" dirty="0"/>
          </a:p>
        </p:txBody>
      </p:sp>
      <p:sp>
        <p:nvSpPr>
          <p:cNvPr id="3" name="Metin kutusu 2">
            <a:extLst>
              <a:ext uri="{FF2B5EF4-FFF2-40B4-BE49-F238E27FC236}">
                <a16:creationId xmlns="" xmlns:a16="http://schemas.microsoft.com/office/drawing/2014/main" id="{A40D2316-B9A5-4825-B135-82628A02857E}"/>
              </a:ext>
            </a:extLst>
          </p:cNvPr>
          <p:cNvSpPr txBox="1"/>
          <p:nvPr/>
        </p:nvSpPr>
        <p:spPr>
          <a:xfrm>
            <a:off x="4572000" y="1851275"/>
            <a:ext cx="4405045" cy="2585323"/>
          </a:xfrm>
          <a:prstGeom prst="rect">
            <a:avLst/>
          </a:prstGeom>
          <a:noFill/>
        </p:spPr>
        <p:txBody>
          <a:bodyPr wrap="square" rtlCol="0">
            <a:spAutoFit/>
          </a:bodyPr>
          <a:lstStyle/>
          <a:p>
            <a:pPr algn="just"/>
            <a:r>
              <a:rPr lang="tr-TR" sz="1350" dirty="0"/>
              <a:t>• Zorbalık gören kişinin diğer öğrencilerle konuşmasını ve arkadaşlık kurmasını engelleme, </a:t>
            </a:r>
          </a:p>
          <a:p>
            <a:pPr algn="just"/>
            <a:r>
              <a:rPr lang="tr-TR" sz="1350" dirty="0"/>
              <a:t>• Arkadaşlarını mağdura karşı kışkırtarak aralarının bozulmasına çalışma, </a:t>
            </a:r>
          </a:p>
          <a:p>
            <a:pPr algn="just"/>
            <a:r>
              <a:rPr lang="tr-TR" sz="1350" dirty="0"/>
              <a:t>• İftira atma, </a:t>
            </a:r>
          </a:p>
          <a:p>
            <a:pPr algn="just"/>
            <a:r>
              <a:rPr lang="tr-TR" sz="1350" dirty="0"/>
              <a:t>• İftira, dedikodu ve asılsız söylentiler ile mağduru zor duruma düşürme, </a:t>
            </a:r>
          </a:p>
          <a:p>
            <a:pPr algn="just"/>
            <a:r>
              <a:rPr lang="tr-TR" sz="1350" dirty="0"/>
              <a:t>• Yapmadığı şeylerle ilgili öğretmene şikâyet etme, </a:t>
            </a:r>
          </a:p>
          <a:p>
            <a:pPr algn="just"/>
            <a:r>
              <a:rPr lang="tr-TR" sz="1350" dirty="0"/>
              <a:t>• Mağdurun sırlarını başkalarına anlatılarak zor duruma düşürme</a:t>
            </a:r>
          </a:p>
          <a:p>
            <a:pPr algn="just"/>
            <a:endParaRPr lang="tr-TR" sz="1350" dirty="0"/>
          </a:p>
          <a:p>
            <a:endParaRPr lang="tr-TR" sz="1350" dirty="0"/>
          </a:p>
        </p:txBody>
      </p:sp>
      <p:pic>
        <p:nvPicPr>
          <p:cNvPr id="12" name="Resim 11" descr="çizim içeren bir resim&#10;&#10;Açıklama otomatik olarak oluşturuldu">
            <a:extLst>
              <a:ext uri="{FF2B5EF4-FFF2-40B4-BE49-F238E27FC236}">
                <a16:creationId xmlns="" xmlns:a16="http://schemas.microsoft.com/office/drawing/2014/main" id="{E53BE08F-8A52-4A7F-B2FC-45F36D2AB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4110914"/>
            <a:ext cx="4038629" cy="1791623"/>
          </a:xfrm>
          <a:prstGeom prst="rect">
            <a:avLst/>
          </a:prstGeom>
        </p:spPr>
      </p:pic>
      <p:sp>
        <p:nvSpPr>
          <p:cNvPr id="14" name="Dikdörtgen: Eğimli 13">
            <a:extLst>
              <a:ext uri="{FF2B5EF4-FFF2-40B4-BE49-F238E27FC236}">
                <a16:creationId xmlns="" xmlns:a16="http://schemas.microsoft.com/office/drawing/2014/main" id="{C149E7D5-9B67-4445-B67B-684E629D98AC}"/>
              </a:ext>
            </a:extLst>
          </p:cNvPr>
          <p:cNvSpPr/>
          <p:nvPr/>
        </p:nvSpPr>
        <p:spPr>
          <a:xfrm>
            <a:off x="1928973" y="955463"/>
            <a:ext cx="5286054" cy="781812"/>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DUYGUSAL ZORBALIK / TOPLUMDAN DIŞLANMA</a:t>
            </a:r>
          </a:p>
        </p:txBody>
      </p:sp>
    </p:spTree>
    <p:extLst>
      <p:ext uri="{BB962C8B-B14F-4D97-AF65-F5344CB8AC3E}">
        <p14:creationId xmlns:p14="http://schemas.microsoft.com/office/powerpoint/2010/main" val="2823831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 xmlns:a16="http://schemas.microsoft.com/office/drawing/2014/main" id="{85607B30-F7E1-4171-8C3E-5C7CD6D6608D}"/>
              </a:ext>
            </a:extLst>
          </p:cNvPr>
          <p:cNvSpPr txBox="1"/>
          <p:nvPr/>
        </p:nvSpPr>
        <p:spPr>
          <a:xfrm>
            <a:off x="100174" y="1697163"/>
            <a:ext cx="4538609" cy="4247317"/>
          </a:xfrm>
          <a:prstGeom prst="rect">
            <a:avLst/>
          </a:prstGeom>
          <a:noFill/>
        </p:spPr>
        <p:txBody>
          <a:bodyPr wrap="square" rtlCol="0">
            <a:spAutoFit/>
          </a:bodyPr>
          <a:lstStyle/>
          <a:p>
            <a:pPr algn="just"/>
            <a:r>
              <a:rPr lang="tr-TR" sz="1350" dirty="0"/>
              <a:t>Bilgi ve iletişim teknolojisi araçları özellikle cep telefonu ve internet yoluyla zorbalık yapılmasıdır. </a:t>
            </a:r>
          </a:p>
          <a:p>
            <a:pPr algn="just"/>
            <a:endParaRPr lang="tr-TR" sz="1350" dirty="0"/>
          </a:p>
          <a:p>
            <a:pPr algn="just"/>
            <a:r>
              <a:rPr lang="tr-TR" sz="1350" dirty="0"/>
              <a:t>Siber zorbalık, “diğer kişilere zarar vermek amacıyla, bir birey ya da grup tarafından, elektronik posta, cep telefonu, çağrı cihazı, kısa mesaj servisi ve web siteleri gibi bilgi ve iletişim teknolojilerinin kullanımını içeren; kasten, tekrarlayıcı bir şekilde ve düşmanca davranışları destekleyen davranışlar” şeklinde tanımlanmaktadır. </a:t>
            </a:r>
          </a:p>
          <a:p>
            <a:pPr algn="just"/>
            <a:endParaRPr lang="tr-TR" sz="1350" dirty="0"/>
          </a:p>
          <a:p>
            <a:pPr algn="just"/>
            <a:r>
              <a:rPr lang="tr-TR" sz="1350" dirty="0"/>
              <a:t>Siber zorbalığın diğer zorbalık türleri kadar kişiye zarar vermektedir.</a:t>
            </a:r>
          </a:p>
          <a:p>
            <a:pPr algn="just"/>
            <a:endParaRPr lang="tr-TR" sz="1350" dirty="0"/>
          </a:p>
          <a:p>
            <a:pPr algn="just"/>
            <a:r>
              <a:rPr lang="tr-TR" sz="1350" dirty="0"/>
              <a:t>-Kötüleyici ya da tehdit edici mesajların gönderilmesi, rahatsız etme durumunun açık bir biçimde yapılması.</a:t>
            </a:r>
          </a:p>
          <a:p>
            <a:pPr algn="just"/>
            <a:endParaRPr lang="tr-TR" sz="1350" dirty="0"/>
          </a:p>
          <a:p>
            <a:pPr algn="just"/>
            <a:r>
              <a:rPr lang="tr-TR" sz="1350" dirty="0"/>
              <a:t>-Utandırıcı resimlerin gönderilmesi, kötü esprilerin yapılması, bir internet sitesinde kurban hakkında olumsuz saldırıların gerçekleştirilmesi</a:t>
            </a:r>
          </a:p>
          <a:p>
            <a:pPr algn="just"/>
            <a:endParaRPr lang="tr-TR" sz="1350" dirty="0"/>
          </a:p>
        </p:txBody>
      </p:sp>
      <p:sp>
        <p:nvSpPr>
          <p:cNvPr id="6" name="Metin kutusu 5">
            <a:extLst>
              <a:ext uri="{FF2B5EF4-FFF2-40B4-BE49-F238E27FC236}">
                <a16:creationId xmlns="" xmlns:a16="http://schemas.microsoft.com/office/drawing/2014/main" id="{2119CC3F-6521-432E-A7BD-2C25EB08CB1C}"/>
              </a:ext>
            </a:extLst>
          </p:cNvPr>
          <p:cNvSpPr txBox="1"/>
          <p:nvPr/>
        </p:nvSpPr>
        <p:spPr>
          <a:xfrm>
            <a:off x="4731250" y="1766513"/>
            <a:ext cx="4412750" cy="2169825"/>
          </a:xfrm>
          <a:prstGeom prst="rect">
            <a:avLst/>
          </a:prstGeom>
          <a:noFill/>
        </p:spPr>
        <p:txBody>
          <a:bodyPr wrap="square" rtlCol="0">
            <a:spAutoFit/>
          </a:bodyPr>
          <a:lstStyle/>
          <a:p>
            <a:pPr algn="just"/>
            <a:r>
              <a:rPr lang="tr-TR" sz="1350" dirty="0"/>
              <a:t>-</a:t>
            </a:r>
            <a:r>
              <a:rPr lang="tr-TR" sz="1350" dirty="0" err="1"/>
              <a:t>İetinin</a:t>
            </a:r>
            <a:r>
              <a:rPr lang="tr-TR" sz="1350" dirty="0"/>
              <a:t> alınması durumunda kurbanın zarar göreceği kişilere kurban hakkındaki bilgilerin gönderilmesidir. Gönderilen bilgiler kişisel, hassas ve gizli bilgilerdir. Bu bilgiler kurbanın öğrenmesini istemediği kişilere gönderilir ve kurban zarar görür. </a:t>
            </a:r>
          </a:p>
          <a:p>
            <a:pPr algn="just"/>
            <a:endParaRPr lang="tr-TR" sz="1350" dirty="0"/>
          </a:p>
          <a:p>
            <a:pPr algn="just"/>
            <a:r>
              <a:rPr lang="tr-TR" sz="1350" dirty="0"/>
              <a:t>-Kurbanın internette bazı yerlere ulaşımının engellenmesi. Örneğin kurbanın bir oyuna, sohbet odasına ya da bir sosyal ağ grubuna girmesinin engellenmesi dışlama kapsamında değerlendirilebilir</a:t>
            </a:r>
          </a:p>
        </p:txBody>
      </p:sp>
      <p:pic>
        <p:nvPicPr>
          <p:cNvPr id="8" name="Resim 7" descr="çizim içeren bir resim&#10;&#10;Açıklama otomatik olarak oluşturuldu">
            <a:extLst>
              <a:ext uri="{FF2B5EF4-FFF2-40B4-BE49-F238E27FC236}">
                <a16:creationId xmlns="" xmlns:a16="http://schemas.microsoft.com/office/drawing/2014/main" id="{C8CA169F-F9D2-49E7-A681-16BB89E17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3091" y="3901316"/>
            <a:ext cx="3687255" cy="2020080"/>
          </a:xfrm>
          <a:prstGeom prst="rect">
            <a:avLst/>
          </a:prstGeom>
        </p:spPr>
      </p:pic>
      <p:sp>
        <p:nvSpPr>
          <p:cNvPr id="10" name="Dikdörtgen: Eğimli 9">
            <a:extLst>
              <a:ext uri="{FF2B5EF4-FFF2-40B4-BE49-F238E27FC236}">
                <a16:creationId xmlns="" xmlns:a16="http://schemas.microsoft.com/office/drawing/2014/main" id="{C326528C-E0A9-46C3-9354-0F3F431EC661}"/>
              </a:ext>
            </a:extLst>
          </p:cNvPr>
          <p:cNvSpPr/>
          <p:nvPr/>
        </p:nvSpPr>
        <p:spPr>
          <a:xfrm>
            <a:off x="1873152" y="936105"/>
            <a:ext cx="5286054" cy="781812"/>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300" dirty="0"/>
              <a:t>SİBER/SANAL ZORBALIK </a:t>
            </a:r>
          </a:p>
        </p:txBody>
      </p:sp>
    </p:spTree>
    <p:extLst>
      <p:ext uri="{BB962C8B-B14F-4D97-AF65-F5344CB8AC3E}">
        <p14:creationId xmlns:p14="http://schemas.microsoft.com/office/powerpoint/2010/main" val="1145112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a:bodyPr>
          <a:lstStyle/>
          <a:p>
            <a:pPr marL="270510">
              <a:spcAft>
                <a:spcPts val="0"/>
              </a:spcAft>
            </a:pPr>
            <a:endParaRPr lang="tr-TR" sz="2400" dirty="0" smtClean="0">
              <a:latin typeface="Comic Sans MS" panose="030F0702030302020204" pitchFamily="66" charset="0"/>
              <a:ea typeface="Times New Roman" panose="02020603050405020304" pitchFamily="18" charset="0"/>
              <a:cs typeface="Lucida Sans Unicode" panose="020B0602030504020204" pitchFamily="34" charset="0"/>
            </a:endParaRPr>
          </a:p>
          <a:p>
            <a:pPr marL="270510">
              <a:spcAft>
                <a:spcPts val="0"/>
              </a:spcAft>
            </a:pPr>
            <a:r>
              <a:rPr lang="tr-TR" sz="2400" dirty="0" smtClean="0">
                <a:latin typeface="Comic Sans MS" panose="030F0702030302020204" pitchFamily="66" charset="0"/>
                <a:ea typeface="Times New Roman" panose="02020603050405020304" pitchFamily="18" charset="0"/>
                <a:cs typeface="Lucida Sans Unicode" panose="020B0602030504020204" pitchFamily="34" charset="0"/>
              </a:rPr>
              <a:t>Özel gereksinimli çocukların problem davranışlarını yalnızca yetersizlik ile ilişkilendirmek doğru değildir.</a:t>
            </a:r>
          </a:p>
          <a:p>
            <a:pPr marL="270510">
              <a:spcAft>
                <a:spcPts val="0"/>
              </a:spcAft>
            </a:pPr>
            <a:endParaRPr lang="tr-TR" sz="2400" dirty="0" smtClean="0">
              <a:latin typeface="Comic Sans MS" panose="030F0702030302020204" pitchFamily="66" charset="0"/>
              <a:ea typeface="Times New Roman" panose="02020603050405020304" pitchFamily="18" charset="0"/>
              <a:cs typeface="Lucida Sans Unicode" panose="020B0602030504020204" pitchFamily="34" charset="0"/>
            </a:endParaRPr>
          </a:p>
          <a:p>
            <a:pPr marL="270510"/>
            <a:r>
              <a:rPr lang="tr-TR" sz="2400" dirty="0" smtClean="0">
                <a:latin typeface="Comic Sans MS" panose="030F0702030302020204" pitchFamily="66" charset="0"/>
                <a:ea typeface="Times New Roman" panose="02020603050405020304" pitchFamily="18" charset="0"/>
                <a:cs typeface="Lucida Sans Unicode" panose="020B0602030504020204" pitchFamily="34" charset="0"/>
              </a:rPr>
              <a:t>Problem davranışların sergilenmesi, sınıf orta­mının düzenlenişi, çocukların oturma düzeni, sınıfın kalabalık olması, öğretim hızı, ders araç-gereçlerinin özellikleri, öğretimin içeriği ya da öğretmen davranışları gibi etmenlerden de kaynaklanabilir. </a:t>
            </a:r>
          </a:p>
          <a:p>
            <a:pPr marL="270510"/>
            <a:endParaRPr lang="tr-TR" sz="2400" dirty="0" smtClean="0">
              <a:latin typeface="Comic Sans MS" panose="030F0702030302020204" pitchFamily="66" charset="0"/>
              <a:ea typeface="Times New Roman" panose="02020603050405020304" pitchFamily="18" charset="0"/>
              <a:cs typeface="Lucida Sans Unicode" panose="020B0602030504020204" pitchFamily="34" charset="0"/>
            </a:endParaRPr>
          </a:p>
          <a:p>
            <a:pPr marL="270510"/>
            <a:r>
              <a:rPr lang="tr-TR" sz="2400" dirty="0" smtClean="0">
                <a:latin typeface="Comic Sans MS" panose="030F0702030302020204" pitchFamily="66" charset="0"/>
                <a:ea typeface="Times New Roman" panose="02020603050405020304" pitchFamily="18" charset="0"/>
                <a:cs typeface="Lucida Sans Unicode" panose="020B0602030504020204" pitchFamily="34" charset="0"/>
              </a:rPr>
              <a:t>Problem davranışların çoğu etkili sınıf yönetimi ile önlenir. </a:t>
            </a:r>
            <a:endParaRPr lang="tr-TR" sz="1400" dirty="0" smtClean="0">
              <a:latin typeface="Segoe UI" panose="020B0502040204020203" pitchFamily="34" charset="0"/>
              <a:ea typeface="Times New Roman" panose="02020603050405020304" pitchFamily="18" charset="0"/>
            </a:endParaRPr>
          </a:p>
          <a:p>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1141" y="2519917"/>
            <a:ext cx="3743989" cy="2495993"/>
          </a:xfrm>
          <a:prstGeom prst="rect">
            <a:avLst/>
          </a:prstGeom>
        </p:spPr>
      </p:pic>
      <p:sp>
        <p:nvSpPr>
          <p:cNvPr id="3" name="Dikdörtgen: Eğimli 2">
            <a:extLst>
              <a:ext uri="{FF2B5EF4-FFF2-40B4-BE49-F238E27FC236}">
                <a16:creationId xmlns="" xmlns:a16="http://schemas.microsoft.com/office/drawing/2014/main" id="{56406617-AB68-433D-8909-D003ADE8BFCE}"/>
              </a:ext>
            </a:extLst>
          </p:cNvPr>
          <p:cNvSpPr/>
          <p:nvPr/>
        </p:nvSpPr>
        <p:spPr>
          <a:xfrm>
            <a:off x="1657843" y="1231889"/>
            <a:ext cx="5877983" cy="781812"/>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t>ZORBALIĞIN EN ÇOK YAŞANDIĞI YERLER</a:t>
            </a:r>
          </a:p>
        </p:txBody>
      </p:sp>
      <p:sp>
        <p:nvSpPr>
          <p:cNvPr id="9" name="Metin kutusu 8">
            <a:extLst>
              <a:ext uri="{FF2B5EF4-FFF2-40B4-BE49-F238E27FC236}">
                <a16:creationId xmlns="" xmlns:a16="http://schemas.microsoft.com/office/drawing/2014/main" id="{5763F69D-9A97-4BEF-820D-F178F798ACE3}"/>
              </a:ext>
            </a:extLst>
          </p:cNvPr>
          <p:cNvSpPr txBox="1"/>
          <p:nvPr/>
        </p:nvSpPr>
        <p:spPr>
          <a:xfrm>
            <a:off x="167464" y="2364415"/>
            <a:ext cx="3564732" cy="3831818"/>
          </a:xfrm>
          <a:prstGeom prst="rect">
            <a:avLst/>
          </a:prstGeom>
          <a:noFill/>
        </p:spPr>
        <p:txBody>
          <a:bodyPr wrap="square" rtlCol="0">
            <a:spAutoFit/>
          </a:bodyPr>
          <a:lstStyle/>
          <a:p>
            <a:pPr algn="just">
              <a:lnSpc>
                <a:spcPct val="150000"/>
              </a:lnSpc>
            </a:pPr>
            <a:r>
              <a:rPr lang="tr-TR" sz="1350" dirty="0"/>
              <a:t>Okulun içindeki zorbalığın, okula geliş gidiş sırasındaki zorbalıktan çok daha sık olduğunu, </a:t>
            </a:r>
            <a:br>
              <a:rPr lang="tr-TR" sz="1350" dirty="0"/>
            </a:br>
            <a:r>
              <a:rPr lang="tr-TR" sz="1350" dirty="0"/>
              <a:t>okuldaki “</a:t>
            </a:r>
            <a:r>
              <a:rPr lang="tr-TR" sz="1350" dirty="0">
                <a:solidFill>
                  <a:srgbClr val="FF0000"/>
                </a:solidFill>
              </a:rPr>
              <a:t>oyun bahçesinin</a:t>
            </a:r>
            <a:r>
              <a:rPr lang="tr-TR" sz="1350" dirty="0"/>
              <a:t>” en tipik yer olduğunu, </a:t>
            </a:r>
          </a:p>
          <a:p>
            <a:pPr algn="just">
              <a:lnSpc>
                <a:spcPct val="150000"/>
              </a:lnSpc>
            </a:pPr>
            <a:r>
              <a:rPr lang="tr-TR" sz="1350" dirty="0"/>
              <a:t>bunu </a:t>
            </a:r>
          </a:p>
          <a:p>
            <a:pPr algn="just">
              <a:lnSpc>
                <a:spcPct val="150000"/>
              </a:lnSpc>
            </a:pPr>
            <a:r>
              <a:rPr lang="tr-TR" sz="1350" dirty="0"/>
              <a:t>“</a:t>
            </a:r>
            <a:r>
              <a:rPr lang="tr-TR" sz="1350" dirty="0">
                <a:solidFill>
                  <a:srgbClr val="FF0000"/>
                </a:solidFill>
              </a:rPr>
              <a:t>koridorlar</a:t>
            </a:r>
            <a:r>
              <a:rPr lang="tr-TR" sz="1350" dirty="0"/>
              <a:t>”, </a:t>
            </a:r>
          </a:p>
          <a:p>
            <a:pPr algn="just">
              <a:lnSpc>
                <a:spcPct val="150000"/>
              </a:lnSpc>
            </a:pPr>
            <a:r>
              <a:rPr lang="tr-TR" sz="1350" dirty="0"/>
              <a:t>“</a:t>
            </a:r>
            <a:r>
              <a:rPr lang="tr-TR" sz="1350" dirty="0">
                <a:solidFill>
                  <a:srgbClr val="FF0000"/>
                </a:solidFill>
              </a:rPr>
              <a:t>sınıfın içi</a:t>
            </a:r>
            <a:r>
              <a:rPr lang="tr-TR" sz="1350" dirty="0"/>
              <a:t>”,</a:t>
            </a:r>
          </a:p>
          <a:p>
            <a:pPr algn="just">
              <a:lnSpc>
                <a:spcPct val="150000"/>
              </a:lnSpc>
            </a:pPr>
            <a:r>
              <a:rPr lang="tr-TR" sz="1350" dirty="0"/>
              <a:t>“</a:t>
            </a:r>
            <a:r>
              <a:rPr lang="tr-TR" sz="1350" dirty="0">
                <a:solidFill>
                  <a:srgbClr val="FF0000"/>
                </a:solidFill>
              </a:rPr>
              <a:t>kantin</a:t>
            </a:r>
            <a:r>
              <a:rPr lang="tr-TR" sz="1350" dirty="0"/>
              <a:t> ve </a:t>
            </a:r>
          </a:p>
          <a:p>
            <a:pPr algn="just">
              <a:lnSpc>
                <a:spcPct val="150000"/>
              </a:lnSpc>
            </a:pPr>
            <a:r>
              <a:rPr lang="tr-TR" sz="1350" dirty="0">
                <a:solidFill>
                  <a:srgbClr val="FF0000"/>
                </a:solidFill>
              </a:rPr>
              <a:t>tuvaletlerin</a:t>
            </a:r>
            <a:r>
              <a:rPr lang="tr-TR" sz="1350" dirty="0"/>
              <a:t>” izlediğini, </a:t>
            </a:r>
          </a:p>
          <a:p>
            <a:pPr algn="just">
              <a:lnSpc>
                <a:spcPct val="150000"/>
              </a:lnSpc>
            </a:pPr>
            <a:r>
              <a:rPr lang="tr-TR" sz="1350" dirty="0"/>
              <a:t>yatılı okullarda zorbalığın en yaygın olarak “</a:t>
            </a:r>
            <a:r>
              <a:rPr lang="tr-TR" sz="1350" dirty="0" err="1">
                <a:solidFill>
                  <a:srgbClr val="FF0000"/>
                </a:solidFill>
              </a:rPr>
              <a:t>yatakhane</a:t>
            </a:r>
            <a:r>
              <a:rPr lang="tr-TR" sz="1350" dirty="0" err="1"/>
              <a:t>”de</a:t>
            </a:r>
            <a:r>
              <a:rPr lang="tr-TR" sz="1350" dirty="0"/>
              <a:t>  olduğu görülmektedir.</a:t>
            </a:r>
          </a:p>
        </p:txBody>
      </p:sp>
    </p:spTree>
    <p:extLst>
      <p:ext uri="{BB962C8B-B14F-4D97-AF65-F5344CB8AC3E}">
        <p14:creationId xmlns:p14="http://schemas.microsoft.com/office/powerpoint/2010/main" val="3450040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6">
            <a:extLst>
              <a:ext uri="{FF2B5EF4-FFF2-40B4-BE49-F238E27FC236}">
                <a16:creationId xmlns="" xmlns:a16="http://schemas.microsoft.com/office/drawing/2014/main" id="{1DA5BC58-7D45-4666-BF43-9753FDA954FC}"/>
              </a:ext>
            </a:extLst>
          </p:cNvPr>
          <p:cNvSpPr txBox="1">
            <a:spLocks/>
          </p:cNvSpPr>
          <p:nvPr/>
        </p:nvSpPr>
        <p:spPr>
          <a:xfrm>
            <a:off x="811460" y="1326259"/>
            <a:ext cx="7145079" cy="1011380"/>
          </a:xfrm>
          <a:prstGeom prst="bevel">
            <a:avLst/>
          </a:prstGeom>
          <a:solidFill>
            <a:schemeClr val="accent2">
              <a:lumMod val="50000"/>
            </a:schemeClr>
          </a:solidFill>
          <a:ln w="15875" cap="flat" cmpd="sng" algn="ctr">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ctr" defTabSz="914400" rtl="0" eaLnBrk="1" latinLnBrk="0" hangingPunct="1">
              <a:lnSpc>
                <a:spcPct val="90000"/>
              </a:lnSpc>
              <a:spcBef>
                <a:spcPct val="0"/>
              </a:spcBef>
              <a:buNone/>
              <a:defRPr sz="36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2400" dirty="0"/>
              <a:t>Zorbalığa karşı duyarlılığı azaltan bazı yanlış inanışlar</a:t>
            </a:r>
          </a:p>
        </p:txBody>
      </p:sp>
      <p:sp>
        <p:nvSpPr>
          <p:cNvPr id="4" name="Metin kutusu 3">
            <a:extLst>
              <a:ext uri="{FF2B5EF4-FFF2-40B4-BE49-F238E27FC236}">
                <a16:creationId xmlns="" xmlns:a16="http://schemas.microsoft.com/office/drawing/2014/main" id="{DEE5A410-C31B-4C49-9EA5-49911E2745D8}"/>
              </a:ext>
            </a:extLst>
          </p:cNvPr>
          <p:cNvSpPr txBox="1"/>
          <p:nvPr/>
        </p:nvSpPr>
        <p:spPr>
          <a:xfrm>
            <a:off x="1299411" y="3614888"/>
            <a:ext cx="6201076" cy="1754326"/>
          </a:xfrm>
          <a:prstGeom prst="rect">
            <a:avLst/>
          </a:prstGeom>
          <a:noFill/>
        </p:spPr>
        <p:txBody>
          <a:bodyPr wrap="square" rtlCol="0">
            <a:spAutoFit/>
          </a:bodyPr>
          <a:lstStyle/>
          <a:p>
            <a:pPr algn="just"/>
            <a:r>
              <a:rPr lang="tr-TR" dirty="0"/>
              <a:t>Zorbalık ve şiddetin hiçbir türü hoş karşılanacak davranışlar değildirler. Ancak bazen yanlış inanış türleri bu zorbaca davranışların açığa çıkmasına engel olur.</a:t>
            </a:r>
          </a:p>
          <a:p>
            <a:pPr algn="just"/>
            <a:endParaRPr lang="tr-TR" dirty="0"/>
          </a:p>
          <a:p>
            <a:pPr algn="just"/>
            <a:endParaRPr lang="tr-TR" dirty="0"/>
          </a:p>
          <a:p>
            <a:pPr algn="just"/>
            <a:r>
              <a:rPr lang="tr-TR" dirty="0"/>
              <a:t>Gelin bunlara hep beraber bakalım!</a:t>
            </a:r>
          </a:p>
        </p:txBody>
      </p:sp>
    </p:spTree>
    <p:extLst>
      <p:ext uri="{BB962C8B-B14F-4D97-AF65-F5344CB8AC3E}">
        <p14:creationId xmlns:p14="http://schemas.microsoft.com/office/powerpoint/2010/main" val="26629160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34D14E68-559D-4410-B0AA-6268763D774C}"/>
              </a:ext>
            </a:extLst>
          </p:cNvPr>
          <p:cNvSpPr txBox="1"/>
          <p:nvPr/>
        </p:nvSpPr>
        <p:spPr>
          <a:xfrm>
            <a:off x="815741" y="1485300"/>
            <a:ext cx="6554804" cy="2354491"/>
          </a:xfrm>
          <a:prstGeom prst="rect">
            <a:avLst/>
          </a:prstGeom>
          <a:noFill/>
        </p:spPr>
        <p:txBody>
          <a:bodyPr wrap="square" rtlCol="0">
            <a:spAutoFit/>
          </a:bodyPr>
          <a:lstStyle/>
          <a:p>
            <a:pPr algn="just"/>
            <a:r>
              <a:rPr lang="tr-TR" sz="2100" dirty="0"/>
              <a:t>Kavga etmek ve saldırganca davranmak, büyüme ve gelişmenin doğal bir parçasıdır; </a:t>
            </a:r>
          </a:p>
          <a:p>
            <a:pPr algn="just"/>
            <a:endParaRPr lang="tr-TR" sz="2100" dirty="0"/>
          </a:p>
          <a:p>
            <a:pPr algn="just"/>
            <a:r>
              <a:rPr lang="tr-TR" sz="2100" dirty="0"/>
              <a:t>zorbalığa uğrayanlar belki bir süre acı çekerler ama bunu daha sonra unutacaklarından pek de büyütülecek bir şey değildir.</a:t>
            </a:r>
          </a:p>
          <a:p>
            <a:pPr algn="just"/>
            <a:endParaRPr lang="tr-TR" sz="2100" dirty="0"/>
          </a:p>
        </p:txBody>
      </p:sp>
      <p:sp>
        <p:nvSpPr>
          <p:cNvPr id="4" name="Çarpım İşareti 3">
            <a:extLst>
              <a:ext uri="{FF2B5EF4-FFF2-40B4-BE49-F238E27FC236}">
                <a16:creationId xmlns="" xmlns:a16="http://schemas.microsoft.com/office/drawing/2014/main" id="{02BDF95B-B9B7-4567-B962-D65062D5DDDF}"/>
              </a:ext>
            </a:extLst>
          </p:cNvPr>
          <p:cNvSpPr/>
          <p:nvPr/>
        </p:nvSpPr>
        <p:spPr>
          <a:xfrm>
            <a:off x="-86627" y="1846246"/>
            <a:ext cx="1162250" cy="1227221"/>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350" dirty="0">
                <a:highlight>
                  <a:srgbClr val="000000"/>
                </a:highlight>
              </a:rPr>
              <a:t>YANLIŞ</a:t>
            </a:r>
          </a:p>
        </p:txBody>
      </p:sp>
      <p:sp>
        <p:nvSpPr>
          <p:cNvPr id="7" name="Artı İşareti 6">
            <a:extLst>
              <a:ext uri="{FF2B5EF4-FFF2-40B4-BE49-F238E27FC236}">
                <a16:creationId xmlns="" xmlns:a16="http://schemas.microsoft.com/office/drawing/2014/main" id="{C909154E-987C-4A5E-8B5B-B75D8659D98F}"/>
              </a:ext>
            </a:extLst>
          </p:cNvPr>
          <p:cNvSpPr/>
          <p:nvPr/>
        </p:nvSpPr>
        <p:spPr>
          <a:xfrm>
            <a:off x="-79408" y="4177653"/>
            <a:ext cx="1227221" cy="1306629"/>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350" dirty="0"/>
              <a:t>DOĞRU</a:t>
            </a:r>
          </a:p>
        </p:txBody>
      </p:sp>
      <p:sp>
        <p:nvSpPr>
          <p:cNvPr id="8" name="Metin kutusu 7">
            <a:extLst>
              <a:ext uri="{FF2B5EF4-FFF2-40B4-BE49-F238E27FC236}">
                <a16:creationId xmlns="" xmlns:a16="http://schemas.microsoft.com/office/drawing/2014/main" id="{733702D9-C266-4796-AE6D-ADD7500C783B}"/>
              </a:ext>
            </a:extLst>
          </p:cNvPr>
          <p:cNvSpPr txBox="1"/>
          <p:nvPr/>
        </p:nvSpPr>
        <p:spPr>
          <a:xfrm>
            <a:off x="815741" y="3723173"/>
            <a:ext cx="8078002" cy="2031325"/>
          </a:xfrm>
          <a:prstGeom prst="rect">
            <a:avLst/>
          </a:prstGeom>
          <a:noFill/>
        </p:spPr>
        <p:txBody>
          <a:bodyPr wrap="square" rtlCol="0">
            <a:spAutoFit/>
          </a:bodyPr>
          <a:lstStyle/>
          <a:p>
            <a:pPr algn="just"/>
            <a:r>
              <a:rPr lang="tr-TR" sz="2100" dirty="0"/>
              <a:t>Kavga etmek ve saldırganca davranmak yaşamın hiçbir bölümünün parçası değildir. Gergin hissetmek normal sayılabilir ancak bunu başka birisine saldırarak sakinleşmeye çalışmak normal değildir.</a:t>
            </a:r>
          </a:p>
          <a:p>
            <a:pPr algn="just"/>
            <a:endParaRPr lang="tr-TR" sz="2100" dirty="0"/>
          </a:p>
          <a:p>
            <a:pPr algn="just"/>
            <a:r>
              <a:rPr lang="tr-TR" sz="2100" dirty="0"/>
              <a:t>Zorbalığa uğrayanların uzun süreli travmaları ve bu zorbalığın etkileri olabilir</a:t>
            </a:r>
          </a:p>
        </p:txBody>
      </p:sp>
    </p:spTree>
    <p:extLst>
      <p:ext uri="{BB962C8B-B14F-4D97-AF65-F5344CB8AC3E}">
        <p14:creationId xmlns:p14="http://schemas.microsoft.com/office/powerpoint/2010/main" val="4287303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31A1398F-00F0-4D2F-BBEE-612342F33F10}"/>
              </a:ext>
            </a:extLst>
          </p:cNvPr>
          <p:cNvSpPr txBox="1"/>
          <p:nvPr/>
        </p:nvSpPr>
        <p:spPr>
          <a:xfrm>
            <a:off x="1371600" y="2264944"/>
            <a:ext cx="5017169" cy="415498"/>
          </a:xfrm>
          <a:prstGeom prst="rect">
            <a:avLst/>
          </a:prstGeom>
          <a:noFill/>
        </p:spPr>
        <p:txBody>
          <a:bodyPr wrap="square" rtlCol="0">
            <a:spAutoFit/>
          </a:bodyPr>
          <a:lstStyle/>
          <a:p>
            <a:r>
              <a:rPr lang="tr-TR" sz="2100" dirty="0"/>
              <a:t>Bazı öğrenciler zorbalığı hak ederler.</a:t>
            </a:r>
          </a:p>
        </p:txBody>
      </p:sp>
      <p:sp>
        <p:nvSpPr>
          <p:cNvPr id="4" name="Çarpım İşareti 3">
            <a:extLst>
              <a:ext uri="{FF2B5EF4-FFF2-40B4-BE49-F238E27FC236}">
                <a16:creationId xmlns="" xmlns:a16="http://schemas.microsoft.com/office/drawing/2014/main" id="{D6F7A124-BD72-4C91-BFA2-6EC98151EA27}"/>
              </a:ext>
            </a:extLst>
          </p:cNvPr>
          <p:cNvSpPr/>
          <p:nvPr/>
        </p:nvSpPr>
        <p:spPr>
          <a:xfrm>
            <a:off x="-86627" y="1846246"/>
            <a:ext cx="1162250" cy="1227221"/>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350" dirty="0">
                <a:highlight>
                  <a:srgbClr val="000000"/>
                </a:highlight>
              </a:rPr>
              <a:t>YANLIŞ</a:t>
            </a:r>
          </a:p>
        </p:txBody>
      </p:sp>
      <p:sp>
        <p:nvSpPr>
          <p:cNvPr id="6" name="Artı İşareti 5">
            <a:extLst>
              <a:ext uri="{FF2B5EF4-FFF2-40B4-BE49-F238E27FC236}">
                <a16:creationId xmlns="" xmlns:a16="http://schemas.microsoft.com/office/drawing/2014/main" id="{7A8222AD-800C-477B-A7CF-89D1AF3DD681}"/>
              </a:ext>
            </a:extLst>
          </p:cNvPr>
          <p:cNvSpPr/>
          <p:nvPr/>
        </p:nvSpPr>
        <p:spPr>
          <a:xfrm>
            <a:off x="-79408" y="4177653"/>
            <a:ext cx="1227221" cy="1306629"/>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350" dirty="0"/>
              <a:t>DOĞRU</a:t>
            </a:r>
          </a:p>
        </p:txBody>
      </p:sp>
      <p:sp>
        <p:nvSpPr>
          <p:cNvPr id="7" name="Metin kutusu 6">
            <a:extLst>
              <a:ext uri="{FF2B5EF4-FFF2-40B4-BE49-F238E27FC236}">
                <a16:creationId xmlns="" xmlns:a16="http://schemas.microsoft.com/office/drawing/2014/main" id="{EEC29901-6820-42B1-8132-2CFAF92E6E1E}"/>
              </a:ext>
            </a:extLst>
          </p:cNvPr>
          <p:cNvSpPr txBox="1"/>
          <p:nvPr/>
        </p:nvSpPr>
        <p:spPr>
          <a:xfrm>
            <a:off x="1256097" y="4726606"/>
            <a:ext cx="7384983" cy="738664"/>
          </a:xfrm>
          <a:prstGeom prst="rect">
            <a:avLst/>
          </a:prstGeom>
          <a:noFill/>
        </p:spPr>
        <p:txBody>
          <a:bodyPr wrap="square" rtlCol="0">
            <a:spAutoFit/>
          </a:bodyPr>
          <a:lstStyle/>
          <a:p>
            <a:r>
              <a:rPr lang="tr-TR" sz="2100" dirty="0"/>
              <a:t>Hiçbir öğrenci ve ya hiçbir birey zorbalığı hak etmez. Herkes özel ve kıymetlidir.</a:t>
            </a:r>
          </a:p>
        </p:txBody>
      </p:sp>
    </p:spTree>
    <p:extLst>
      <p:ext uri="{BB962C8B-B14F-4D97-AF65-F5344CB8AC3E}">
        <p14:creationId xmlns:p14="http://schemas.microsoft.com/office/powerpoint/2010/main" val="1741291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7778CE38-B9F9-4D99-BC80-F24CE67EF4AE}"/>
              </a:ext>
            </a:extLst>
          </p:cNvPr>
          <p:cNvSpPr txBox="1"/>
          <p:nvPr/>
        </p:nvSpPr>
        <p:spPr>
          <a:xfrm>
            <a:off x="1436570" y="2005063"/>
            <a:ext cx="5767940" cy="738664"/>
          </a:xfrm>
          <a:prstGeom prst="rect">
            <a:avLst/>
          </a:prstGeom>
          <a:noFill/>
        </p:spPr>
        <p:txBody>
          <a:bodyPr wrap="square" rtlCol="0">
            <a:spAutoFit/>
          </a:bodyPr>
          <a:lstStyle/>
          <a:p>
            <a:r>
              <a:rPr lang="tr-TR" sz="2100" dirty="0"/>
              <a:t>Zorbalıktan şikayet eden öğrenciler ana kuzusudur.</a:t>
            </a:r>
          </a:p>
        </p:txBody>
      </p:sp>
      <p:sp>
        <p:nvSpPr>
          <p:cNvPr id="4" name="Çarpım İşareti 3">
            <a:extLst>
              <a:ext uri="{FF2B5EF4-FFF2-40B4-BE49-F238E27FC236}">
                <a16:creationId xmlns="" xmlns:a16="http://schemas.microsoft.com/office/drawing/2014/main" id="{24D68D5C-BEB4-4C18-B261-F5D771E6BA8D}"/>
              </a:ext>
            </a:extLst>
          </p:cNvPr>
          <p:cNvSpPr/>
          <p:nvPr/>
        </p:nvSpPr>
        <p:spPr>
          <a:xfrm>
            <a:off x="-86627" y="1846246"/>
            <a:ext cx="1162250" cy="1227221"/>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350" dirty="0">
                <a:highlight>
                  <a:srgbClr val="000000"/>
                </a:highlight>
              </a:rPr>
              <a:t>YANLIŞ</a:t>
            </a:r>
          </a:p>
        </p:txBody>
      </p:sp>
      <p:sp>
        <p:nvSpPr>
          <p:cNvPr id="6" name="Artı İşareti 5">
            <a:extLst>
              <a:ext uri="{FF2B5EF4-FFF2-40B4-BE49-F238E27FC236}">
                <a16:creationId xmlns="" xmlns:a16="http://schemas.microsoft.com/office/drawing/2014/main" id="{461E1061-F386-4401-963B-D329004479B9}"/>
              </a:ext>
            </a:extLst>
          </p:cNvPr>
          <p:cNvSpPr/>
          <p:nvPr/>
        </p:nvSpPr>
        <p:spPr>
          <a:xfrm>
            <a:off x="-79408" y="4177653"/>
            <a:ext cx="1227221" cy="1306629"/>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350" dirty="0"/>
              <a:t>DOĞRU</a:t>
            </a:r>
          </a:p>
        </p:txBody>
      </p:sp>
      <p:sp>
        <p:nvSpPr>
          <p:cNvPr id="7" name="Metin kutusu 6">
            <a:extLst>
              <a:ext uri="{FF2B5EF4-FFF2-40B4-BE49-F238E27FC236}">
                <a16:creationId xmlns="" xmlns:a16="http://schemas.microsoft.com/office/drawing/2014/main" id="{DF0B0E7F-C998-4D89-8CC2-22844D441457}"/>
              </a:ext>
            </a:extLst>
          </p:cNvPr>
          <p:cNvSpPr txBox="1"/>
          <p:nvPr/>
        </p:nvSpPr>
        <p:spPr>
          <a:xfrm>
            <a:off x="1718110" y="4625540"/>
            <a:ext cx="6208295" cy="738664"/>
          </a:xfrm>
          <a:prstGeom prst="rect">
            <a:avLst/>
          </a:prstGeom>
          <a:noFill/>
        </p:spPr>
        <p:txBody>
          <a:bodyPr wrap="square" rtlCol="0">
            <a:spAutoFit/>
          </a:bodyPr>
          <a:lstStyle/>
          <a:p>
            <a:r>
              <a:rPr lang="tr-TR" sz="2100" dirty="0"/>
              <a:t>Zorbalıktan şikayet eden öğrenci kendisini koruyan ve savunan öğrencidir. </a:t>
            </a:r>
          </a:p>
        </p:txBody>
      </p:sp>
      <p:sp>
        <p:nvSpPr>
          <p:cNvPr id="8" name="Ok: Aşağı 7">
            <a:extLst>
              <a:ext uri="{FF2B5EF4-FFF2-40B4-BE49-F238E27FC236}">
                <a16:creationId xmlns="" xmlns:a16="http://schemas.microsoft.com/office/drawing/2014/main" id="{99200D5C-9AA7-4A8B-AFCE-33C0FDE613F1}"/>
              </a:ext>
            </a:extLst>
          </p:cNvPr>
          <p:cNvSpPr/>
          <p:nvPr/>
        </p:nvSpPr>
        <p:spPr>
          <a:xfrm>
            <a:off x="3746635" y="2397477"/>
            <a:ext cx="772427" cy="8275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sp>
        <p:nvSpPr>
          <p:cNvPr id="9" name="Metin kutusu 8">
            <a:extLst>
              <a:ext uri="{FF2B5EF4-FFF2-40B4-BE49-F238E27FC236}">
                <a16:creationId xmlns="" xmlns:a16="http://schemas.microsoft.com/office/drawing/2014/main" id="{06CDF961-D5BC-41A2-88D3-1948C7B1D82B}"/>
              </a:ext>
            </a:extLst>
          </p:cNvPr>
          <p:cNvSpPr txBox="1"/>
          <p:nvPr/>
        </p:nvSpPr>
        <p:spPr>
          <a:xfrm>
            <a:off x="1718110" y="3225065"/>
            <a:ext cx="5707781" cy="738664"/>
          </a:xfrm>
          <a:prstGeom prst="rect">
            <a:avLst/>
          </a:prstGeom>
          <a:noFill/>
        </p:spPr>
        <p:txBody>
          <a:bodyPr wrap="square" rtlCol="0">
            <a:spAutoFit/>
          </a:bodyPr>
          <a:lstStyle/>
          <a:p>
            <a:r>
              <a:rPr lang="tr-TR" sz="2100" dirty="0"/>
              <a:t>BU ZORBALARIN ZORBALIĞA DEVAM ETMEK İÇİN SÖYLEDİĞİ BİR CÜMLEDİR.</a:t>
            </a:r>
          </a:p>
        </p:txBody>
      </p:sp>
    </p:spTree>
    <p:extLst>
      <p:ext uri="{BB962C8B-B14F-4D97-AF65-F5344CB8AC3E}">
        <p14:creationId xmlns:p14="http://schemas.microsoft.com/office/powerpoint/2010/main" val="4244005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A4C5D193-8FC2-40C9-8FA3-8820573ACA0B}"/>
              </a:ext>
            </a:extLst>
          </p:cNvPr>
          <p:cNvSpPr txBox="1"/>
          <p:nvPr/>
        </p:nvSpPr>
        <p:spPr>
          <a:xfrm>
            <a:off x="880712" y="2243288"/>
            <a:ext cx="6930190" cy="415498"/>
          </a:xfrm>
          <a:prstGeom prst="rect">
            <a:avLst/>
          </a:prstGeom>
          <a:noFill/>
        </p:spPr>
        <p:txBody>
          <a:bodyPr wrap="square" rtlCol="0">
            <a:spAutoFit/>
          </a:bodyPr>
          <a:lstStyle/>
          <a:p>
            <a:r>
              <a:rPr lang="tr-TR" sz="2100" dirty="0"/>
              <a:t>Zorbalık yapanları görmezlikten gelirseniz sizi bırakırlar.</a:t>
            </a:r>
          </a:p>
        </p:txBody>
      </p:sp>
      <p:sp>
        <p:nvSpPr>
          <p:cNvPr id="4" name="Çarpım İşareti 3">
            <a:extLst>
              <a:ext uri="{FF2B5EF4-FFF2-40B4-BE49-F238E27FC236}">
                <a16:creationId xmlns="" xmlns:a16="http://schemas.microsoft.com/office/drawing/2014/main" id="{1D647C43-5FD1-443A-97D8-B18C6DCA8285}"/>
              </a:ext>
            </a:extLst>
          </p:cNvPr>
          <p:cNvSpPr/>
          <p:nvPr/>
        </p:nvSpPr>
        <p:spPr>
          <a:xfrm>
            <a:off x="-86627" y="1846246"/>
            <a:ext cx="1162250" cy="1227221"/>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350" dirty="0">
                <a:highlight>
                  <a:srgbClr val="000000"/>
                </a:highlight>
              </a:rPr>
              <a:t>YANLIŞ</a:t>
            </a:r>
          </a:p>
        </p:txBody>
      </p:sp>
      <p:sp>
        <p:nvSpPr>
          <p:cNvPr id="6" name="Artı İşareti 5">
            <a:extLst>
              <a:ext uri="{FF2B5EF4-FFF2-40B4-BE49-F238E27FC236}">
                <a16:creationId xmlns="" xmlns:a16="http://schemas.microsoft.com/office/drawing/2014/main" id="{4A2248B3-B393-4ABE-B896-E4DE577E5B7F}"/>
              </a:ext>
            </a:extLst>
          </p:cNvPr>
          <p:cNvSpPr/>
          <p:nvPr/>
        </p:nvSpPr>
        <p:spPr>
          <a:xfrm>
            <a:off x="-79408" y="4177653"/>
            <a:ext cx="1227221" cy="1306629"/>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350" dirty="0"/>
              <a:t>DOĞRU</a:t>
            </a:r>
          </a:p>
        </p:txBody>
      </p:sp>
      <p:sp>
        <p:nvSpPr>
          <p:cNvPr id="7" name="Metin kutusu 6">
            <a:extLst>
              <a:ext uri="{FF2B5EF4-FFF2-40B4-BE49-F238E27FC236}">
                <a16:creationId xmlns="" xmlns:a16="http://schemas.microsoft.com/office/drawing/2014/main" id="{F23F74C4-9612-4F27-9648-F77DA0605EB7}"/>
              </a:ext>
            </a:extLst>
          </p:cNvPr>
          <p:cNvSpPr txBox="1"/>
          <p:nvPr/>
        </p:nvSpPr>
        <p:spPr>
          <a:xfrm>
            <a:off x="1147813" y="4567789"/>
            <a:ext cx="6569242" cy="1061829"/>
          </a:xfrm>
          <a:prstGeom prst="rect">
            <a:avLst/>
          </a:prstGeom>
          <a:noFill/>
        </p:spPr>
        <p:txBody>
          <a:bodyPr wrap="square" rtlCol="0">
            <a:spAutoFit/>
          </a:bodyPr>
          <a:lstStyle/>
          <a:p>
            <a:r>
              <a:rPr lang="tr-TR" sz="2100" dirty="0"/>
              <a:t>Zorbalar görmezden gelindikçe zorbalıklarını yapmaya devam ederler. Ve görmezden gelirseniz bir gün size de zorbalık yapacaklardır.</a:t>
            </a:r>
          </a:p>
        </p:txBody>
      </p:sp>
    </p:spTree>
    <p:extLst>
      <p:ext uri="{BB962C8B-B14F-4D97-AF65-F5344CB8AC3E}">
        <p14:creationId xmlns:p14="http://schemas.microsoft.com/office/powerpoint/2010/main" val="25615787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0E89165C-ECF9-4FAC-BA8D-9EC3AD30CB26}"/>
              </a:ext>
            </a:extLst>
          </p:cNvPr>
          <p:cNvSpPr txBox="1"/>
          <p:nvPr/>
        </p:nvSpPr>
        <p:spPr>
          <a:xfrm>
            <a:off x="1357162" y="2102065"/>
            <a:ext cx="7081787" cy="738664"/>
          </a:xfrm>
          <a:prstGeom prst="rect">
            <a:avLst/>
          </a:prstGeom>
          <a:noFill/>
        </p:spPr>
        <p:txBody>
          <a:bodyPr wrap="square" rtlCol="0">
            <a:spAutoFit/>
          </a:bodyPr>
          <a:lstStyle/>
          <a:p>
            <a:r>
              <a:rPr lang="tr-TR" sz="2100" dirty="0"/>
              <a:t>Zorbalık yapıldığında bunu yetişkinlere anlatmak ispiyonculuktur.</a:t>
            </a:r>
          </a:p>
        </p:txBody>
      </p:sp>
      <p:sp>
        <p:nvSpPr>
          <p:cNvPr id="4" name="Çarpım İşareti 3">
            <a:extLst>
              <a:ext uri="{FF2B5EF4-FFF2-40B4-BE49-F238E27FC236}">
                <a16:creationId xmlns="" xmlns:a16="http://schemas.microsoft.com/office/drawing/2014/main" id="{1AEFCF34-A091-41C6-86BA-367BF40A95CA}"/>
              </a:ext>
            </a:extLst>
          </p:cNvPr>
          <p:cNvSpPr/>
          <p:nvPr/>
        </p:nvSpPr>
        <p:spPr>
          <a:xfrm>
            <a:off x="-86627" y="1846246"/>
            <a:ext cx="1162250" cy="1227221"/>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350" dirty="0">
                <a:highlight>
                  <a:srgbClr val="000000"/>
                </a:highlight>
              </a:rPr>
              <a:t>YANLIŞ</a:t>
            </a:r>
          </a:p>
        </p:txBody>
      </p:sp>
      <p:sp>
        <p:nvSpPr>
          <p:cNvPr id="6" name="Artı İşareti 5">
            <a:extLst>
              <a:ext uri="{FF2B5EF4-FFF2-40B4-BE49-F238E27FC236}">
                <a16:creationId xmlns="" xmlns:a16="http://schemas.microsoft.com/office/drawing/2014/main" id="{E1C4238A-4D77-4C43-9E65-9C24DF4001F4}"/>
              </a:ext>
            </a:extLst>
          </p:cNvPr>
          <p:cNvSpPr/>
          <p:nvPr/>
        </p:nvSpPr>
        <p:spPr>
          <a:xfrm>
            <a:off x="-79408" y="4177653"/>
            <a:ext cx="1227221" cy="1306629"/>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350" dirty="0"/>
              <a:t>DOĞRU</a:t>
            </a:r>
          </a:p>
        </p:txBody>
      </p:sp>
      <p:sp>
        <p:nvSpPr>
          <p:cNvPr id="7" name="Metin kutusu 6">
            <a:extLst>
              <a:ext uri="{FF2B5EF4-FFF2-40B4-BE49-F238E27FC236}">
                <a16:creationId xmlns="" xmlns:a16="http://schemas.microsoft.com/office/drawing/2014/main" id="{2D0A0FD8-AC35-4CB6-A46B-610685B2DADF}"/>
              </a:ext>
            </a:extLst>
          </p:cNvPr>
          <p:cNvSpPr txBox="1"/>
          <p:nvPr/>
        </p:nvSpPr>
        <p:spPr>
          <a:xfrm>
            <a:off x="1357162" y="4625541"/>
            <a:ext cx="7139540" cy="1061829"/>
          </a:xfrm>
          <a:prstGeom prst="rect">
            <a:avLst/>
          </a:prstGeom>
          <a:noFill/>
        </p:spPr>
        <p:txBody>
          <a:bodyPr wrap="square" rtlCol="0">
            <a:spAutoFit/>
          </a:bodyPr>
          <a:lstStyle/>
          <a:p>
            <a:r>
              <a:rPr lang="tr-TR" sz="2100" dirty="0"/>
              <a:t>Zorbalık yetişkinlerin durdurmaya yardımcı olacağı bir durumdur ve gücümüz durdurmaya yetmeyebilir böyle durumlarda bunu bir yetişkin ile paylaşmak gerekmektedir.</a:t>
            </a:r>
          </a:p>
        </p:txBody>
      </p:sp>
      <p:sp>
        <p:nvSpPr>
          <p:cNvPr id="8" name="Ok: Aşağı 7">
            <a:extLst>
              <a:ext uri="{FF2B5EF4-FFF2-40B4-BE49-F238E27FC236}">
                <a16:creationId xmlns="" xmlns:a16="http://schemas.microsoft.com/office/drawing/2014/main" id="{9FA6C2FC-D219-4796-87A5-6B0E841C7975}"/>
              </a:ext>
            </a:extLst>
          </p:cNvPr>
          <p:cNvSpPr/>
          <p:nvPr/>
        </p:nvSpPr>
        <p:spPr>
          <a:xfrm>
            <a:off x="4057048" y="2633111"/>
            <a:ext cx="743552" cy="7218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sp>
        <p:nvSpPr>
          <p:cNvPr id="9" name="Metin kutusu 8">
            <a:extLst>
              <a:ext uri="{FF2B5EF4-FFF2-40B4-BE49-F238E27FC236}">
                <a16:creationId xmlns="" xmlns:a16="http://schemas.microsoft.com/office/drawing/2014/main" id="{F28BAD05-9A96-4BD2-923A-C62C8CC69ED3}"/>
              </a:ext>
            </a:extLst>
          </p:cNvPr>
          <p:cNvSpPr txBox="1"/>
          <p:nvPr/>
        </p:nvSpPr>
        <p:spPr>
          <a:xfrm>
            <a:off x="801304" y="3493637"/>
            <a:ext cx="7933622" cy="1061829"/>
          </a:xfrm>
          <a:prstGeom prst="rect">
            <a:avLst/>
          </a:prstGeom>
          <a:noFill/>
        </p:spPr>
        <p:txBody>
          <a:bodyPr wrap="square" rtlCol="0">
            <a:spAutoFit/>
          </a:bodyPr>
          <a:lstStyle/>
          <a:p>
            <a:r>
              <a:rPr lang="tr-TR" sz="2100" dirty="0"/>
              <a:t>ZORBALAR ZORBALIĞIN YETİŞKİNLERE ANLATILMASINDAN KORKARLAR. BU SEBEPLE BÖYLE CÜMLELER KULLANABİLİRLER</a:t>
            </a:r>
          </a:p>
        </p:txBody>
      </p:sp>
    </p:spTree>
    <p:extLst>
      <p:ext uri="{BB962C8B-B14F-4D97-AF65-F5344CB8AC3E}">
        <p14:creationId xmlns:p14="http://schemas.microsoft.com/office/powerpoint/2010/main" val="24279768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4C378655-BD32-4BD0-AC45-162082CC72C9}"/>
              </a:ext>
            </a:extLst>
          </p:cNvPr>
          <p:cNvSpPr txBox="1"/>
          <p:nvPr/>
        </p:nvSpPr>
        <p:spPr>
          <a:xfrm>
            <a:off x="1277755" y="1947311"/>
            <a:ext cx="6193856" cy="738664"/>
          </a:xfrm>
          <a:prstGeom prst="rect">
            <a:avLst/>
          </a:prstGeom>
          <a:noFill/>
        </p:spPr>
        <p:txBody>
          <a:bodyPr wrap="square" rtlCol="0">
            <a:spAutoFit/>
          </a:bodyPr>
          <a:lstStyle/>
          <a:p>
            <a:r>
              <a:rPr lang="tr-TR" sz="2100" dirty="0"/>
              <a:t>Bir zorbayla baş etmenin en iyi yolu onunla kavga etmek ve intikam almaktır.</a:t>
            </a:r>
          </a:p>
        </p:txBody>
      </p:sp>
      <p:sp>
        <p:nvSpPr>
          <p:cNvPr id="4" name="Çarpım İşareti 3">
            <a:extLst>
              <a:ext uri="{FF2B5EF4-FFF2-40B4-BE49-F238E27FC236}">
                <a16:creationId xmlns="" xmlns:a16="http://schemas.microsoft.com/office/drawing/2014/main" id="{1434A17F-0B46-421E-9D5F-D99CB11B46B1}"/>
              </a:ext>
            </a:extLst>
          </p:cNvPr>
          <p:cNvSpPr/>
          <p:nvPr/>
        </p:nvSpPr>
        <p:spPr>
          <a:xfrm>
            <a:off x="-86627" y="1846246"/>
            <a:ext cx="1162250" cy="1227221"/>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350" dirty="0">
                <a:highlight>
                  <a:srgbClr val="000000"/>
                </a:highlight>
              </a:rPr>
              <a:t>YANLIŞ</a:t>
            </a:r>
          </a:p>
        </p:txBody>
      </p:sp>
      <p:sp>
        <p:nvSpPr>
          <p:cNvPr id="6" name="Artı İşareti 5">
            <a:extLst>
              <a:ext uri="{FF2B5EF4-FFF2-40B4-BE49-F238E27FC236}">
                <a16:creationId xmlns="" xmlns:a16="http://schemas.microsoft.com/office/drawing/2014/main" id="{AF462951-1CE8-4E16-AC22-408AC4DE56BB}"/>
              </a:ext>
            </a:extLst>
          </p:cNvPr>
          <p:cNvSpPr/>
          <p:nvPr/>
        </p:nvSpPr>
        <p:spPr>
          <a:xfrm>
            <a:off x="-79408" y="4177653"/>
            <a:ext cx="1227221" cy="1306629"/>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350" dirty="0"/>
              <a:t>DOĞRU</a:t>
            </a:r>
          </a:p>
        </p:txBody>
      </p:sp>
      <p:sp>
        <p:nvSpPr>
          <p:cNvPr id="7" name="Metin kutusu 6">
            <a:extLst>
              <a:ext uri="{FF2B5EF4-FFF2-40B4-BE49-F238E27FC236}">
                <a16:creationId xmlns="" xmlns:a16="http://schemas.microsoft.com/office/drawing/2014/main" id="{01BCCD94-97FB-47C2-BD16-4D22F8DB8D1E}"/>
              </a:ext>
            </a:extLst>
          </p:cNvPr>
          <p:cNvSpPr txBox="1"/>
          <p:nvPr/>
        </p:nvSpPr>
        <p:spPr>
          <a:xfrm>
            <a:off x="1147813" y="4033588"/>
            <a:ext cx="7074569" cy="1708160"/>
          </a:xfrm>
          <a:prstGeom prst="rect">
            <a:avLst/>
          </a:prstGeom>
          <a:noFill/>
        </p:spPr>
        <p:txBody>
          <a:bodyPr wrap="square" rtlCol="0">
            <a:spAutoFit/>
          </a:bodyPr>
          <a:lstStyle/>
          <a:p>
            <a:r>
              <a:rPr lang="tr-TR" sz="2100" dirty="0"/>
              <a:t>Zorbalar kendi güçlerinin yetmeyeceği kişilere saldırmazlar bu sebepten ötürü zorbalarla kavga etmek doğru bir çözüm yolu değildir. Doğru çözüm yolları zorbanın zorbalığın karşısında beraber durmak ve ya bunu bize çözüm bulabilecek bir yetişkine anlatmaktır.</a:t>
            </a:r>
          </a:p>
        </p:txBody>
      </p:sp>
    </p:spTree>
    <p:extLst>
      <p:ext uri="{BB962C8B-B14F-4D97-AF65-F5344CB8AC3E}">
        <p14:creationId xmlns:p14="http://schemas.microsoft.com/office/powerpoint/2010/main" val="1441616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064E77D9-92D2-412B-8EA3-B3D6849D7ABA}"/>
              </a:ext>
            </a:extLst>
          </p:cNvPr>
          <p:cNvSpPr txBox="1"/>
          <p:nvPr/>
        </p:nvSpPr>
        <p:spPr>
          <a:xfrm>
            <a:off x="2411760" y="4005064"/>
            <a:ext cx="4735629" cy="830997"/>
          </a:xfrm>
          <a:prstGeom prst="rect">
            <a:avLst/>
          </a:prstGeom>
          <a:noFill/>
        </p:spPr>
        <p:txBody>
          <a:bodyPr wrap="square" rtlCol="0">
            <a:spAutoFit/>
          </a:bodyPr>
          <a:lstStyle/>
          <a:p>
            <a:r>
              <a:rPr lang="tr-TR" sz="2400" dirty="0"/>
              <a:t>DİNLEDİĞİNİZ İÇİN TEŞEKKÜR EDERİZ</a:t>
            </a:r>
          </a:p>
        </p:txBody>
      </p:sp>
      <p:sp>
        <p:nvSpPr>
          <p:cNvPr id="7" name="Gülen Yüz 6">
            <a:extLst>
              <a:ext uri="{FF2B5EF4-FFF2-40B4-BE49-F238E27FC236}">
                <a16:creationId xmlns="" xmlns:a16="http://schemas.microsoft.com/office/drawing/2014/main" id="{D2870AC6-DC6C-414A-959F-4951F0228509}"/>
              </a:ext>
            </a:extLst>
          </p:cNvPr>
          <p:cNvSpPr/>
          <p:nvPr/>
        </p:nvSpPr>
        <p:spPr>
          <a:xfrm>
            <a:off x="3937935" y="1339432"/>
            <a:ext cx="1169470" cy="1140594"/>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spTree>
    <p:extLst>
      <p:ext uri="{BB962C8B-B14F-4D97-AF65-F5344CB8AC3E}">
        <p14:creationId xmlns:p14="http://schemas.microsoft.com/office/powerpoint/2010/main" val="4161095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Etkili sınıf yönetimi sadece sınıftaki süreğen olaylara ve davranış yönetimine dikkat edilmesini değil aynı zamanda öğretmenlerin öğretim uygulamalarında nasıl davranacaklarına ve bu uygulamaları nasıl örgütleyeceklerine de dikkat edilmesini gerektirir. Bu anlamda öğretmenin sınıf yönetimi etkinliklerinin, hedeflerin ve dersin içeriğinin tümüyle ilişkilidir</a:t>
            </a:r>
            <a:r>
              <a:rPr lang="tr-TR" baseline="30000" dirty="0" smtClean="0"/>
              <a:t>(7,8)</a:t>
            </a:r>
            <a:r>
              <a:rPr lang="tr-TR" dirty="0" smtClean="0"/>
              <a:t>.</a:t>
            </a:r>
          </a:p>
          <a:p>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77500" lnSpcReduction="20000"/>
          </a:bodyPr>
          <a:lstStyle/>
          <a:p>
            <a:r>
              <a:rPr lang="tr-TR" dirty="0" smtClean="0"/>
              <a:t>Etkili öğretmen davranışları ile ilgili olarak uygulamalı bir yaklaşımı benimseyen </a:t>
            </a:r>
            <a:r>
              <a:rPr lang="tr-TR" dirty="0" err="1" smtClean="0"/>
              <a:t>Fontana</a:t>
            </a:r>
            <a:r>
              <a:rPr lang="tr-TR" dirty="0" smtClean="0"/>
              <a:t> etkili sınıf yöneticileri olacak öğretmenlere uygulamaları gereken temel kuralları şu şekilde ifade etmektedir</a:t>
            </a:r>
            <a:r>
              <a:rPr lang="tr-TR" baseline="30000" dirty="0" smtClean="0"/>
              <a:t>(26)</a:t>
            </a:r>
            <a:r>
              <a:rPr lang="tr-TR" dirty="0" smtClean="0"/>
              <a:t>.</a:t>
            </a:r>
          </a:p>
          <a:p>
            <a:r>
              <a:rPr lang="tr-TR" dirty="0" smtClean="0"/>
              <a:t>• </a:t>
            </a:r>
            <a:r>
              <a:rPr lang="tr-TR" b="1" dirty="0" smtClean="0"/>
              <a:t>Dakik olun:</a:t>
            </a:r>
            <a:r>
              <a:rPr lang="tr-TR" dirty="0" smtClean="0"/>
              <a:t> Çoğu sınıf problemleri öğretmenin sınıfa geç gelmesi ile başlar. Derse zamanında gelmeniz öğrenciyi ve dersi önemsediğiniz görüntüsünü verir.</a:t>
            </a:r>
          </a:p>
          <a:p>
            <a:r>
              <a:rPr lang="tr-TR" dirty="0" smtClean="0"/>
              <a:t>• </a:t>
            </a:r>
            <a:r>
              <a:rPr lang="tr-TR" b="1" dirty="0" smtClean="0"/>
              <a:t>İyi hazırlanın:</a:t>
            </a:r>
            <a:r>
              <a:rPr lang="tr-TR" dirty="0" smtClean="0"/>
              <a:t> Derse iyi hazırlanmak öğretim hedeflerine ulaşmak için önemlidir. Öğrenci öğrenmek için oradadır. Öğrenme hedeflerine ulaşılması sizin derse etkili bir biçimde hazır olmanıza bağlıdır.</a:t>
            </a:r>
          </a:p>
          <a:p>
            <a:r>
              <a:rPr lang="tr-TR" dirty="0" smtClean="0"/>
              <a:t>• </a:t>
            </a:r>
            <a:r>
              <a:rPr lang="tr-TR" b="1" dirty="0" smtClean="0"/>
              <a:t>Hızlı bir şekilde derse başlayın:</a:t>
            </a:r>
            <a:r>
              <a:rPr lang="tr-TR" dirty="0" smtClean="0"/>
              <a:t> Öğrencilerin dikkatini ve katılımlarını sağlayacak yöntemlerle başlayarak derse hızlı ve kararlı bir başlangıç yapın.</a:t>
            </a:r>
          </a:p>
          <a:p>
            <a:r>
              <a:rPr lang="tr-TR" dirty="0" smtClean="0"/>
              <a:t>• </a:t>
            </a:r>
            <a:r>
              <a:rPr lang="tr-TR" b="1" dirty="0" smtClean="0"/>
              <a:t>Tüm sınıfın katılımı konusunda ısrarcı olun:</a:t>
            </a:r>
            <a:r>
              <a:rPr lang="tr-TR" dirty="0" smtClean="0"/>
              <a:t> Konuyu açıklamaya başlamadan tüm sınıfın dikkatini derse toplayın.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70000" lnSpcReduction="20000"/>
          </a:bodyPr>
          <a:lstStyle/>
          <a:p>
            <a:r>
              <a:rPr lang="tr-TR" dirty="0" smtClean="0"/>
              <a:t>• </a:t>
            </a:r>
            <a:r>
              <a:rPr lang="tr-TR" b="1" dirty="0" smtClean="0"/>
              <a:t>Sesinizi etkili bir biçimde kullanın:</a:t>
            </a:r>
            <a:r>
              <a:rPr lang="tr-TR" dirty="0" smtClean="0"/>
              <a:t> Ses, öğretmenin sınıfla olan etkileşiminde en önemli öğedir. Sesini etkili kullanan bir öğretmenin öğrencinin dikkatini toplamada, sesini etkili kullanamayan bir öğretmene nazaran daha avantajlıdır.</a:t>
            </a:r>
          </a:p>
          <a:p>
            <a:r>
              <a:rPr lang="tr-TR" dirty="0" smtClean="0"/>
              <a:t>• </a:t>
            </a:r>
            <a:r>
              <a:rPr lang="tr-TR" b="1" dirty="0" smtClean="0"/>
              <a:t>Karışıklıklarla uğraşabilmek için açık stratejileriniz olsun: </a:t>
            </a:r>
            <a:r>
              <a:rPr lang="tr-TR" dirty="0" smtClean="0"/>
              <a:t>Beklenmeyen bir durumda nasıl davranılacağı bilinirse sorunlar kolayca halledilebilir.</a:t>
            </a:r>
          </a:p>
          <a:p>
            <a:r>
              <a:rPr lang="tr-TR" dirty="0" smtClean="0"/>
              <a:t>• </a:t>
            </a:r>
            <a:r>
              <a:rPr lang="tr-TR" b="1" dirty="0" smtClean="0"/>
              <a:t>Karşılaştırma yapmaktan kaçının:</a:t>
            </a:r>
            <a:r>
              <a:rPr lang="tr-TR" dirty="0" smtClean="0"/>
              <a:t> Öğrenci performansları hakkında karşılaştırma yapmak sınıfta bölünmelere neden olabilir. Düşük performanslı öğrencilerin tamamen kaybedilmesine yol açabilir.</a:t>
            </a:r>
          </a:p>
          <a:p>
            <a:r>
              <a:rPr lang="tr-TR" dirty="0" smtClean="0"/>
              <a:t>• </a:t>
            </a:r>
            <a:r>
              <a:rPr lang="tr-TR" b="1" dirty="0" smtClean="0"/>
              <a:t>Verdiğiniz sözleri tutmaya dikkat edin:</a:t>
            </a:r>
            <a:r>
              <a:rPr lang="tr-TR" dirty="0" smtClean="0"/>
              <a:t> Verilen sözlerin tutulmaması sınıfta güveni zedeleyebilir.</a:t>
            </a:r>
          </a:p>
          <a:p>
            <a:r>
              <a:rPr lang="tr-TR" dirty="0" smtClean="0"/>
              <a:t>• </a:t>
            </a:r>
            <a:r>
              <a:rPr lang="tr-TR" b="1" dirty="0" smtClean="0"/>
              <a:t>Sınıfı amacına uygun bir biçimde organize edin:</a:t>
            </a:r>
            <a:r>
              <a:rPr lang="tr-TR" dirty="0" smtClean="0"/>
              <a:t> Oturma düzeni, araç ve gereçlerin uygun bir biçimde yerleştirilmesi iyi bir organizasyon için gereklidir.</a:t>
            </a:r>
          </a:p>
          <a:p>
            <a:r>
              <a:rPr lang="tr-TR" dirty="0" smtClean="0"/>
              <a:t>• </a:t>
            </a:r>
            <a:r>
              <a:rPr lang="tr-TR" b="1" dirty="0" smtClean="0"/>
              <a:t>Öğrencilerin problemleri ile ilgilenin:</a:t>
            </a:r>
            <a:r>
              <a:rPr lang="tr-TR" dirty="0" smtClean="0"/>
              <a:t> Öğrencinin ders içi ve ders dışından kaynaklanan problemleri ile ilgilenmek öğrencinin derse katılımını artırabilir</a:t>
            </a:r>
          </a:p>
          <a:p>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20000"/>
          </a:bodyPr>
          <a:lstStyle/>
          <a:p>
            <a:r>
              <a:rPr lang="tr-TR" dirty="0" smtClean="0"/>
              <a:t>Öğretmenin öğrencilerle açık ve etkili bir iletişim kurmak için üç beceriye gereksinimi bulunmaktadır: </a:t>
            </a:r>
          </a:p>
          <a:p>
            <a:r>
              <a:rPr lang="tr-TR" dirty="0" smtClean="0"/>
              <a:t>1. Otoritesiz yapı: Problemi açık bir biçimde ortaya koyması, açık bir beden dili kullanması, problemin çözümüne ilişkin uygun davranışı açıklamasını kapsamaktadır. </a:t>
            </a:r>
          </a:p>
          <a:p>
            <a:r>
              <a:rPr lang="tr-TR" dirty="0" smtClean="0"/>
              <a:t>2. </a:t>
            </a:r>
            <a:r>
              <a:rPr lang="tr-TR" dirty="0" err="1" smtClean="0"/>
              <a:t>Empatik</a:t>
            </a:r>
            <a:r>
              <a:rPr lang="tr-TR" dirty="0" smtClean="0"/>
              <a:t> sorumluluk: Öğrencilere onların bakış açılarıyla olaylara bakabildiğini göstermeyi kapsamaktadır. </a:t>
            </a:r>
          </a:p>
          <a:p>
            <a:r>
              <a:rPr lang="tr-TR" dirty="0" smtClean="0"/>
              <a:t>3. Problem çözücülük: Problem çözme süreci çatışmayı yok etmeyi kapsamaktadır. Öğretmen ve öğrenci arasında gelişen çatışmalar rollerin, gereksinimlerin, ilgilerin, bireysel amaçların farklılıklarından kaynaklanmaktadır. </a:t>
            </a:r>
          </a:p>
          <a:p>
            <a:r>
              <a:rPr lang="tr-TR" dirty="0" smtClean="0"/>
              <a:t>Çatışmayı ortadan kaldırmaya yönelik problem çözme sürecinde öğretmen şu adımları izleyebilir; problemi tanımlama, farklı çözümleri tartışma ve çözümlerden birini uygulamaya koyma</a:t>
            </a:r>
          </a:p>
          <a:p>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SINIF YÖNETİMİNDE ÖĞRETMENİN ROLÜ</a:t>
            </a:r>
            <a:endParaRPr lang="tr-TR" dirty="0"/>
          </a:p>
        </p:txBody>
      </p:sp>
      <p:sp>
        <p:nvSpPr>
          <p:cNvPr id="3" name="2 İçerik Yer Tutucusu"/>
          <p:cNvSpPr>
            <a:spLocks noGrp="1"/>
          </p:cNvSpPr>
          <p:nvPr>
            <p:ph idx="1"/>
          </p:nvPr>
        </p:nvSpPr>
        <p:spPr/>
        <p:txBody>
          <a:bodyPr/>
          <a:lstStyle/>
          <a:p>
            <a:r>
              <a:rPr lang="tr-TR" dirty="0" smtClean="0"/>
              <a:t>Öğretmenin eğitimsel/öğretimsel liderliği; öğrencilerin başarılarını artırıcı, istendik davranışları göstermesine yönelik gerekli önlemleri alması anlamına gelmektedir.</a:t>
            </a:r>
          </a:p>
          <a:p>
            <a:r>
              <a:rPr lang="tr-TR" dirty="0" smtClean="0"/>
              <a:t>  Bir öğretim liderinin en önemli görevi, öğrenciler için uygun bir öğrenme çevresinin oluşturulmasıdır.</a:t>
            </a:r>
          </a:p>
          <a:p>
            <a:r>
              <a:rPr lang="tr-TR" dirty="0" smtClean="0"/>
              <a:t>  Öğretim çevresini oluşturma ve yapılandırma rolü, öğretim liderliğinin temelini oluşturmaktadır.</a:t>
            </a:r>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SINIF YÖNETİMİNDE ÖĞRETMENİN ROLÜ</a:t>
            </a:r>
            <a:endParaRPr lang="tr-TR" dirty="0"/>
          </a:p>
        </p:txBody>
      </p:sp>
      <p:sp>
        <p:nvSpPr>
          <p:cNvPr id="3" name="2 İçerik Yer Tutucusu"/>
          <p:cNvSpPr>
            <a:spLocks noGrp="1"/>
          </p:cNvSpPr>
          <p:nvPr>
            <p:ph idx="1"/>
          </p:nvPr>
        </p:nvSpPr>
        <p:spPr/>
        <p:txBody>
          <a:bodyPr>
            <a:normAutofit fontScale="92500" lnSpcReduction="20000"/>
          </a:bodyPr>
          <a:lstStyle/>
          <a:p>
            <a:r>
              <a:rPr lang="tr-TR" dirty="0" smtClean="0"/>
              <a:t>Okullarda öğretim lideri olarak öğretmenin;</a:t>
            </a:r>
          </a:p>
          <a:p>
            <a:r>
              <a:rPr lang="tr-TR" dirty="0" smtClean="0"/>
              <a:t>Sınıfın akademik amaçlarının gerçekleştirilebilmesi için gerekli kaynakları sağlaması, </a:t>
            </a:r>
          </a:p>
          <a:p>
            <a:r>
              <a:rPr lang="tr-TR" dirty="0" smtClean="0"/>
              <a:t>Öğrenci başarısını yükseltmeyi temel amaç olarak belirlemesi, </a:t>
            </a:r>
          </a:p>
          <a:p>
            <a:r>
              <a:rPr lang="tr-TR" dirty="0" smtClean="0"/>
              <a:t>Öğrenci merkezli öğretim yöntemleri ve yaklaşımlarını savunması,</a:t>
            </a:r>
          </a:p>
          <a:p>
            <a:r>
              <a:rPr lang="tr-TR" dirty="0" smtClean="0"/>
              <a:t>Öğretim uygulamalarının geliştirilip yönlendirilmesi için öğretim ve program konuları hakkında bilgi ve beceriye sahip olması,</a:t>
            </a:r>
          </a:p>
          <a:p>
            <a:r>
              <a:rPr lang="tr-TR" dirty="0" smtClean="0"/>
              <a:t>Bireylerle, küçük ya da büyük gruplarla iletişimde etkili olması</a:t>
            </a:r>
            <a:endParaRPr lang="tr-T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174</TotalTime>
  <Words>2246</Words>
  <Application>Microsoft Office PowerPoint</Application>
  <PresentationFormat>Ekran Gösterisi (4:3)</PresentationFormat>
  <Paragraphs>250</Paragraphs>
  <Slides>38</Slides>
  <Notes>4</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38</vt:i4>
      </vt:variant>
    </vt:vector>
  </HeadingPairs>
  <TitlesOfParts>
    <vt:vector size="47" baseType="lpstr">
      <vt:lpstr>Arial</vt:lpstr>
      <vt:lpstr>Calibri</vt:lpstr>
      <vt:lpstr>Comic Sans MS</vt:lpstr>
      <vt:lpstr>Constantia</vt:lpstr>
      <vt:lpstr>Lucida Sans Unicode</vt:lpstr>
      <vt:lpstr>Segoe UI</vt:lpstr>
      <vt:lpstr>Times New Roman</vt:lpstr>
      <vt:lpstr>Wingdings 2</vt:lpstr>
      <vt:lpstr>Akış</vt:lpstr>
      <vt:lpstr>ETKİLİ SINIF YÖNETİMİ</vt:lpstr>
      <vt:lpstr>PowerPoint Sunusu</vt:lpstr>
      <vt:lpstr>PowerPoint Sunusu</vt:lpstr>
      <vt:lpstr>PowerPoint Sunusu</vt:lpstr>
      <vt:lpstr>PowerPoint Sunusu</vt:lpstr>
      <vt:lpstr>PowerPoint Sunusu</vt:lpstr>
      <vt:lpstr>PowerPoint Sunusu</vt:lpstr>
      <vt:lpstr>SINIF YÖNETİMİNDE ÖĞRETMENİN ROLÜ</vt:lpstr>
      <vt:lpstr>SINIF YÖNETİMİNDE ÖĞRETMENİN ROLÜ</vt:lpstr>
      <vt:lpstr>PowerPoint Sunusu</vt:lpstr>
      <vt:lpstr>PowerPoint Sunusu</vt:lpstr>
      <vt:lpstr>İstenmeyen öğrenci davranışı önlemek için</vt:lpstr>
      <vt:lpstr>İstenmeyen öğrenci davranışına yol açacak öğretmen davranışları</vt:lpstr>
      <vt:lpstr>PowerPoint Sunusu</vt:lpstr>
      <vt:lpstr>SINIF KURALLARI</vt:lpstr>
      <vt:lpstr>PowerPoint Sunusu</vt:lpstr>
      <vt:lpstr>Bir kuralın sınıfta belirlenmesi ve uygulanması sürecinde dikkat edilmesi gereken noktalar: </vt:lpstr>
      <vt:lpstr>PowerPoint Sunusu</vt:lpstr>
      <vt:lpstr>Etkili Sınıf Yönetimi İçin Öneriler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ETKİLİ SINIF YÖNETİMİ</dc:title>
  <dc:creator>Faruk Yaman</dc:creator>
  <cp:lastModifiedBy>HP</cp:lastModifiedBy>
  <cp:revision>9</cp:revision>
  <dcterms:created xsi:type="dcterms:W3CDTF">2021-11-07T10:59:08Z</dcterms:created>
  <dcterms:modified xsi:type="dcterms:W3CDTF">2021-11-09T12:57:59Z</dcterms:modified>
</cp:coreProperties>
</file>