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2" r:id="rId4"/>
    <p:sldId id="300" r:id="rId5"/>
    <p:sldId id="299" r:id="rId6"/>
    <p:sldId id="274" r:id="rId7"/>
    <p:sldId id="258" r:id="rId8"/>
    <p:sldId id="301" r:id="rId9"/>
    <p:sldId id="295" r:id="rId10"/>
    <p:sldId id="297" r:id="rId11"/>
    <p:sldId id="277" r:id="rId12"/>
    <p:sldId id="278" r:id="rId13"/>
    <p:sldId id="279" r:id="rId14"/>
    <p:sldId id="280" r:id="rId15"/>
    <p:sldId id="281" r:id="rId16"/>
    <p:sldId id="284" r:id="rId17"/>
    <p:sldId id="286" r:id="rId18"/>
    <p:sldId id="288" r:id="rId19"/>
    <p:sldId id="292" r:id="rId20"/>
    <p:sldId id="290" r:id="rId21"/>
    <p:sldId id="291"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8" autoAdjust="0"/>
  </p:normalViewPr>
  <p:slideViewPr>
    <p:cSldViewPr snapToGrid="0">
      <p:cViewPr>
        <p:scale>
          <a:sx n="100" d="100"/>
          <a:sy n="100" d="100"/>
        </p:scale>
        <p:origin x="95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8ED6C89-EC8E-4611-81C7-FB1FA6C5209B}" type="datetimeFigureOut">
              <a:rPr lang="tr-TR" smtClean="0"/>
              <a:pPr/>
              <a:t>9.12.2021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267211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8ED6C89-EC8E-4611-81C7-FB1FA6C5209B}" type="datetimeFigureOut">
              <a:rPr lang="tr-TR" smtClean="0"/>
              <a:pPr/>
              <a:t>9.12.2021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287629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8ED6C89-EC8E-4611-81C7-FB1FA6C5209B}" type="datetimeFigureOut">
              <a:rPr lang="tr-TR" smtClean="0"/>
              <a:pPr/>
              <a:t>9.12.2021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93398D-2966-4BB9-8A7C-C4904322FA17}"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664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C8ED6C89-EC8E-4611-81C7-FB1FA6C5209B}" type="datetimeFigureOut">
              <a:rPr lang="tr-TR" smtClean="0"/>
              <a:pPr/>
              <a:t>9.12.2021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1976878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C8ED6C89-EC8E-4611-81C7-FB1FA6C5209B}" type="datetimeFigureOut">
              <a:rPr lang="tr-TR" smtClean="0"/>
              <a:pPr/>
              <a:t>9.12.2021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3398D-2966-4BB9-8A7C-C4904322FA17}"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82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C8ED6C89-EC8E-4611-81C7-FB1FA6C5209B}" type="datetimeFigureOut">
              <a:rPr lang="tr-TR" smtClean="0"/>
              <a:pPr/>
              <a:t>9.12.2021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150369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8ED6C89-EC8E-4611-81C7-FB1FA6C5209B}" type="datetimeFigureOut">
              <a:rPr lang="tr-TR" smtClean="0"/>
              <a:pPr/>
              <a:t>9.12.2021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199565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8ED6C89-EC8E-4611-81C7-FB1FA6C5209B}" type="datetimeFigureOut">
              <a:rPr lang="tr-TR" smtClean="0"/>
              <a:pPr/>
              <a:t>9.12.2021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19079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8ED6C89-EC8E-4611-81C7-FB1FA6C5209B}" type="datetimeFigureOut">
              <a:rPr lang="tr-TR" smtClean="0"/>
              <a:pPr/>
              <a:t>9.12.2021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99098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8ED6C89-EC8E-4611-81C7-FB1FA6C5209B}" type="datetimeFigureOut">
              <a:rPr lang="tr-TR" smtClean="0"/>
              <a:pPr/>
              <a:t>9.12.2021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420564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8ED6C89-EC8E-4611-81C7-FB1FA6C5209B}" type="datetimeFigureOut">
              <a:rPr lang="tr-TR" smtClean="0"/>
              <a:pPr/>
              <a:t>9.12.2021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2298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8ED6C89-EC8E-4611-81C7-FB1FA6C5209B}" type="datetimeFigureOut">
              <a:rPr lang="tr-TR" smtClean="0"/>
              <a:pPr/>
              <a:t>9.12.2021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123561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8ED6C89-EC8E-4611-81C7-FB1FA6C5209B}" type="datetimeFigureOut">
              <a:rPr lang="tr-TR" smtClean="0"/>
              <a:pPr/>
              <a:t>9.12.2021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320680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D6C89-EC8E-4611-81C7-FB1FA6C5209B}" type="datetimeFigureOut">
              <a:rPr lang="tr-TR" smtClean="0"/>
              <a:pPr/>
              <a:t>9.12.2021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333840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8ED6C89-EC8E-4611-81C7-FB1FA6C5209B}" type="datetimeFigureOut">
              <a:rPr lang="tr-TR" smtClean="0"/>
              <a:pPr/>
              <a:t>9.12.2021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390170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8ED6C89-EC8E-4611-81C7-FB1FA6C5209B}" type="datetimeFigureOut">
              <a:rPr lang="tr-TR" smtClean="0"/>
              <a:pPr/>
              <a:t>9.12.2021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93398D-2966-4BB9-8A7C-C4904322FA17}" type="slidenum">
              <a:rPr lang="tr-TR" smtClean="0"/>
              <a:pPr/>
              <a:t>‹#›</a:t>
            </a:fld>
            <a:endParaRPr lang="tr-TR"/>
          </a:p>
        </p:txBody>
      </p:sp>
    </p:spTree>
    <p:extLst>
      <p:ext uri="{BB962C8B-B14F-4D97-AF65-F5344CB8AC3E}">
        <p14:creationId xmlns:p14="http://schemas.microsoft.com/office/powerpoint/2010/main" val="12904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8ED6C89-EC8E-4611-81C7-FB1FA6C5209B}" type="datetimeFigureOut">
              <a:rPr lang="tr-TR" smtClean="0"/>
              <a:pPr/>
              <a:t>9.12.2021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93398D-2966-4BB9-8A7C-C4904322FA17}" type="slidenum">
              <a:rPr lang="tr-TR" smtClean="0"/>
              <a:pPr/>
              <a:t>‹#›</a:t>
            </a:fld>
            <a:endParaRPr lang="tr-TR"/>
          </a:p>
        </p:txBody>
      </p:sp>
    </p:spTree>
    <p:extLst>
      <p:ext uri="{BB962C8B-B14F-4D97-AF65-F5344CB8AC3E}">
        <p14:creationId xmlns:p14="http://schemas.microsoft.com/office/powerpoint/2010/main" val="346762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rgm.meb.gov.tr/www/sinif-rehberlik-programi/icerik/136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84711" y="1556657"/>
            <a:ext cx="8915399" cy="2262781"/>
          </a:xfrm>
        </p:spPr>
        <p:txBody>
          <a:bodyPr>
            <a:noAutofit/>
          </a:bodyPr>
          <a:lstStyle/>
          <a:p>
            <a:r>
              <a:rPr lang="tr-TR" sz="4800" b="1" dirty="0" smtClean="0">
                <a:solidFill>
                  <a:srgbClr val="C00000"/>
                </a:solidFill>
                <a:effectLst>
                  <a:outerShdw blurRad="38100" dist="38100" dir="2700000" algn="tl">
                    <a:srgbClr val="000000">
                      <a:alpha val="43137"/>
                    </a:srgbClr>
                  </a:outerShdw>
                </a:effectLst>
              </a:rPr>
              <a:t>EĞİTSEL MESLEKİ VE KİŞİSEL REHBERLİK ALANLARINDA YÜRÜTÜLECEK PDR HİZMETLERİ</a:t>
            </a:r>
            <a:endParaRPr lang="tr-TR" sz="4800" b="1" dirty="0">
              <a:solidFill>
                <a:srgbClr val="C0000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p:txBody>
          <a:bodyPr/>
          <a:lstStyle/>
          <a:p>
            <a:pPr algn="r"/>
            <a:r>
              <a:rPr lang="tr-TR" b="1" dirty="0" smtClean="0">
                <a:solidFill>
                  <a:srgbClr val="660033"/>
                </a:solidFill>
                <a:effectLst>
                  <a:outerShdw blurRad="38100" dist="38100" dir="2700000" algn="tl">
                    <a:srgbClr val="000000">
                      <a:alpha val="43137"/>
                    </a:srgbClr>
                  </a:outerShdw>
                </a:effectLst>
              </a:rPr>
              <a:t>Altındağ Rehberlik ve Araştırma Merkezi – Aralık 2021</a:t>
            </a:r>
            <a:endParaRPr lang="tr-TR" b="1" dirty="0">
              <a:solidFill>
                <a:srgbClr val="6600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60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6440" t="13064" r="21590" b="3317"/>
          <a:stretch/>
        </p:blipFill>
        <p:spPr>
          <a:xfrm>
            <a:off x="1717962" y="609600"/>
            <a:ext cx="5116947" cy="5734640"/>
          </a:xfrm>
          <a:prstGeom prst="rect">
            <a:avLst/>
          </a:prstGeom>
        </p:spPr>
      </p:pic>
      <p:pic>
        <p:nvPicPr>
          <p:cNvPr id="3" name="Resim 2"/>
          <p:cNvPicPr>
            <a:picLocks noChangeAspect="1"/>
          </p:cNvPicPr>
          <p:nvPr/>
        </p:nvPicPr>
        <p:blipFill rotWithShape="1">
          <a:blip r:embed="rId3"/>
          <a:srcRect l="36440" t="11717" r="21515" b="3839"/>
          <a:stretch/>
        </p:blipFill>
        <p:spPr>
          <a:xfrm>
            <a:off x="6834909" y="623454"/>
            <a:ext cx="5126182" cy="5791200"/>
          </a:xfrm>
          <a:prstGeom prst="rect">
            <a:avLst/>
          </a:prstGeom>
        </p:spPr>
      </p:pic>
    </p:spTree>
    <p:extLst>
      <p:ext uri="{BB962C8B-B14F-4D97-AF65-F5344CB8AC3E}">
        <p14:creationId xmlns:p14="http://schemas.microsoft.com/office/powerpoint/2010/main" val="295065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84711" y="1556657"/>
            <a:ext cx="8915399" cy="2262781"/>
          </a:xfrm>
        </p:spPr>
        <p:txBody>
          <a:bodyPr>
            <a:noAutofit/>
          </a:bodyPr>
          <a:lstStyle/>
          <a:p>
            <a:r>
              <a:rPr lang="tr-TR" sz="4400" b="1" dirty="0" smtClean="0">
                <a:solidFill>
                  <a:srgbClr val="C00000"/>
                </a:solidFill>
                <a:effectLst>
                  <a:outerShdw blurRad="38100" dist="38100" dir="2700000" algn="tl">
                    <a:srgbClr val="000000">
                      <a:alpha val="43137"/>
                    </a:srgbClr>
                  </a:outerShdw>
                </a:effectLst>
              </a:rPr>
              <a:t> PSİKOSOSYAL MÜDAHALE KAPSAMINDA RİSK GRUPLARINA YÖNELİK HİZMETLER</a:t>
            </a:r>
            <a:endParaRPr lang="tr-TR" sz="4400" b="1" dirty="0">
              <a:solidFill>
                <a:srgbClr val="C0000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p:txBody>
          <a:bodyPr/>
          <a:lstStyle/>
          <a:p>
            <a:pPr algn="r"/>
            <a:r>
              <a:rPr lang="tr-TR" b="1" dirty="0" smtClean="0">
                <a:solidFill>
                  <a:srgbClr val="660033"/>
                </a:solidFill>
                <a:effectLst>
                  <a:outerShdw blurRad="38100" dist="38100" dir="2700000" algn="tl">
                    <a:srgbClr val="000000">
                      <a:alpha val="43137"/>
                    </a:srgbClr>
                  </a:outerShdw>
                </a:effectLst>
              </a:rPr>
              <a:t>Altındağ Rehberlik ve Araştırma Merkezi – Ekim 2021</a:t>
            </a:r>
            <a:endParaRPr lang="tr-TR" b="1" dirty="0">
              <a:solidFill>
                <a:srgbClr val="6600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60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chor="ctr">
            <a:noAutofit/>
          </a:bodyPr>
          <a:lstStyle/>
          <a:p>
            <a:r>
              <a:rPr lang="tr-TR" sz="2800" b="1" dirty="0" smtClean="0">
                <a:solidFill>
                  <a:srgbClr val="C00000"/>
                </a:solidFill>
              </a:rPr>
              <a:t>KRİZ DURUMLARI VE PSİKOSOSYAL KORUMA, ÖNLEME VE KRİZE MÜDAHALE HİZMETLERİ NEDİR ?</a:t>
            </a:r>
            <a:endParaRPr lang="tr-TR" sz="2800" b="1" dirty="0">
              <a:solidFill>
                <a:srgbClr val="C00000"/>
              </a:solidFill>
            </a:endParaRPr>
          </a:p>
        </p:txBody>
      </p:sp>
      <p:sp>
        <p:nvSpPr>
          <p:cNvPr id="3" name="2 İçerik Yer Tutucusu"/>
          <p:cNvSpPr>
            <a:spLocks noGrp="1"/>
          </p:cNvSpPr>
          <p:nvPr>
            <p:ph idx="1"/>
          </p:nvPr>
        </p:nvSpPr>
        <p:spPr/>
        <p:txBody>
          <a:bodyPr>
            <a:normAutofit/>
          </a:bodyPr>
          <a:lstStyle/>
          <a:p>
            <a:r>
              <a:rPr lang="tr-TR" b="1" dirty="0" smtClean="0">
                <a:solidFill>
                  <a:srgbClr val="C00000"/>
                </a:solidFill>
              </a:rPr>
              <a:t>Travma/Kriz : </a:t>
            </a:r>
            <a:r>
              <a:rPr lang="tr-TR" b="1" dirty="0" smtClean="0">
                <a:solidFill>
                  <a:srgbClr val="660033"/>
                </a:solidFill>
              </a:rPr>
              <a:t>Zorlu, örseleyici ve/veya tehdit olarak algılanan durum ya da olaya bağlı olarak bireyin baş etme becerilerinin yetersiz kaldığı, kişisel iyilik hâlinin ve/veya psikolojik sağlığının bozulduğu, genellikle yoğun belirsizliklerin yaşandığı karmaşık sürecini ifade eder.</a:t>
            </a:r>
          </a:p>
          <a:p>
            <a:r>
              <a:rPr lang="tr-TR" b="1" dirty="0" smtClean="0">
                <a:solidFill>
                  <a:srgbClr val="C00000"/>
                </a:solidFill>
              </a:rPr>
              <a:t>Psikososyal koruma, önleme ve krize müdahale hizmetleri:</a:t>
            </a:r>
            <a:r>
              <a:rPr lang="tr-TR" b="1" dirty="0" smtClean="0">
                <a:solidFill>
                  <a:srgbClr val="660033"/>
                </a:solidFill>
              </a:rPr>
              <a:t> Doğal afetler ile kaza, ihmal, istismar, intihar, şiddet, savaş, terör ve göç gibi travmatik olaylardan önce, olay anında ve sonrasında gerçekleştirilen psikolojik ve sosyal destek sağlamak üzere sunulan hizmetlerin tümünü ifade eder.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C00000"/>
                </a:solidFill>
                <a:effectLst>
                  <a:outerShdw blurRad="38100" dist="38100" dir="2700000" algn="tl">
                    <a:srgbClr val="000000">
                      <a:alpha val="43137"/>
                    </a:srgbClr>
                  </a:outerShdw>
                </a:effectLst>
              </a:rPr>
              <a:t>PSİKOSOSYAL KORUMA, ÖNLEME VE KRİZE MÜDAHALE HİZMETLERİ YÖNERGESİ</a:t>
            </a:r>
            <a:endParaRPr lang="tr-TR" sz="3200"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350061" y="2597834"/>
            <a:ext cx="8915400" cy="3777622"/>
          </a:xfrm>
        </p:spPr>
        <p:txBody>
          <a:bodyPr/>
          <a:lstStyle/>
          <a:p>
            <a:r>
              <a:rPr lang="tr-TR" b="1" dirty="0" smtClean="0">
                <a:solidFill>
                  <a:srgbClr val="660033"/>
                </a:solidFill>
              </a:rPr>
              <a:t>Bakanlığımızca rehberlik hizmetleri kapsamında, doğal afet, terör, göç, intihar, ölüm - yas, cinsel istismar gibi travmatik ve zorlu olaylar karşısında psikososyal koruma, önleme ve krize müdahale hizmetleri yürütülmektedir. Bu hizmetlerin yürütülmesinde dikkat edilecek hususları düzenlemek için “Psikososyal Koruma, Önleme ve Krize Müdahale Hizmetleri Yönergesi” hazırlanmıştır.</a:t>
            </a:r>
            <a:endParaRPr lang="tr-TR" b="1" dirty="0">
              <a:solidFill>
                <a:srgbClr val="66003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C00000"/>
                </a:solidFill>
                <a:effectLst>
                  <a:outerShdw blurRad="38100" dist="38100" dir="2700000" algn="tl">
                    <a:srgbClr val="000000">
                      <a:alpha val="43137"/>
                    </a:srgbClr>
                  </a:outerShdw>
                </a:effectLst>
              </a:rPr>
              <a:t>PSİKOSOSYAL KORUMA, ÖNLEME VE KRİZE MÜDAHALE HİZMETLERİ YÖNERGESİ</a:t>
            </a:r>
            <a:endParaRPr lang="tr-TR" sz="3200" dirty="0"/>
          </a:p>
        </p:txBody>
      </p:sp>
      <p:sp>
        <p:nvSpPr>
          <p:cNvPr id="3" name="2 İçerik Yer Tutucusu"/>
          <p:cNvSpPr>
            <a:spLocks noGrp="1"/>
          </p:cNvSpPr>
          <p:nvPr>
            <p:ph idx="1"/>
          </p:nvPr>
        </p:nvSpPr>
        <p:spPr>
          <a:xfrm>
            <a:off x="2364129" y="2457157"/>
            <a:ext cx="8915400" cy="3777622"/>
          </a:xfrm>
        </p:spPr>
        <p:txBody>
          <a:bodyPr>
            <a:normAutofit/>
          </a:bodyPr>
          <a:lstStyle/>
          <a:p>
            <a:pPr>
              <a:buFont typeface="Wingdings" pitchFamily="2" charset="2"/>
              <a:buChar char="Ø"/>
            </a:pPr>
            <a:r>
              <a:rPr lang="tr-TR" b="1" dirty="0" smtClean="0">
                <a:solidFill>
                  <a:srgbClr val="660033"/>
                </a:solidFill>
              </a:rPr>
              <a:t>Bu yönerge ile; </a:t>
            </a:r>
          </a:p>
          <a:p>
            <a:pPr>
              <a:buFont typeface="Wingdings" pitchFamily="2" charset="2"/>
              <a:buChar char="Ø"/>
            </a:pPr>
            <a:r>
              <a:rPr lang="tr-TR" b="1" dirty="0" smtClean="0">
                <a:solidFill>
                  <a:srgbClr val="660033"/>
                </a:solidFill>
              </a:rPr>
              <a:t>Psikososyal koruma, önleme ve krize müdahale hizmetlerinin yürütülmesi için yer, zaman ve imkân gözetilmeksizin gerekli ortam ve koşulların oluşturulması,</a:t>
            </a:r>
          </a:p>
          <a:p>
            <a:pPr>
              <a:buFont typeface="Wingdings" pitchFamily="2" charset="2"/>
              <a:buChar char="Ø"/>
            </a:pPr>
            <a:r>
              <a:rPr lang="tr-TR" b="1" dirty="0" smtClean="0">
                <a:solidFill>
                  <a:srgbClr val="660033"/>
                </a:solidFill>
              </a:rPr>
              <a:t>Travma/kriz sonrası oluşan koşullar nedeniyle ortaya çıkan sorunların çözümlenmesinde ilgili birimler arasında hızlı, etkili ve verimli koordinasyonun sağlanması,</a:t>
            </a:r>
          </a:p>
          <a:p>
            <a:pPr>
              <a:buFont typeface="Wingdings" pitchFamily="2" charset="2"/>
              <a:buChar char="Ø"/>
            </a:pPr>
            <a:r>
              <a:rPr lang="tr-TR" b="1" dirty="0" smtClean="0">
                <a:solidFill>
                  <a:srgbClr val="660033"/>
                </a:solidFill>
              </a:rPr>
              <a:t>Psikososyal koruma, önleme ve krize müdahale hizmetleri kapsamında gerekli insan kaynağının sağlanması ve güçlendirilmesi</a:t>
            </a:r>
          </a:p>
          <a:p>
            <a:pPr>
              <a:buFont typeface="Wingdings" pitchFamily="2" charset="2"/>
              <a:buChar char="Ø"/>
            </a:pPr>
            <a:endParaRPr lang="tr-T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C00000"/>
                </a:solidFill>
                <a:effectLst>
                  <a:outerShdw blurRad="38100" dist="38100" dir="2700000" algn="tl">
                    <a:srgbClr val="000000">
                      <a:alpha val="43137"/>
                    </a:srgbClr>
                  </a:outerShdw>
                </a:effectLst>
              </a:rPr>
              <a:t>PSİKOSOSYAL KORUMA, ÖNLEME VE KRİZE MÜDAHALE HİZMETLERİ YÖNERGESİ</a:t>
            </a:r>
            <a:endParaRPr lang="tr-TR" sz="3200" dirty="0"/>
          </a:p>
        </p:txBody>
      </p:sp>
      <p:sp>
        <p:nvSpPr>
          <p:cNvPr id="3" name="2 İçerik Yer Tutucusu"/>
          <p:cNvSpPr>
            <a:spLocks noGrp="1"/>
          </p:cNvSpPr>
          <p:nvPr>
            <p:ph idx="1"/>
          </p:nvPr>
        </p:nvSpPr>
        <p:spPr>
          <a:xfrm>
            <a:off x="2561077" y="2372751"/>
            <a:ext cx="8915400" cy="3777622"/>
          </a:xfrm>
        </p:spPr>
        <p:txBody>
          <a:bodyPr>
            <a:normAutofit/>
          </a:bodyPr>
          <a:lstStyle/>
          <a:p>
            <a:pPr>
              <a:buFont typeface="Wingdings" pitchFamily="2" charset="2"/>
              <a:buChar char="Ø"/>
            </a:pPr>
            <a:r>
              <a:rPr lang="tr-TR" b="1" dirty="0" smtClean="0">
                <a:solidFill>
                  <a:srgbClr val="660033"/>
                </a:solidFill>
              </a:rPr>
              <a:t>Travma/kriz durumlarında yönetici, öğretmen, öğrenci, veli ve okul yardımcı personeline yönelik psikososyal koruma, önleme ve krize müdahale hizmetlerinin yürütülerek bu bireylerin travma tepkilerinin normalleştirilmesi ve günlük yaşama uyumlarının sağlanması,</a:t>
            </a:r>
          </a:p>
          <a:p>
            <a:pPr>
              <a:buFont typeface="Wingdings" pitchFamily="2" charset="2"/>
              <a:buChar char="Ø"/>
            </a:pPr>
            <a:r>
              <a:rPr lang="tr-TR" b="1" dirty="0" smtClean="0">
                <a:solidFill>
                  <a:srgbClr val="660033"/>
                </a:solidFill>
              </a:rPr>
              <a:t>Psikososyal koruma, önleme ve krize müdahale hizmetleri kapsamında yapılan çalışmaların kurumlar arası işbirliği içerisinde izlenmesi, bilgilerin toplanması, değerlendirilmesi ve raporlaştırılması,</a:t>
            </a:r>
          </a:p>
          <a:p>
            <a:pPr>
              <a:buFont typeface="Wingdings" pitchFamily="2" charset="2"/>
              <a:buChar char="Ø"/>
            </a:pPr>
            <a:r>
              <a:rPr lang="tr-TR" b="1" dirty="0" smtClean="0">
                <a:solidFill>
                  <a:srgbClr val="660033"/>
                </a:solidFill>
              </a:rPr>
              <a:t>Travma/kriz sonrasında yapılan müdahalenin etkisinin değerlendirilmesi; buna uygun olarak orta ve uzun dönem çalışmaların planlanması amaçlanmaktadır.</a:t>
            </a: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smtClean="0">
                <a:solidFill>
                  <a:srgbClr val="C00000"/>
                </a:solidFill>
              </a:rPr>
              <a:t>ÖĞRETMENLERİN GÖREV, YETKİ VE SORUMLULUKLARI</a:t>
            </a:r>
            <a:endParaRPr lang="tr-TR" sz="4000" b="1" dirty="0">
              <a:solidFill>
                <a:srgbClr val="C00000"/>
              </a:solidFill>
            </a:endParaRP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b="1" dirty="0" smtClean="0">
                <a:solidFill>
                  <a:srgbClr val="660033"/>
                </a:solidFill>
              </a:rPr>
              <a:t> Psikososyal koruma, önleme ve krize müdahale hizmetlerinde öğretmenlerin görev, yetki ve sorumlulukları şunlardır:</a:t>
            </a:r>
          </a:p>
          <a:p>
            <a:pPr>
              <a:buFont typeface="Wingdings" pitchFamily="2" charset="2"/>
              <a:buChar char="Ø"/>
            </a:pPr>
            <a:r>
              <a:rPr lang="tr-TR" b="1" dirty="0" smtClean="0">
                <a:solidFill>
                  <a:srgbClr val="660033"/>
                </a:solidFill>
              </a:rPr>
              <a:t>Psikososyal koruma, önleme ve krize müdahale konularında sunulacak hizmetleri sınıf rehberlik hizmetleri programına dâhil eder. </a:t>
            </a:r>
          </a:p>
          <a:p>
            <a:pPr>
              <a:buFont typeface="Wingdings" pitchFamily="2" charset="2"/>
              <a:buChar char="Ø"/>
            </a:pPr>
            <a:r>
              <a:rPr lang="tr-TR" b="1" dirty="0" smtClean="0">
                <a:solidFill>
                  <a:srgbClr val="660033"/>
                </a:solidFill>
              </a:rPr>
              <a:t>Sınıf/şube rehber öğretmeni olduğu sınıfın risk haritasını oluşturur. </a:t>
            </a:r>
          </a:p>
          <a:p>
            <a:pPr>
              <a:buFont typeface="Wingdings" pitchFamily="2" charset="2"/>
              <a:buChar char="Ø"/>
            </a:pPr>
            <a:r>
              <a:rPr lang="tr-TR" b="1" dirty="0">
                <a:solidFill>
                  <a:srgbClr val="660033"/>
                </a:solidFill>
              </a:rPr>
              <a:t>Psikososyal koruma, önleme ve krize müdahale hizmetleri çalışmalarına ihtiyaç hâlinde destek verir. </a:t>
            </a:r>
          </a:p>
          <a:p>
            <a:pPr>
              <a:buFont typeface="Wingdings" pitchFamily="2" charset="2"/>
              <a:buChar char="Ø"/>
            </a:pPr>
            <a:r>
              <a:rPr lang="tr-TR" b="1" dirty="0">
                <a:solidFill>
                  <a:srgbClr val="660033"/>
                </a:solidFill>
              </a:rPr>
              <a:t>Travma/kriz durumlarından etkilenen ya da risk grubunda olan öğrencilerle karşılaştığında gizlilik ilkesi ve etik kurallara uygun bir şekilde okul rehberlik servisine bilgi vererek işbirliği içinde çalışır. </a:t>
            </a:r>
          </a:p>
          <a:p>
            <a:pPr>
              <a:buFont typeface="Wingdings" pitchFamily="2" charset="2"/>
              <a:buChar char="Ø"/>
            </a:pPr>
            <a:r>
              <a:rPr lang="tr-TR" b="1" dirty="0">
                <a:solidFill>
                  <a:srgbClr val="660033"/>
                </a:solidFill>
              </a:rPr>
              <a:t>Psikososyal koruma, önleme ve krize müdahale hizmetleri eğitimlerine katılır</a:t>
            </a:r>
          </a:p>
          <a:p>
            <a:pPr>
              <a:buNone/>
            </a:pPr>
            <a:endParaRPr lang="tr-TR" dirty="0" smtClean="0"/>
          </a:p>
          <a:p>
            <a:pPr>
              <a:buFont typeface="Wingdings" pitchFamily="2" charset="2"/>
              <a:buChar char="Ø"/>
            </a:pPr>
            <a:endParaRPr lang="tr-TR" dirty="0" smtClean="0"/>
          </a:p>
          <a:p>
            <a:pPr>
              <a:buFont typeface="Wingdings" pitchFamily="2" charset="2"/>
              <a:buChar char="Ø"/>
            </a:pPr>
            <a:endParaRPr lang="tr-TR" dirty="0" smtClean="0"/>
          </a:p>
          <a:p>
            <a:pPr>
              <a:buFont typeface="Wingdings" pitchFamily="2" charset="2"/>
              <a:buChar char="Ø"/>
            </a:pPr>
            <a:endParaRPr lang="tr-T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smtClean="0">
                <a:solidFill>
                  <a:srgbClr val="C00000"/>
                </a:solidFill>
              </a:rPr>
              <a:t>OKUL PSİKOSOSYAL KORUMA, ÖNLEME VE KRİZE MÜDAHALE EKİBİ</a:t>
            </a:r>
            <a:endParaRPr lang="tr-TR" sz="4000" b="1" dirty="0">
              <a:solidFill>
                <a:srgbClr val="C00000"/>
              </a:solidFill>
            </a:endParaRPr>
          </a:p>
        </p:txBody>
      </p:sp>
      <p:sp>
        <p:nvSpPr>
          <p:cNvPr id="3" name="2 İçerik Yer Tutucusu"/>
          <p:cNvSpPr>
            <a:spLocks noGrp="1"/>
          </p:cNvSpPr>
          <p:nvPr>
            <p:ph idx="1"/>
          </p:nvPr>
        </p:nvSpPr>
        <p:spPr/>
        <p:txBody>
          <a:bodyPr>
            <a:normAutofit fontScale="85000" lnSpcReduction="20000"/>
          </a:bodyPr>
          <a:lstStyle/>
          <a:p>
            <a:pPr>
              <a:buFont typeface="Wingdings" pitchFamily="2" charset="2"/>
              <a:buChar char="Ø"/>
            </a:pPr>
            <a:r>
              <a:rPr lang="tr-TR" b="1" dirty="0" smtClean="0">
                <a:solidFill>
                  <a:srgbClr val="660033"/>
                </a:solidFill>
              </a:rPr>
              <a:t>Okul müdürü veya okul müdürü tarafından görevlendirilmiş bir müdür yardımcısı başkanlığında, varsa rehberlik öğretmenleri ile rehberlik hizmetleri yürütme komisyonu üyesi her sınıf düzeyinden en az bir sınıf rehber öğretmeninden oluşur. Psikososyal koruma, önleme ve krize müdahale hizmetlerinde okul ekibinin görev, yetki ve sorumlulukları şunlardır: </a:t>
            </a:r>
          </a:p>
          <a:p>
            <a:pPr>
              <a:buFont typeface="Wingdings" pitchFamily="2" charset="2"/>
              <a:buChar char="Ø"/>
            </a:pPr>
            <a:r>
              <a:rPr lang="tr-TR" b="1" dirty="0" smtClean="0">
                <a:solidFill>
                  <a:srgbClr val="660033"/>
                </a:solidFill>
              </a:rPr>
              <a:t>Okul ekibi birinci dönemin başı, ikinci dönemin başı ve ikinci dönemin sonu olmak üzere yılda üç kez ve ihtiyaç duyulan hâllerde toplanır.</a:t>
            </a:r>
          </a:p>
          <a:p>
            <a:pPr>
              <a:buFont typeface="Wingdings" pitchFamily="2" charset="2"/>
              <a:buChar char="Ø"/>
            </a:pPr>
            <a:r>
              <a:rPr lang="tr-TR" b="1" dirty="0">
                <a:solidFill>
                  <a:srgbClr val="660033"/>
                </a:solidFill>
              </a:rPr>
              <a:t>Okul genelinde travma/kriz durumlarında psikososyal koruma, önleme ve krize müdahale hizmetlerini planlar ve gerçekleştirir.</a:t>
            </a:r>
          </a:p>
          <a:p>
            <a:pPr>
              <a:buFont typeface="Wingdings" pitchFamily="2" charset="2"/>
              <a:buChar char="Ø"/>
            </a:pPr>
            <a:r>
              <a:rPr lang="tr-TR" b="1" dirty="0">
                <a:solidFill>
                  <a:srgbClr val="660033"/>
                </a:solidFill>
              </a:rPr>
              <a:t>Okul ekibi travma/kriz durumunun hemen ardından ayrıntılı bilgi edinmek amacıyla “Psikososyal Koruma, Önleme ve Krize Müdahale Hizmetleri Gözlem Formu” nu (EK-1) doldurur.</a:t>
            </a:r>
          </a:p>
          <a:p>
            <a:pPr>
              <a:buFont typeface="Wingdings" pitchFamily="2" charset="2"/>
              <a:buChar char="Ø"/>
            </a:pPr>
            <a:r>
              <a:rPr lang="tr-TR" b="1" dirty="0">
                <a:solidFill>
                  <a:srgbClr val="660033"/>
                </a:solidFill>
              </a:rPr>
              <a:t>Travma/kriz durumunda personel kapasitesi yetersiz kaldığında ve destek ihtiyacı ortaya çıktığında “Psikososyal Koruma, Önleme ve Krize Müdahale Hizmetleri Destek Talep Formu” nu (EK-2) doldurarak il/ilçe ekibinden destek talep eder. Gerekli durumlarda il/ilçe ekibi ile işbirliği yapar.</a:t>
            </a:r>
          </a:p>
          <a:p>
            <a:pPr>
              <a:buFont typeface="Wingdings" pitchFamily="2" charset="2"/>
              <a:buChar char="Ø"/>
            </a:pPr>
            <a:endParaRPr lang="tr-T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C00000"/>
                </a:solidFill>
              </a:rPr>
              <a:t>OKUL PSİKOSOSYAL KORUMA, ÖNLEME VE KRİZE MÜDAHALE EKİBİ</a:t>
            </a:r>
            <a:endParaRPr lang="tr-TR" sz="3200" dirty="0"/>
          </a:p>
        </p:txBody>
      </p:sp>
      <p:sp>
        <p:nvSpPr>
          <p:cNvPr id="3" name="2 İçerik Yer Tutucusu"/>
          <p:cNvSpPr>
            <a:spLocks noGrp="1"/>
          </p:cNvSpPr>
          <p:nvPr>
            <p:ph idx="1"/>
          </p:nvPr>
        </p:nvSpPr>
        <p:spPr/>
        <p:txBody>
          <a:bodyPr>
            <a:normAutofit fontScale="92500" lnSpcReduction="20000"/>
          </a:bodyPr>
          <a:lstStyle/>
          <a:p>
            <a:pPr>
              <a:buFont typeface="Wingdings" pitchFamily="2" charset="2"/>
              <a:buChar char="Ø"/>
            </a:pPr>
            <a:r>
              <a:rPr lang="tr-TR" b="1" dirty="0" smtClean="0">
                <a:solidFill>
                  <a:srgbClr val="660033"/>
                </a:solidFill>
              </a:rPr>
              <a:t>Okulda yaşanan travma/kriz durumlarına yönelik gerçekleştirilen krize müdahale çalışmalarını “Psikososyal Koruma, Önleme ve Krize Müdahale Hizmetleri Çalışma Raporu”nu (EK-3) doldurarak okul müdürlüğü aracılığıyla il/ilçe millî eğitim müdürlüğüne gönderir. </a:t>
            </a:r>
          </a:p>
          <a:p>
            <a:pPr>
              <a:buFont typeface="Wingdings" pitchFamily="2" charset="2"/>
              <a:buChar char="Ø"/>
            </a:pPr>
            <a:r>
              <a:rPr lang="tr-TR" b="1" dirty="0" smtClean="0">
                <a:solidFill>
                  <a:srgbClr val="660033"/>
                </a:solidFill>
              </a:rPr>
              <a:t>Travma/kriz durumlarına yönelik gerçekleştirdiği çalışmalar sonunda gerekli izleme ve değerlendirmeyi yapar, “Psikososyal Koruma, Önleme ve Krize Müdahale Hizmetleri İzleme Formu”nu (EK-4) doldurarak okul müdürlüğü aracılığıyla il/ilçe millî eğitim müdürlüğüne gönderir.</a:t>
            </a:r>
          </a:p>
          <a:p>
            <a:pPr>
              <a:buFont typeface="Wingdings" pitchFamily="2" charset="2"/>
              <a:buChar char="Ø"/>
            </a:pPr>
            <a:r>
              <a:rPr lang="tr-TR" b="1" dirty="0" smtClean="0">
                <a:solidFill>
                  <a:srgbClr val="660033"/>
                </a:solidFill>
              </a:rPr>
              <a:t> Travma/kriz durumlarından etkilenen bireylere ilişkin kayıtları başta gizlilik ilkesi olmak üzere etik kurallara uygun bir şekilde tutar ve muhafaza eder. </a:t>
            </a:r>
          </a:p>
          <a:p>
            <a:pPr>
              <a:buFont typeface="Wingdings" pitchFamily="2" charset="2"/>
              <a:buChar char="Ø"/>
            </a:pPr>
            <a:r>
              <a:rPr lang="tr-TR" b="1" dirty="0" smtClean="0">
                <a:solidFill>
                  <a:srgbClr val="660033"/>
                </a:solidFill>
              </a:rPr>
              <a:t>Gerek görülmesi hâlinde travma/kriz durumlarından etkilenen bireylerin öğretmenleri, ailesi, arkadaşları gibi yakın çevresinin de krize müdahale sürecine katılımını sağlar. </a:t>
            </a:r>
          </a:p>
          <a:p>
            <a:pPr>
              <a:buFont typeface="Wingdings" pitchFamily="2" charset="2"/>
              <a:buChar char="Ø"/>
            </a:pPr>
            <a:r>
              <a:rPr lang="tr-TR" b="1" dirty="0" smtClean="0">
                <a:solidFill>
                  <a:srgbClr val="660033"/>
                </a:solidFill>
              </a:rPr>
              <a:t>Okulda risk grubunda bulunan ve travma/kriz durumlarından etkilenen bireyleri gerektiğinde ilgili kurum ve kuruluşlara yönlendirir</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661851"/>
            <a:ext cx="8915400" cy="5249371"/>
          </a:xfrm>
        </p:spPr>
        <p:txBody>
          <a:bodyPr>
            <a:noAutofit/>
          </a:bodyPr>
          <a:lstStyle/>
          <a:p>
            <a:r>
              <a:rPr lang="tr-TR" sz="6600" b="1" dirty="0">
                <a:solidFill>
                  <a:srgbClr val="C00000"/>
                </a:solidFill>
                <a:effectLst>
                  <a:outerShdw blurRad="38100" dist="38100" dir="2700000" algn="tl">
                    <a:srgbClr val="000000">
                      <a:alpha val="43137"/>
                    </a:srgbClr>
                  </a:outerShdw>
                </a:effectLst>
              </a:rPr>
              <a:t>PSİKOSOSYAL KORUMA, ÖNLEME VE KRİZE </a:t>
            </a:r>
            <a:r>
              <a:rPr lang="tr-TR" sz="6600" b="1" dirty="0" smtClean="0">
                <a:solidFill>
                  <a:srgbClr val="C00000"/>
                </a:solidFill>
                <a:effectLst>
                  <a:outerShdw blurRad="38100" dist="38100" dir="2700000" algn="tl">
                    <a:srgbClr val="000000">
                      <a:alpha val="43137"/>
                    </a:srgbClr>
                  </a:outerShdw>
                </a:effectLst>
              </a:rPr>
              <a:t>MÜDAHALE ÖRNEK FORMLARI</a:t>
            </a:r>
            <a:endParaRPr lang="tr-TR"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041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2365" y="519607"/>
            <a:ext cx="8911687" cy="1280890"/>
          </a:xfrm>
        </p:spPr>
        <p:txBody>
          <a:bodyPr anchor="ctr"/>
          <a:lstStyle/>
          <a:p>
            <a:pPr algn="ctr"/>
            <a:r>
              <a:rPr lang="tr-TR" b="1" dirty="0" smtClean="0">
                <a:solidFill>
                  <a:srgbClr val="C00000"/>
                </a:solidFill>
                <a:effectLst>
                  <a:outerShdw blurRad="38100" dist="38100" dir="2700000" algn="tl">
                    <a:srgbClr val="000000">
                      <a:alpha val="43137"/>
                    </a:srgbClr>
                  </a:outerShdw>
                </a:effectLst>
              </a:rPr>
              <a:t>PDR HİZMETLERİNE GENEL BAKIŞ</a:t>
            </a:r>
            <a:endParaRPr lang="tr-TR" dirty="0"/>
          </a:p>
        </p:txBody>
      </p:sp>
      <p:sp>
        <p:nvSpPr>
          <p:cNvPr id="3" name="İçerik Yer Tutucusu 2"/>
          <p:cNvSpPr>
            <a:spLocks noGrp="1"/>
          </p:cNvSpPr>
          <p:nvPr>
            <p:ph idx="1"/>
          </p:nvPr>
        </p:nvSpPr>
        <p:spPr/>
        <p:txBody>
          <a:bodyPr>
            <a:normAutofit/>
          </a:bodyPr>
          <a:lstStyle/>
          <a:p>
            <a:r>
              <a:rPr lang="tr-TR" b="1" dirty="0">
                <a:solidFill>
                  <a:srgbClr val="660033"/>
                </a:solidFill>
              </a:rPr>
              <a:t>Okul türlerine bakılmaksızın tüm okullarda PDR hizmetleri eğitim- öğretime hazırlık çalışmaları ile başlamaktadır. Bu kapsamda</a:t>
            </a:r>
            <a:r>
              <a:rPr lang="tr-TR" b="1" dirty="0" smtClean="0">
                <a:solidFill>
                  <a:srgbClr val="660033"/>
                </a:solidFill>
              </a:rPr>
              <a:t>;</a:t>
            </a:r>
          </a:p>
          <a:p>
            <a:r>
              <a:rPr lang="tr-TR" b="1" dirty="0">
                <a:solidFill>
                  <a:srgbClr val="660033"/>
                </a:solidFill>
              </a:rPr>
              <a:t>Okul Rehberlik ve Psikolojik Danışma Hizmetleri Yürütme Komisyonu kurulur ve toplantılar </a:t>
            </a:r>
            <a:r>
              <a:rPr lang="tr-TR" b="1" dirty="0" smtClean="0">
                <a:solidFill>
                  <a:srgbClr val="660033"/>
                </a:solidFill>
              </a:rPr>
              <a:t>yapılır</a:t>
            </a:r>
            <a:r>
              <a:rPr lang="tr-TR" b="1" dirty="0">
                <a:solidFill>
                  <a:srgbClr val="660033"/>
                </a:solidFill>
              </a:rPr>
              <a:t>. Eğitim öğretim yılı başında yapılan öğretmenler kurulu toplantısında üyeleri belirlenen komisyona okul müdürü ya da görevlendireceği bir müdür yardımcısı başkanlık eder. Komisyon ders yılının birinci ve ikinci döneminin başladığı ilk ay ile ders yılının tamamlandığı son ay içerisinde olmak üzere yılda en az üç defa toplanır</a:t>
            </a:r>
            <a:r>
              <a:rPr lang="tr-TR" b="1" dirty="0" smtClean="0">
                <a:solidFill>
                  <a:srgbClr val="660033"/>
                </a:solidFill>
              </a:rPr>
              <a:t>.</a:t>
            </a:r>
          </a:p>
          <a:p>
            <a:r>
              <a:rPr lang="tr-TR" b="1" dirty="0">
                <a:solidFill>
                  <a:srgbClr val="660033"/>
                </a:solidFill>
              </a:rPr>
              <a:t>2002/11 sayılı Psikososyal Müdahale Hizmetleri Genelgesi ile ilgili mevzuat doğrultusunda Okul Psikososyal Müdahale Ekibi kurulur, ekip üyeleri ile birlikte okul psikososyal müdahale planı hazırlanır ve bu plan eğitim öğretim yılı boyunca uygulanır.</a:t>
            </a:r>
            <a:endParaRPr lang="tr-TR" b="1" dirty="0" smtClean="0">
              <a:solidFill>
                <a:srgbClr val="660033"/>
              </a:solidFill>
            </a:endParaRPr>
          </a:p>
        </p:txBody>
      </p:sp>
    </p:spTree>
    <p:extLst>
      <p:ext uri="{BB962C8B-B14F-4D97-AF65-F5344CB8AC3E}">
        <p14:creationId xmlns:p14="http://schemas.microsoft.com/office/powerpoint/2010/main" val="279776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166" t="14647" r="26232" b="8583"/>
          <a:stretch/>
        </p:blipFill>
        <p:spPr>
          <a:xfrm>
            <a:off x="1898487" y="547466"/>
            <a:ext cx="4119136" cy="5739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41275" t="14808" r="26613" b="9155"/>
          <a:stretch/>
        </p:blipFill>
        <p:spPr>
          <a:xfrm>
            <a:off x="7184571" y="547466"/>
            <a:ext cx="4303950" cy="5739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3948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41128" t="15119" r="26394" b="9286"/>
          <a:stretch/>
        </p:blipFill>
        <p:spPr>
          <a:xfrm>
            <a:off x="1842478" y="722811"/>
            <a:ext cx="3896471" cy="5486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41056" t="14891" r="26246" b="12512"/>
          <a:stretch/>
        </p:blipFill>
        <p:spPr>
          <a:xfrm>
            <a:off x="7027817" y="722811"/>
            <a:ext cx="4389120" cy="5486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572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3455" y="624110"/>
            <a:ext cx="9611157" cy="1280890"/>
          </a:xfrm>
        </p:spPr>
        <p:txBody>
          <a:bodyPr/>
          <a:lstStyle/>
          <a:p>
            <a:r>
              <a:rPr lang="tr-TR" b="1" dirty="0" smtClean="0">
                <a:solidFill>
                  <a:srgbClr val="C00000"/>
                </a:solidFill>
                <a:effectLst>
                  <a:outerShdw blurRad="38100" dist="38100" dir="2700000" algn="tl">
                    <a:srgbClr val="000000">
                      <a:alpha val="43137"/>
                    </a:srgbClr>
                  </a:outerShdw>
                </a:effectLst>
              </a:rPr>
              <a:t>SINIF REHBER ÖĞRETMENİNİN GÖREVLERİ</a:t>
            </a:r>
            <a:endParaRPr lang="tr-TR"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616364" y="2133600"/>
            <a:ext cx="9888248" cy="3777622"/>
          </a:xfrm>
        </p:spPr>
        <p:txBody>
          <a:bodyPr>
            <a:normAutofit fontScale="70000" lnSpcReduction="20000"/>
          </a:bodyPr>
          <a:lstStyle/>
          <a:p>
            <a:pPr marL="0" lvl="0" indent="358775" algn="just" defTabSz="914400" eaLnBrk="0" fontAlgn="base" hangingPunct="0">
              <a:spcBef>
                <a:spcPct val="0"/>
              </a:spcBef>
              <a:spcAft>
                <a:spcPct val="0"/>
              </a:spcAft>
              <a:buClrTx/>
              <a:buNone/>
            </a:pPr>
            <a:r>
              <a:rPr lang="tr-TR" altLang="tr-TR" dirty="0" smtClean="0">
                <a:solidFill>
                  <a:srgbClr val="000000"/>
                </a:solidFill>
                <a:latin typeface="Times New Roman" panose="02020603050405020304" pitchFamily="18" charset="0"/>
                <a:cs typeface="Times New Roman" panose="02020603050405020304" pitchFamily="18" charset="0"/>
              </a:rPr>
              <a:t>a</a:t>
            </a:r>
            <a:r>
              <a:rPr lang="tr-TR" altLang="tr-TR" dirty="0">
                <a:solidFill>
                  <a:srgbClr val="000000"/>
                </a:solidFill>
                <a:latin typeface="Times New Roman" panose="02020603050405020304" pitchFamily="18" charset="0"/>
                <a:cs typeface="Times New Roman" panose="02020603050405020304" pitchFamily="18" charset="0"/>
              </a:rPr>
              <a:t>) </a:t>
            </a:r>
            <a:r>
              <a:rPr lang="tr-TR" altLang="tr-TR" dirty="0">
                <a:solidFill>
                  <a:srgbClr val="C00000"/>
                </a:solidFill>
                <a:latin typeface="Times New Roman" panose="02020603050405020304" pitchFamily="18" charset="0"/>
                <a:cs typeface="Times New Roman" panose="02020603050405020304" pitchFamily="18" charset="0"/>
              </a:rPr>
              <a:t>Sınıf rehberlik planını okul rehberlik ve psikolojik danışma programı ile sınıf rehberlik programı çerçevesinde hazırlayarak en geç ekim ayının ikinci haftasında eğitim kurumu müdürüne onaylatır. Sınıf rehberlik planının bir örneğini rehberlik ve psikolojik danışma servisi ile paylaşır. Plan dâhilinde uygulamalarını gerçekleştirir.</a:t>
            </a:r>
            <a:endParaRPr lang="tr-TR" altLang="tr-TR" sz="1600" dirty="0">
              <a:solidFill>
                <a:srgbClr val="C00000"/>
              </a:solidFill>
            </a:endParaRPr>
          </a:p>
          <a:p>
            <a:pPr marL="0" lvl="0" indent="358775" algn="just" defTabSz="914400" eaLnBrk="0" fontAlgn="base" hangingPunct="0">
              <a:spcBef>
                <a:spcPct val="0"/>
              </a:spcBef>
              <a:spcAft>
                <a:spcPct val="0"/>
              </a:spcAft>
              <a:buClrTx/>
              <a:buNone/>
            </a:pPr>
            <a:r>
              <a:rPr lang="tr-TR" altLang="tr-TR" dirty="0">
                <a:solidFill>
                  <a:srgbClr val="000000"/>
                </a:solidFill>
                <a:latin typeface="Times New Roman" panose="02020603050405020304" pitchFamily="18" charset="0"/>
                <a:cs typeface="Times New Roman" panose="02020603050405020304" pitchFamily="18" charset="0"/>
              </a:rPr>
              <a:t>b) </a:t>
            </a:r>
            <a:r>
              <a:rPr lang="tr-TR" altLang="tr-TR" dirty="0">
                <a:solidFill>
                  <a:srgbClr val="C00000"/>
                </a:solidFill>
                <a:latin typeface="Times New Roman" panose="02020603050405020304" pitchFamily="18" charset="0"/>
                <a:cs typeface="Times New Roman" panose="02020603050405020304" pitchFamily="18" charset="0"/>
              </a:rPr>
              <a:t>Sınıf rehberlik programı kapsamındaki etkinlikleri sınıfında uygular.</a:t>
            </a:r>
            <a:endParaRPr lang="tr-TR" altLang="tr-TR" sz="1600" dirty="0">
              <a:solidFill>
                <a:srgbClr val="C00000"/>
              </a:solidFill>
            </a:endParaRPr>
          </a:p>
          <a:p>
            <a:pPr marL="0" lvl="0" indent="358775" algn="just" defTabSz="914400" eaLnBrk="0" fontAlgn="base" hangingPunct="0">
              <a:spcBef>
                <a:spcPct val="0"/>
              </a:spcBef>
              <a:spcAft>
                <a:spcPct val="0"/>
              </a:spcAft>
              <a:buClrTx/>
              <a:buNone/>
            </a:pPr>
            <a:r>
              <a:rPr lang="tr-TR" altLang="tr-TR" dirty="0" smtClean="0">
                <a:solidFill>
                  <a:srgbClr val="000000"/>
                </a:solidFill>
                <a:latin typeface="Times New Roman" panose="02020603050405020304" pitchFamily="18" charset="0"/>
                <a:cs typeface="Times New Roman" panose="02020603050405020304" pitchFamily="18" charset="0"/>
              </a:rPr>
              <a:t>ç) Okul rehberlik ve psikolojik danışma programının hedeflerine ilişkin etkinliklerde rehberlik ve psikolojik danışma servisiyle iş birliği yapar.</a:t>
            </a:r>
            <a:endParaRPr lang="tr-TR" altLang="tr-TR" sz="1600" dirty="0" smtClean="0">
              <a:solidFill>
                <a:schemeClr val="tx1"/>
              </a:solidFill>
            </a:endParaRPr>
          </a:p>
          <a:p>
            <a:pPr marL="0" lvl="0" indent="358775" algn="just" defTabSz="914400" eaLnBrk="0" fontAlgn="base" hangingPunct="0">
              <a:spcBef>
                <a:spcPct val="0"/>
              </a:spcBef>
              <a:spcAft>
                <a:spcPct val="0"/>
              </a:spcAft>
              <a:buClrTx/>
              <a:buNone/>
            </a:pPr>
            <a:r>
              <a:rPr lang="tr-TR" altLang="tr-TR" dirty="0" smtClean="0">
                <a:solidFill>
                  <a:srgbClr val="000000"/>
                </a:solidFill>
                <a:latin typeface="Times New Roman" panose="02020603050405020304" pitchFamily="18" charset="0"/>
                <a:cs typeface="Times New Roman" panose="02020603050405020304" pitchFamily="18" charset="0"/>
              </a:rPr>
              <a:t>d</a:t>
            </a:r>
            <a:r>
              <a:rPr lang="tr-TR" altLang="tr-TR" dirty="0">
                <a:solidFill>
                  <a:srgbClr val="000000"/>
                </a:solidFill>
                <a:latin typeface="Times New Roman" panose="02020603050405020304" pitchFamily="18" charset="0"/>
                <a:cs typeface="Times New Roman" panose="02020603050405020304" pitchFamily="18" charset="0"/>
              </a:rPr>
              <a:t>) </a:t>
            </a:r>
            <a:r>
              <a:rPr lang="tr-TR" altLang="tr-TR" dirty="0">
                <a:solidFill>
                  <a:srgbClr val="C00000"/>
                </a:solidFill>
                <a:latin typeface="Times New Roman" panose="02020603050405020304" pitchFamily="18" charset="0"/>
                <a:cs typeface="Times New Roman" panose="02020603050405020304" pitchFamily="18" charset="0"/>
              </a:rPr>
              <a:t>Her yıl kasım ayı içerisinde sınıfında bulunan risk altındaki öğrencilere ait verilerin bir örneğini rehberlik ve psikolojik danışma servisine iletir.</a:t>
            </a:r>
            <a:endParaRPr lang="tr-TR" altLang="tr-TR" sz="1600" dirty="0">
              <a:solidFill>
                <a:srgbClr val="C00000"/>
              </a:solidFill>
            </a:endParaRPr>
          </a:p>
          <a:p>
            <a:pPr marL="0" lvl="0" indent="358775" algn="just" defTabSz="914400" eaLnBrk="0" fontAlgn="base" hangingPunct="0">
              <a:spcBef>
                <a:spcPct val="0"/>
              </a:spcBef>
              <a:spcAft>
                <a:spcPct val="0"/>
              </a:spcAft>
              <a:buClrTx/>
              <a:buNone/>
            </a:pPr>
            <a:r>
              <a:rPr lang="tr-TR" altLang="tr-TR" dirty="0" smtClean="0">
                <a:solidFill>
                  <a:srgbClr val="000000"/>
                </a:solidFill>
                <a:latin typeface="Times New Roman" panose="02020603050405020304" pitchFamily="18" charset="0"/>
                <a:cs typeface="Times New Roman" panose="02020603050405020304" pitchFamily="18" charset="0"/>
              </a:rPr>
              <a:t>e) Bireyi tanıma tekniklerinden uzmanlık bilgisi gerektirmeyenleri rehber öğretmen/psikolojik danışman ile iş birliği yaparak sınıfında uygular, sonuçlarını rehberlik ve psikolojik danışma servisi ile paylaşır.</a:t>
            </a:r>
            <a:endParaRPr lang="tr-TR" altLang="tr-TR" sz="1600" dirty="0" smtClean="0">
              <a:solidFill>
                <a:schemeClr val="tx1"/>
              </a:solidFill>
            </a:endParaRPr>
          </a:p>
          <a:p>
            <a:pPr marL="0" lvl="0" indent="358775" algn="just" defTabSz="914400" eaLnBrk="0" fontAlgn="base" hangingPunct="0">
              <a:spcBef>
                <a:spcPct val="0"/>
              </a:spcBef>
              <a:spcAft>
                <a:spcPct val="0"/>
              </a:spcAft>
              <a:buClrTx/>
              <a:buNone/>
            </a:pPr>
            <a:r>
              <a:rPr lang="tr-TR" altLang="tr-TR" dirty="0" smtClean="0">
                <a:solidFill>
                  <a:srgbClr val="000000"/>
                </a:solidFill>
                <a:latin typeface="Times New Roman" panose="02020603050405020304" pitchFamily="18" charset="0"/>
                <a:cs typeface="Times New Roman" panose="02020603050405020304" pitchFamily="18" charset="0"/>
              </a:rPr>
              <a:t>f) Sınıfa yeni gelen veya uyum güçlüğü yaşayan öğrencilerin okula uyum sağlamaları sürecinde rehber öğretmen/psikolojik danışman ile iş birliği içerisinde çalışır.</a:t>
            </a:r>
            <a:endParaRPr lang="tr-TR" altLang="tr-TR" sz="1600" dirty="0" smtClean="0">
              <a:solidFill>
                <a:schemeClr val="tx1"/>
              </a:solidFill>
            </a:endParaRPr>
          </a:p>
          <a:p>
            <a:pPr marL="0" lvl="0" indent="358775" algn="just" defTabSz="914400" eaLnBrk="0" fontAlgn="base" hangingPunct="0">
              <a:spcBef>
                <a:spcPct val="0"/>
              </a:spcBef>
              <a:spcAft>
                <a:spcPct val="0"/>
              </a:spcAft>
              <a:buClrTx/>
              <a:buNone/>
            </a:pPr>
            <a:r>
              <a:rPr lang="tr-TR" altLang="tr-TR" dirty="0" smtClean="0">
                <a:solidFill>
                  <a:srgbClr val="000000"/>
                </a:solidFill>
                <a:latin typeface="Times New Roman" panose="02020603050405020304" pitchFamily="18" charset="0"/>
                <a:cs typeface="Times New Roman" panose="02020603050405020304" pitchFamily="18" charset="0"/>
              </a:rPr>
              <a:t>g) Öğrencilerini rehber öğretmen/psikolojik danışman ile iş birliği yaparak ilgi, yetenek, değer, akademik başarı ve kişilik özelliklerine göre öğrenci kulüplerine, seçmeli derslere ve sosyal etkinliklere yöneltir.</a:t>
            </a:r>
            <a:endParaRPr lang="tr-TR" altLang="tr-TR" sz="1600" dirty="0" smtClean="0">
              <a:solidFill>
                <a:schemeClr val="tx1"/>
              </a:solidFill>
            </a:endParaRPr>
          </a:p>
          <a:p>
            <a:pPr marL="0" lvl="0" indent="358775" algn="just" defTabSz="914400" eaLnBrk="0" fontAlgn="base" hangingPunct="0">
              <a:spcBef>
                <a:spcPct val="0"/>
              </a:spcBef>
              <a:spcAft>
                <a:spcPct val="0"/>
              </a:spcAft>
              <a:buClrTx/>
              <a:buNone/>
            </a:pPr>
            <a:r>
              <a:rPr lang="tr-TR" altLang="tr-TR" dirty="0" smtClean="0">
                <a:solidFill>
                  <a:srgbClr val="000000"/>
                </a:solidFill>
                <a:latin typeface="Times New Roman" panose="02020603050405020304" pitchFamily="18" charset="0"/>
                <a:cs typeface="Times New Roman" panose="02020603050405020304" pitchFamily="18" charset="0"/>
              </a:rPr>
              <a:t>ğ</a:t>
            </a:r>
            <a:r>
              <a:rPr lang="tr-TR" altLang="tr-TR" dirty="0">
                <a:solidFill>
                  <a:srgbClr val="000000"/>
                </a:solidFill>
                <a:latin typeface="Times New Roman" panose="02020603050405020304" pitchFamily="18" charset="0"/>
                <a:cs typeface="Times New Roman" panose="02020603050405020304" pitchFamily="18" charset="0"/>
              </a:rPr>
              <a:t>) Risk altında olan öğrencileri fark ettiğinde, gerekli desteği almaları için rehberlik ve psikolojik danışma servisini bilgilendirir.</a:t>
            </a:r>
            <a:endParaRPr lang="tr-TR" altLang="tr-TR" sz="1600" dirty="0">
              <a:solidFill>
                <a:schemeClr val="tx1"/>
              </a:solidFill>
            </a:endParaRPr>
          </a:p>
          <a:p>
            <a:pPr marL="0" lvl="0" indent="358775" algn="just" defTabSz="914400" eaLnBrk="0" fontAlgn="base" hangingPunct="0">
              <a:spcBef>
                <a:spcPct val="0"/>
              </a:spcBef>
              <a:spcAft>
                <a:spcPct val="0"/>
              </a:spcAft>
              <a:buClrTx/>
              <a:buNone/>
            </a:pPr>
            <a:r>
              <a:rPr lang="tr-TR" altLang="tr-TR" dirty="0">
                <a:solidFill>
                  <a:srgbClr val="000000"/>
                </a:solidFill>
                <a:latin typeface="Times New Roman" panose="02020603050405020304" pitchFamily="18" charset="0"/>
                <a:cs typeface="Times New Roman" panose="02020603050405020304" pitchFamily="18" charset="0"/>
              </a:rPr>
              <a:t>h) Öğrencinin, öğrenme stilini fark etmesine, öğrenme becerilerini geliştirmesine, akademik performansını artırmasına yönelik çalışmalarında rehberlik ve psikolojik danışma servisiyle iş birliği yapar.</a:t>
            </a:r>
            <a:endParaRPr lang="tr-TR" altLang="tr-TR" sz="1600" dirty="0">
              <a:solidFill>
                <a:schemeClr val="tx1"/>
              </a:solidFill>
            </a:endParaRPr>
          </a:p>
          <a:p>
            <a:pPr marL="0" lvl="0" indent="358775" algn="just" defTabSz="914400" eaLnBrk="0" fontAlgn="base" hangingPunct="0">
              <a:spcBef>
                <a:spcPct val="0"/>
              </a:spcBef>
              <a:spcAft>
                <a:spcPct val="0"/>
              </a:spcAft>
              <a:buClrTx/>
              <a:buNone/>
            </a:pPr>
            <a:r>
              <a:rPr lang="tr-TR" altLang="tr-TR" dirty="0">
                <a:solidFill>
                  <a:srgbClr val="000000"/>
                </a:solidFill>
                <a:latin typeface="Times New Roman" panose="02020603050405020304" pitchFamily="18" charset="0"/>
                <a:cs typeface="Times New Roman" panose="02020603050405020304" pitchFamily="18" charset="0"/>
              </a:rPr>
              <a:t>ı) </a:t>
            </a:r>
            <a:r>
              <a:rPr lang="tr-TR" altLang="tr-TR" dirty="0">
                <a:solidFill>
                  <a:srgbClr val="C00000"/>
                </a:solidFill>
                <a:latin typeface="Times New Roman" panose="02020603050405020304" pitchFamily="18" charset="0"/>
                <a:cs typeface="Times New Roman" panose="02020603050405020304" pitchFamily="18" charset="0"/>
              </a:rPr>
              <a:t>Sınıfıyla ilgili yürüttüğü rehberlik çalışmalarına ilişkin raporu her dönem sonunda eğitim kurumu müdürüne sunar.</a:t>
            </a:r>
            <a:endParaRPr lang="tr-TR" altLang="tr-TR" sz="1600" dirty="0">
              <a:solidFill>
                <a:srgbClr val="C00000"/>
              </a:solidFill>
            </a:endParaRPr>
          </a:p>
          <a:p>
            <a:pPr marL="0" lvl="0" indent="358775" algn="just" defTabSz="914400" eaLnBrk="0" fontAlgn="base" hangingPunct="0">
              <a:spcBef>
                <a:spcPct val="0"/>
              </a:spcBef>
              <a:spcAft>
                <a:spcPct val="0"/>
              </a:spcAft>
              <a:buClrTx/>
              <a:buNone/>
            </a:pPr>
            <a:r>
              <a:rPr lang="tr-TR" altLang="tr-TR" dirty="0">
                <a:solidFill>
                  <a:srgbClr val="000000"/>
                </a:solidFill>
                <a:latin typeface="Times New Roman" panose="02020603050405020304" pitchFamily="18" charset="0"/>
                <a:cs typeface="Times New Roman" panose="02020603050405020304" pitchFamily="18" charset="0"/>
              </a:rPr>
              <a:t>i) </a:t>
            </a:r>
            <a:r>
              <a:rPr lang="tr-TR" altLang="tr-TR" dirty="0">
                <a:solidFill>
                  <a:srgbClr val="C00000"/>
                </a:solidFill>
                <a:latin typeface="Times New Roman" panose="02020603050405020304" pitchFamily="18" charset="0"/>
                <a:cs typeface="Times New Roman" panose="02020603050405020304" pitchFamily="18" charset="0"/>
              </a:rPr>
              <a:t>Sınıfında sosyal duygusal, akademik ve kariyer gelişimi açısından desteklenmeye ihtiyaç duyan öğrencileri </a:t>
            </a:r>
            <a:r>
              <a:rPr lang="tr-TR" altLang="tr-TR" dirty="0">
                <a:solidFill>
                  <a:srgbClr val="000000"/>
                </a:solidFill>
                <a:latin typeface="Times New Roman" panose="02020603050405020304" pitchFamily="18" charset="0"/>
                <a:cs typeface="Times New Roman" panose="02020603050405020304" pitchFamily="18" charset="0"/>
              </a:rPr>
              <a:t>rehberlik ve psikolojik danışma servisine yönlendirir, öğrencilerin gelişimini desteklemek amacıyla iş birliği yapar. </a:t>
            </a:r>
            <a:r>
              <a:rPr lang="tr-TR" altLang="tr-TR" dirty="0">
                <a:solidFill>
                  <a:srgbClr val="C00000"/>
                </a:solidFill>
                <a:latin typeface="Times New Roman" panose="02020603050405020304" pitchFamily="18" charset="0"/>
                <a:cs typeface="Times New Roman" panose="02020603050405020304" pitchFamily="18" charset="0"/>
              </a:rPr>
              <a:t>Eğitim kurumunda rehber öğretmen/psikolojik danışmanın bulunmaması hâlinde öğrenciyi rehberlik ve araştırma merkezine yönlendirir.</a:t>
            </a:r>
            <a:endParaRPr lang="tr-TR" altLang="tr-TR" sz="1600" dirty="0">
              <a:solidFill>
                <a:srgbClr val="C00000"/>
              </a:solidFill>
            </a:endParaRPr>
          </a:p>
          <a:p>
            <a:pPr marL="0" lvl="0" indent="358775" algn="just" defTabSz="914400" eaLnBrk="0" fontAlgn="base" hangingPunct="0">
              <a:spcBef>
                <a:spcPct val="0"/>
              </a:spcBef>
              <a:spcAft>
                <a:spcPct val="0"/>
              </a:spcAft>
              <a:buClrTx/>
              <a:buNone/>
            </a:pPr>
            <a:r>
              <a:rPr lang="tr-TR" altLang="tr-TR" dirty="0">
                <a:solidFill>
                  <a:srgbClr val="000000"/>
                </a:solidFill>
                <a:latin typeface="Times New Roman" panose="02020603050405020304" pitchFamily="18" charset="0"/>
                <a:cs typeface="Times New Roman" panose="02020603050405020304" pitchFamily="18" charset="0"/>
              </a:rPr>
              <a:t>j) Eğitim kurumu müdürünün vereceği rehberlik hizmetleri ile ilgili diğer görevleri yapar.</a:t>
            </a:r>
            <a:endParaRPr lang="tr-TR" altLang="tr-TR" sz="4400" dirty="0">
              <a:solidFill>
                <a:schemeClr val="tx1"/>
              </a:solidFill>
              <a:latin typeface="Arial" panose="020B0604020202020204" pitchFamily="34" charset="0"/>
            </a:endParaRPr>
          </a:p>
          <a:p>
            <a:endParaRPr lang="tr-TR" dirty="0"/>
          </a:p>
        </p:txBody>
      </p:sp>
    </p:spTree>
    <p:extLst>
      <p:ext uri="{BB962C8B-B14F-4D97-AF65-F5344CB8AC3E}">
        <p14:creationId xmlns:p14="http://schemas.microsoft.com/office/powerpoint/2010/main" val="104838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Sınıf Rehberlik Programı Hazırlama</a:t>
            </a:r>
            <a:endParaRPr lang="tr-TR" dirty="0"/>
          </a:p>
        </p:txBody>
      </p:sp>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770" r="74467" b="27055"/>
          <a:stretch/>
        </p:blipFill>
        <p:spPr>
          <a:xfrm>
            <a:off x="3635405" y="1607126"/>
            <a:ext cx="3402704" cy="4390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rotWithShape="1">
          <a:blip r:embed="rId3"/>
          <a:srcRect t="1004"/>
          <a:stretch/>
        </p:blipFill>
        <p:spPr>
          <a:xfrm>
            <a:off x="426021" y="1575882"/>
            <a:ext cx="3075457" cy="4553526"/>
          </a:xfrm>
          <a:prstGeom prst="rect">
            <a:avLst/>
          </a:prstGeom>
        </p:spPr>
      </p:pic>
      <p:sp>
        <p:nvSpPr>
          <p:cNvPr id="6" name="Metin kutusu 5"/>
          <p:cNvSpPr txBox="1"/>
          <p:nvPr/>
        </p:nvSpPr>
        <p:spPr>
          <a:xfrm>
            <a:off x="7305962" y="3920731"/>
            <a:ext cx="4275209" cy="2308324"/>
          </a:xfrm>
          <a:prstGeom prst="rect">
            <a:avLst/>
          </a:prstGeom>
          <a:noFill/>
        </p:spPr>
        <p:txBody>
          <a:bodyPr wrap="square" rtlCol="0">
            <a:spAutoFit/>
          </a:bodyPr>
          <a:lstStyle/>
          <a:p>
            <a:endParaRPr lang="tr-TR" dirty="0" smtClean="0"/>
          </a:p>
          <a:p>
            <a:pPr algn="just"/>
            <a:r>
              <a:rPr lang="tr-TR" dirty="0"/>
              <a:t>Sınıf Rehberlik Programında o</a:t>
            </a:r>
            <a:r>
              <a:rPr lang="tr-TR" dirty="0" smtClean="0"/>
              <a:t>kul rehber öğretmen/psikolojik danışmanı  </a:t>
            </a:r>
            <a:r>
              <a:rPr lang="tr-TR" dirty="0"/>
              <a:t>tarafından </a:t>
            </a:r>
            <a:r>
              <a:rPr lang="tr-TR" dirty="0" smtClean="0"/>
              <a:t>uygulanması gereken kazanımlar hariç, diğer kazanımlara yönelik </a:t>
            </a:r>
            <a:r>
              <a:rPr lang="tr-TR" dirty="0"/>
              <a:t>etkinlikler; </a:t>
            </a:r>
            <a:r>
              <a:rPr lang="tr-TR" dirty="0" smtClean="0"/>
              <a:t>sınıf öğretmeni/ sınıf </a:t>
            </a:r>
            <a:r>
              <a:rPr lang="tr-TR" dirty="0"/>
              <a:t>rehber öğretmenleri </a:t>
            </a:r>
            <a:r>
              <a:rPr lang="tr-TR" dirty="0" smtClean="0"/>
              <a:t>tarafından uygulanır. </a:t>
            </a:r>
            <a:endParaRPr lang="tr-TR" dirty="0"/>
          </a:p>
        </p:txBody>
      </p:sp>
      <p:sp>
        <p:nvSpPr>
          <p:cNvPr id="7" name="Metin kutusu 6"/>
          <p:cNvSpPr txBox="1"/>
          <p:nvPr/>
        </p:nvSpPr>
        <p:spPr>
          <a:xfrm>
            <a:off x="7305963" y="1836174"/>
            <a:ext cx="4772965" cy="2308324"/>
          </a:xfrm>
          <a:prstGeom prst="rect">
            <a:avLst/>
          </a:prstGeom>
          <a:noFill/>
        </p:spPr>
        <p:txBody>
          <a:bodyPr wrap="square" rtlCol="0">
            <a:spAutoFit/>
          </a:bodyPr>
          <a:lstStyle/>
          <a:p>
            <a:r>
              <a:rPr lang="tr-TR" dirty="0"/>
              <a:t>Sınıf Rehberlik </a:t>
            </a:r>
            <a:r>
              <a:rPr lang="tr-TR" dirty="0" smtClean="0"/>
              <a:t>Programı </a:t>
            </a:r>
            <a:r>
              <a:rPr lang="tr-TR" dirty="0" smtClean="0">
                <a:hlinkClick r:id="rId4"/>
              </a:rPr>
              <a:t>https</a:t>
            </a:r>
            <a:r>
              <a:rPr lang="tr-TR" dirty="0">
                <a:hlinkClick r:id="rId4"/>
              </a:rPr>
              <a:t>://</a:t>
            </a:r>
            <a:r>
              <a:rPr lang="tr-TR" dirty="0" smtClean="0">
                <a:hlinkClick r:id="rId4"/>
              </a:rPr>
              <a:t>orgm.meb.gov.tr/www/sinif-rehberlik-programi/icerik/1362</a:t>
            </a:r>
            <a:r>
              <a:rPr lang="tr-TR" dirty="0" smtClean="0"/>
              <a:t> linkinde bulunan «MEB Sınıf Rehberlik Programı» ve Okul Rehberlik Programından yararlanılarak hazırlanır. </a:t>
            </a:r>
            <a:r>
              <a:rPr lang="tr-TR" dirty="0" smtClean="0">
                <a:solidFill>
                  <a:srgbClr val="C00000"/>
                </a:solidFill>
              </a:rPr>
              <a:t>Programlar en geç Ekimin 2. haftasına </a:t>
            </a:r>
            <a:r>
              <a:rPr lang="tr-TR" dirty="0" smtClean="0"/>
              <a:t>kadar hazırlanarak okul müdürüne onaylatılır.</a:t>
            </a:r>
            <a:endParaRPr lang="tr-TR" dirty="0"/>
          </a:p>
        </p:txBody>
      </p:sp>
    </p:spTree>
    <p:extLst>
      <p:ext uri="{BB962C8B-B14F-4D97-AF65-F5344CB8AC3E}">
        <p14:creationId xmlns:p14="http://schemas.microsoft.com/office/powerpoint/2010/main" val="59822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11636" y="1017732"/>
            <a:ext cx="5477164" cy="2756549"/>
          </a:xfrm>
        </p:spPr>
        <p:txBody>
          <a:bodyPr>
            <a:normAutofit lnSpcReduction="10000"/>
          </a:bodyPr>
          <a:lstStyle/>
          <a:p>
            <a:pPr algn="ctr">
              <a:buNone/>
            </a:pPr>
            <a:r>
              <a:rPr lang="tr-TR" b="1" dirty="0" smtClean="0">
                <a:solidFill>
                  <a:srgbClr val="002060"/>
                </a:solidFill>
              </a:rPr>
              <a:t>Psikolojik Danışman/ Rehber Öğretmeni Bulunmayan Okullar, Mesleki Eğitim Merkezleri Ve Halk Eğitimi Merkezlerinde </a:t>
            </a:r>
          </a:p>
          <a:p>
            <a:pPr>
              <a:buNone/>
            </a:pPr>
            <a:r>
              <a:rPr lang="tr-TR" dirty="0" smtClean="0">
                <a:solidFill>
                  <a:srgbClr val="002060"/>
                </a:solidFill>
              </a:rPr>
              <a:t>Rehberlik Ve Psikolojik Danışma Programı </a:t>
            </a:r>
            <a:r>
              <a:rPr lang="tr-TR" b="1" u="sng" dirty="0" smtClean="0">
                <a:solidFill>
                  <a:srgbClr val="00B0F0"/>
                </a:solidFill>
              </a:rPr>
              <a:t>www.</a:t>
            </a:r>
            <a:r>
              <a:rPr lang="tr-TR" b="1" u="sng" dirty="0" err="1" smtClean="0">
                <a:solidFill>
                  <a:srgbClr val="00B0F0"/>
                </a:solidFill>
              </a:rPr>
              <a:t>orgm</a:t>
            </a:r>
            <a:r>
              <a:rPr lang="tr-TR" b="1" u="sng" dirty="0" smtClean="0">
                <a:solidFill>
                  <a:srgbClr val="00B0F0"/>
                </a:solidFill>
              </a:rPr>
              <a:t>.</a:t>
            </a:r>
            <a:r>
              <a:rPr lang="tr-TR" b="1" u="sng" dirty="0" err="1" smtClean="0">
                <a:solidFill>
                  <a:srgbClr val="00B0F0"/>
                </a:solidFill>
              </a:rPr>
              <a:t>meb</a:t>
            </a:r>
            <a:r>
              <a:rPr lang="tr-TR" b="1" u="sng" dirty="0" smtClean="0">
                <a:solidFill>
                  <a:srgbClr val="00B0F0"/>
                </a:solidFill>
              </a:rPr>
              <a:t>.gov.tr</a:t>
            </a:r>
            <a:r>
              <a:rPr lang="tr-TR" b="1" dirty="0" smtClean="0">
                <a:solidFill>
                  <a:srgbClr val="00B0F0"/>
                </a:solidFill>
              </a:rPr>
              <a:t> </a:t>
            </a:r>
            <a:r>
              <a:rPr lang="tr-TR" dirty="0" smtClean="0">
                <a:solidFill>
                  <a:srgbClr val="002060"/>
                </a:solidFill>
              </a:rPr>
              <a:t>adresinden</a:t>
            </a:r>
          </a:p>
          <a:p>
            <a:pPr>
              <a:buNone/>
            </a:pPr>
            <a:r>
              <a:rPr lang="tr-TR" dirty="0" smtClean="0">
                <a:solidFill>
                  <a:srgbClr val="002060"/>
                </a:solidFill>
              </a:rPr>
              <a:t>Rehberlik ve Psikolojik Danışma Hizmetleri sekmesinde yer alan  EK-1 MEB Rehberlik ve Psikolojik Danışma Hizmetleri Sunum Sistemi’nden yararlanılarak hazırlanır. </a:t>
            </a:r>
          </a:p>
          <a:p>
            <a:pPr>
              <a:buNone/>
            </a:pPr>
            <a:endParaRPr lang="tr-TR" dirty="0" smtClean="0">
              <a:solidFill>
                <a:srgbClr val="002060"/>
              </a:solidFill>
            </a:endParaRPr>
          </a:p>
          <a:p>
            <a:pPr>
              <a:buNone/>
            </a:pPr>
            <a:endParaRPr lang="tr-TR" dirty="0" smtClean="0">
              <a:solidFill>
                <a:srgbClr val="002060"/>
              </a:solidFill>
            </a:endParaRPr>
          </a:p>
        </p:txBody>
      </p:sp>
      <p:pic>
        <p:nvPicPr>
          <p:cNvPr id="4" name="Resim 3"/>
          <p:cNvPicPr>
            <a:picLocks noChangeAspect="1"/>
          </p:cNvPicPr>
          <p:nvPr/>
        </p:nvPicPr>
        <p:blipFill>
          <a:blip r:embed="rId2"/>
          <a:stretch>
            <a:fillRect/>
          </a:stretch>
        </p:blipFill>
        <p:spPr>
          <a:xfrm>
            <a:off x="1620313" y="655467"/>
            <a:ext cx="4299154" cy="3118814"/>
          </a:xfrm>
          <a:prstGeom prst="rect">
            <a:avLst/>
          </a:prstGeom>
        </p:spPr>
      </p:pic>
      <p:pic>
        <p:nvPicPr>
          <p:cNvPr id="6" name="Resim 5"/>
          <p:cNvPicPr>
            <a:picLocks noChangeAspect="1"/>
          </p:cNvPicPr>
          <p:nvPr/>
        </p:nvPicPr>
        <p:blipFill>
          <a:blip r:embed="rId3"/>
          <a:stretch>
            <a:fillRect/>
          </a:stretch>
        </p:blipFill>
        <p:spPr>
          <a:xfrm>
            <a:off x="1620313" y="3774281"/>
            <a:ext cx="4299154" cy="3207932"/>
          </a:xfrm>
          <a:prstGeom prst="rect">
            <a:avLst/>
          </a:prstGeom>
        </p:spPr>
      </p:pic>
    </p:spTree>
    <p:extLst>
      <p:ext uri="{BB962C8B-B14F-4D97-AF65-F5344CB8AC3E}">
        <p14:creationId xmlns:p14="http://schemas.microsoft.com/office/powerpoint/2010/main" val="2006372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effectLst>
                  <a:outerShdw blurRad="38100" dist="38100" dir="2700000" algn="tl">
                    <a:srgbClr val="000000">
                      <a:alpha val="43137"/>
                    </a:srgbClr>
                  </a:outerShdw>
                </a:effectLst>
              </a:rPr>
              <a:t>OKULLARDA UYGULANAN REHBERLİK HİZMETLERİ TÜRLERİ</a:t>
            </a:r>
            <a:endParaRPr lang="tr-TR" b="1" dirty="0">
              <a:solidFill>
                <a:srgbClr val="C0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endParaRPr lang="tr-TR" dirty="0" smtClean="0"/>
          </a:p>
          <a:p>
            <a:r>
              <a:rPr lang="tr-TR" b="1" dirty="0" smtClean="0">
                <a:solidFill>
                  <a:srgbClr val="660033"/>
                </a:solidFill>
              </a:rPr>
              <a:t>AKADEMİK GELİŞİM </a:t>
            </a:r>
          </a:p>
          <a:p>
            <a:r>
              <a:rPr lang="tr-TR" b="1" dirty="0" smtClean="0">
                <a:solidFill>
                  <a:srgbClr val="660033"/>
                </a:solidFill>
              </a:rPr>
              <a:t>KARİYER GELİŞİMİ</a:t>
            </a:r>
          </a:p>
          <a:p>
            <a:r>
              <a:rPr lang="tr-TR" b="1" dirty="0" smtClean="0">
                <a:solidFill>
                  <a:srgbClr val="660033"/>
                </a:solidFill>
              </a:rPr>
              <a:t>SOSYAL DUYGUSAL GELİŞİM </a:t>
            </a:r>
          </a:p>
          <a:p>
            <a:pPr marL="0" indent="0">
              <a:buNone/>
            </a:pPr>
            <a:endParaRPr lang="tr-TR" b="1" dirty="0" smtClean="0">
              <a:solidFill>
                <a:srgbClr val="660033"/>
              </a:solidFill>
            </a:endParaRPr>
          </a:p>
          <a:p>
            <a:r>
              <a:rPr lang="tr-TR" b="1" dirty="0" smtClean="0">
                <a:solidFill>
                  <a:srgbClr val="660033"/>
                </a:solidFill>
              </a:rPr>
              <a:t>OLARAK ÜÇ ANA BASAMAĞA AYRILABİLİR.</a:t>
            </a:r>
          </a:p>
          <a:p>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4870" y="308692"/>
            <a:ext cx="8911687" cy="1280890"/>
          </a:xfrm>
        </p:spPr>
        <p:txBody>
          <a:bodyPr anchor="ctr">
            <a:normAutofit/>
          </a:bodyPr>
          <a:lstStyle/>
          <a:p>
            <a:r>
              <a:rPr lang="tr-TR" sz="2400" b="1" dirty="0">
                <a:solidFill>
                  <a:srgbClr val="C00000"/>
                </a:solidFill>
                <a:effectLst>
                  <a:outerShdw blurRad="38100" dist="38100" dir="2700000" algn="tl">
                    <a:srgbClr val="000000">
                      <a:alpha val="43137"/>
                    </a:srgbClr>
                  </a:outerShdw>
                </a:effectLst>
              </a:rPr>
              <a:t>AKADEMİK GELİŞİM </a:t>
            </a:r>
          </a:p>
        </p:txBody>
      </p:sp>
      <p:sp>
        <p:nvSpPr>
          <p:cNvPr id="3" name="İçerik Yer Tutucusu 2"/>
          <p:cNvSpPr>
            <a:spLocks noGrp="1"/>
          </p:cNvSpPr>
          <p:nvPr>
            <p:ph idx="1"/>
          </p:nvPr>
        </p:nvSpPr>
        <p:spPr>
          <a:xfrm>
            <a:off x="2197325" y="1019217"/>
            <a:ext cx="8915400" cy="1219201"/>
          </a:xfrm>
        </p:spPr>
        <p:txBody>
          <a:bodyPr>
            <a:noAutofit/>
          </a:bodyPr>
          <a:lstStyle/>
          <a:p>
            <a:pPr>
              <a:buNone/>
            </a:pPr>
            <a:endParaRPr lang="tr-TR" sz="1400" dirty="0">
              <a:solidFill>
                <a:srgbClr val="C00000"/>
              </a:solidFill>
              <a:effectLst>
                <a:outerShdw blurRad="38100" dist="38100" dir="2700000" algn="tl">
                  <a:srgbClr val="000000">
                    <a:alpha val="43137"/>
                  </a:srgbClr>
                </a:outerShdw>
              </a:effectLst>
            </a:endParaRPr>
          </a:p>
          <a:p>
            <a:r>
              <a:rPr lang="tr-TR" sz="1400" b="1" dirty="0" smtClean="0">
                <a:solidFill>
                  <a:srgbClr val="660033"/>
                </a:solidFill>
              </a:rPr>
              <a:t>Akademik Gelişim: </a:t>
            </a:r>
            <a:r>
              <a:rPr lang="tr-TR" sz="1400" b="1" dirty="0">
                <a:solidFill>
                  <a:srgbClr val="660033"/>
                </a:solidFill>
              </a:rPr>
              <a:t>Okula ve çevreye uyum </a:t>
            </a:r>
            <a:r>
              <a:rPr lang="tr-TR" sz="1400" b="1" dirty="0" smtClean="0">
                <a:solidFill>
                  <a:srgbClr val="660033"/>
                </a:solidFill>
              </a:rPr>
              <a:t>sağlama, </a:t>
            </a:r>
            <a:r>
              <a:rPr lang="tr-TR" sz="1400" b="1" dirty="0">
                <a:solidFill>
                  <a:srgbClr val="660033"/>
                </a:solidFill>
              </a:rPr>
              <a:t>verimli ders çalışma becerileri kazanma, eğitimiyle ilgili karar verme süreçleri, başarıyı engelleyen etmenler, devamsızlık nedenleri, kişiye özgü öğrenme stilleri, üst öğrenim kurumları ile eğitim ve meslek yaşamı arasında bağlantı kurma gibi konularda öğrencilere </a:t>
            </a:r>
            <a:r>
              <a:rPr lang="tr-TR" sz="1400" b="1" dirty="0" smtClean="0">
                <a:solidFill>
                  <a:srgbClr val="660033"/>
                </a:solidFill>
              </a:rPr>
              <a:t>bilgi </a:t>
            </a:r>
            <a:r>
              <a:rPr lang="tr-TR" sz="1400" b="1" dirty="0">
                <a:solidFill>
                  <a:srgbClr val="660033"/>
                </a:solidFill>
              </a:rPr>
              <a:t>verme çalışmalarıdır.</a:t>
            </a:r>
          </a:p>
        </p:txBody>
      </p:sp>
      <p:sp>
        <p:nvSpPr>
          <p:cNvPr id="6" name="Unvan 1"/>
          <p:cNvSpPr txBox="1">
            <a:spLocks/>
          </p:cNvSpPr>
          <p:nvPr/>
        </p:nvSpPr>
        <p:spPr>
          <a:xfrm>
            <a:off x="2454870" y="2070524"/>
            <a:ext cx="8911687" cy="12808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solidFill>
                  <a:srgbClr val="C00000"/>
                </a:solidFill>
                <a:effectLst>
                  <a:outerShdw blurRad="38100" dist="38100" dir="2700000" algn="tl">
                    <a:srgbClr val="000000">
                      <a:alpha val="43137"/>
                    </a:srgbClr>
                  </a:outerShdw>
                </a:effectLst>
              </a:rPr>
              <a:t>KARİYER GELİŞİMİ</a:t>
            </a:r>
            <a:endParaRPr lang="tr-TR" sz="2400" b="1" dirty="0">
              <a:solidFill>
                <a:srgbClr val="C00000"/>
              </a:solidFill>
              <a:effectLst>
                <a:outerShdw blurRad="38100" dist="38100" dir="2700000" algn="tl">
                  <a:srgbClr val="000000">
                    <a:alpha val="43137"/>
                  </a:srgbClr>
                </a:outerShdw>
              </a:effectLst>
            </a:endParaRPr>
          </a:p>
        </p:txBody>
      </p:sp>
      <p:sp>
        <p:nvSpPr>
          <p:cNvPr id="7" name="Dikdörtgen 6"/>
          <p:cNvSpPr/>
          <p:nvPr/>
        </p:nvSpPr>
        <p:spPr>
          <a:xfrm>
            <a:off x="2454869" y="2955193"/>
            <a:ext cx="8758075" cy="738664"/>
          </a:xfrm>
          <a:prstGeom prst="rect">
            <a:avLst/>
          </a:prstGeom>
        </p:spPr>
        <p:txBody>
          <a:bodyPr wrap="square">
            <a:spAutoFit/>
          </a:bodyPr>
          <a:lstStyle/>
          <a:p>
            <a:r>
              <a:rPr lang="tr-TR" sz="1400" b="1" dirty="0">
                <a:solidFill>
                  <a:srgbClr val="660033"/>
                </a:solidFill>
              </a:rPr>
              <a:t>Meslekleri tanıma, ilgi, yetenek ve değerlerini tanıma, kişisel nitelikleri ile meslekler/işler arasındaki ilişkileri anlama, mesleğe hazırlanma konularında öğrencilere bireysel görüşme, küçük grup ve büyük grup çalışmaları yolu ile sunulan bilgi verme çalışmalarıdır.</a:t>
            </a:r>
          </a:p>
        </p:txBody>
      </p:sp>
      <p:sp>
        <p:nvSpPr>
          <p:cNvPr id="8" name="Unvan 1"/>
          <p:cNvSpPr txBox="1">
            <a:spLocks/>
          </p:cNvSpPr>
          <p:nvPr/>
        </p:nvSpPr>
        <p:spPr>
          <a:xfrm>
            <a:off x="2454869" y="3654493"/>
            <a:ext cx="8911687" cy="12808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smtClean="0">
                <a:solidFill>
                  <a:srgbClr val="C00000"/>
                </a:solidFill>
                <a:effectLst>
                  <a:outerShdw blurRad="38100" dist="38100" dir="2700000" algn="tl">
                    <a:srgbClr val="000000">
                      <a:alpha val="43137"/>
                    </a:srgbClr>
                  </a:outerShdw>
                </a:effectLst>
              </a:rPr>
              <a:t>SOSYAL DUYGUSAL GELİŞİM</a:t>
            </a:r>
            <a:endParaRPr lang="tr-TR" sz="2400" b="1" dirty="0">
              <a:solidFill>
                <a:srgbClr val="C00000"/>
              </a:solidFill>
              <a:effectLst>
                <a:outerShdw blurRad="38100" dist="38100" dir="2700000" algn="tl">
                  <a:srgbClr val="000000">
                    <a:alpha val="43137"/>
                  </a:srgbClr>
                </a:outerShdw>
              </a:effectLst>
            </a:endParaRPr>
          </a:p>
        </p:txBody>
      </p:sp>
      <p:sp>
        <p:nvSpPr>
          <p:cNvPr id="9" name="Dikdörtgen 8"/>
          <p:cNvSpPr/>
          <p:nvPr/>
        </p:nvSpPr>
        <p:spPr>
          <a:xfrm>
            <a:off x="2454869" y="4704131"/>
            <a:ext cx="9291782" cy="954107"/>
          </a:xfrm>
          <a:prstGeom prst="rect">
            <a:avLst/>
          </a:prstGeom>
        </p:spPr>
        <p:txBody>
          <a:bodyPr wrap="square">
            <a:spAutoFit/>
          </a:bodyPr>
          <a:lstStyle/>
          <a:p>
            <a:r>
              <a:rPr lang="tr-TR" sz="1400" b="1" dirty="0">
                <a:solidFill>
                  <a:srgbClr val="660033"/>
                </a:solidFill>
              </a:rPr>
              <a:t>Sosyal duygusal beceriler, kendini tanıma ve anlama, gelişim dönemi ve görevleri, kendine karşı olumlu tutum, özerk kimlik gelişimi, duygu düzenleme, ihmal ve istismardan korunma ve bağımlılıkla mücadele gibi konularda öğrencilere bireysel görüşme, küçük grup, psiko Eğitsel grup ve büyük grup çalışmaları yolu ile sunulan bilgi verme çalışmalarıdır.</a:t>
            </a:r>
          </a:p>
        </p:txBody>
      </p:sp>
    </p:spTree>
    <p:extLst>
      <p:ext uri="{BB962C8B-B14F-4D97-AF65-F5344CB8AC3E}">
        <p14:creationId xmlns:p14="http://schemas.microsoft.com/office/powerpoint/2010/main" val="2956169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normAutofit/>
          </a:bodyPr>
          <a:lstStyle/>
          <a:p>
            <a:pPr algn="ctr"/>
            <a:r>
              <a:rPr lang="tr-TR" dirty="0" smtClean="0">
                <a:solidFill>
                  <a:schemeClr val="accent1"/>
                </a:solidFill>
              </a:rPr>
              <a:t>SINIF REHBERLİK ETKİNLİKLERİ</a:t>
            </a:r>
            <a:endParaRPr lang="tr-TR" dirty="0">
              <a:solidFill>
                <a:schemeClr val="accent1"/>
              </a:solidFill>
            </a:endParaRPr>
          </a:p>
        </p:txBody>
      </p:sp>
      <p:sp>
        <p:nvSpPr>
          <p:cNvPr id="8" name="İçerik Yer Tutucusu 7"/>
          <p:cNvSpPr>
            <a:spLocks noGrp="1"/>
          </p:cNvSpPr>
          <p:nvPr>
            <p:ph idx="1"/>
          </p:nvPr>
        </p:nvSpPr>
        <p:spPr>
          <a:xfrm>
            <a:off x="838200" y="5296929"/>
            <a:ext cx="10515600" cy="880033"/>
          </a:xfrm>
        </p:spPr>
        <p:txBody>
          <a:bodyPr/>
          <a:lstStyle/>
          <a:p>
            <a:r>
              <a:rPr lang="tr-TR" dirty="0">
                <a:solidFill>
                  <a:schemeClr val="accent1"/>
                </a:solidFill>
              </a:rPr>
              <a:t>https://orgm.meb.gov.tr/www/milli-egitim-bakanligi-tum-sinif-seviyelerinde-sinif-rehberlik-etkinlikleri-hazirladi/icerik/1771</a:t>
            </a:r>
          </a:p>
        </p:txBody>
      </p:sp>
      <p:pic>
        <p:nvPicPr>
          <p:cNvPr id="11" name="Resim 10"/>
          <p:cNvPicPr>
            <a:picLocks noChangeAspect="1"/>
          </p:cNvPicPr>
          <p:nvPr/>
        </p:nvPicPr>
        <p:blipFill>
          <a:blip r:embed="rId2"/>
          <a:stretch>
            <a:fillRect/>
          </a:stretch>
        </p:blipFill>
        <p:spPr>
          <a:xfrm>
            <a:off x="6409037" y="1483841"/>
            <a:ext cx="5132173" cy="3633916"/>
          </a:xfrm>
          <a:prstGeom prst="rect">
            <a:avLst/>
          </a:prstGeom>
        </p:spPr>
      </p:pic>
      <p:pic>
        <p:nvPicPr>
          <p:cNvPr id="12" name="Resim 11"/>
          <p:cNvPicPr>
            <a:picLocks noChangeAspect="1"/>
          </p:cNvPicPr>
          <p:nvPr/>
        </p:nvPicPr>
        <p:blipFill>
          <a:blip r:embed="rId3"/>
          <a:stretch>
            <a:fillRect/>
          </a:stretch>
        </p:blipFill>
        <p:spPr>
          <a:xfrm>
            <a:off x="650790" y="1424117"/>
            <a:ext cx="4744994" cy="3753364"/>
          </a:xfrm>
          <a:prstGeom prst="rect">
            <a:avLst/>
          </a:prstGeom>
        </p:spPr>
      </p:pic>
    </p:spTree>
    <p:extLst>
      <p:ext uri="{BB962C8B-B14F-4D97-AF65-F5344CB8AC3E}">
        <p14:creationId xmlns:p14="http://schemas.microsoft.com/office/powerpoint/2010/main" val="347454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6288" t="11851" r="21364" b="4662"/>
          <a:stretch/>
        </p:blipFill>
        <p:spPr>
          <a:xfrm>
            <a:off x="1634838" y="430148"/>
            <a:ext cx="4969162" cy="5712034"/>
          </a:xfrm>
          <a:prstGeom prst="rect">
            <a:avLst/>
          </a:prstGeom>
        </p:spPr>
      </p:pic>
      <p:pic>
        <p:nvPicPr>
          <p:cNvPr id="5" name="Resim 4"/>
          <p:cNvPicPr>
            <a:picLocks noChangeAspect="1"/>
          </p:cNvPicPr>
          <p:nvPr/>
        </p:nvPicPr>
        <p:blipFill rotWithShape="1">
          <a:blip r:embed="rId3"/>
          <a:srcRect l="36591" t="11986" r="21364" b="11919"/>
          <a:stretch/>
        </p:blipFill>
        <p:spPr>
          <a:xfrm>
            <a:off x="6604000" y="430147"/>
            <a:ext cx="5440218" cy="5725557"/>
          </a:xfrm>
          <a:prstGeom prst="rect">
            <a:avLst/>
          </a:prstGeom>
        </p:spPr>
      </p:pic>
    </p:spTree>
    <p:extLst>
      <p:ext uri="{BB962C8B-B14F-4D97-AF65-F5344CB8AC3E}">
        <p14:creationId xmlns:p14="http://schemas.microsoft.com/office/powerpoint/2010/main" val="84595464"/>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338</TotalTime>
  <Words>1464</Words>
  <Application>Microsoft Office PowerPoint</Application>
  <PresentationFormat>Geniş ekran</PresentationFormat>
  <Paragraphs>80</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Century Gothic</vt:lpstr>
      <vt:lpstr>Times New Roman</vt:lpstr>
      <vt:lpstr>Wingdings</vt:lpstr>
      <vt:lpstr>Wingdings 3</vt:lpstr>
      <vt:lpstr>Duman</vt:lpstr>
      <vt:lpstr>EĞİTSEL MESLEKİ VE KİŞİSEL REHBERLİK ALANLARINDA YÜRÜTÜLECEK PDR HİZMETLERİ</vt:lpstr>
      <vt:lpstr>PDR HİZMETLERİNE GENEL BAKIŞ</vt:lpstr>
      <vt:lpstr>SINIF REHBER ÖĞRETMENİNİN GÖREVLERİ</vt:lpstr>
      <vt:lpstr>Sınıf Rehberlik Programı Hazırlama</vt:lpstr>
      <vt:lpstr>PowerPoint Sunusu</vt:lpstr>
      <vt:lpstr>OKULLARDA UYGULANAN REHBERLİK HİZMETLERİ TÜRLERİ</vt:lpstr>
      <vt:lpstr>AKADEMİK GELİŞİM </vt:lpstr>
      <vt:lpstr>SINIF REHBERLİK ETKİNLİKLERİ</vt:lpstr>
      <vt:lpstr>PowerPoint Sunusu</vt:lpstr>
      <vt:lpstr>PowerPoint Sunusu</vt:lpstr>
      <vt:lpstr> PSİKOSOSYAL MÜDAHALE KAPSAMINDA RİSK GRUPLARINA YÖNELİK HİZMETLER</vt:lpstr>
      <vt:lpstr>KRİZ DURUMLARI VE PSİKOSOSYAL KORUMA, ÖNLEME VE KRİZE MÜDAHALE HİZMETLERİ NEDİR ?</vt:lpstr>
      <vt:lpstr>PSİKOSOSYAL KORUMA, ÖNLEME VE KRİZE MÜDAHALE HİZMETLERİ YÖNERGESİ</vt:lpstr>
      <vt:lpstr>PSİKOSOSYAL KORUMA, ÖNLEME VE KRİZE MÜDAHALE HİZMETLERİ YÖNERGESİ</vt:lpstr>
      <vt:lpstr>PSİKOSOSYAL KORUMA, ÖNLEME VE KRİZE MÜDAHALE HİZMETLERİ YÖNERGESİ</vt:lpstr>
      <vt:lpstr>ÖĞRETMENLERİN GÖREV, YETKİ VE SORUMLULUKLARI</vt:lpstr>
      <vt:lpstr>OKUL PSİKOSOSYAL KORUMA, ÖNLEME VE KRİZE MÜDAHALE EKİBİ</vt:lpstr>
      <vt:lpstr>OKUL PSİKOSOSYAL KORUMA, ÖNLEME VE KRİZE MÜDAHALE EKİBİ</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EĞİTSEL MESLEKİ VE KİŞİSEL REHBERLİK ALANLARINDA YÜRÜTÜLECEK PDR HİZMETLERİ</dc:title>
  <dc:creator>HP</dc:creator>
  <cp:lastModifiedBy>HP</cp:lastModifiedBy>
  <cp:revision>25</cp:revision>
  <dcterms:created xsi:type="dcterms:W3CDTF">2021-10-22T11:08:42Z</dcterms:created>
  <dcterms:modified xsi:type="dcterms:W3CDTF">2021-12-09T07:35:36Z</dcterms:modified>
</cp:coreProperties>
</file>