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Josefin Sans Bold" panose="020B0604020202020204" charset="-94"/>
      <p:regular r:id="rId9"/>
    </p:embeddedFont>
    <p:embeddedFont>
      <p:font typeface="Now Bold" panose="020B0604020202020204" charset="-94"/>
      <p:regular r:id="rId10"/>
    </p:embeddedFont>
    <p:embeddedFont>
      <p:font typeface="Calibri" panose="020F0502020204030204" pitchFamily="34" charset="0"/>
      <p:regular r:id="rId11"/>
      <p:bold r:id="rId12"/>
      <p:italic r:id="rId13"/>
      <p:boldItalic r:id="rId14"/>
    </p:embeddedFont>
    <p:embeddedFont>
      <p:font typeface="Now" panose="020B0604020202020204" charset="-94"/>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53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sp>
        <p:nvSpPr>
          <p:cNvPr id="2" name="TextBox 2"/>
          <p:cNvSpPr txBox="1"/>
          <p:nvPr/>
        </p:nvSpPr>
        <p:spPr>
          <a:xfrm>
            <a:off x="13534622" y="1157488"/>
            <a:ext cx="3724678" cy="2417445"/>
          </a:xfrm>
          <a:prstGeom prst="rect">
            <a:avLst/>
          </a:prstGeom>
        </p:spPr>
        <p:txBody>
          <a:bodyPr lIns="0" tIns="0" rIns="0" bIns="0" rtlCol="0" anchor="t">
            <a:spAutoFit/>
          </a:bodyPr>
          <a:lstStyle/>
          <a:p>
            <a:pPr algn="ctr">
              <a:lnSpc>
                <a:spcPts val="3332"/>
              </a:lnSpc>
            </a:pPr>
            <a:r>
              <a:rPr lang="en-US" sz="2975" spc="297">
                <a:solidFill>
                  <a:srgbClr val="2E414D"/>
                </a:solidFill>
                <a:latin typeface="Now Bold"/>
              </a:rPr>
              <a:t>ALTINDAĞ REHBERLIK VE ARAŞTIRMA MERKEZI</a:t>
            </a:r>
          </a:p>
          <a:p>
            <a:pPr algn="ctr">
              <a:lnSpc>
                <a:spcPts val="3332"/>
              </a:lnSpc>
            </a:pPr>
            <a:endParaRPr lang="en-US" sz="2975" spc="297">
              <a:solidFill>
                <a:srgbClr val="2E414D"/>
              </a:solidFill>
              <a:latin typeface="Now Bold"/>
            </a:endParaRPr>
          </a:p>
          <a:p>
            <a:pPr algn="r">
              <a:lnSpc>
                <a:spcPts val="2548"/>
              </a:lnSpc>
            </a:pPr>
            <a:r>
              <a:rPr lang="en-US" sz="2275" spc="227">
                <a:solidFill>
                  <a:srgbClr val="2E414D"/>
                </a:solidFill>
                <a:latin typeface="Now"/>
              </a:rPr>
              <a:t>KASIM,2021</a:t>
            </a:r>
          </a:p>
        </p:txBody>
      </p:sp>
      <p:grpSp>
        <p:nvGrpSpPr>
          <p:cNvPr id="3" name="Group 3"/>
          <p:cNvGrpSpPr/>
          <p:nvPr/>
        </p:nvGrpSpPr>
        <p:grpSpPr>
          <a:xfrm>
            <a:off x="1028700" y="1028700"/>
            <a:ext cx="11772257" cy="9583621"/>
            <a:chOff x="0" y="0"/>
            <a:chExt cx="27954481" cy="22757330"/>
          </a:xfrm>
        </p:grpSpPr>
        <p:sp>
          <p:nvSpPr>
            <p:cNvPr id="4" name="Freeform 4"/>
            <p:cNvSpPr/>
            <p:nvPr/>
          </p:nvSpPr>
          <p:spPr>
            <a:xfrm>
              <a:off x="72390" y="72390"/>
              <a:ext cx="27809700" cy="22612551"/>
            </a:xfrm>
            <a:custGeom>
              <a:avLst/>
              <a:gdLst/>
              <a:ahLst/>
              <a:cxnLst/>
              <a:rect l="l" t="t" r="r" b="b"/>
              <a:pathLst>
                <a:path w="27809700" h="22612551">
                  <a:moveTo>
                    <a:pt x="0" y="0"/>
                  </a:moveTo>
                  <a:lnTo>
                    <a:pt x="27809700" y="0"/>
                  </a:lnTo>
                  <a:lnTo>
                    <a:pt x="27809700" y="22612551"/>
                  </a:lnTo>
                  <a:lnTo>
                    <a:pt x="0" y="22612551"/>
                  </a:lnTo>
                  <a:lnTo>
                    <a:pt x="0" y="0"/>
                  </a:lnTo>
                  <a:close/>
                </a:path>
              </a:pathLst>
            </a:custGeom>
            <a:solidFill>
              <a:srgbClr val="C3EBE2"/>
            </a:solidFill>
          </p:spPr>
        </p:sp>
        <p:sp>
          <p:nvSpPr>
            <p:cNvPr id="5" name="Freeform 5"/>
            <p:cNvSpPr/>
            <p:nvPr/>
          </p:nvSpPr>
          <p:spPr>
            <a:xfrm>
              <a:off x="0" y="0"/>
              <a:ext cx="27954480" cy="22757330"/>
            </a:xfrm>
            <a:custGeom>
              <a:avLst/>
              <a:gdLst/>
              <a:ahLst/>
              <a:cxnLst/>
              <a:rect l="l" t="t" r="r" b="b"/>
              <a:pathLst>
                <a:path w="27954480" h="22757330">
                  <a:moveTo>
                    <a:pt x="27809701" y="22612550"/>
                  </a:moveTo>
                  <a:lnTo>
                    <a:pt x="27954480" y="22612550"/>
                  </a:lnTo>
                  <a:lnTo>
                    <a:pt x="27954480" y="22757330"/>
                  </a:lnTo>
                  <a:lnTo>
                    <a:pt x="27809701" y="22757330"/>
                  </a:lnTo>
                  <a:lnTo>
                    <a:pt x="27809701" y="22612550"/>
                  </a:lnTo>
                  <a:close/>
                  <a:moveTo>
                    <a:pt x="0" y="144780"/>
                  </a:moveTo>
                  <a:lnTo>
                    <a:pt x="144780" y="144780"/>
                  </a:lnTo>
                  <a:lnTo>
                    <a:pt x="144780" y="22612550"/>
                  </a:lnTo>
                  <a:lnTo>
                    <a:pt x="0" y="22612550"/>
                  </a:lnTo>
                  <a:lnTo>
                    <a:pt x="0" y="144780"/>
                  </a:lnTo>
                  <a:close/>
                  <a:moveTo>
                    <a:pt x="0" y="22612550"/>
                  </a:moveTo>
                  <a:lnTo>
                    <a:pt x="144780" y="22612550"/>
                  </a:lnTo>
                  <a:lnTo>
                    <a:pt x="144780" y="22757330"/>
                  </a:lnTo>
                  <a:lnTo>
                    <a:pt x="0" y="22757330"/>
                  </a:lnTo>
                  <a:lnTo>
                    <a:pt x="0" y="22612550"/>
                  </a:lnTo>
                  <a:close/>
                  <a:moveTo>
                    <a:pt x="27809701" y="144780"/>
                  </a:moveTo>
                  <a:lnTo>
                    <a:pt x="27954480" y="144780"/>
                  </a:lnTo>
                  <a:lnTo>
                    <a:pt x="27954480" y="22612550"/>
                  </a:lnTo>
                  <a:lnTo>
                    <a:pt x="27809701" y="22612550"/>
                  </a:lnTo>
                  <a:lnTo>
                    <a:pt x="27809701" y="144780"/>
                  </a:lnTo>
                  <a:close/>
                  <a:moveTo>
                    <a:pt x="144780" y="22612550"/>
                  </a:moveTo>
                  <a:lnTo>
                    <a:pt x="27809701" y="22612550"/>
                  </a:lnTo>
                  <a:lnTo>
                    <a:pt x="27809701" y="22757330"/>
                  </a:lnTo>
                  <a:lnTo>
                    <a:pt x="144780" y="22757330"/>
                  </a:lnTo>
                  <a:lnTo>
                    <a:pt x="144780" y="22612550"/>
                  </a:lnTo>
                  <a:close/>
                  <a:moveTo>
                    <a:pt x="27809701" y="0"/>
                  </a:moveTo>
                  <a:lnTo>
                    <a:pt x="27954480" y="0"/>
                  </a:lnTo>
                  <a:lnTo>
                    <a:pt x="27954480" y="144780"/>
                  </a:lnTo>
                  <a:lnTo>
                    <a:pt x="27809701" y="144780"/>
                  </a:lnTo>
                  <a:lnTo>
                    <a:pt x="27809701" y="0"/>
                  </a:lnTo>
                  <a:close/>
                  <a:moveTo>
                    <a:pt x="0" y="0"/>
                  </a:moveTo>
                  <a:lnTo>
                    <a:pt x="144780" y="0"/>
                  </a:lnTo>
                  <a:lnTo>
                    <a:pt x="144780" y="144780"/>
                  </a:lnTo>
                  <a:lnTo>
                    <a:pt x="0" y="144780"/>
                  </a:lnTo>
                  <a:lnTo>
                    <a:pt x="0" y="0"/>
                  </a:lnTo>
                  <a:close/>
                  <a:moveTo>
                    <a:pt x="144780" y="0"/>
                  </a:moveTo>
                  <a:lnTo>
                    <a:pt x="27809701" y="0"/>
                  </a:lnTo>
                  <a:lnTo>
                    <a:pt x="27809701" y="144780"/>
                  </a:lnTo>
                  <a:lnTo>
                    <a:pt x="144780" y="144780"/>
                  </a:lnTo>
                  <a:lnTo>
                    <a:pt x="144780" y="0"/>
                  </a:lnTo>
                  <a:close/>
                </a:path>
              </a:pathLst>
            </a:custGeom>
            <a:solidFill>
              <a:srgbClr val="2E414D"/>
            </a:solidFill>
          </p:spPr>
        </p:sp>
      </p:grpSp>
      <p:grpSp>
        <p:nvGrpSpPr>
          <p:cNvPr id="6" name="Group 6"/>
          <p:cNvGrpSpPr/>
          <p:nvPr/>
        </p:nvGrpSpPr>
        <p:grpSpPr>
          <a:xfrm>
            <a:off x="1860916" y="1411119"/>
            <a:ext cx="9593097" cy="7847181"/>
            <a:chOff x="0" y="0"/>
            <a:chExt cx="12790796" cy="10462908"/>
          </a:xfrm>
        </p:grpSpPr>
        <p:sp>
          <p:nvSpPr>
            <p:cNvPr id="7" name="TextBox 7"/>
            <p:cNvSpPr txBox="1"/>
            <p:nvPr/>
          </p:nvSpPr>
          <p:spPr>
            <a:xfrm>
              <a:off x="0" y="9841878"/>
              <a:ext cx="12334397" cy="622723"/>
            </a:xfrm>
            <a:prstGeom prst="rect">
              <a:avLst/>
            </a:prstGeom>
          </p:spPr>
          <p:txBody>
            <a:bodyPr lIns="0" tIns="0" rIns="0" bIns="0" rtlCol="0" anchor="t">
              <a:spAutoFit/>
            </a:bodyPr>
            <a:lstStyle/>
            <a:p>
              <a:pPr>
                <a:lnSpc>
                  <a:spcPts val="3919"/>
                </a:lnSpc>
              </a:pPr>
              <a:r>
                <a:rPr lang="en-US" sz="2800" spc="84">
                  <a:solidFill>
                    <a:srgbClr val="2E414D"/>
                  </a:solidFill>
                  <a:latin typeface="Now"/>
                </a:rPr>
                <a:t>Hazırlayan: Necdet Boran</a:t>
              </a:r>
            </a:p>
          </p:txBody>
        </p:sp>
        <p:sp>
          <p:nvSpPr>
            <p:cNvPr id="8" name="TextBox 8"/>
            <p:cNvSpPr txBox="1"/>
            <p:nvPr/>
          </p:nvSpPr>
          <p:spPr>
            <a:xfrm>
              <a:off x="0" y="1153327"/>
              <a:ext cx="12790796" cy="7131932"/>
            </a:xfrm>
            <a:prstGeom prst="rect">
              <a:avLst/>
            </a:prstGeom>
          </p:spPr>
          <p:txBody>
            <a:bodyPr lIns="0" tIns="0" rIns="0" bIns="0" rtlCol="0" anchor="t">
              <a:spAutoFit/>
            </a:bodyPr>
            <a:lstStyle/>
            <a:p>
              <a:pPr algn="ctr">
                <a:lnSpc>
                  <a:spcPts val="10296"/>
                </a:lnSpc>
              </a:pPr>
              <a:r>
                <a:rPr lang="en-US" sz="10506" spc="126">
                  <a:solidFill>
                    <a:srgbClr val="2E414D"/>
                  </a:solidFill>
                  <a:latin typeface="Josefin Sans Bold"/>
                </a:rPr>
                <a:t>ZAMAN YÖNETIMI VE ÖĞRENME STILLERI</a:t>
              </a:r>
            </a:p>
          </p:txBody>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184646" y="6128343"/>
            <a:ext cx="5136684" cy="48191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grpSp>
        <p:nvGrpSpPr>
          <p:cNvPr id="2" name="Group 2"/>
          <p:cNvGrpSpPr/>
          <p:nvPr/>
        </p:nvGrpSpPr>
        <p:grpSpPr>
          <a:xfrm>
            <a:off x="9144000" y="-300109"/>
            <a:ext cx="9363436" cy="10887218"/>
            <a:chOff x="0" y="0"/>
            <a:chExt cx="22234478" cy="25852861"/>
          </a:xfrm>
        </p:grpSpPr>
        <p:sp>
          <p:nvSpPr>
            <p:cNvPr id="3" name="Freeform 3"/>
            <p:cNvSpPr/>
            <p:nvPr/>
          </p:nvSpPr>
          <p:spPr>
            <a:xfrm>
              <a:off x="72390" y="72390"/>
              <a:ext cx="22089698" cy="25708081"/>
            </a:xfrm>
            <a:custGeom>
              <a:avLst/>
              <a:gdLst/>
              <a:ahLst/>
              <a:cxnLst/>
              <a:rect l="l" t="t" r="r" b="b"/>
              <a:pathLst>
                <a:path w="22089698" h="25708081">
                  <a:moveTo>
                    <a:pt x="0" y="0"/>
                  </a:moveTo>
                  <a:lnTo>
                    <a:pt x="22089698" y="0"/>
                  </a:lnTo>
                  <a:lnTo>
                    <a:pt x="22089698" y="25708081"/>
                  </a:lnTo>
                  <a:lnTo>
                    <a:pt x="0" y="25708081"/>
                  </a:lnTo>
                  <a:lnTo>
                    <a:pt x="0" y="0"/>
                  </a:lnTo>
                  <a:close/>
                </a:path>
              </a:pathLst>
            </a:custGeom>
            <a:solidFill>
              <a:srgbClr val="C3EBE2"/>
            </a:solidFill>
          </p:spPr>
        </p:sp>
        <p:sp>
          <p:nvSpPr>
            <p:cNvPr id="4" name="Freeform 4"/>
            <p:cNvSpPr/>
            <p:nvPr/>
          </p:nvSpPr>
          <p:spPr>
            <a:xfrm>
              <a:off x="0" y="0"/>
              <a:ext cx="22234478" cy="25852861"/>
            </a:xfrm>
            <a:custGeom>
              <a:avLst/>
              <a:gdLst/>
              <a:ahLst/>
              <a:cxnLst/>
              <a:rect l="l" t="t" r="r" b="b"/>
              <a:pathLst>
                <a:path w="22234478" h="25852861">
                  <a:moveTo>
                    <a:pt x="22089698" y="25708080"/>
                  </a:moveTo>
                  <a:lnTo>
                    <a:pt x="22234478" y="25708080"/>
                  </a:lnTo>
                  <a:lnTo>
                    <a:pt x="22234478" y="25852861"/>
                  </a:lnTo>
                  <a:lnTo>
                    <a:pt x="22089698" y="25852861"/>
                  </a:lnTo>
                  <a:lnTo>
                    <a:pt x="2208969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22089698" y="144780"/>
                  </a:moveTo>
                  <a:lnTo>
                    <a:pt x="22234478" y="144780"/>
                  </a:lnTo>
                  <a:lnTo>
                    <a:pt x="22234478" y="25708080"/>
                  </a:lnTo>
                  <a:lnTo>
                    <a:pt x="22089698" y="25708080"/>
                  </a:lnTo>
                  <a:lnTo>
                    <a:pt x="22089698" y="144780"/>
                  </a:lnTo>
                  <a:close/>
                  <a:moveTo>
                    <a:pt x="144780" y="25708080"/>
                  </a:moveTo>
                  <a:lnTo>
                    <a:pt x="22089698" y="25708080"/>
                  </a:lnTo>
                  <a:lnTo>
                    <a:pt x="22089698" y="25852861"/>
                  </a:lnTo>
                  <a:lnTo>
                    <a:pt x="144780" y="25852861"/>
                  </a:lnTo>
                  <a:lnTo>
                    <a:pt x="144780" y="25708080"/>
                  </a:lnTo>
                  <a:close/>
                  <a:moveTo>
                    <a:pt x="22089698" y="0"/>
                  </a:moveTo>
                  <a:lnTo>
                    <a:pt x="22234478" y="0"/>
                  </a:lnTo>
                  <a:lnTo>
                    <a:pt x="22234478" y="144780"/>
                  </a:lnTo>
                  <a:lnTo>
                    <a:pt x="22089698" y="144780"/>
                  </a:lnTo>
                  <a:lnTo>
                    <a:pt x="22089698" y="0"/>
                  </a:lnTo>
                  <a:close/>
                  <a:moveTo>
                    <a:pt x="0" y="0"/>
                  </a:moveTo>
                  <a:lnTo>
                    <a:pt x="144780" y="0"/>
                  </a:lnTo>
                  <a:lnTo>
                    <a:pt x="144780" y="144780"/>
                  </a:lnTo>
                  <a:lnTo>
                    <a:pt x="0" y="144780"/>
                  </a:lnTo>
                  <a:lnTo>
                    <a:pt x="0" y="0"/>
                  </a:lnTo>
                  <a:close/>
                  <a:moveTo>
                    <a:pt x="144780" y="0"/>
                  </a:moveTo>
                  <a:lnTo>
                    <a:pt x="22089698" y="0"/>
                  </a:lnTo>
                  <a:lnTo>
                    <a:pt x="22089698"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701165" y="-1380872"/>
            <a:ext cx="5136684" cy="4819144"/>
          </a:xfrm>
          <a:prstGeom prst="rect">
            <a:avLst/>
          </a:prstGeom>
        </p:spPr>
      </p:pic>
      <p:pic>
        <p:nvPicPr>
          <p:cNvPr id="6" name="Picture 6"/>
          <p:cNvPicPr>
            <a:picLocks noChangeAspect="1"/>
          </p:cNvPicPr>
          <p:nvPr/>
        </p:nvPicPr>
        <p:blipFill>
          <a:blip r:embed="rId4"/>
          <a:srcRect t="5207" b="5207"/>
          <a:stretch>
            <a:fillRect/>
          </a:stretch>
        </p:blipFill>
        <p:spPr>
          <a:xfrm>
            <a:off x="13520850" y="6536224"/>
            <a:ext cx="4162037" cy="2796420"/>
          </a:xfrm>
          <a:prstGeom prst="rect">
            <a:avLst/>
          </a:prstGeom>
        </p:spPr>
      </p:pic>
      <p:sp>
        <p:nvSpPr>
          <p:cNvPr id="7" name="TextBox 7"/>
          <p:cNvSpPr txBox="1"/>
          <p:nvPr/>
        </p:nvSpPr>
        <p:spPr>
          <a:xfrm>
            <a:off x="4115359" y="3745649"/>
            <a:ext cx="4801564" cy="581025"/>
          </a:xfrm>
          <a:prstGeom prst="rect">
            <a:avLst/>
          </a:prstGeom>
        </p:spPr>
        <p:txBody>
          <a:bodyPr lIns="0" tIns="0" rIns="0" bIns="0" rtlCol="0" anchor="t">
            <a:spAutoFit/>
          </a:bodyPr>
          <a:lstStyle/>
          <a:p>
            <a:pPr algn="ctr">
              <a:lnSpc>
                <a:spcPts val="4560"/>
              </a:lnSpc>
            </a:pPr>
            <a:r>
              <a:rPr lang="en-US" sz="3800" spc="380">
                <a:solidFill>
                  <a:srgbClr val="2E414D"/>
                </a:solidFill>
                <a:latin typeface="Now Bold"/>
              </a:rPr>
              <a:t>ZAMAN </a:t>
            </a:r>
          </a:p>
        </p:txBody>
      </p:sp>
      <p:grpSp>
        <p:nvGrpSpPr>
          <p:cNvPr id="8" name="Group 8"/>
          <p:cNvGrpSpPr/>
          <p:nvPr/>
        </p:nvGrpSpPr>
        <p:grpSpPr>
          <a:xfrm>
            <a:off x="1028700" y="2848985"/>
            <a:ext cx="7230518" cy="5369049"/>
            <a:chOff x="0" y="0"/>
            <a:chExt cx="9640691" cy="7158732"/>
          </a:xfrm>
        </p:grpSpPr>
        <p:sp>
          <p:nvSpPr>
            <p:cNvPr id="9" name="TextBox 9"/>
            <p:cNvSpPr txBox="1"/>
            <p:nvPr/>
          </p:nvSpPr>
          <p:spPr>
            <a:xfrm>
              <a:off x="0" y="2766912"/>
              <a:ext cx="9640691" cy="4391820"/>
            </a:xfrm>
            <a:prstGeom prst="rect">
              <a:avLst/>
            </a:prstGeom>
          </p:spPr>
          <p:txBody>
            <a:bodyPr lIns="0" tIns="0" rIns="0" bIns="0" rtlCol="0" anchor="t">
              <a:spAutoFit/>
            </a:bodyPr>
            <a:lstStyle/>
            <a:p>
              <a:pPr>
                <a:lnSpc>
                  <a:spcPts val="3820"/>
                </a:lnSpc>
              </a:pPr>
              <a:r>
                <a:rPr lang="en-US" sz="2546" spc="25">
                  <a:solidFill>
                    <a:srgbClr val="2E414D"/>
                  </a:solidFill>
                  <a:latin typeface="Now Bold"/>
                </a:rPr>
                <a:t>Zaman paha biçilmez bir kaynaktir. Belirli bir ritimle amansizca akar gider. Geçen zamani geri döndüremeyiz.  Hepimizin günde 24 saati, her haftada yedi günü vardir. Zamani satin alamayiz, biriktiremeyiz, ödünç alamayiz, çalamayiz, hiç bir sekilde degistiremeyiz.</a:t>
              </a:r>
            </a:p>
          </p:txBody>
        </p:sp>
        <p:sp>
          <p:nvSpPr>
            <p:cNvPr id="10" name="TextBox 10"/>
            <p:cNvSpPr txBox="1"/>
            <p:nvPr/>
          </p:nvSpPr>
          <p:spPr>
            <a:xfrm>
              <a:off x="0" y="-85725"/>
              <a:ext cx="9640691" cy="732622"/>
            </a:xfrm>
            <a:prstGeom prst="rect">
              <a:avLst/>
            </a:prstGeom>
          </p:spPr>
          <p:txBody>
            <a:bodyPr lIns="0" tIns="0" rIns="0" bIns="0" rtlCol="0" anchor="t">
              <a:spAutoFit/>
            </a:bodyPr>
            <a:lstStyle/>
            <a:p>
              <a:pPr>
                <a:lnSpc>
                  <a:spcPts val="4775"/>
                </a:lnSpc>
              </a:pPr>
              <a:endParaRPr/>
            </a:p>
          </p:txBody>
        </p:sp>
      </p:grpSp>
      <p:grpSp>
        <p:nvGrpSpPr>
          <p:cNvPr id="11" name="Group 11"/>
          <p:cNvGrpSpPr/>
          <p:nvPr/>
        </p:nvGrpSpPr>
        <p:grpSpPr>
          <a:xfrm>
            <a:off x="9719996" y="-441288"/>
            <a:ext cx="8568004" cy="6797799"/>
            <a:chOff x="0" y="0"/>
            <a:chExt cx="11424005" cy="9063732"/>
          </a:xfrm>
        </p:grpSpPr>
        <p:sp>
          <p:nvSpPr>
            <p:cNvPr id="12" name="TextBox 12"/>
            <p:cNvSpPr txBox="1"/>
            <p:nvPr/>
          </p:nvSpPr>
          <p:spPr>
            <a:xfrm>
              <a:off x="0" y="2766912"/>
              <a:ext cx="11424005" cy="6296820"/>
            </a:xfrm>
            <a:prstGeom prst="rect">
              <a:avLst/>
            </a:prstGeom>
          </p:spPr>
          <p:txBody>
            <a:bodyPr lIns="0" tIns="0" rIns="0" bIns="0" rtlCol="0" anchor="t">
              <a:spAutoFit/>
            </a:bodyPr>
            <a:lstStyle/>
            <a:p>
              <a:pPr>
                <a:lnSpc>
                  <a:spcPts val="3820"/>
                </a:lnSpc>
              </a:pPr>
              <a:r>
                <a:rPr lang="en-US" sz="2546" spc="25">
                  <a:solidFill>
                    <a:srgbClr val="2E414D"/>
                  </a:solidFill>
                  <a:latin typeface="Now Bold"/>
                </a:rPr>
                <a:t>Einstein, </a:t>
              </a:r>
              <a:r>
                <a:rPr lang="en-US" sz="2546" spc="25">
                  <a:solidFill>
                    <a:srgbClr val="2E414D"/>
                  </a:solidFill>
                  <a:latin typeface="Now"/>
                </a:rPr>
                <a:t>vücudumuzun algiladigi zamanin duvardaki saatin gösterdigi zamana göre daha hassas oldugunu farketmisti. Vücudumuzun algiladigi zamana </a:t>
              </a:r>
              <a:r>
                <a:rPr lang="en-US" sz="2546" spc="25">
                  <a:solidFill>
                    <a:srgbClr val="2E414D"/>
                  </a:solidFill>
                  <a:latin typeface="Now Bold"/>
                </a:rPr>
                <a:t>"beden günü"</a:t>
              </a:r>
              <a:r>
                <a:rPr lang="en-US" sz="2546" spc="25">
                  <a:solidFill>
                    <a:srgbClr val="2E414D"/>
                  </a:solidFill>
                  <a:latin typeface="Now"/>
                </a:rPr>
                <a:t> denilmektedir. </a:t>
              </a:r>
            </a:p>
            <a:p>
              <a:pPr>
                <a:lnSpc>
                  <a:spcPts val="3820"/>
                </a:lnSpc>
              </a:pPr>
              <a:r>
                <a:rPr lang="en-US" sz="2546" spc="25">
                  <a:solidFill>
                    <a:srgbClr val="2E414D"/>
                  </a:solidFill>
                  <a:latin typeface="Now"/>
                </a:rPr>
                <a:t>Beden saatinin kontrol mekanizmasinin beynin </a:t>
              </a:r>
              <a:r>
                <a:rPr lang="en-US" sz="2546" spc="25">
                  <a:solidFill>
                    <a:srgbClr val="2E414D"/>
                  </a:solidFill>
                  <a:latin typeface="Now Bold"/>
                </a:rPr>
                <a:t>hipotalamus </a:t>
              </a:r>
              <a:r>
                <a:rPr lang="en-US" sz="2546" spc="25">
                  <a:solidFill>
                    <a:srgbClr val="2E414D"/>
                  </a:solidFill>
                  <a:latin typeface="Now"/>
                </a:rPr>
                <a:t>bölgesinde olduguna inanilmaktadir. Beden saatini gözlemleyenler beden kimyasindaki düzenli degisikliklerin bagisiklik sistemini, kalp atisini, kan dolasimini düzenleyen yedi günlük ritimlerden söz etmektedirler.</a:t>
              </a:r>
            </a:p>
          </p:txBody>
        </p:sp>
        <p:sp>
          <p:nvSpPr>
            <p:cNvPr id="13" name="TextBox 13"/>
            <p:cNvSpPr txBox="1"/>
            <p:nvPr/>
          </p:nvSpPr>
          <p:spPr>
            <a:xfrm>
              <a:off x="0" y="-85725"/>
              <a:ext cx="11424005" cy="732622"/>
            </a:xfrm>
            <a:prstGeom prst="rect">
              <a:avLst/>
            </a:prstGeom>
          </p:spPr>
          <p:txBody>
            <a:bodyPr lIns="0" tIns="0" rIns="0" bIns="0" rtlCol="0" anchor="t">
              <a:spAutoFit/>
            </a:bodyPr>
            <a:lstStyle/>
            <a:p>
              <a:pPr>
                <a:lnSpc>
                  <a:spcPts val="4775"/>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242004" y="5889429"/>
            <a:ext cx="18772008" cy="4737640"/>
            <a:chOff x="0" y="0"/>
            <a:chExt cx="44576135" cy="11250031"/>
          </a:xfrm>
        </p:grpSpPr>
        <p:sp>
          <p:nvSpPr>
            <p:cNvPr id="3" name="Freeform 3"/>
            <p:cNvSpPr/>
            <p:nvPr/>
          </p:nvSpPr>
          <p:spPr>
            <a:xfrm>
              <a:off x="72390" y="72390"/>
              <a:ext cx="44431356" cy="11105251"/>
            </a:xfrm>
            <a:custGeom>
              <a:avLst/>
              <a:gdLst/>
              <a:ahLst/>
              <a:cxnLst/>
              <a:rect l="l" t="t" r="r" b="b"/>
              <a:pathLst>
                <a:path w="44431356" h="11105251">
                  <a:moveTo>
                    <a:pt x="0" y="0"/>
                  </a:moveTo>
                  <a:lnTo>
                    <a:pt x="44431356" y="0"/>
                  </a:lnTo>
                  <a:lnTo>
                    <a:pt x="44431356" y="11105251"/>
                  </a:lnTo>
                  <a:lnTo>
                    <a:pt x="0" y="11105251"/>
                  </a:lnTo>
                  <a:lnTo>
                    <a:pt x="0" y="0"/>
                  </a:lnTo>
                  <a:close/>
                </a:path>
              </a:pathLst>
            </a:custGeom>
            <a:solidFill>
              <a:srgbClr val="FAFEFF"/>
            </a:solidFill>
          </p:spPr>
        </p:sp>
        <p:sp>
          <p:nvSpPr>
            <p:cNvPr id="4" name="Freeform 4"/>
            <p:cNvSpPr/>
            <p:nvPr/>
          </p:nvSpPr>
          <p:spPr>
            <a:xfrm>
              <a:off x="0" y="0"/>
              <a:ext cx="44576135" cy="11250031"/>
            </a:xfrm>
            <a:custGeom>
              <a:avLst/>
              <a:gdLst/>
              <a:ahLst/>
              <a:cxnLst/>
              <a:rect l="l" t="t" r="r" b="b"/>
              <a:pathLst>
                <a:path w="44576135" h="11250031">
                  <a:moveTo>
                    <a:pt x="44431356" y="11105251"/>
                  </a:moveTo>
                  <a:lnTo>
                    <a:pt x="44576135" y="11105251"/>
                  </a:lnTo>
                  <a:lnTo>
                    <a:pt x="44576135" y="11250031"/>
                  </a:lnTo>
                  <a:lnTo>
                    <a:pt x="44431356" y="11250031"/>
                  </a:lnTo>
                  <a:lnTo>
                    <a:pt x="44431356" y="11105251"/>
                  </a:lnTo>
                  <a:close/>
                  <a:moveTo>
                    <a:pt x="0" y="144780"/>
                  </a:moveTo>
                  <a:lnTo>
                    <a:pt x="144780" y="144780"/>
                  </a:lnTo>
                  <a:lnTo>
                    <a:pt x="144780" y="11105251"/>
                  </a:lnTo>
                  <a:lnTo>
                    <a:pt x="0" y="11105251"/>
                  </a:lnTo>
                  <a:lnTo>
                    <a:pt x="0" y="144780"/>
                  </a:lnTo>
                  <a:close/>
                  <a:moveTo>
                    <a:pt x="0" y="11105251"/>
                  </a:moveTo>
                  <a:lnTo>
                    <a:pt x="144780" y="11105251"/>
                  </a:lnTo>
                  <a:lnTo>
                    <a:pt x="144780" y="11250031"/>
                  </a:lnTo>
                  <a:lnTo>
                    <a:pt x="0" y="11250031"/>
                  </a:lnTo>
                  <a:lnTo>
                    <a:pt x="0" y="11105251"/>
                  </a:lnTo>
                  <a:close/>
                  <a:moveTo>
                    <a:pt x="44431356" y="144780"/>
                  </a:moveTo>
                  <a:lnTo>
                    <a:pt x="44576135" y="144780"/>
                  </a:lnTo>
                  <a:lnTo>
                    <a:pt x="44576135" y="11105251"/>
                  </a:lnTo>
                  <a:lnTo>
                    <a:pt x="44431356" y="11105251"/>
                  </a:lnTo>
                  <a:lnTo>
                    <a:pt x="44431356" y="144780"/>
                  </a:lnTo>
                  <a:close/>
                  <a:moveTo>
                    <a:pt x="144780" y="11105251"/>
                  </a:moveTo>
                  <a:lnTo>
                    <a:pt x="44431356" y="11105251"/>
                  </a:lnTo>
                  <a:lnTo>
                    <a:pt x="44431356" y="11250031"/>
                  </a:lnTo>
                  <a:lnTo>
                    <a:pt x="144780" y="11250031"/>
                  </a:lnTo>
                  <a:lnTo>
                    <a:pt x="144780" y="11105251"/>
                  </a:lnTo>
                  <a:close/>
                  <a:moveTo>
                    <a:pt x="44431356" y="0"/>
                  </a:moveTo>
                  <a:lnTo>
                    <a:pt x="44576135" y="0"/>
                  </a:lnTo>
                  <a:lnTo>
                    <a:pt x="44576135" y="144780"/>
                  </a:lnTo>
                  <a:lnTo>
                    <a:pt x="44431356" y="144780"/>
                  </a:lnTo>
                  <a:lnTo>
                    <a:pt x="44431356" y="0"/>
                  </a:lnTo>
                  <a:close/>
                  <a:moveTo>
                    <a:pt x="0" y="0"/>
                  </a:moveTo>
                  <a:lnTo>
                    <a:pt x="144780" y="0"/>
                  </a:lnTo>
                  <a:lnTo>
                    <a:pt x="144780" y="144780"/>
                  </a:lnTo>
                  <a:lnTo>
                    <a:pt x="0" y="144780"/>
                  </a:lnTo>
                  <a:lnTo>
                    <a:pt x="0" y="0"/>
                  </a:lnTo>
                  <a:close/>
                  <a:moveTo>
                    <a:pt x="144780" y="0"/>
                  </a:moveTo>
                  <a:lnTo>
                    <a:pt x="44431356" y="0"/>
                  </a:lnTo>
                  <a:lnTo>
                    <a:pt x="44431356" y="144780"/>
                  </a:lnTo>
                  <a:lnTo>
                    <a:pt x="144780" y="144780"/>
                  </a:lnTo>
                  <a:lnTo>
                    <a:pt x="144780" y="0"/>
                  </a:lnTo>
                  <a:close/>
                </a:path>
              </a:pathLst>
            </a:custGeom>
            <a:solidFill>
              <a:srgbClr val="2E414D"/>
            </a:solidFill>
          </p:spPr>
        </p:sp>
      </p:grpSp>
      <p:sp>
        <p:nvSpPr>
          <p:cNvPr id="5" name="TextBox 5"/>
          <p:cNvSpPr txBox="1"/>
          <p:nvPr/>
        </p:nvSpPr>
        <p:spPr>
          <a:xfrm>
            <a:off x="5617878" y="7361946"/>
            <a:ext cx="11007821" cy="1725930"/>
          </a:xfrm>
          <a:prstGeom prst="rect">
            <a:avLst/>
          </a:prstGeom>
        </p:spPr>
        <p:txBody>
          <a:bodyPr lIns="0" tIns="0" rIns="0" bIns="0" rtlCol="0" anchor="t">
            <a:spAutoFit/>
          </a:bodyPr>
          <a:lstStyle/>
          <a:p>
            <a:pPr algn="r">
              <a:lnSpc>
                <a:spcPts val="4620"/>
              </a:lnSpc>
            </a:pPr>
            <a:r>
              <a:rPr lang="en-US" sz="3300" spc="429">
                <a:solidFill>
                  <a:srgbClr val="2E414D"/>
                </a:solidFill>
                <a:latin typeface="Now Bold"/>
              </a:rPr>
              <a:t>ZAMAN</a:t>
            </a:r>
            <a:r>
              <a:rPr lang="en-US" sz="3300" spc="429">
                <a:solidFill>
                  <a:srgbClr val="2E414D"/>
                </a:solidFill>
                <a:latin typeface="Now"/>
              </a:rPr>
              <a:t>, "OLAYLARIN GEÇMISTEN BUGÜNE GELIP, GELECEGE DOGRU BIRBIRINI TAKIP EDEN KESINTISIZ BIR SÜREÇTIR"</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539642" y="6848728"/>
            <a:ext cx="5136684" cy="4819144"/>
          </a:xfrm>
          <a:prstGeom prst="rect">
            <a:avLst/>
          </a:prstGeom>
        </p:spPr>
      </p:pic>
      <p:sp>
        <p:nvSpPr>
          <p:cNvPr id="7" name="TextBox 7"/>
          <p:cNvSpPr txBox="1"/>
          <p:nvPr/>
        </p:nvSpPr>
        <p:spPr>
          <a:xfrm>
            <a:off x="1317068" y="981075"/>
            <a:ext cx="13525357" cy="3337843"/>
          </a:xfrm>
          <a:prstGeom prst="rect">
            <a:avLst/>
          </a:prstGeom>
        </p:spPr>
        <p:txBody>
          <a:bodyPr lIns="0" tIns="0" rIns="0" bIns="0" rtlCol="0" anchor="t">
            <a:spAutoFit/>
          </a:bodyPr>
          <a:lstStyle/>
          <a:p>
            <a:pPr>
              <a:lnSpc>
                <a:spcPts val="3784"/>
              </a:lnSpc>
            </a:pPr>
            <a:r>
              <a:rPr lang="en-US" sz="2703" spc="351">
                <a:solidFill>
                  <a:srgbClr val="2E414D"/>
                </a:solidFill>
                <a:latin typeface="Now Bold"/>
              </a:rPr>
              <a:t>ZAMAN YÖNETIMI </a:t>
            </a:r>
            <a:r>
              <a:rPr lang="en-US" sz="2703" spc="351">
                <a:solidFill>
                  <a:srgbClr val="2E414D"/>
                </a:solidFill>
                <a:latin typeface="Now"/>
              </a:rPr>
              <a:t>ASLINDA BIR </a:t>
            </a:r>
            <a:r>
              <a:rPr lang="en-US" sz="2703" spc="351">
                <a:solidFill>
                  <a:srgbClr val="2E414D"/>
                </a:solidFill>
                <a:latin typeface="Now Bold"/>
              </a:rPr>
              <a:t>ÖZ YÖNETIMDIR</a:t>
            </a:r>
            <a:r>
              <a:rPr lang="en-US" sz="2703" spc="351">
                <a:solidFill>
                  <a:srgbClr val="2E414D"/>
                </a:solidFill>
                <a:latin typeface="Now"/>
              </a:rPr>
              <a:t>; YASADIGIMIZ OLAYLARIN KONTROLÜNÜ SAGLAMAKTIR; BIREYIN KENDISINI YÖNLENDIREREK OLAYLARI YÖNETMESIDIR. </a:t>
            </a:r>
          </a:p>
          <a:p>
            <a:pPr>
              <a:lnSpc>
                <a:spcPts val="3784"/>
              </a:lnSpc>
            </a:pPr>
            <a:r>
              <a:rPr lang="en-US" sz="2703" spc="351">
                <a:solidFill>
                  <a:srgbClr val="2E414D"/>
                </a:solidFill>
                <a:latin typeface="Now"/>
              </a:rPr>
              <a:t> NE KADARININ OLUSMASINI BIZ BELIRLEYEBILIYORUZ? OLAYLARIN MEYDANA GELMESINDEKI ETKILERIMIZ NELERDIR? </a:t>
            </a:r>
            <a:r>
              <a:rPr lang="en-US" sz="2703" spc="351">
                <a:solidFill>
                  <a:srgbClr val="2E414D"/>
                </a:solidFill>
                <a:latin typeface="Now Bold"/>
              </a:rPr>
              <a:t>BÜTÜN BU SORULARIN CEVABI BIZIM ZAMANIMIZI YÖNETEBILMEDEKI BASARIMIZI</a:t>
            </a:r>
            <a:r>
              <a:rPr lang="en-US" sz="2703" spc="351">
                <a:solidFill>
                  <a:srgbClr val="2E414D"/>
                </a:solidFill>
                <a:latin typeface="Now"/>
              </a:rPr>
              <a:t> GÖSTERMEKTEDIR.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58770" y="4280386"/>
            <a:ext cx="5136684" cy="4819144"/>
          </a:xfrm>
          <a:prstGeom prst="rect">
            <a:avLst/>
          </a:prstGeom>
        </p:spPr>
      </p:pic>
      <p:grpSp>
        <p:nvGrpSpPr>
          <p:cNvPr id="3" name="Group 3"/>
          <p:cNvGrpSpPr/>
          <p:nvPr/>
        </p:nvGrpSpPr>
        <p:grpSpPr>
          <a:xfrm>
            <a:off x="-134419" y="-170034"/>
            <a:ext cx="4432438" cy="10575489"/>
            <a:chOff x="0" y="0"/>
            <a:chExt cx="10525296" cy="25112625"/>
          </a:xfrm>
        </p:grpSpPr>
        <p:sp>
          <p:nvSpPr>
            <p:cNvPr id="4" name="Freeform 4"/>
            <p:cNvSpPr/>
            <p:nvPr/>
          </p:nvSpPr>
          <p:spPr>
            <a:xfrm>
              <a:off x="72390" y="72390"/>
              <a:ext cx="10380516" cy="24967846"/>
            </a:xfrm>
            <a:custGeom>
              <a:avLst/>
              <a:gdLst/>
              <a:ahLst/>
              <a:cxnLst/>
              <a:rect l="l" t="t" r="r" b="b"/>
              <a:pathLst>
                <a:path w="10380516" h="24967846">
                  <a:moveTo>
                    <a:pt x="0" y="0"/>
                  </a:moveTo>
                  <a:lnTo>
                    <a:pt x="10380516" y="0"/>
                  </a:lnTo>
                  <a:lnTo>
                    <a:pt x="10380516" y="24967846"/>
                  </a:lnTo>
                  <a:lnTo>
                    <a:pt x="0" y="24967846"/>
                  </a:lnTo>
                  <a:lnTo>
                    <a:pt x="0" y="0"/>
                  </a:lnTo>
                  <a:close/>
                </a:path>
              </a:pathLst>
            </a:custGeom>
            <a:solidFill>
              <a:srgbClr val="FAFEFF"/>
            </a:solidFill>
          </p:spPr>
        </p:sp>
        <p:sp>
          <p:nvSpPr>
            <p:cNvPr id="5" name="Freeform 5"/>
            <p:cNvSpPr/>
            <p:nvPr/>
          </p:nvSpPr>
          <p:spPr>
            <a:xfrm>
              <a:off x="0" y="0"/>
              <a:ext cx="10525296" cy="25112625"/>
            </a:xfrm>
            <a:custGeom>
              <a:avLst/>
              <a:gdLst/>
              <a:ahLst/>
              <a:cxnLst/>
              <a:rect l="l" t="t" r="r" b="b"/>
              <a:pathLst>
                <a:path w="10525296" h="25112625">
                  <a:moveTo>
                    <a:pt x="10380517" y="24967845"/>
                  </a:moveTo>
                  <a:lnTo>
                    <a:pt x="10525296" y="24967845"/>
                  </a:lnTo>
                  <a:lnTo>
                    <a:pt x="10525296" y="25112625"/>
                  </a:lnTo>
                  <a:lnTo>
                    <a:pt x="10380517" y="25112625"/>
                  </a:lnTo>
                  <a:lnTo>
                    <a:pt x="10380517" y="24967845"/>
                  </a:lnTo>
                  <a:close/>
                  <a:moveTo>
                    <a:pt x="0" y="144780"/>
                  </a:moveTo>
                  <a:lnTo>
                    <a:pt x="144780" y="144780"/>
                  </a:lnTo>
                  <a:lnTo>
                    <a:pt x="144780" y="24967845"/>
                  </a:lnTo>
                  <a:lnTo>
                    <a:pt x="0" y="24967845"/>
                  </a:lnTo>
                  <a:lnTo>
                    <a:pt x="0" y="144780"/>
                  </a:lnTo>
                  <a:close/>
                  <a:moveTo>
                    <a:pt x="0" y="24967845"/>
                  </a:moveTo>
                  <a:lnTo>
                    <a:pt x="144780" y="24967845"/>
                  </a:lnTo>
                  <a:lnTo>
                    <a:pt x="144780" y="25112625"/>
                  </a:lnTo>
                  <a:lnTo>
                    <a:pt x="0" y="25112625"/>
                  </a:lnTo>
                  <a:lnTo>
                    <a:pt x="0" y="24967845"/>
                  </a:lnTo>
                  <a:close/>
                  <a:moveTo>
                    <a:pt x="10380517" y="144780"/>
                  </a:moveTo>
                  <a:lnTo>
                    <a:pt x="10525296" y="144780"/>
                  </a:lnTo>
                  <a:lnTo>
                    <a:pt x="10525296" y="24967845"/>
                  </a:lnTo>
                  <a:lnTo>
                    <a:pt x="10380517" y="24967845"/>
                  </a:lnTo>
                  <a:lnTo>
                    <a:pt x="10380517" y="144780"/>
                  </a:lnTo>
                  <a:close/>
                  <a:moveTo>
                    <a:pt x="144780" y="24967845"/>
                  </a:moveTo>
                  <a:lnTo>
                    <a:pt x="10380517" y="24967845"/>
                  </a:lnTo>
                  <a:lnTo>
                    <a:pt x="10380517" y="25112625"/>
                  </a:lnTo>
                  <a:lnTo>
                    <a:pt x="144780" y="25112625"/>
                  </a:lnTo>
                  <a:lnTo>
                    <a:pt x="144780" y="24967845"/>
                  </a:lnTo>
                  <a:close/>
                  <a:moveTo>
                    <a:pt x="10380517" y="0"/>
                  </a:moveTo>
                  <a:lnTo>
                    <a:pt x="10525296" y="0"/>
                  </a:lnTo>
                  <a:lnTo>
                    <a:pt x="10525296" y="144780"/>
                  </a:lnTo>
                  <a:lnTo>
                    <a:pt x="10380517" y="144780"/>
                  </a:lnTo>
                  <a:lnTo>
                    <a:pt x="10380517" y="0"/>
                  </a:lnTo>
                  <a:close/>
                  <a:moveTo>
                    <a:pt x="0" y="0"/>
                  </a:moveTo>
                  <a:lnTo>
                    <a:pt x="144780" y="0"/>
                  </a:lnTo>
                  <a:lnTo>
                    <a:pt x="144780" y="144780"/>
                  </a:lnTo>
                  <a:lnTo>
                    <a:pt x="0" y="144780"/>
                  </a:lnTo>
                  <a:lnTo>
                    <a:pt x="0" y="0"/>
                  </a:lnTo>
                  <a:close/>
                  <a:moveTo>
                    <a:pt x="144780" y="0"/>
                  </a:moveTo>
                  <a:lnTo>
                    <a:pt x="10380517" y="0"/>
                  </a:lnTo>
                  <a:lnTo>
                    <a:pt x="10380517" y="144780"/>
                  </a:lnTo>
                  <a:lnTo>
                    <a:pt x="144780" y="144780"/>
                  </a:lnTo>
                  <a:lnTo>
                    <a:pt x="144780" y="0"/>
                  </a:lnTo>
                  <a:close/>
                </a:path>
              </a:pathLst>
            </a:custGeom>
            <a:solidFill>
              <a:srgbClr val="2E414D"/>
            </a:solidFill>
          </p:spPr>
        </p:sp>
      </p:grpSp>
      <p:sp>
        <p:nvSpPr>
          <p:cNvPr id="6" name="TextBox 6"/>
          <p:cNvSpPr txBox="1"/>
          <p:nvPr/>
        </p:nvSpPr>
        <p:spPr>
          <a:xfrm rot="-5400000">
            <a:off x="-2231528" y="3906523"/>
            <a:ext cx="8173913" cy="2076450"/>
          </a:xfrm>
          <a:prstGeom prst="rect">
            <a:avLst/>
          </a:prstGeom>
        </p:spPr>
        <p:txBody>
          <a:bodyPr lIns="0" tIns="0" rIns="0" bIns="0" rtlCol="0" anchor="t">
            <a:spAutoFit/>
          </a:bodyPr>
          <a:lstStyle/>
          <a:p>
            <a:pPr algn="ctr">
              <a:lnSpc>
                <a:spcPts val="8159"/>
              </a:lnSpc>
            </a:pPr>
            <a:r>
              <a:rPr lang="en-US" sz="6800" spc="680">
                <a:solidFill>
                  <a:srgbClr val="2E414D"/>
                </a:solidFill>
                <a:latin typeface="Now Bold"/>
              </a:rPr>
              <a:t>ZAMANI PLANLAMAK</a:t>
            </a:r>
          </a:p>
        </p:txBody>
      </p:sp>
      <p:sp>
        <p:nvSpPr>
          <p:cNvPr id="7" name="TextBox 7"/>
          <p:cNvSpPr txBox="1"/>
          <p:nvPr/>
        </p:nvSpPr>
        <p:spPr>
          <a:xfrm>
            <a:off x="5728527" y="226711"/>
            <a:ext cx="7513798" cy="801989"/>
          </a:xfrm>
          <a:prstGeom prst="rect">
            <a:avLst/>
          </a:prstGeom>
        </p:spPr>
        <p:txBody>
          <a:bodyPr lIns="0" tIns="0" rIns="0" bIns="0" rtlCol="0" anchor="t">
            <a:spAutoFit/>
          </a:bodyPr>
          <a:lstStyle/>
          <a:p>
            <a:pPr>
              <a:lnSpc>
                <a:spcPts val="3232"/>
              </a:lnSpc>
            </a:pPr>
            <a:r>
              <a:rPr lang="en-US" sz="2308" spc="300">
                <a:solidFill>
                  <a:srgbClr val="2E414D"/>
                </a:solidFill>
                <a:latin typeface="Now"/>
              </a:rPr>
              <a:t>• ZOR OLANDAN KOLAYOLANA DOGRU ISLERI YAPMAK.</a:t>
            </a:r>
          </a:p>
        </p:txBody>
      </p:sp>
      <p:sp>
        <p:nvSpPr>
          <p:cNvPr id="8" name="TextBox 8"/>
          <p:cNvSpPr txBox="1"/>
          <p:nvPr/>
        </p:nvSpPr>
        <p:spPr>
          <a:xfrm>
            <a:off x="5728527" y="1518331"/>
            <a:ext cx="7513798" cy="776494"/>
          </a:xfrm>
          <a:prstGeom prst="rect">
            <a:avLst/>
          </a:prstGeom>
        </p:spPr>
        <p:txBody>
          <a:bodyPr lIns="0" tIns="0" rIns="0" bIns="0" rtlCol="0" anchor="t">
            <a:spAutoFit/>
          </a:bodyPr>
          <a:lstStyle/>
          <a:p>
            <a:pPr>
              <a:lnSpc>
                <a:spcPts val="3123"/>
              </a:lnSpc>
            </a:pPr>
            <a:r>
              <a:rPr lang="en-US" sz="2230" spc="289">
                <a:solidFill>
                  <a:srgbClr val="2E414D"/>
                </a:solidFill>
                <a:latin typeface="Now"/>
              </a:rPr>
              <a:t>• ISLERI PLANLANAN GÜNE VE SAATE GÖRE YAPARAK, SÜRÜNCEMEDE BIRAKMAMAK. </a:t>
            </a:r>
          </a:p>
        </p:txBody>
      </p:sp>
      <p:sp>
        <p:nvSpPr>
          <p:cNvPr id="9" name="TextBox 9"/>
          <p:cNvSpPr txBox="1"/>
          <p:nvPr/>
        </p:nvSpPr>
        <p:spPr>
          <a:xfrm>
            <a:off x="5728527" y="2807140"/>
            <a:ext cx="7513798" cy="368418"/>
          </a:xfrm>
          <a:prstGeom prst="rect">
            <a:avLst/>
          </a:prstGeom>
        </p:spPr>
        <p:txBody>
          <a:bodyPr lIns="0" tIns="0" rIns="0" bIns="0" rtlCol="0" anchor="t">
            <a:spAutoFit/>
          </a:bodyPr>
          <a:lstStyle/>
          <a:p>
            <a:pPr>
              <a:lnSpc>
                <a:spcPts val="3069"/>
              </a:lnSpc>
            </a:pPr>
            <a:r>
              <a:rPr lang="en-US" sz="2192" spc="285">
                <a:solidFill>
                  <a:srgbClr val="2E414D"/>
                </a:solidFill>
                <a:latin typeface="Now"/>
              </a:rPr>
              <a:t>• BIR ISI BITIRMEDEN DIGERINE GEÇMEMEK.</a:t>
            </a:r>
          </a:p>
        </p:txBody>
      </p:sp>
      <p:sp>
        <p:nvSpPr>
          <p:cNvPr id="10" name="TextBox 10"/>
          <p:cNvSpPr txBox="1"/>
          <p:nvPr/>
        </p:nvSpPr>
        <p:spPr>
          <a:xfrm>
            <a:off x="5728527" y="3717879"/>
            <a:ext cx="7513798" cy="403737"/>
          </a:xfrm>
          <a:prstGeom prst="rect">
            <a:avLst/>
          </a:prstGeom>
        </p:spPr>
        <p:txBody>
          <a:bodyPr lIns="0" tIns="0" rIns="0" bIns="0" rtlCol="0" anchor="t">
            <a:spAutoFit/>
          </a:bodyPr>
          <a:lstStyle/>
          <a:p>
            <a:pPr>
              <a:lnSpc>
                <a:spcPts val="3397"/>
              </a:lnSpc>
            </a:pPr>
            <a:r>
              <a:rPr lang="en-US" sz="2426" spc="315">
                <a:solidFill>
                  <a:srgbClr val="2E414D"/>
                </a:solidFill>
                <a:latin typeface="Now"/>
              </a:rPr>
              <a:t>• ELDEKI ISE TÜM ENERJI ILE SARILMAK.</a:t>
            </a:r>
          </a:p>
        </p:txBody>
      </p:sp>
      <p:sp>
        <p:nvSpPr>
          <p:cNvPr id="11" name="TextBox 11"/>
          <p:cNvSpPr txBox="1"/>
          <p:nvPr/>
        </p:nvSpPr>
        <p:spPr>
          <a:xfrm>
            <a:off x="5728527" y="4731568"/>
            <a:ext cx="7513798" cy="734184"/>
          </a:xfrm>
          <a:prstGeom prst="rect">
            <a:avLst/>
          </a:prstGeom>
        </p:spPr>
        <p:txBody>
          <a:bodyPr lIns="0" tIns="0" rIns="0" bIns="0" rtlCol="0" anchor="t">
            <a:spAutoFit/>
          </a:bodyPr>
          <a:lstStyle/>
          <a:p>
            <a:pPr>
              <a:lnSpc>
                <a:spcPts val="2982"/>
              </a:lnSpc>
            </a:pPr>
            <a:r>
              <a:rPr lang="en-US" sz="2130" spc="276">
                <a:solidFill>
                  <a:srgbClr val="2E414D"/>
                </a:solidFill>
                <a:latin typeface="Now"/>
              </a:rPr>
              <a:t>• YARATICILIKLA ILGILI FAALIYETLER IÇIN ZAMAN AYIRMAK.</a:t>
            </a:r>
          </a:p>
        </p:txBody>
      </p:sp>
      <p:sp>
        <p:nvSpPr>
          <p:cNvPr id="12" name="TextBox 12"/>
          <p:cNvSpPr txBox="1"/>
          <p:nvPr/>
        </p:nvSpPr>
        <p:spPr>
          <a:xfrm>
            <a:off x="5728527" y="5837028"/>
            <a:ext cx="7513798" cy="852930"/>
          </a:xfrm>
          <a:prstGeom prst="rect">
            <a:avLst/>
          </a:prstGeom>
        </p:spPr>
        <p:txBody>
          <a:bodyPr lIns="0" tIns="0" rIns="0" bIns="0" rtlCol="0" anchor="t">
            <a:spAutoFit/>
          </a:bodyPr>
          <a:lstStyle/>
          <a:p>
            <a:pPr>
              <a:lnSpc>
                <a:spcPts val="3450"/>
              </a:lnSpc>
            </a:pPr>
            <a:r>
              <a:rPr lang="en-US" sz="2464" spc="320">
                <a:solidFill>
                  <a:srgbClr val="2E414D"/>
                </a:solidFill>
                <a:latin typeface="Now"/>
              </a:rPr>
              <a:t>• GEREKSIZ AYRINTILARDAN UZAK DURMAK</a:t>
            </a:r>
          </a:p>
        </p:txBody>
      </p:sp>
      <p:sp>
        <p:nvSpPr>
          <p:cNvPr id="13" name="TextBox 13"/>
          <p:cNvSpPr txBox="1"/>
          <p:nvPr/>
        </p:nvSpPr>
        <p:spPr>
          <a:xfrm>
            <a:off x="5728527" y="7129778"/>
            <a:ext cx="7513798" cy="801989"/>
          </a:xfrm>
          <a:prstGeom prst="rect">
            <a:avLst/>
          </a:prstGeom>
        </p:spPr>
        <p:txBody>
          <a:bodyPr lIns="0" tIns="0" rIns="0" bIns="0" rtlCol="0" anchor="t">
            <a:spAutoFit/>
          </a:bodyPr>
          <a:lstStyle/>
          <a:p>
            <a:pPr>
              <a:lnSpc>
                <a:spcPts val="3232"/>
              </a:lnSpc>
            </a:pPr>
            <a:r>
              <a:rPr lang="en-US" sz="2308" spc="300">
                <a:solidFill>
                  <a:srgbClr val="2E414D"/>
                </a:solidFill>
                <a:latin typeface="Now"/>
              </a:rPr>
              <a:t>• ENGELLENMEDEN ÇALISABILECEK SAATLERI BELIRLEMEK</a:t>
            </a:r>
          </a:p>
        </p:txBody>
      </p:sp>
      <p:sp>
        <p:nvSpPr>
          <p:cNvPr id="14" name="TextBox 14"/>
          <p:cNvSpPr txBox="1"/>
          <p:nvPr/>
        </p:nvSpPr>
        <p:spPr>
          <a:xfrm>
            <a:off x="5728527" y="8281604"/>
            <a:ext cx="7513798" cy="1104805"/>
          </a:xfrm>
          <a:prstGeom prst="rect">
            <a:avLst/>
          </a:prstGeom>
        </p:spPr>
        <p:txBody>
          <a:bodyPr lIns="0" tIns="0" rIns="0" bIns="0" rtlCol="0" anchor="t">
            <a:spAutoFit/>
          </a:bodyPr>
          <a:lstStyle/>
          <a:p>
            <a:pPr>
              <a:lnSpc>
                <a:spcPts val="2970"/>
              </a:lnSpc>
            </a:pPr>
            <a:r>
              <a:rPr lang="en-US" sz="2121" spc="275">
                <a:solidFill>
                  <a:srgbClr val="2E414D"/>
                </a:solidFill>
                <a:latin typeface="Now"/>
              </a:rPr>
              <a:t>• ÇALISMAYI ENGELLEYEN FAKTÖRLERI SAPTAYARAK VE BUNLARI ORTADAN KALDIRMAK IÇIN ÖNLEMLER ALMAK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sp>
        <p:nvSpPr>
          <p:cNvPr id="2" name="TextBox 2"/>
          <p:cNvSpPr txBox="1"/>
          <p:nvPr/>
        </p:nvSpPr>
        <p:spPr>
          <a:xfrm rot="-2814130">
            <a:off x="113637" y="5697874"/>
            <a:ext cx="5285558" cy="1720977"/>
          </a:xfrm>
          <a:prstGeom prst="rect">
            <a:avLst/>
          </a:prstGeom>
        </p:spPr>
        <p:txBody>
          <a:bodyPr lIns="0" tIns="0" rIns="0" bIns="0" rtlCol="0" anchor="t">
            <a:spAutoFit/>
          </a:bodyPr>
          <a:lstStyle/>
          <a:p>
            <a:pPr algn="ctr">
              <a:lnSpc>
                <a:spcPts val="6804"/>
              </a:lnSpc>
            </a:pPr>
            <a:r>
              <a:rPr lang="en-US" sz="5400" spc="232">
                <a:solidFill>
                  <a:srgbClr val="2E414D"/>
                </a:solidFill>
                <a:latin typeface="Josefin Sans Bold"/>
              </a:rPr>
              <a:t>DÖRT AŞAMALI YOL</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11469" y="-1380872"/>
            <a:ext cx="5136684" cy="4819144"/>
          </a:xfrm>
          <a:prstGeom prst="rect">
            <a:avLst/>
          </a:prstGeom>
        </p:spPr>
      </p:pic>
      <p:grpSp>
        <p:nvGrpSpPr>
          <p:cNvPr id="4" name="Group 4"/>
          <p:cNvGrpSpPr/>
          <p:nvPr/>
        </p:nvGrpSpPr>
        <p:grpSpPr>
          <a:xfrm>
            <a:off x="6365554" y="5512528"/>
            <a:ext cx="10893746" cy="3745772"/>
            <a:chOff x="0" y="0"/>
            <a:chExt cx="25868362" cy="8894736"/>
          </a:xfrm>
        </p:grpSpPr>
        <p:sp>
          <p:nvSpPr>
            <p:cNvPr id="5" name="Freeform 5"/>
            <p:cNvSpPr/>
            <p:nvPr/>
          </p:nvSpPr>
          <p:spPr>
            <a:xfrm>
              <a:off x="72390" y="72390"/>
              <a:ext cx="25723583" cy="8749956"/>
            </a:xfrm>
            <a:custGeom>
              <a:avLst/>
              <a:gdLst/>
              <a:ahLst/>
              <a:cxnLst/>
              <a:rect l="l" t="t" r="r" b="b"/>
              <a:pathLst>
                <a:path w="25723583" h="8749956">
                  <a:moveTo>
                    <a:pt x="0" y="0"/>
                  </a:moveTo>
                  <a:lnTo>
                    <a:pt x="25723583" y="0"/>
                  </a:lnTo>
                  <a:lnTo>
                    <a:pt x="25723583" y="8749956"/>
                  </a:lnTo>
                  <a:lnTo>
                    <a:pt x="0" y="8749956"/>
                  </a:lnTo>
                  <a:lnTo>
                    <a:pt x="0" y="0"/>
                  </a:lnTo>
                  <a:close/>
                </a:path>
              </a:pathLst>
            </a:custGeom>
            <a:solidFill>
              <a:srgbClr val="FAFEFF"/>
            </a:solidFill>
          </p:spPr>
        </p:sp>
        <p:sp>
          <p:nvSpPr>
            <p:cNvPr id="6" name="Freeform 6"/>
            <p:cNvSpPr/>
            <p:nvPr/>
          </p:nvSpPr>
          <p:spPr>
            <a:xfrm>
              <a:off x="0" y="0"/>
              <a:ext cx="25868362" cy="8894736"/>
            </a:xfrm>
            <a:custGeom>
              <a:avLst/>
              <a:gdLst/>
              <a:ahLst/>
              <a:cxnLst/>
              <a:rect l="l" t="t" r="r" b="b"/>
              <a:pathLst>
                <a:path w="25868362" h="8894736">
                  <a:moveTo>
                    <a:pt x="25723582" y="8749956"/>
                  </a:moveTo>
                  <a:lnTo>
                    <a:pt x="25868362" y="8749956"/>
                  </a:lnTo>
                  <a:lnTo>
                    <a:pt x="25868362" y="8894736"/>
                  </a:lnTo>
                  <a:lnTo>
                    <a:pt x="25723582" y="8894736"/>
                  </a:lnTo>
                  <a:lnTo>
                    <a:pt x="25723582" y="8749956"/>
                  </a:lnTo>
                  <a:close/>
                  <a:moveTo>
                    <a:pt x="0" y="144780"/>
                  </a:moveTo>
                  <a:lnTo>
                    <a:pt x="144780" y="144780"/>
                  </a:lnTo>
                  <a:lnTo>
                    <a:pt x="144780" y="8749956"/>
                  </a:lnTo>
                  <a:lnTo>
                    <a:pt x="0" y="8749956"/>
                  </a:lnTo>
                  <a:lnTo>
                    <a:pt x="0" y="144780"/>
                  </a:lnTo>
                  <a:close/>
                  <a:moveTo>
                    <a:pt x="0" y="8749956"/>
                  </a:moveTo>
                  <a:lnTo>
                    <a:pt x="144780" y="8749956"/>
                  </a:lnTo>
                  <a:lnTo>
                    <a:pt x="144780" y="8894736"/>
                  </a:lnTo>
                  <a:lnTo>
                    <a:pt x="0" y="8894736"/>
                  </a:lnTo>
                  <a:lnTo>
                    <a:pt x="0" y="8749956"/>
                  </a:lnTo>
                  <a:close/>
                  <a:moveTo>
                    <a:pt x="25723582" y="144780"/>
                  </a:moveTo>
                  <a:lnTo>
                    <a:pt x="25868362" y="144780"/>
                  </a:lnTo>
                  <a:lnTo>
                    <a:pt x="25868362" y="8749956"/>
                  </a:lnTo>
                  <a:lnTo>
                    <a:pt x="25723582" y="8749956"/>
                  </a:lnTo>
                  <a:lnTo>
                    <a:pt x="25723582" y="144780"/>
                  </a:lnTo>
                  <a:close/>
                  <a:moveTo>
                    <a:pt x="144780" y="8749956"/>
                  </a:moveTo>
                  <a:lnTo>
                    <a:pt x="25723582" y="8749956"/>
                  </a:lnTo>
                  <a:lnTo>
                    <a:pt x="25723582" y="8894736"/>
                  </a:lnTo>
                  <a:lnTo>
                    <a:pt x="144780" y="8894736"/>
                  </a:lnTo>
                  <a:lnTo>
                    <a:pt x="144780" y="8749956"/>
                  </a:lnTo>
                  <a:close/>
                  <a:moveTo>
                    <a:pt x="25723582" y="0"/>
                  </a:moveTo>
                  <a:lnTo>
                    <a:pt x="25868362" y="0"/>
                  </a:lnTo>
                  <a:lnTo>
                    <a:pt x="25868362" y="144780"/>
                  </a:lnTo>
                  <a:lnTo>
                    <a:pt x="25723582" y="144780"/>
                  </a:lnTo>
                  <a:lnTo>
                    <a:pt x="25723582" y="0"/>
                  </a:lnTo>
                  <a:close/>
                  <a:moveTo>
                    <a:pt x="0" y="0"/>
                  </a:moveTo>
                  <a:lnTo>
                    <a:pt x="144780" y="0"/>
                  </a:lnTo>
                  <a:lnTo>
                    <a:pt x="144780" y="144780"/>
                  </a:lnTo>
                  <a:lnTo>
                    <a:pt x="0" y="144780"/>
                  </a:lnTo>
                  <a:lnTo>
                    <a:pt x="0" y="0"/>
                  </a:lnTo>
                  <a:close/>
                  <a:moveTo>
                    <a:pt x="144780" y="0"/>
                  </a:moveTo>
                  <a:lnTo>
                    <a:pt x="25723582" y="0"/>
                  </a:lnTo>
                  <a:lnTo>
                    <a:pt x="25723582" y="144780"/>
                  </a:lnTo>
                  <a:lnTo>
                    <a:pt x="144780" y="144780"/>
                  </a:lnTo>
                  <a:lnTo>
                    <a:pt x="144780" y="0"/>
                  </a:lnTo>
                  <a:close/>
                </a:path>
              </a:pathLst>
            </a:custGeom>
            <a:solidFill>
              <a:srgbClr val="2E414D"/>
            </a:solidFill>
          </p:spPr>
        </p:sp>
      </p:grpSp>
      <p:grpSp>
        <p:nvGrpSpPr>
          <p:cNvPr id="7" name="Group 7"/>
          <p:cNvGrpSpPr/>
          <p:nvPr/>
        </p:nvGrpSpPr>
        <p:grpSpPr>
          <a:xfrm>
            <a:off x="6365554" y="1028700"/>
            <a:ext cx="10893746" cy="3745772"/>
            <a:chOff x="0" y="0"/>
            <a:chExt cx="25868362" cy="8894736"/>
          </a:xfrm>
        </p:grpSpPr>
        <p:sp>
          <p:nvSpPr>
            <p:cNvPr id="8" name="Freeform 8"/>
            <p:cNvSpPr/>
            <p:nvPr/>
          </p:nvSpPr>
          <p:spPr>
            <a:xfrm>
              <a:off x="72390" y="72390"/>
              <a:ext cx="25723583" cy="8749956"/>
            </a:xfrm>
            <a:custGeom>
              <a:avLst/>
              <a:gdLst/>
              <a:ahLst/>
              <a:cxnLst/>
              <a:rect l="l" t="t" r="r" b="b"/>
              <a:pathLst>
                <a:path w="25723583" h="8749956">
                  <a:moveTo>
                    <a:pt x="0" y="0"/>
                  </a:moveTo>
                  <a:lnTo>
                    <a:pt x="25723583" y="0"/>
                  </a:lnTo>
                  <a:lnTo>
                    <a:pt x="25723583" y="8749956"/>
                  </a:lnTo>
                  <a:lnTo>
                    <a:pt x="0" y="8749956"/>
                  </a:lnTo>
                  <a:lnTo>
                    <a:pt x="0" y="0"/>
                  </a:lnTo>
                  <a:close/>
                </a:path>
              </a:pathLst>
            </a:custGeom>
            <a:solidFill>
              <a:srgbClr val="FAFEFF"/>
            </a:solidFill>
          </p:spPr>
        </p:sp>
        <p:sp>
          <p:nvSpPr>
            <p:cNvPr id="9" name="Freeform 9"/>
            <p:cNvSpPr/>
            <p:nvPr/>
          </p:nvSpPr>
          <p:spPr>
            <a:xfrm>
              <a:off x="0" y="0"/>
              <a:ext cx="25868362" cy="8894736"/>
            </a:xfrm>
            <a:custGeom>
              <a:avLst/>
              <a:gdLst/>
              <a:ahLst/>
              <a:cxnLst/>
              <a:rect l="l" t="t" r="r" b="b"/>
              <a:pathLst>
                <a:path w="25868362" h="8894736">
                  <a:moveTo>
                    <a:pt x="25723582" y="8749956"/>
                  </a:moveTo>
                  <a:lnTo>
                    <a:pt x="25868362" y="8749956"/>
                  </a:lnTo>
                  <a:lnTo>
                    <a:pt x="25868362" y="8894736"/>
                  </a:lnTo>
                  <a:lnTo>
                    <a:pt x="25723582" y="8894736"/>
                  </a:lnTo>
                  <a:lnTo>
                    <a:pt x="25723582" y="8749956"/>
                  </a:lnTo>
                  <a:close/>
                  <a:moveTo>
                    <a:pt x="0" y="144780"/>
                  </a:moveTo>
                  <a:lnTo>
                    <a:pt x="144780" y="144780"/>
                  </a:lnTo>
                  <a:lnTo>
                    <a:pt x="144780" y="8749956"/>
                  </a:lnTo>
                  <a:lnTo>
                    <a:pt x="0" y="8749956"/>
                  </a:lnTo>
                  <a:lnTo>
                    <a:pt x="0" y="144780"/>
                  </a:lnTo>
                  <a:close/>
                  <a:moveTo>
                    <a:pt x="0" y="8749956"/>
                  </a:moveTo>
                  <a:lnTo>
                    <a:pt x="144780" y="8749956"/>
                  </a:lnTo>
                  <a:lnTo>
                    <a:pt x="144780" y="8894736"/>
                  </a:lnTo>
                  <a:lnTo>
                    <a:pt x="0" y="8894736"/>
                  </a:lnTo>
                  <a:lnTo>
                    <a:pt x="0" y="8749956"/>
                  </a:lnTo>
                  <a:close/>
                  <a:moveTo>
                    <a:pt x="25723582" y="144780"/>
                  </a:moveTo>
                  <a:lnTo>
                    <a:pt x="25868362" y="144780"/>
                  </a:lnTo>
                  <a:lnTo>
                    <a:pt x="25868362" y="8749956"/>
                  </a:lnTo>
                  <a:lnTo>
                    <a:pt x="25723582" y="8749956"/>
                  </a:lnTo>
                  <a:lnTo>
                    <a:pt x="25723582" y="144780"/>
                  </a:lnTo>
                  <a:close/>
                  <a:moveTo>
                    <a:pt x="144780" y="8749956"/>
                  </a:moveTo>
                  <a:lnTo>
                    <a:pt x="25723582" y="8749956"/>
                  </a:lnTo>
                  <a:lnTo>
                    <a:pt x="25723582" y="8894736"/>
                  </a:lnTo>
                  <a:lnTo>
                    <a:pt x="144780" y="8894736"/>
                  </a:lnTo>
                  <a:lnTo>
                    <a:pt x="144780" y="8749956"/>
                  </a:lnTo>
                  <a:close/>
                  <a:moveTo>
                    <a:pt x="25723582" y="0"/>
                  </a:moveTo>
                  <a:lnTo>
                    <a:pt x="25868362" y="0"/>
                  </a:lnTo>
                  <a:lnTo>
                    <a:pt x="25868362" y="144780"/>
                  </a:lnTo>
                  <a:lnTo>
                    <a:pt x="25723582" y="144780"/>
                  </a:lnTo>
                  <a:lnTo>
                    <a:pt x="25723582" y="0"/>
                  </a:lnTo>
                  <a:close/>
                  <a:moveTo>
                    <a:pt x="0" y="0"/>
                  </a:moveTo>
                  <a:lnTo>
                    <a:pt x="144780" y="0"/>
                  </a:lnTo>
                  <a:lnTo>
                    <a:pt x="144780" y="144780"/>
                  </a:lnTo>
                  <a:lnTo>
                    <a:pt x="0" y="144780"/>
                  </a:lnTo>
                  <a:lnTo>
                    <a:pt x="0" y="0"/>
                  </a:lnTo>
                  <a:close/>
                  <a:moveTo>
                    <a:pt x="144780" y="0"/>
                  </a:moveTo>
                  <a:lnTo>
                    <a:pt x="25723582" y="0"/>
                  </a:lnTo>
                  <a:lnTo>
                    <a:pt x="25723582" y="144780"/>
                  </a:lnTo>
                  <a:lnTo>
                    <a:pt x="144780" y="144780"/>
                  </a:lnTo>
                  <a:lnTo>
                    <a:pt x="144780" y="0"/>
                  </a:lnTo>
                  <a:close/>
                </a:path>
              </a:pathLst>
            </a:custGeom>
            <a:solidFill>
              <a:srgbClr val="2E414D"/>
            </a:solidFill>
          </p:spPr>
        </p:sp>
      </p:grpSp>
      <p:grpSp>
        <p:nvGrpSpPr>
          <p:cNvPr id="10" name="Group 10"/>
          <p:cNvGrpSpPr/>
          <p:nvPr/>
        </p:nvGrpSpPr>
        <p:grpSpPr>
          <a:xfrm>
            <a:off x="6773589" y="5708915"/>
            <a:ext cx="10043096" cy="3465987"/>
            <a:chOff x="0" y="0"/>
            <a:chExt cx="13390794" cy="4621316"/>
          </a:xfrm>
        </p:grpSpPr>
        <p:sp>
          <p:nvSpPr>
            <p:cNvPr id="11" name="TextBox 11"/>
            <p:cNvSpPr txBox="1"/>
            <p:nvPr/>
          </p:nvSpPr>
          <p:spPr>
            <a:xfrm>
              <a:off x="0" y="-76200"/>
              <a:ext cx="13390794" cy="1034288"/>
            </a:xfrm>
            <a:prstGeom prst="rect">
              <a:avLst/>
            </a:prstGeom>
          </p:spPr>
          <p:txBody>
            <a:bodyPr lIns="0" tIns="0" rIns="0" bIns="0" rtlCol="0" anchor="t">
              <a:spAutoFit/>
            </a:bodyPr>
            <a:lstStyle/>
            <a:p>
              <a:pPr algn="ctr">
                <a:lnSpc>
                  <a:spcPts val="6593"/>
                </a:lnSpc>
              </a:pPr>
              <a:r>
                <a:rPr lang="en-US" sz="4709" spc="612">
                  <a:solidFill>
                    <a:srgbClr val="2E414D"/>
                  </a:solidFill>
                  <a:latin typeface="Now Bold"/>
                </a:rPr>
                <a:t>PLAN</a:t>
              </a:r>
            </a:p>
          </p:txBody>
        </p:sp>
        <p:sp>
          <p:nvSpPr>
            <p:cNvPr id="12" name="TextBox 12"/>
            <p:cNvSpPr txBox="1"/>
            <p:nvPr/>
          </p:nvSpPr>
          <p:spPr>
            <a:xfrm>
              <a:off x="0" y="1195199"/>
              <a:ext cx="13390794" cy="3426116"/>
            </a:xfrm>
            <a:prstGeom prst="rect">
              <a:avLst/>
            </a:prstGeom>
          </p:spPr>
          <p:txBody>
            <a:bodyPr lIns="0" tIns="0" rIns="0" bIns="0" rtlCol="0" anchor="t">
              <a:spAutoFit/>
            </a:bodyPr>
            <a:lstStyle/>
            <a:p>
              <a:pPr>
                <a:lnSpc>
                  <a:spcPts val="2897"/>
                </a:lnSpc>
              </a:pPr>
              <a:r>
                <a:rPr lang="en-US" sz="1931" spc="19">
                  <a:solidFill>
                    <a:srgbClr val="2E414D"/>
                  </a:solidFill>
                  <a:latin typeface="Now"/>
                </a:rPr>
                <a:t>Daha sonra günlük zamanin nasil kullanacagini gösteren bir </a:t>
              </a:r>
              <a:r>
                <a:rPr lang="en-US" sz="1931" spc="19">
                  <a:solidFill>
                    <a:srgbClr val="2E414D"/>
                  </a:solidFill>
                  <a:latin typeface="Now Bold"/>
                </a:rPr>
                <a:t>plan </a:t>
              </a:r>
              <a:r>
                <a:rPr lang="en-US" sz="1931" spc="19">
                  <a:solidFill>
                    <a:srgbClr val="2E414D"/>
                  </a:solidFill>
                  <a:latin typeface="Now"/>
                </a:rPr>
                <a:t>hazirlanır. Bu planin yazili olmasi sart degildir. Ancak </a:t>
              </a:r>
              <a:r>
                <a:rPr lang="en-US" sz="1931" spc="19">
                  <a:solidFill>
                    <a:srgbClr val="2E414D"/>
                  </a:solidFill>
                  <a:latin typeface="Now Bold"/>
                </a:rPr>
                <a:t>ertesi güne mutlaka planli girmek önemlidir.</a:t>
              </a:r>
              <a:r>
                <a:rPr lang="en-US" sz="1931" spc="19">
                  <a:solidFill>
                    <a:srgbClr val="2E414D"/>
                  </a:solidFill>
                  <a:latin typeface="Now"/>
                </a:rPr>
                <a:t> Bu plan hazirlanirken su hususlara dikkat edilmelidir: </a:t>
              </a:r>
              <a:r>
                <a:rPr lang="en-US" sz="1931" spc="19">
                  <a:solidFill>
                    <a:srgbClr val="2E414D"/>
                  </a:solidFill>
                  <a:latin typeface="Now Bold"/>
                </a:rPr>
                <a:t>Günlük, haftalik isler tespit edilir.</a:t>
              </a:r>
              <a:r>
                <a:rPr lang="en-US" sz="1931" spc="19">
                  <a:solidFill>
                    <a:srgbClr val="2E414D"/>
                  </a:solidFill>
                  <a:latin typeface="Now"/>
                </a:rPr>
                <a:t> Bunun için yapilmasi düsünülen islerin n</a:t>
              </a:r>
              <a:r>
                <a:rPr lang="en-US" sz="1931" spc="19">
                  <a:solidFill>
                    <a:srgbClr val="2E414D"/>
                  </a:solidFill>
                  <a:latin typeface="Now Bold"/>
                </a:rPr>
                <a:t>edenleri arastirilir, faydasi belirlenir</a:t>
              </a:r>
              <a:r>
                <a:rPr lang="en-US" sz="1931" spc="19">
                  <a:solidFill>
                    <a:srgbClr val="2E414D"/>
                  </a:solidFill>
                  <a:latin typeface="Now"/>
                </a:rPr>
                <a:t>. Bu isin hiç yapilmamasi durumunda ne olabilecegi düsünülür. Bu isi bir </a:t>
              </a:r>
              <a:r>
                <a:rPr lang="en-US" sz="1931" spc="19">
                  <a:solidFill>
                    <a:srgbClr val="2E414D"/>
                  </a:solidFill>
                  <a:latin typeface="Now Bold"/>
                </a:rPr>
                <a:t>baskasinin yapip yapamayacagi </a:t>
              </a:r>
              <a:r>
                <a:rPr lang="en-US" sz="1931" spc="19">
                  <a:solidFill>
                    <a:srgbClr val="2E414D"/>
                  </a:solidFill>
                  <a:latin typeface="Now"/>
                </a:rPr>
                <a:t>üzerinde durulur.</a:t>
              </a:r>
              <a:r>
                <a:rPr lang="en-US" sz="1931" spc="19">
                  <a:solidFill>
                    <a:srgbClr val="2E414D"/>
                  </a:solidFill>
                  <a:latin typeface="Now Bold"/>
                </a:rPr>
                <a:t> Her gün alti önemli is, en önemliden en önemsize dogru siralanir.</a:t>
              </a:r>
            </a:p>
          </p:txBody>
        </p:sp>
      </p:grpSp>
      <p:grpSp>
        <p:nvGrpSpPr>
          <p:cNvPr id="13" name="Group 13"/>
          <p:cNvGrpSpPr/>
          <p:nvPr/>
        </p:nvGrpSpPr>
        <p:grpSpPr>
          <a:xfrm>
            <a:off x="6773589" y="1424404"/>
            <a:ext cx="10269089" cy="3282135"/>
            <a:chOff x="0" y="0"/>
            <a:chExt cx="13692118" cy="4376180"/>
          </a:xfrm>
        </p:grpSpPr>
        <p:sp>
          <p:nvSpPr>
            <p:cNvPr id="14" name="TextBox 14"/>
            <p:cNvSpPr txBox="1"/>
            <p:nvPr/>
          </p:nvSpPr>
          <p:spPr>
            <a:xfrm>
              <a:off x="0" y="-76200"/>
              <a:ext cx="13692118" cy="1034288"/>
            </a:xfrm>
            <a:prstGeom prst="rect">
              <a:avLst/>
            </a:prstGeom>
          </p:spPr>
          <p:txBody>
            <a:bodyPr lIns="0" tIns="0" rIns="0" bIns="0" rtlCol="0" anchor="t">
              <a:spAutoFit/>
            </a:bodyPr>
            <a:lstStyle/>
            <a:p>
              <a:pPr algn="ctr">
                <a:lnSpc>
                  <a:spcPts val="6593"/>
                </a:lnSpc>
              </a:pPr>
              <a:r>
                <a:rPr lang="en-US" sz="4709" spc="612">
                  <a:solidFill>
                    <a:srgbClr val="2E414D"/>
                  </a:solidFill>
                  <a:latin typeface="Now Bold"/>
                </a:rPr>
                <a:t>ZAMAN KÜTÜĞÜ</a:t>
              </a:r>
            </a:p>
          </p:txBody>
        </p:sp>
        <p:sp>
          <p:nvSpPr>
            <p:cNvPr id="15" name="TextBox 15"/>
            <p:cNvSpPr txBox="1"/>
            <p:nvPr/>
          </p:nvSpPr>
          <p:spPr>
            <a:xfrm>
              <a:off x="0" y="1218029"/>
              <a:ext cx="13692118" cy="3158151"/>
            </a:xfrm>
            <a:prstGeom prst="rect">
              <a:avLst/>
            </a:prstGeom>
          </p:spPr>
          <p:txBody>
            <a:bodyPr lIns="0" tIns="0" rIns="0" bIns="0" rtlCol="0" anchor="t">
              <a:spAutoFit/>
            </a:bodyPr>
            <a:lstStyle/>
            <a:p>
              <a:pPr>
                <a:lnSpc>
                  <a:spcPts val="3216"/>
                </a:lnSpc>
              </a:pPr>
              <a:r>
                <a:rPr lang="en-US" sz="2144" spc="21">
                  <a:solidFill>
                    <a:srgbClr val="2E414D"/>
                  </a:solidFill>
                  <a:latin typeface="Now Bold"/>
                </a:rPr>
                <a:t>Zaman kütügü</a:t>
              </a:r>
              <a:r>
                <a:rPr lang="en-US" sz="2144" spc="21">
                  <a:solidFill>
                    <a:srgbClr val="2E414D"/>
                  </a:solidFill>
                  <a:latin typeface="Now"/>
                </a:rPr>
                <a:t> bir insanin, günlük zamanini nasil harcadigini analiz etmeye yarayan bir araçtir. Bu analizi yapabilmek için, </a:t>
              </a:r>
              <a:r>
                <a:rPr lang="en-US" sz="2144" spc="21">
                  <a:solidFill>
                    <a:srgbClr val="2E414D"/>
                  </a:solidFill>
                  <a:latin typeface="Now Bold"/>
                </a:rPr>
                <a:t>24 saat, 15'er dakikalik dilimler halinde bölünür</a:t>
              </a:r>
              <a:r>
                <a:rPr lang="en-US" sz="2144" spc="21">
                  <a:solidFill>
                    <a:srgbClr val="2E414D"/>
                  </a:solidFill>
                  <a:latin typeface="Now"/>
                </a:rPr>
                <a:t>. Bir hafta süreyle yapilan isler kaydedilir. Daha sonra hangi isler için </a:t>
              </a:r>
              <a:r>
                <a:rPr lang="en-US" sz="2144" spc="21">
                  <a:solidFill>
                    <a:srgbClr val="2E414D"/>
                  </a:solidFill>
                  <a:latin typeface="Now Bold"/>
                </a:rPr>
                <a:t>ne kadar zaman harcandigi </a:t>
              </a:r>
              <a:r>
                <a:rPr lang="en-US" sz="2144" spc="21">
                  <a:solidFill>
                    <a:srgbClr val="2E414D"/>
                  </a:solidFill>
                  <a:latin typeface="Now"/>
                </a:rPr>
                <a:t>belirlenir. Burada g</a:t>
              </a:r>
              <a:r>
                <a:rPr lang="en-US" sz="2144" spc="21">
                  <a:solidFill>
                    <a:srgbClr val="2E414D"/>
                  </a:solidFill>
                  <a:latin typeface="Now Bold"/>
                </a:rPr>
                <a:t>ereksiz olarak yapilan islere veya önemli olanlara ne kadar zaman ayrildigi</a:t>
              </a:r>
              <a:r>
                <a:rPr lang="en-US" sz="2144" spc="21">
                  <a:solidFill>
                    <a:srgbClr val="2E414D"/>
                  </a:solidFill>
                  <a:latin typeface="Now"/>
                </a:rPr>
                <a:t> açiga çikacaktir.</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sp>
        <p:nvSpPr>
          <p:cNvPr id="2" name="TextBox 2"/>
          <p:cNvSpPr txBox="1"/>
          <p:nvPr/>
        </p:nvSpPr>
        <p:spPr>
          <a:xfrm rot="-2814130">
            <a:off x="509929" y="5590535"/>
            <a:ext cx="5285558" cy="1720977"/>
          </a:xfrm>
          <a:prstGeom prst="rect">
            <a:avLst/>
          </a:prstGeom>
        </p:spPr>
        <p:txBody>
          <a:bodyPr lIns="0" tIns="0" rIns="0" bIns="0" rtlCol="0" anchor="t">
            <a:spAutoFit/>
          </a:bodyPr>
          <a:lstStyle/>
          <a:p>
            <a:pPr algn="ctr">
              <a:lnSpc>
                <a:spcPts val="6804"/>
              </a:lnSpc>
            </a:pPr>
            <a:r>
              <a:rPr lang="en-US" sz="5400" spc="232">
                <a:solidFill>
                  <a:srgbClr val="2E414D"/>
                </a:solidFill>
                <a:latin typeface="Josefin Sans Bold"/>
              </a:rPr>
              <a:t>DÖRT AŞAMALI YOL</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5420" y="-1158902"/>
            <a:ext cx="5136684" cy="4819144"/>
          </a:xfrm>
          <a:prstGeom prst="rect">
            <a:avLst/>
          </a:prstGeom>
        </p:spPr>
      </p:pic>
      <p:grpSp>
        <p:nvGrpSpPr>
          <p:cNvPr id="4" name="Group 4"/>
          <p:cNvGrpSpPr/>
          <p:nvPr/>
        </p:nvGrpSpPr>
        <p:grpSpPr>
          <a:xfrm>
            <a:off x="6365554" y="5512528"/>
            <a:ext cx="10893746" cy="3745772"/>
            <a:chOff x="0" y="0"/>
            <a:chExt cx="25868362" cy="8894736"/>
          </a:xfrm>
        </p:grpSpPr>
        <p:sp>
          <p:nvSpPr>
            <p:cNvPr id="5" name="Freeform 5"/>
            <p:cNvSpPr/>
            <p:nvPr/>
          </p:nvSpPr>
          <p:spPr>
            <a:xfrm>
              <a:off x="72390" y="72390"/>
              <a:ext cx="25723583" cy="8749956"/>
            </a:xfrm>
            <a:custGeom>
              <a:avLst/>
              <a:gdLst/>
              <a:ahLst/>
              <a:cxnLst/>
              <a:rect l="l" t="t" r="r" b="b"/>
              <a:pathLst>
                <a:path w="25723583" h="8749956">
                  <a:moveTo>
                    <a:pt x="0" y="0"/>
                  </a:moveTo>
                  <a:lnTo>
                    <a:pt x="25723583" y="0"/>
                  </a:lnTo>
                  <a:lnTo>
                    <a:pt x="25723583" y="8749956"/>
                  </a:lnTo>
                  <a:lnTo>
                    <a:pt x="0" y="8749956"/>
                  </a:lnTo>
                  <a:lnTo>
                    <a:pt x="0" y="0"/>
                  </a:lnTo>
                  <a:close/>
                </a:path>
              </a:pathLst>
            </a:custGeom>
            <a:solidFill>
              <a:srgbClr val="FAFEFF"/>
            </a:solidFill>
          </p:spPr>
        </p:sp>
        <p:sp>
          <p:nvSpPr>
            <p:cNvPr id="6" name="Freeform 6"/>
            <p:cNvSpPr/>
            <p:nvPr/>
          </p:nvSpPr>
          <p:spPr>
            <a:xfrm>
              <a:off x="0" y="0"/>
              <a:ext cx="25868362" cy="8894736"/>
            </a:xfrm>
            <a:custGeom>
              <a:avLst/>
              <a:gdLst/>
              <a:ahLst/>
              <a:cxnLst/>
              <a:rect l="l" t="t" r="r" b="b"/>
              <a:pathLst>
                <a:path w="25868362" h="8894736">
                  <a:moveTo>
                    <a:pt x="25723582" y="8749956"/>
                  </a:moveTo>
                  <a:lnTo>
                    <a:pt x="25868362" y="8749956"/>
                  </a:lnTo>
                  <a:lnTo>
                    <a:pt x="25868362" y="8894736"/>
                  </a:lnTo>
                  <a:lnTo>
                    <a:pt x="25723582" y="8894736"/>
                  </a:lnTo>
                  <a:lnTo>
                    <a:pt x="25723582" y="8749956"/>
                  </a:lnTo>
                  <a:close/>
                  <a:moveTo>
                    <a:pt x="0" y="144780"/>
                  </a:moveTo>
                  <a:lnTo>
                    <a:pt x="144780" y="144780"/>
                  </a:lnTo>
                  <a:lnTo>
                    <a:pt x="144780" y="8749956"/>
                  </a:lnTo>
                  <a:lnTo>
                    <a:pt x="0" y="8749956"/>
                  </a:lnTo>
                  <a:lnTo>
                    <a:pt x="0" y="144780"/>
                  </a:lnTo>
                  <a:close/>
                  <a:moveTo>
                    <a:pt x="0" y="8749956"/>
                  </a:moveTo>
                  <a:lnTo>
                    <a:pt x="144780" y="8749956"/>
                  </a:lnTo>
                  <a:lnTo>
                    <a:pt x="144780" y="8894736"/>
                  </a:lnTo>
                  <a:lnTo>
                    <a:pt x="0" y="8894736"/>
                  </a:lnTo>
                  <a:lnTo>
                    <a:pt x="0" y="8749956"/>
                  </a:lnTo>
                  <a:close/>
                  <a:moveTo>
                    <a:pt x="25723582" y="144780"/>
                  </a:moveTo>
                  <a:lnTo>
                    <a:pt x="25868362" y="144780"/>
                  </a:lnTo>
                  <a:lnTo>
                    <a:pt x="25868362" y="8749956"/>
                  </a:lnTo>
                  <a:lnTo>
                    <a:pt x="25723582" y="8749956"/>
                  </a:lnTo>
                  <a:lnTo>
                    <a:pt x="25723582" y="144780"/>
                  </a:lnTo>
                  <a:close/>
                  <a:moveTo>
                    <a:pt x="144780" y="8749956"/>
                  </a:moveTo>
                  <a:lnTo>
                    <a:pt x="25723582" y="8749956"/>
                  </a:lnTo>
                  <a:lnTo>
                    <a:pt x="25723582" y="8894736"/>
                  </a:lnTo>
                  <a:lnTo>
                    <a:pt x="144780" y="8894736"/>
                  </a:lnTo>
                  <a:lnTo>
                    <a:pt x="144780" y="8749956"/>
                  </a:lnTo>
                  <a:close/>
                  <a:moveTo>
                    <a:pt x="25723582" y="0"/>
                  </a:moveTo>
                  <a:lnTo>
                    <a:pt x="25868362" y="0"/>
                  </a:lnTo>
                  <a:lnTo>
                    <a:pt x="25868362" y="144780"/>
                  </a:lnTo>
                  <a:lnTo>
                    <a:pt x="25723582" y="144780"/>
                  </a:lnTo>
                  <a:lnTo>
                    <a:pt x="25723582" y="0"/>
                  </a:lnTo>
                  <a:close/>
                  <a:moveTo>
                    <a:pt x="0" y="0"/>
                  </a:moveTo>
                  <a:lnTo>
                    <a:pt x="144780" y="0"/>
                  </a:lnTo>
                  <a:lnTo>
                    <a:pt x="144780" y="144780"/>
                  </a:lnTo>
                  <a:lnTo>
                    <a:pt x="0" y="144780"/>
                  </a:lnTo>
                  <a:lnTo>
                    <a:pt x="0" y="0"/>
                  </a:lnTo>
                  <a:close/>
                  <a:moveTo>
                    <a:pt x="144780" y="0"/>
                  </a:moveTo>
                  <a:lnTo>
                    <a:pt x="25723582" y="0"/>
                  </a:lnTo>
                  <a:lnTo>
                    <a:pt x="25723582" y="144780"/>
                  </a:lnTo>
                  <a:lnTo>
                    <a:pt x="144780" y="144780"/>
                  </a:lnTo>
                  <a:lnTo>
                    <a:pt x="144780" y="0"/>
                  </a:lnTo>
                  <a:close/>
                </a:path>
              </a:pathLst>
            </a:custGeom>
            <a:solidFill>
              <a:srgbClr val="2E414D"/>
            </a:solidFill>
          </p:spPr>
        </p:sp>
      </p:grpSp>
      <p:grpSp>
        <p:nvGrpSpPr>
          <p:cNvPr id="7" name="Group 7"/>
          <p:cNvGrpSpPr/>
          <p:nvPr/>
        </p:nvGrpSpPr>
        <p:grpSpPr>
          <a:xfrm>
            <a:off x="6365554" y="1028700"/>
            <a:ext cx="10893746" cy="3745772"/>
            <a:chOff x="0" y="0"/>
            <a:chExt cx="25868362" cy="8894736"/>
          </a:xfrm>
        </p:grpSpPr>
        <p:sp>
          <p:nvSpPr>
            <p:cNvPr id="8" name="Freeform 8"/>
            <p:cNvSpPr/>
            <p:nvPr/>
          </p:nvSpPr>
          <p:spPr>
            <a:xfrm>
              <a:off x="72390" y="72390"/>
              <a:ext cx="25723583" cy="8749956"/>
            </a:xfrm>
            <a:custGeom>
              <a:avLst/>
              <a:gdLst/>
              <a:ahLst/>
              <a:cxnLst/>
              <a:rect l="l" t="t" r="r" b="b"/>
              <a:pathLst>
                <a:path w="25723583" h="8749956">
                  <a:moveTo>
                    <a:pt x="0" y="0"/>
                  </a:moveTo>
                  <a:lnTo>
                    <a:pt x="25723583" y="0"/>
                  </a:lnTo>
                  <a:lnTo>
                    <a:pt x="25723583" y="8749956"/>
                  </a:lnTo>
                  <a:lnTo>
                    <a:pt x="0" y="8749956"/>
                  </a:lnTo>
                  <a:lnTo>
                    <a:pt x="0" y="0"/>
                  </a:lnTo>
                  <a:close/>
                </a:path>
              </a:pathLst>
            </a:custGeom>
            <a:solidFill>
              <a:srgbClr val="FAFEFF"/>
            </a:solidFill>
          </p:spPr>
        </p:sp>
        <p:sp>
          <p:nvSpPr>
            <p:cNvPr id="9" name="Freeform 9"/>
            <p:cNvSpPr/>
            <p:nvPr/>
          </p:nvSpPr>
          <p:spPr>
            <a:xfrm>
              <a:off x="0" y="0"/>
              <a:ext cx="25868362" cy="8894736"/>
            </a:xfrm>
            <a:custGeom>
              <a:avLst/>
              <a:gdLst/>
              <a:ahLst/>
              <a:cxnLst/>
              <a:rect l="l" t="t" r="r" b="b"/>
              <a:pathLst>
                <a:path w="25868362" h="8894736">
                  <a:moveTo>
                    <a:pt x="25723582" y="8749956"/>
                  </a:moveTo>
                  <a:lnTo>
                    <a:pt x="25868362" y="8749956"/>
                  </a:lnTo>
                  <a:lnTo>
                    <a:pt x="25868362" y="8894736"/>
                  </a:lnTo>
                  <a:lnTo>
                    <a:pt x="25723582" y="8894736"/>
                  </a:lnTo>
                  <a:lnTo>
                    <a:pt x="25723582" y="8749956"/>
                  </a:lnTo>
                  <a:close/>
                  <a:moveTo>
                    <a:pt x="0" y="144780"/>
                  </a:moveTo>
                  <a:lnTo>
                    <a:pt x="144780" y="144780"/>
                  </a:lnTo>
                  <a:lnTo>
                    <a:pt x="144780" y="8749956"/>
                  </a:lnTo>
                  <a:lnTo>
                    <a:pt x="0" y="8749956"/>
                  </a:lnTo>
                  <a:lnTo>
                    <a:pt x="0" y="144780"/>
                  </a:lnTo>
                  <a:close/>
                  <a:moveTo>
                    <a:pt x="0" y="8749956"/>
                  </a:moveTo>
                  <a:lnTo>
                    <a:pt x="144780" y="8749956"/>
                  </a:lnTo>
                  <a:lnTo>
                    <a:pt x="144780" y="8894736"/>
                  </a:lnTo>
                  <a:lnTo>
                    <a:pt x="0" y="8894736"/>
                  </a:lnTo>
                  <a:lnTo>
                    <a:pt x="0" y="8749956"/>
                  </a:lnTo>
                  <a:close/>
                  <a:moveTo>
                    <a:pt x="25723582" y="144780"/>
                  </a:moveTo>
                  <a:lnTo>
                    <a:pt x="25868362" y="144780"/>
                  </a:lnTo>
                  <a:lnTo>
                    <a:pt x="25868362" y="8749956"/>
                  </a:lnTo>
                  <a:lnTo>
                    <a:pt x="25723582" y="8749956"/>
                  </a:lnTo>
                  <a:lnTo>
                    <a:pt x="25723582" y="144780"/>
                  </a:lnTo>
                  <a:close/>
                  <a:moveTo>
                    <a:pt x="144780" y="8749956"/>
                  </a:moveTo>
                  <a:lnTo>
                    <a:pt x="25723582" y="8749956"/>
                  </a:lnTo>
                  <a:lnTo>
                    <a:pt x="25723582" y="8894736"/>
                  </a:lnTo>
                  <a:lnTo>
                    <a:pt x="144780" y="8894736"/>
                  </a:lnTo>
                  <a:lnTo>
                    <a:pt x="144780" y="8749956"/>
                  </a:lnTo>
                  <a:close/>
                  <a:moveTo>
                    <a:pt x="25723582" y="0"/>
                  </a:moveTo>
                  <a:lnTo>
                    <a:pt x="25868362" y="0"/>
                  </a:lnTo>
                  <a:lnTo>
                    <a:pt x="25868362" y="144780"/>
                  </a:lnTo>
                  <a:lnTo>
                    <a:pt x="25723582" y="144780"/>
                  </a:lnTo>
                  <a:lnTo>
                    <a:pt x="25723582" y="0"/>
                  </a:lnTo>
                  <a:close/>
                  <a:moveTo>
                    <a:pt x="0" y="0"/>
                  </a:moveTo>
                  <a:lnTo>
                    <a:pt x="144780" y="0"/>
                  </a:lnTo>
                  <a:lnTo>
                    <a:pt x="144780" y="144780"/>
                  </a:lnTo>
                  <a:lnTo>
                    <a:pt x="0" y="144780"/>
                  </a:lnTo>
                  <a:lnTo>
                    <a:pt x="0" y="0"/>
                  </a:lnTo>
                  <a:close/>
                  <a:moveTo>
                    <a:pt x="144780" y="0"/>
                  </a:moveTo>
                  <a:lnTo>
                    <a:pt x="25723582" y="0"/>
                  </a:lnTo>
                  <a:lnTo>
                    <a:pt x="25723582" y="144780"/>
                  </a:lnTo>
                  <a:lnTo>
                    <a:pt x="144780" y="144780"/>
                  </a:lnTo>
                  <a:lnTo>
                    <a:pt x="144780" y="0"/>
                  </a:lnTo>
                  <a:close/>
                </a:path>
              </a:pathLst>
            </a:custGeom>
            <a:solidFill>
              <a:srgbClr val="2E414D"/>
            </a:solidFill>
          </p:spPr>
        </p:sp>
      </p:grpSp>
      <p:grpSp>
        <p:nvGrpSpPr>
          <p:cNvPr id="10" name="Group 10"/>
          <p:cNvGrpSpPr/>
          <p:nvPr/>
        </p:nvGrpSpPr>
        <p:grpSpPr>
          <a:xfrm>
            <a:off x="6956947" y="5980605"/>
            <a:ext cx="9838911" cy="2988341"/>
            <a:chOff x="0" y="0"/>
            <a:chExt cx="13118548" cy="3984455"/>
          </a:xfrm>
        </p:grpSpPr>
        <p:sp>
          <p:nvSpPr>
            <p:cNvPr id="11" name="TextBox 11"/>
            <p:cNvSpPr txBox="1"/>
            <p:nvPr/>
          </p:nvSpPr>
          <p:spPr>
            <a:xfrm>
              <a:off x="0" y="-76200"/>
              <a:ext cx="13118548" cy="1034315"/>
            </a:xfrm>
            <a:prstGeom prst="rect">
              <a:avLst/>
            </a:prstGeom>
          </p:spPr>
          <p:txBody>
            <a:bodyPr lIns="0" tIns="0" rIns="0" bIns="0" rtlCol="0" anchor="t">
              <a:spAutoFit/>
            </a:bodyPr>
            <a:lstStyle/>
            <a:p>
              <a:pPr algn="ctr">
                <a:lnSpc>
                  <a:spcPts val="6592"/>
                </a:lnSpc>
              </a:pPr>
              <a:r>
                <a:rPr lang="en-US" sz="4709" spc="612">
                  <a:solidFill>
                    <a:srgbClr val="2E414D"/>
                  </a:solidFill>
                  <a:latin typeface="Now Bold"/>
                </a:rPr>
                <a:t>DEĞERLENDIRME</a:t>
              </a:r>
            </a:p>
          </p:txBody>
        </p:sp>
        <p:sp>
          <p:nvSpPr>
            <p:cNvPr id="12" name="TextBox 12"/>
            <p:cNvSpPr txBox="1"/>
            <p:nvPr/>
          </p:nvSpPr>
          <p:spPr>
            <a:xfrm>
              <a:off x="0" y="1396782"/>
              <a:ext cx="13118548" cy="2587673"/>
            </a:xfrm>
            <a:prstGeom prst="rect">
              <a:avLst/>
            </a:prstGeom>
          </p:spPr>
          <p:txBody>
            <a:bodyPr lIns="0" tIns="0" rIns="0" bIns="0" rtlCol="0" anchor="t">
              <a:spAutoFit/>
            </a:bodyPr>
            <a:lstStyle/>
            <a:p>
              <a:pPr>
                <a:lnSpc>
                  <a:spcPts val="5351"/>
                </a:lnSpc>
              </a:pPr>
              <a:r>
                <a:rPr lang="en-US" sz="3567" spc="35">
                  <a:solidFill>
                    <a:srgbClr val="2E414D"/>
                  </a:solidFill>
                  <a:latin typeface="Now"/>
                </a:rPr>
                <a:t>Günün bitiminde, zamanm nasil harcandigi mutlaka kontrol edilmeli, günün degerlendirm~si yapilmalidir.</a:t>
              </a:r>
            </a:p>
          </p:txBody>
        </p:sp>
      </p:grpSp>
      <p:grpSp>
        <p:nvGrpSpPr>
          <p:cNvPr id="13" name="Group 13"/>
          <p:cNvGrpSpPr/>
          <p:nvPr/>
        </p:nvGrpSpPr>
        <p:grpSpPr>
          <a:xfrm>
            <a:off x="6956947" y="1465322"/>
            <a:ext cx="10067341" cy="2872528"/>
            <a:chOff x="0" y="0"/>
            <a:chExt cx="13423121" cy="3830037"/>
          </a:xfrm>
        </p:grpSpPr>
        <p:sp>
          <p:nvSpPr>
            <p:cNvPr id="14" name="TextBox 14"/>
            <p:cNvSpPr txBox="1"/>
            <p:nvPr/>
          </p:nvSpPr>
          <p:spPr>
            <a:xfrm>
              <a:off x="0" y="-85725"/>
              <a:ext cx="13423121" cy="962997"/>
            </a:xfrm>
            <a:prstGeom prst="rect">
              <a:avLst/>
            </a:prstGeom>
          </p:spPr>
          <p:txBody>
            <a:bodyPr lIns="0" tIns="0" rIns="0" bIns="0" rtlCol="0" anchor="t">
              <a:spAutoFit/>
            </a:bodyPr>
            <a:lstStyle/>
            <a:p>
              <a:pPr algn="ctr">
                <a:lnSpc>
                  <a:spcPts val="6037"/>
                </a:lnSpc>
              </a:pPr>
              <a:r>
                <a:rPr lang="en-US" sz="4312" spc="560">
                  <a:solidFill>
                    <a:srgbClr val="2E414D"/>
                  </a:solidFill>
                  <a:latin typeface="Now Bold"/>
                </a:rPr>
                <a:t>UYGULAMA</a:t>
              </a:r>
            </a:p>
          </p:txBody>
        </p:sp>
        <p:sp>
          <p:nvSpPr>
            <p:cNvPr id="15" name="TextBox 15"/>
            <p:cNvSpPr txBox="1"/>
            <p:nvPr/>
          </p:nvSpPr>
          <p:spPr>
            <a:xfrm>
              <a:off x="0" y="1140691"/>
              <a:ext cx="13423121" cy="2689347"/>
            </a:xfrm>
            <a:prstGeom prst="rect">
              <a:avLst/>
            </a:prstGeom>
          </p:spPr>
          <p:txBody>
            <a:bodyPr lIns="0" tIns="0" rIns="0" bIns="0" rtlCol="0" anchor="t">
              <a:spAutoFit/>
            </a:bodyPr>
            <a:lstStyle/>
            <a:p>
              <a:pPr>
                <a:lnSpc>
                  <a:spcPts val="3250"/>
                </a:lnSpc>
              </a:pPr>
              <a:r>
                <a:rPr lang="en-US" sz="2166" spc="21">
                  <a:solidFill>
                    <a:srgbClr val="2E414D"/>
                  </a:solidFill>
                  <a:latin typeface="Now"/>
                </a:rPr>
                <a:t>Hazirlanan plan </a:t>
              </a:r>
              <a:r>
                <a:rPr lang="en-US" sz="2166" spc="21">
                  <a:solidFill>
                    <a:srgbClr val="2E414D"/>
                  </a:solidFill>
                  <a:latin typeface="Now Bold"/>
                </a:rPr>
                <a:t>uygulanir</a:t>
              </a:r>
              <a:r>
                <a:rPr lang="en-US" sz="2166" spc="21">
                  <a:solidFill>
                    <a:srgbClr val="2E414D"/>
                  </a:solidFill>
                  <a:latin typeface="Now"/>
                </a:rPr>
                <a:t>. Bunun için en önemli is, </a:t>
              </a:r>
              <a:r>
                <a:rPr lang="en-US" sz="2166" spc="21">
                  <a:solidFill>
                    <a:srgbClr val="2E414D"/>
                  </a:solidFill>
                  <a:latin typeface="Now Bold"/>
                </a:rPr>
                <a:t>öncelikle yapilmali, en zor ise, en enerjik zaman ayrilmali</a:t>
              </a:r>
              <a:r>
                <a:rPr lang="en-US" sz="2166" spc="21">
                  <a:solidFill>
                    <a:srgbClr val="2E414D"/>
                  </a:solidFill>
                  <a:latin typeface="Now"/>
                </a:rPr>
                <a:t>, kolay isler, zor isler arasina serpistirilmeli, önemsiz isler, en verimsiz saatlere yerlestirilmeli, fazla ayrintiya girmeden, asiri titizlige kaçmadan çalisiimali, </a:t>
              </a:r>
              <a:r>
                <a:rPr lang="en-US" sz="2166" spc="21">
                  <a:solidFill>
                    <a:srgbClr val="2E414D"/>
                  </a:solidFill>
                  <a:latin typeface="Now Bold"/>
                </a:rPr>
                <a:t>önemsiz kararlar çabuk verilmeli, ayni nitelikte isler ayn</a:t>
              </a:r>
              <a:r>
                <a:rPr lang="en-US" sz="2166" spc="21">
                  <a:solidFill>
                    <a:srgbClr val="2E414D"/>
                  </a:solidFill>
                  <a:latin typeface="Now"/>
                </a:rPr>
                <a:t>i grupta toplanmaiidir</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0" y="-172583"/>
            <a:ext cx="7464719" cy="10632167"/>
            <a:chOff x="0" y="0"/>
            <a:chExt cx="17725770" cy="25247214"/>
          </a:xfrm>
        </p:grpSpPr>
        <p:sp>
          <p:nvSpPr>
            <p:cNvPr id="3" name="Freeform 3"/>
            <p:cNvSpPr/>
            <p:nvPr/>
          </p:nvSpPr>
          <p:spPr>
            <a:xfrm>
              <a:off x="72390" y="72390"/>
              <a:ext cx="17580990" cy="25102433"/>
            </a:xfrm>
            <a:custGeom>
              <a:avLst/>
              <a:gdLst/>
              <a:ahLst/>
              <a:cxnLst/>
              <a:rect l="l" t="t" r="r" b="b"/>
              <a:pathLst>
                <a:path w="17580990" h="25102433">
                  <a:moveTo>
                    <a:pt x="0" y="0"/>
                  </a:moveTo>
                  <a:lnTo>
                    <a:pt x="17580990" y="0"/>
                  </a:lnTo>
                  <a:lnTo>
                    <a:pt x="17580990" y="25102433"/>
                  </a:lnTo>
                  <a:lnTo>
                    <a:pt x="0" y="25102433"/>
                  </a:lnTo>
                  <a:lnTo>
                    <a:pt x="0" y="0"/>
                  </a:lnTo>
                  <a:close/>
                </a:path>
              </a:pathLst>
            </a:custGeom>
            <a:solidFill>
              <a:srgbClr val="FAFEFF"/>
            </a:solidFill>
          </p:spPr>
        </p:sp>
        <p:sp>
          <p:nvSpPr>
            <p:cNvPr id="4" name="Freeform 4"/>
            <p:cNvSpPr/>
            <p:nvPr/>
          </p:nvSpPr>
          <p:spPr>
            <a:xfrm>
              <a:off x="0" y="0"/>
              <a:ext cx="17725771" cy="25247214"/>
            </a:xfrm>
            <a:custGeom>
              <a:avLst/>
              <a:gdLst/>
              <a:ahLst/>
              <a:cxnLst/>
              <a:rect l="l" t="t" r="r" b="b"/>
              <a:pathLst>
                <a:path w="17725771" h="25247214">
                  <a:moveTo>
                    <a:pt x="17580990" y="25102434"/>
                  </a:moveTo>
                  <a:lnTo>
                    <a:pt x="17725771" y="25102434"/>
                  </a:lnTo>
                  <a:lnTo>
                    <a:pt x="17725771" y="25247214"/>
                  </a:lnTo>
                  <a:lnTo>
                    <a:pt x="17580990" y="25247214"/>
                  </a:lnTo>
                  <a:lnTo>
                    <a:pt x="17580990" y="25102434"/>
                  </a:lnTo>
                  <a:close/>
                  <a:moveTo>
                    <a:pt x="0" y="144780"/>
                  </a:moveTo>
                  <a:lnTo>
                    <a:pt x="144780" y="144780"/>
                  </a:lnTo>
                  <a:lnTo>
                    <a:pt x="144780" y="25102434"/>
                  </a:lnTo>
                  <a:lnTo>
                    <a:pt x="0" y="25102434"/>
                  </a:lnTo>
                  <a:lnTo>
                    <a:pt x="0" y="144780"/>
                  </a:lnTo>
                  <a:close/>
                  <a:moveTo>
                    <a:pt x="0" y="25102434"/>
                  </a:moveTo>
                  <a:lnTo>
                    <a:pt x="144780" y="25102434"/>
                  </a:lnTo>
                  <a:lnTo>
                    <a:pt x="144780" y="25247214"/>
                  </a:lnTo>
                  <a:lnTo>
                    <a:pt x="0" y="25247214"/>
                  </a:lnTo>
                  <a:lnTo>
                    <a:pt x="0" y="25102434"/>
                  </a:lnTo>
                  <a:close/>
                  <a:moveTo>
                    <a:pt x="17580990" y="144780"/>
                  </a:moveTo>
                  <a:lnTo>
                    <a:pt x="17725771" y="144780"/>
                  </a:lnTo>
                  <a:lnTo>
                    <a:pt x="17725771" y="25102434"/>
                  </a:lnTo>
                  <a:lnTo>
                    <a:pt x="17580990" y="25102434"/>
                  </a:lnTo>
                  <a:lnTo>
                    <a:pt x="17580990" y="144780"/>
                  </a:lnTo>
                  <a:close/>
                  <a:moveTo>
                    <a:pt x="144780" y="25102434"/>
                  </a:moveTo>
                  <a:lnTo>
                    <a:pt x="17580990" y="25102434"/>
                  </a:lnTo>
                  <a:lnTo>
                    <a:pt x="17580990" y="25247214"/>
                  </a:lnTo>
                  <a:lnTo>
                    <a:pt x="144780" y="25247214"/>
                  </a:lnTo>
                  <a:lnTo>
                    <a:pt x="144780" y="25102434"/>
                  </a:lnTo>
                  <a:close/>
                  <a:moveTo>
                    <a:pt x="17580990" y="0"/>
                  </a:moveTo>
                  <a:lnTo>
                    <a:pt x="17725771" y="0"/>
                  </a:lnTo>
                  <a:lnTo>
                    <a:pt x="17725771" y="144780"/>
                  </a:lnTo>
                  <a:lnTo>
                    <a:pt x="17580990" y="144780"/>
                  </a:lnTo>
                  <a:lnTo>
                    <a:pt x="17580990" y="0"/>
                  </a:lnTo>
                  <a:close/>
                  <a:moveTo>
                    <a:pt x="0" y="0"/>
                  </a:moveTo>
                  <a:lnTo>
                    <a:pt x="144780" y="0"/>
                  </a:lnTo>
                  <a:lnTo>
                    <a:pt x="144780" y="144780"/>
                  </a:lnTo>
                  <a:lnTo>
                    <a:pt x="0" y="144780"/>
                  </a:lnTo>
                  <a:lnTo>
                    <a:pt x="0" y="0"/>
                  </a:lnTo>
                  <a:close/>
                  <a:moveTo>
                    <a:pt x="144780" y="0"/>
                  </a:moveTo>
                  <a:lnTo>
                    <a:pt x="17580990" y="0"/>
                  </a:lnTo>
                  <a:lnTo>
                    <a:pt x="17580990" y="144780"/>
                  </a:lnTo>
                  <a:lnTo>
                    <a:pt x="144780" y="144780"/>
                  </a:lnTo>
                  <a:lnTo>
                    <a:pt x="144780" y="0"/>
                  </a:lnTo>
                  <a:close/>
                </a:path>
              </a:pathLst>
            </a:custGeom>
            <a:solidFill>
              <a:srgbClr val="2E414D"/>
            </a:solidFill>
          </p:spPr>
        </p:sp>
      </p:grpSp>
      <p:sp>
        <p:nvSpPr>
          <p:cNvPr id="5" name="TextBox 5"/>
          <p:cNvSpPr txBox="1"/>
          <p:nvPr/>
        </p:nvSpPr>
        <p:spPr>
          <a:xfrm>
            <a:off x="8809873" y="1985383"/>
            <a:ext cx="8449427" cy="6537426"/>
          </a:xfrm>
          <a:prstGeom prst="rect">
            <a:avLst/>
          </a:prstGeom>
        </p:spPr>
        <p:txBody>
          <a:bodyPr lIns="0" tIns="0" rIns="0" bIns="0" rtlCol="0" anchor="t">
            <a:spAutoFit/>
          </a:bodyPr>
          <a:lstStyle/>
          <a:p>
            <a:pPr>
              <a:lnSpc>
                <a:spcPts val="3996"/>
              </a:lnSpc>
            </a:pPr>
            <a:r>
              <a:rPr lang="en-US" sz="2664" spc="26">
                <a:solidFill>
                  <a:srgbClr val="2E414D"/>
                </a:solidFill>
                <a:latin typeface="Now"/>
              </a:rPr>
              <a:t>Yapılan araştırmalar </a:t>
            </a:r>
            <a:r>
              <a:rPr lang="en-US" sz="2664" spc="26">
                <a:solidFill>
                  <a:srgbClr val="2E414D"/>
                </a:solidFill>
                <a:latin typeface="Now Bold"/>
              </a:rPr>
              <a:t>tercih ettikleri öğrenme stiliyle öğretildiğinde</a:t>
            </a:r>
            <a:r>
              <a:rPr lang="en-US" sz="2664" spc="26">
                <a:solidFill>
                  <a:srgbClr val="2E414D"/>
                </a:solidFill>
                <a:latin typeface="Now"/>
              </a:rPr>
              <a:t> öğrencilerin aşağıdaki davranışları gösterdiklerini belirtmektedir.</a:t>
            </a:r>
          </a:p>
          <a:p>
            <a:pPr>
              <a:lnSpc>
                <a:spcPts val="3996"/>
              </a:lnSpc>
            </a:pPr>
            <a:endParaRPr lang="en-US" sz="2664" spc="26">
              <a:solidFill>
                <a:srgbClr val="2E414D"/>
              </a:solidFill>
              <a:latin typeface="Now"/>
            </a:endParaRPr>
          </a:p>
          <a:p>
            <a:pPr marL="575162" lvl="1" indent="-287581">
              <a:lnSpc>
                <a:spcPts val="3996"/>
              </a:lnSpc>
              <a:buFont typeface="Arial"/>
              <a:buChar char="•"/>
            </a:pPr>
            <a:r>
              <a:rPr lang="en-US" sz="2664" spc="26">
                <a:solidFill>
                  <a:srgbClr val="2E414D"/>
                </a:solidFill>
                <a:latin typeface="Now"/>
              </a:rPr>
              <a:t> Öğretime karşı olumlu tutumlarda istatistiksel olarak önemli oranda </a:t>
            </a:r>
            <a:r>
              <a:rPr lang="en-US" sz="2664" spc="26">
                <a:solidFill>
                  <a:srgbClr val="2E414D"/>
                </a:solidFill>
                <a:latin typeface="Now Bold"/>
              </a:rPr>
              <a:t>artı,</a:t>
            </a:r>
            <a:r>
              <a:rPr lang="en-US" sz="2664" spc="26">
                <a:solidFill>
                  <a:srgbClr val="2E414D"/>
                </a:solidFill>
                <a:latin typeface="Now"/>
              </a:rPr>
              <a:t> </a:t>
            </a:r>
          </a:p>
          <a:p>
            <a:pPr marL="575162" lvl="1" indent="-287581">
              <a:lnSpc>
                <a:spcPts val="3996"/>
              </a:lnSpc>
              <a:buFont typeface="Arial"/>
              <a:buChar char="•"/>
            </a:pPr>
            <a:r>
              <a:rPr lang="en-US" sz="2664" spc="26">
                <a:solidFill>
                  <a:srgbClr val="2E414D"/>
                </a:solidFill>
                <a:latin typeface="Now"/>
              </a:rPr>
              <a:t> Kendinden farklı olanı kabullenmede </a:t>
            </a:r>
            <a:r>
              <a:rPr lang="en-US" sz="2664" spc="26">
                <a:solidFill>
                  <a:srgbClr val="2E414D"/>
                </a:solidFill>
                <a:latin typeface="Now Bold"/>
              </a:rPr>
              <a:t>artı, </a:t>
            </a:r>
          </a:p>
          <a:p>
            <a:pPr marL="575162" lvl="1" indent="-287581">
              <a:lnSpc>
                <a:spcPts val="3996"/>
              </a:lnSpc>
              <a:buFont typeface="Arial"/>
              <a:buChar char="•"/>
            </a:pPr>
            <a:r>
              <a:rPr lang="en-US" sz="2664" spc="26">
                <a:solidFill>
                  <a:srgbClr val="2E414D"/>
                </a:solidFill>
                <a:latin typeface="Now"/>
              </a:rPr>
              <a:t> Akademik başarıda istatistiksel olarak önemli oranda </a:t>
            </a:r>
            <a:r>
              <a:rPr lang="en-US" sz="2664" spc="26">
                <a:solidFill>
                  <a:srgbClr val="2E414D"/>
                </a:solidFill>
                <a:latin typeface="Now Bold"/>
              </a:rPr>
              <a:t>artı, </a:t>
            </a:r>
          </a:p>
          <a:p>
            <a:pPr marL="575162" lvl="1" indent="-287581">
              <a:lnSpc>
                <a:spcPts val="3996"/>
              </a:lnSpc>
              <a:buFont typeface="Arial"/>
              <a:buChar char="•"/>
            </a:pPr>
            <a:r>
              <a:rPr lang="en-US" sz="2664" spc="26">
                <a:solidFill>
                  <a:srgbClr val="2E414D"/>
                </a:solidFill>
                <a:latin typeface="Now"/>
              </a:rPr>
              <a:t> Sınıf içi davranışlarda ve disiplinde </a:t>
            </a:r>
            <a:r>
              <a:rPr lang="en-US" sz="2664" spc="26">
                <a:solidFill>
                  <a:srgbClr val="2E414D"/>
                </a:solidFill>
                <a:latin typeface="Now Bold"/>
              </a:rPr>
              <a:t>olumlu yönde gelişme, </a:t>
            </a:r>
          </a:p>
          <a:p>
            <a:pPr marL="575162" lvl="1" indent="-287581">
              <a:lnSpc>
                <a:spcPts val="3996"/>
              </a:lnSpc>
              <a:buFont typeface="Arial"/>
              <a:buChar char="•"/>
            </a:pPr>
            <a:r>
              <a:rPr lang="en-US" sz="2664" spc="26">
                <a:solidFill>
                  <a:srgbClr val="2E414D"/>
                </a:solidFill>
                <a:latin typeface="Now"/>
              </a:rPr>
              <a:t>Ev ödevlerini tamamlamada daha çok </a:t>
            </a:r>
            <a:r>
              <a:rPr lang="en-US" sz="2664" spc="26">
                <a:solidFill>
                  <a:srgbClr val="2E414D"/>
                </a:solidFill>
                <a:latin typeface="Now Bold"/>
              </a:rPr>
              <a:t>içsel disiplin. </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64997" y="6997338"/>
            <a:ext cx="5136684" cy="4819144"/>
          </a:xfrm>
          <a:prstGeom prst="rect">
            <a:avLst/>
          </a:prstGeom>
        </p:spPr>
      </p:pic>
      <p:sp>
        <p:nvSpPr>
          <p:cNvPr id="7" name="TextBox 7"/>
          <p:cNvSpPr txBox="1"/>
          <p:nvPr/>
        </p:nvSpPr>
        <p:spPr>
          <a:xfrm>
            <a:off x="0" y="2229639"/>
            <a:ext cx="7240952" cy="2152650"/>
          </a:xfrm>
          <a:prstGeom prst="rect">
            <a:avLst/>
          </a:prstGeom>
        </p:spPr>
        <p:txBody>
          <a:bodyPr lIns="0" tIns="0" rIns="0" bIns="0" rtlCol="0" anchor="t">
            <a:spAutoFit/>
          </a:bodyPr>
          <a:lstStyle/>
          <a:p>
            <a:pPr algn="ctr">
              <a:lnSpc>
                <a:spcPts val="8325"/>
              </a:lnSpc>
            </a:pPr>
            <a:r>
              <a:rPr lang="en-US" sz="7500" spc="165">
                <a:solidFill>
                  <a:srgbClr val="2E414D"/>
                </a:solidFill>
                <a:latin typeface="Josefin Sans Bold"/>
              </a:rPr>
              <a:t>ÖĞRENME STİLLERİ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530</Words>
  <Application>Microsoft Office PowerPoint</Application>
  <PresentationFormat>Özel</PresentationFormat>
  <Paragraphs>39</Paragraphs>
  <Slides>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vt:i4>
      </vt:variant>
    </vt:vector>
  </HeadingPairs>
  <TitlesOfParts>
    <vt:vector size="13" baseType="lpstr">
      <vt:lpstr>Josefin Sans Bold</vt:lpstr>
      <vt:lpstr>Arial</vt:lpstr>
      <vt:lpstr>Now Bold</vt:lpstr>
      <vt:lpstr>Calibri</vt:lpstr>
      <vt:lpstr>Now</vt:lpstr>
      <vt:lpstr>Office Theme</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Zaman Yönetimi ve Öğrenme Stilleri</dc:title>
  <dc:creator>HP</dc:creator>
  <cp:lastModifiedBy>HP</cp:lastModifiedBy>
  <cp:revision>3</cp:revision>
  <dcterms:created xsi:type="dcterms:W3CDTF">2006-08-16T00:00:00Z</dcterms:created>
  <dcterms:modified xsi:type="dcterms:W3CDTF">2022-01-05T10:00:42Z</dcterms:modified>
  <dc:identifier>DAEwKEQkLak</dc:identifier>
</cp:coreProperties>
</file>