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1" r:id="rId5"/>
    <p:sldId id="275" r:id="rId6"/>
    <p:sldId id="259" r:id="rId7"/>
    <p:sldId id="260" r:id="rId8"/>
    <p:sldId id="264" r:id="rId9"/>
    <p:sldId id="261" r:id="rId10"/>
    <p:sldId id="270" r:id="rId11"/>
    <p:sldId id="266" r:id="rId12"/>
    <p:sldId id="272" r:id="rId13"/>
    <p:sldId id="278" r:id="rId14"/>
    <p:sldId id="273" r:id="rId15"/>
    <p:sldId id="279" r:id="rId16"/>
    <p:sldId id="276" r:id="rId17"/>
    <p:sldId id="277" r:id="rId18"/>
    <p:sldId id="282" r:id="rId19"/>
    <p:sldId id="283" r:id="rId20"/>
    <p:sldId id="292" r:id="rId21"/>
    <p:sldId id="291" r:id="rId22"/>
    <p:sldId id="289" r:id="rId23"/>
    <p:sldId id="293"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9" d="100"/>
          <a:sy n="99" d="100"/>
        </p:scale>
        <p:origin x="90" y="4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848301C-677F-4AB9-BDF0-1FD74E17D147}" type="datetimeFigureOut">
              <a:rPr lang="tr-TR" smtClean="0"/>
              <a:t>22.12.2021</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82ABEE3-9DD9-48C1-9A84-64B25BC53306}" type="slidenum">
              <a:rPr lang="tr-TR" smtClean="0"/>
              <a:t>‹#›</a:t>
            </a:fld>
            <a:endParaRPr lang="tr-TR"/>
          </a:p>
        </p:txBody>
      </p:sp>
    </p:spTree>
    <p:extLst>
      <p:ext uri="{BB962C8B-B14F-4D97-AF65-F5344CB8AC3E}">
        <p14:creationId xmlns:p14="http://schemas.microsoft.com/office/powerpoint/2010/main" val="523196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848301C-677F-4AB9-BDF0-1FD74E17D147}" type="datetimeFigureOut">
              <a:rPr lang="tr-TR" smtClean="0"/>
              <a:t>22.12.2021</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82ABEE3-9DD9-48C1-9A84-64B25BC53306}" type="slidenum">
              <a:rPr lang="tr-TR" smtClean="0"/>
              <a:t>‹#›</a:t>
            </a:fld>
            <a:endParaRPr lang="tr-TR"/>
          </a:p>
        </p:txBody>
      </p:sp>
    </p:spTree>
    <p:extLst>
      <p:ext uri="{BB962C8B-B14F-4D97-AF65-F5344CB8AC3E}">
        <p14:creationId xmlns:p14="http://schemas.microsoft.com/office/powerpoint/2010/main" val="648448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848301C-677F-4AB9-BDF0-1FD74E17D147}" type="datetimeFigureOut">
              <a:rPr lang="tr-TR" smtClean="0"/>
              <a:t>22.12.2021</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82ABEE3-9DD9-48C1-9A84-64B25BC53306}" type="slidenum">
              <a:rPr lang="tr-TR" smtClean="0"/>
              <a:t>‹#›</a:t>
            </a:fld>
            <a:endParaRPr lang="tr-TR"/>
          </a:p>
        </p:txBody>
      </p:sp>
    </p:spTree>
    <p:extLst>
      <p:ext uri="{BB962C8B-B14F-4D97-AF65-F5344CB8AC3E}">
        <p14:creationId xmlns:p14="http://schemas.microsoft.com/office/powerpoint/2010/main" val="3505830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848301C-677F-4AB9-BDF0-1FD74E17D147}" type="datetimeFigureOut">
              <a:rPr lang="tr-TR" smtClean="0"/>
              <a:t>22.12.2021</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82ABEE3-9DD9-48C1-9A84-64B25BC53306}" type="slidenum">
              <a:rPr lang="tr-TR" smtClean="0"/>
              <a:t>‹#›</a:t>
            </a:fld>
            <a:endParaRPr lang="tr-TR"/>
          </a:p>
        </p:txBody>
      </p:sp>
    </p:spTree>
    <p:extLst>
      <p:ext uri="{BB962C8B-B14F-4D97-AF65-F5344CB8AC3E}">
        <p14:creationId xmlns:p14="http://schemas.microsoft.com/office/powerpoint/2010/main" val="3998408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848301C-677F-4AB9-BDF0-1FD74E17D147}" type="datetimeFigureOut">
              <a:rPr lang="tr-TR" smtClean="0"/>
              <a:t>22.12.2021</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82ABEE3-9DD9-48C1-9A84-64B25BC53306}" type="slidenum">
              <a:rPr lang="tr-TR" smtClean="0"/>
              <a:t>‹#›</a:t>
            </a:fld>
            <a:endParaRPr lang="tr-TR"/>
          </a:p>
        </p:txBody>
      </p:sp>
    </p:spTree>
    <p:extLst>
      <p:ext uri="{BB962C8B-B14F-4D97-AF65-F5344CB8AC3E}">
        <p14:creationId xmlns:p14="http://schemas.microsoft.com/office/powerpoint/2010/main" val="2747643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848301C-677F-4AB9-BDF0-1FD74E17D147}" type="datetimeFigureOut">
              <a:rPr lang="tr-TR" smtClean="0"/>
              <a:t>22.12.2021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82ABEE3-9DD9-48C1-9A84-64B25BC53306}" type="slidenum">
              <a:rPr lang="tr-TR" smtClean="0"/>
              <a:t>‹#›</a:t>
            </a:fld>
            <a:endParaRPr lang="tr-TR"/>
          </a:p>
        </p:txBody>
      </p:sp>
    </p:spTree>
    <p:extLst>
      <p:ext uri="{BB962C8B-B14F-4D97-AF65-F5344CB8AC3E}">
        <p14:creationId xmlns:p14="http://schemas.microsoft.com/office/powerpoint/2010/main" val="1464832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848301C-677F-4AB9-BDF0-1FD74E17D147}" type="datetimeFigureOut">
              <a:rPr lang="tr-TR" smtClean="0"/>
              <a:t>22.12.2021</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482ABEE3-9DD9-48C1-9A84-64B25BC53306}" type="slidenum">
              <a:rPr lang="tr-TR" smtClean="0"/>
              <a:t>‹#›</a:t>
            </a:fld>
            <a:endParaRPr lang="tr-TR"/>
          </a:p>
        </p:txBody>
      </p:sp>
    </p:spTree>
    <p:extLst>
      <p:ext uri="{BB962C8B-B14F-4D97-AF65-F5344CB8AC3E}">
        <p14:creationId xmlns:p14="http://schemas.microsoft.com/office/powerpoint/2010/main" val="24891140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848301C-677F-4AB9-BDF0-1FD74E17D147}" type="datetimeFigureOut">
              <a:rPr lang="tr-TR" smtClean="0"/>
              <a:t>22.12.2021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82ABEE3-9DD9-48C1-9A84-64B25BC53306}" type="slidenum">
              <a:rPr lang="tr-TR" smtClean="0"/>
              <a:t>‹#›</a:t>
            </a:fld>
            <a:endParaRPr lang="tr-TR"/>
          </a:p>
        </p:txBody>
      </p:sp>
    </p:spTree>
    <p:extLst>
      <p:ext uri="{BB962C8B-B14F-4D97-AF65-F5344CB8AC3E}">
        <p14:creationId xmlns:p14="http://schemas.microsoft.com/office/powerpoint/2010/main" val="17768995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848301C-677F-4AB9-BDF0-1FD74E17D147}" type="datetimeFigureOut">
              <a:rPr lang="tr-TR" smtClean="0"/>
              <a:t>22.12.2021</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82ABEE3-9DD9-48C1-9A84-64B25BC53306}" type="slidenum">
              <a:rPr lang="tr-TR" smtClean="0"/>
              <a:t>‹#›</a:t>
            </a:fld>
            <a:endParaRPr lang="tr-TR"/>
          </a:p>
        </p:txBody>
      </p:sp>
    </p:spTree>
    <p:extLst>
      <p:ext uri="{BB962C8B-B14F-4D97-AF65-F5344CB8AC3E}">
        <p14:creationId xmlns:p14="http://schemas.microsoft.com/office/powerpoint/2010/main" val="273934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848301C-677F-4AB9-BDF0-1FD74E17D147}" type="datetimeFigureOut">
              <a:rPr lang="tr-TR" smtClean="0"/>
              <a:t>22.12.2021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82ABEE3-9DD9-48C1-9A84-64B25BC53306}" type="slidenum">
              <a:rPr lang="tr-TR" smtClean="0"/>
              <a:t>‹#›</a:t>
            </a:fld>
            <a:endParaRPr lang="tr-TR"/>
          </a:p>
        </p:txBody>
      </p:sp>
    </p:spTree>
    <p:extLst>
      <p:ext uri="{BB962C8B-B14F-4D97-AF65-F5344CB8AC3E}">
        <p14:creationId xmlns:p14="http://schemas.microsoft.com/office/powerpoint/2010/main" val="1170167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848301C-677F-4AB9-BDF0-1FD74E17D147}" type="datetimeFigureOut">
              <a:rPr lang="tr-TR" smtClean="0"/>
              <a:t>22.12.2021</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82ABEE3-9DD9-48C1-9A84-64B25BC53306}" type="slidenum">
              <a:rPr lang="tr-TR" smtClean="0"/>
              <a:t>‹#›</a:t>
            </a:fld>
            <a:endParaRPr lang="tr-TR"/>
          </a:p>
        </p:txBody>
      </p:sp>
    </p:spTree>
    <p:extLst>
      <p:ext uri="{BB962C8B-B14F-4D97-AF65-F5344CB8AC3E}">
        <p14:creationId xmlns:p14="http://schemas.microsoft.com/office/powerpoint/2010/main" val="1270338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848301C-677F-4AB9-BDF0-1FD74E17D147}" type="datetimeFigureOut">
              <a:rPr lang="tr-TR" smtClean="0"/>
              <a:t>22.12.2021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82ABEE3-9DD9-48C1-9A84-64B25BC53306}" type="slidenum">
              <a:rPr lang="tr-TR" smtClean="0"/>
              <a:t>‹#›</a:t>
            </a:fld>
            <a:endParaRPr lang="tr-TR"/>
          </a:p>
        </p:txBody>
      </p:sp>
    </p:spTree>
    <p:extLst>
      <p:ext uri="{BB962C8B-B14F-4D97-AF65-F5344CB8AC3E}">
        <p14:creationId xmlns:p14="http://schemas.microsoft.com/office/powerpoint/2010/main" val="938806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848301C-677F-4AB9-BDF0-1FD74E17D147}" type="datetimeFigureOut">
              <a:rPr lang="tr-TR" smtClean="0"/>
              <a:t>22.12.2021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82ABEE3-9DD9-48C1-9A84-64B25BC53306}" type="slidenum">
              <a:rPr lang="tr-TR" smtClean="0"/>
              <a:t>‹#›</a:t>
            </a:fld>
            <a:endParaRPr lang="tr-TR"/>
          </a:p>
        </p:txBody>
      </p:sp>
    </p:spTree>
    <p:extLst>
      <p:ext uri="{BB962C8B-B14F-4D97-AF65-F5344CB8AC3E}">
        <p14:creationId xmlns:p14="http://schemas.microsoft.com/office/powerpoint/2010/main" val="1678887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848301C-677F-4AB9-BDF0-1FD74E17D147}" type="datetimeFigureOut">
              <a:rPr lang="tr-TR" smtClean="0"/>
              <a:t>22.12.2021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82ABEE3-9DD9-48C1-9A84-64B25BC53306}" type="slidenum">
              <a:rPr lang="tr-TR" smtClean="0"/>
              <a:t>‹#›</a:t>
            </a:fld>
            <a:endParaRPr lang="tr-TR"/>
          </a:p>
        </p:txBody>
      </p:sp>
    </p:spTree>
    <p:extLst>
      <p:ext uri="{BB962C8B-B14F-4D97-AF65-F5344CB8AC3E}">
        <p14:creationId xmlns:p14="http://schemas.microsoft.com/office/powerpoint/2010/main" val="2739584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8301C-677F-4AB9-BDF0-1FD74E17D147}" type="datetimeFigureOut">
              <a:rPr lang="tr-TR" smtClean="0"/>
              <a:t>22.12.2021</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82ABEE3-9DD9-48C1-9A84-64B25BC53306}" type="slidenum">
              <a:rPr lang="tr-TR" smtClean="0"/>
              <a:t>‹#›</a:t>
            </a:fld>
            <a:endParaRPr lang="tr-TR"/>
          </a:p>
        </p:txBody>
      </p:sp>
    </p:spTree>
    <p:extLst>
      <p:ext uri="{BB962C8B-B14F-4D97-AF65-F5344CB8AC3E}">
        <p14:creationId xmlns:p14="http://schemas.microsoft.com/office/powerpoint/2010/main" val="109365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848301C-677F-4AB9-BDF0-1FD74E17D147}" type="datetimeFigureOut">
              <a:rPr lang="tr-TR" smtClean="0"/>
              <a:t>22.12.2021</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82ABEE3-9DD9-48C1-9A84-64B25BC53306}" type="slidenum">
              <a:rPr lang="tr-TR" smtClean="0"/>
              <a:t>‹#›</a:t>
            </a:fld>
            <a:endParaRPr lang="tr-TR"/>
          </a:p>
        </p:txBody>
      </p:sp>
    </p:spTree>
    <p:extLst>
      <p:ext uri="{BB962C8B-B14F-4D97-AF65-F5344CB8AC3E}">
        <p14:creationId xmlns:p14="http://schemas.microsoft.com/office/powerpoint/2010/main" val="1082288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848301C-677F-4AB9-BDF0-1FD74E17D147}" type="datetimeFigureOut">
              <a:rPr lang="tr-TR" smtClean="0"/>
              <a:t>22.12.2021</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82ABEE3-9DD9-48C1-9A84-64B25BC53306}" type="slidenum">
              <a:rPr lang="tr-TR" smtClean="0"/>
              <a:t>‹#›</a:t>
            </a:fld>
            <a:endParaRPr lang="tr-TR"/>
          </a:p>
        </p:txBody>
      </p:sp>
    </p:spTree>
    <p:extLst>
      <p:ext uri="{BB962C8B-B14F-4D97-AF65-F5344CB8AC3E}">
        <p14:creationId xmlns:p14="http://schemas.microsoft.com/office/powerpoint/2010/main" val="55141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848301C-677F-4AB9-BDF0-1FD74E17D147}" type="datetimeFigureOut">
              <a:rPr lang="tr-TR" smtClean="0"/>
              <a:t>22.12.2021</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82ABEE3-9DD9-48C1-9A84-64B25BC53306}" type="slidenum">
              <a:rPr lang="tr-TR" smtClean="0"/>
              <a:t>‹#›</a:t>
            </a:fld>
            <a:endParaRPr lang="tr-TR"/>
          </a:p>
        </p:txBody>
      </p:sp>
    </p:spTree>
    <p:extLst>
      <p:ext uri="{BB962C8B-B14F-4D97-AF65-F5344CB8AC3E}">
        <p14:creationId xmlns:p14="http://schemas.microsoft.com/office/powerpoint/2010/main" val="577562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Ergenlik Dönemi ve Kişisel Sınırları Koruma</a:t>
            </a:r>
            <a:endParaRPr lang="tr-TR" dirty="0"/>
          </a:p>
        </p:txBody>
      </p:sp>
      <p:sp>
        <p:nvSpPr>
          <p:cNvPr id="3" name="Alt Başlık 2"/>
          <p:cNvSpPr>
            <a:spLocks noGrp="1"/>
          </p:cNvSpPr>
          <p:nvPr>
            <p:ph type="subTitle" idx="1"/>
          </p:nvPr>
        </p:nvSpPr>
        <p:spPr/>
        <p:txBody>
          <a:bodyPr/>
          <a:lstStyle/>
          <a:p>
            <a:r>
              <a:rPr lang="tr-TR" dirty="0" smtClean="0"/>
              <a:t>Altındağ rehberlik ve araştırma merkezi </a:t>
            </a:r>
          </a:p>
          <a:p>
            <a:r>
              <a:rPr lang="tr-TR" dirty="0" smtClean="0"/>
              <a:t>aralık-2021</a:t>
            </a:r>
            <a:endParaRPr lang="tr-TR" dirty="0"/>
          </a:p>
        </p:txBody>
      </p:sp>
      <p:pic>
        <p:nvPicPr>
          <p:cNvPr id="4" name="Resim 3"/>
          <p:cNvPicPr>
            <a:picLocks noChangeAspect="1"/>
          </p:cNvPicPr>
          <p:nvPr/>
        </p:nvPicPr>
        <p:blipFill rotWithShape="1">
          <a:blip r:embed="rId2"/>
          <a:srcRect l="-4254" t="-8481" r="4254" b="437"/>
          <a:stretch/>
        </p:blipFill>
        <p:spPr>
          <a:xfrm>
            <a:off x="4629838" y="490888"/>
            <a:ext cx="2531357" cy="2509071"/>
          </a:xfrm>
          <a:prstGeom prst="rect">
            <a:avLst/>
          </a:prstGeom>
        </p:spPr>
      </p:pic>
    </p:spTree>
    <p:extLst>
      <p:ext uri="{BB962C8B-B14F-4D97-AF65-F5344CB8AC3E}">
        <p14:creationId xmlns:p14="http://schemas.microsoft.com/office/powerpoint/2010/main" val="2967713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Beden görünümünün değişmesi, dürtülerin artması, cinsel kimliğin daha fazla algılanması gencin toplumsal olarak da bazı cinsiyet rollerini edinmesini gerektirir.</a:t>
            </a:r>
          </a:p>
          <a:p>
            <a:r>
              <a:rPr lang="tr-TR" dirty="0" smtClean="0"/>
              <a:t> Ergenlik döneminde cinsiyete uygun biçimlerde davranmaya yönlendirici çevresel tutumların etkisiyle toplumsal cinsiyet rollerinin içselleştirilmesiyle cinsel kimlik oluşumu tamamlanır. </a:t>
            </a:r>
          </a:p>
          <a:p>
            <a:r>
              <a:rPr lang="tr-TR" dirty="0" smtClean="0"/>
              <a:t>Bu dönemde yakın arkadaşlıklar önem kazanmaya başlar, daha çok aynı cinsiyetten arkadaş ve grup aktiviteleri tercih edilir ve arkadaş grupları ergenin ilgi alanlarını ve giyimini etkiler. </a:t>
            </a:r>
            <a:endParaRPr lang="tr-TR" dirty="0"/>
          </a:p>
        </p:txBody>
      </p:sp>
    </p:spTree>
    <p:extLst>
      <p:ext uri="{BB962C8B-B14F-4D97-AF65-F5344CB8AC3E}">
        <p14:creationId xmlns:p14="http://schemas.microsoft.com/office/powerpoint/2010/main" val="1981476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Ergenlik döneminde, gencin cinsel yapısı ve yeterliliği konusunda önce birtakım soruları, kuşkuları olabilir. </a:t>
            </a:r>
          </a:p>
          <a:p>
            <a:r>
              <a:rPr lang="tr-TR" dirty="0" smtClean="0"/>
              <a:t>Kendi cinsel yapısını, yeterlilik ve gücünü, düşüncede yada eylemde, başkaları ile karşılaştırır. Bu konuda başkalarınca da nasıl görüldüğünü merak eder. </a:t>
            </a:r>
          </a:p>
          <a:p>
            <a:r>
              <a:rPr lang="tr-TR" dirty="0" smtClean="0"/>
              <a:t>Kendini sınar; yarışmaya kalkar. </a:t>
            </a:r>
          </a:p>
          <a:p>
            <a:r>
              <a:rPr lang="tr-TR" dirty="0" smtClean="0"/>
              <a:t>Zamanla, sağlıklı gencin bu tür sınamaları, yarışmaları, kuşkuları yatışır. Kendi cinsel yapısının ve yeterliliğinin gerçekçi kabullenişi ile “cinsel kimlik duygusu” olgunlaşır.</a:t>
            </a:r>
            <a:endParaRPr lang="tr-TR" dirty="0"/>
          </a:p>
        </p:txBody>
      </p:sp>
    </p:spTree>
    <p:extLst>
      <p:ext uri="{BB962C8B-B14F-4D97-AF65-F5344CB8AC3E}">
        <p14:creationId xmlns:p14="http://schemas.microsoft.com/office/powerpoint/2010/main" val="2563352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Kişisel Sınırlar</a:t>
            </a:r>
            <a:endParaRPr lang="tr-TR" dirty="0"/>
          </a:p>
        </p:txBody>
      </p:sp>
      <p:sp>
        <p:nvSpPr>
          <p:cNvPr id="3" name="İçerik Yer Tutucusu 2"/>
          <p:cNvSpPr>
            <a:spLocks noGrp="1"/>
          </p:cNvSpPr>
          <p:nvPr>
            <p:ph idx="1"/>
          </p:nvPr>
        </p:nvSpPr>
        <p:spPr/>
        <p:txBody>
          <a:bodyPr/>
          <a:lstStyle/>
          <a:p>
            <a:r>
              <a:rPr lang="tr-TR" dirty="0"/>
              <a:t>K</a:t>
            </a:r>
            <a:r>
              <a:rPr lang="tr-TR" dirty="0" smtClean="0"/>
              <a:t>işinin kendisinin ve diğer insanların özel alanının farkına varması,</a:t>
            </a:r>
          </a:p>
          <a:p>
            <a:r>
              <a:rPr lang="tr-TR" dirty="0" smtClean="0"/>
              <a:t> sosyal hayatın içinde kendi özel alanını koruması, </a:t>
            </a:r>
          </a:p>
          <a:p>
            <a:r>
              <a:rPr lang="tr-TR" dirty="0" smtClean="0"/>
              <a:t>diğer insanların özeline saygı duyması ve </a:t>
            </a:r>
          </a:p>
          <a:p>
            <a:r>
              <a:rPr lang="tr-TR" dirty="0" smtClean="0"/>
              <a:t>çevresi ile arasına sağlıklı sınırlar koyması hakkındaki bilgileri içerir. </a:t>
            </a:r>
          </a:p>
        </p:txBody>
      </p:sp>
    </p:spTree>
    <p:extLst>
      <p:ext uri="{BB962C8B-B14F-4D97-AF65-F5344CB8AC3E}">
        <p14:creationId xmlns:p14="http://schemas.microsoft.com/office/powerpoint/2010/main" val="241468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Kısaca kişisel sınırlarını bilmek, kendisinin ve başkalarının özel alanını bilmek ve korumaktır. </a:t>
            </a:r>
          </a:p>
          <a:p>
            <a:r>
              <a:rPr lang="tr-TR" dirty="0" smtClean="0"/>
              <a:t>Bir insanın özel alanlarına bakılmasının, dokunulmasının, hakkında konuşulmasının, dinlenilmesinin yasak olmasını ifade eder.</a:t>
            </a:r>
          </a:p>
          <a:p>
            <a:endParaRPr lang="tr-TR" dirty="0"/>
          </a:p>
        </p:txBody>
      </p:sp>
    </p:spTree>
    <p:extLst>
      <p:ext uri="{BB962C8B-B14F-4D97-AF65-F5344CB8AC3E}">
        <p14:creationId xmlns:p14="http://schemas.microsoft.com/office/powerpoint/2010/main" val="2607457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Kişisel sınırlar ya da mahremiyet kavramının insan vücudu için kullanıldığındaki anlamı; hakkında konuşulması, bakılması ve dokunulması uygun olmayan bölgeleriyle ilgili dokunulmazlık hâlidir.</a:t>
            </a:r>
          </a:p>
          <a:p>
            <a:r>
              <a:rPr lang="tr-TR" dirty="0" smtClean="0"/>
              <a:t>Mahremiyet kuralları iki cins için de geçerlidir.</a:t>
            </a:r>
          </a:p>
          <a:p>
            <a:endParaRPr lang="tr-TR" dirty="0" smtClean="0"/>
          </a:p>
          <a:p>
            <a:pPr marL="0" indent="0">
              <a:buNone/>
            </a:pPr>
            <a:endParaRPr lang="tr-TR" dirty="0"/>
          </a:p>
        </p:txBody>
      </p:sp>
    </p:spTree>
    <p:extLst>
      <p:ext uri="{BB962C8B-B14F-4D97-AF65-F5344CB8AC3E}">
        <p14:creationId xmlns:p14="http://schemas.microsoft.com/office/powerpoint/2010/main" val="449223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Kişisel sınırlar bilinci kişinin kendisini değerli görmesini ve hissetmesini sağlar. </a:t>
            </a:r>
          </a:p>
          <a:p>
            <a:r>
              <a:rPr lang="tr-TR" dirty="0" smtClean="0"/>
              <a:t>Olumlu benlik algısı oluşturur. </a:t>
            </a:r>
          </a:p>
          <a:p>
            <a:r>
              <a:rPr lang="tr-TR" dirty="0" smtClean="0"/>
              <a:t>Karşılıklı saygı ve güven oluşumuna katkı sağlar. </a:t>
            </a:r>
          </a:p>
          <a:p>
            <a:r>
              <a:rPr lang="tr-TR" dirty="0" smtClean="0"/>
              <a:t>Anormal düşünce, tutum ve davranışlardan kişiyi uzak tutar. </a:t>
            </a:r>
          </a:p>
          <a:p>
            <a:r>
              <a:rPr lang="tr-TR" dirty="0" smtClean="0"/>
              <a:t>Kendine ve karşı cinse ait sosyal rolleri benimser. </a:t>
            </a:r>
            <a:endParaRPr lang="tr-TR" dirty="0"/>
          </a:p>
        </p:txBody>
      </p:sp>
    </p:spTree>
    <p:extLst>
      <p:ext uri="{BB962C8B-B14F-4D97-AF65-F5344CB8AC3E}">
        <p14:creationId xmlns:p14="http://schemas.microsoft.com/office/powerpoint/2010/main" val="2968603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a:t>
            </a:r>
            <a:r>
              <a:rPr lang="tr-TR" dirty="0" smtClean="0"/>
              <a:t>esken mahremiyeti</a:t>
            </a:r>
            <a:br>
              <a:rPr lang="tr-TR" dirty="0" smtClean="0"/>
            </a:b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Şahsi eşyalar, resimler, odalar herkesin kullanacağı, ihlal edeceği, göreceği hâle getirilmemelidir.</a:t>
            </a:r>
          </a:p>
          <a:p>
            <a:pPr marL="0" indent="0">
              <a:buNone/>
            </a:pPr>
            <a:r>
              <a:rPr lang="tr-TR" dirty="0" smtClean="0"/>
              <a:t> Kişi kendi özel hayatını koruduğun gibi başkasının özel hayatına da saygı duymalıdır.</a:t>
            </a:r>
          </a:p>
          <a:p>
            <a:pPr marL="0" indent="0">
              <a:buNone/>
            </a:pPr>
            <a:r>
              <a:rPr lang="tr-TR" dirty="0" smtClean="0"/>
              <a:t>Başkasına ait özel eşyalar izinsiz kullanılmamalı ve başkalarının evlerine/odalarına izinsiz girilmemelidir.</a:t>
            </a:r>
            <a:endParaRPr lang="tr-TR" dirty="0"/>
          </a:p>
        </p:txBody>
      </p:sp>
    </p:spTree>
    <p:extLst>
      <p:ext uri="{BB962C8B-B14F-4D97-AF65-F5344CB8AC3E}">
        <p14:creationId xmlns:p14="http://schemas.microsoft.com/office/powerpoint/2010/main" val="4044342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İnternetin Sağlıklı Kullanılması ve Siber Zorbalık</a:t>
            </a:r>
            <a:endParaRPr lang="tr-TR" dirty="0"/>
          </a:p>
        </p:txBody>
      </p:sp>
      <p:sp>
        <p:nvSpPr>
          <p:cNvPr id="3" name="İçerik Yer Tutucusu 2"/>
          <p:cNvSpPr>
            <a:spLocks noGrp="1"/>
          </p:cNvSpPr>
          <p:nvPr>
            <p:ph idx="1"/>
          </p:nvPr>
        </p:nvSpPr>
        <p:spPr/>
        <p:txBody>
          <a:bodyPr/>
          <a:lstStyle/>
          <a:p>
            <a:r>
              <a:rPr lang="tr-TR" dirty="0" smtClean="0"/>
              <a:t>Bireylerin iletişimden eğlenceye, alışverişten film izlemeye, sosyal yaşamda aktif olarak katılımlarını gerektiren faaliyetler şekil değiştirerek sanal ortama taşınmaktadır. </a:t>
            </a:r>
          </a:p>
          <a:p>
            <a:r>
              <a:rPr lang="tr-TR" dirty="0" smtClean="0"/>
              <a:t>İnternet ve cep telefonu kullanımı gençler arasında yaygınlaşmış ve akran kültürünün önemli bir parçası haline gelmiştir.</a:t>
            </a:r>
          </a:p>
          <a:p>
            <a:r>
              <a:rPr lang="tr-TR" dirty="0"/>
              <a:t>Ergenin kimlik kazanımında, gerçek yaşamında arkadaşları ile kurduğu ilişki ve bir gruba karşı geliştirdiği aitlik duygusu kadar internet ortamında geliştirdiği arkadaşlıklar ve sosyal çevre de ergen birey için önemli olmaktadır. </a:t>
            </a:r>
          </a:p>
          <a:p>
            <a:endParaRPr lang="tr-TR" dirty="0" smtClean="0"/>
          </a:p>
          <a:p>
            <a:pPr marL="0" indent="0">
              <a:buNone/>
            </a:pPr>
            <a:endParaRPr lang="tr-TR" dirty="0" smtClean="0"/>
          </a:p>
        </p:txBody>
      </p:sp>
    </p:spTree>
    <p:extLst>
      <p:ext uri="{BB962C8B-B14F-4D97-AF65-F5344CB8AC3E}">
        <p14:creationId xmlns:p14="http://schemas.microsoft.com/office/powerpoint/2010/main" val="1839863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Ergenlerin interneti verimli ve etkili kullanmaları arkadaşları ile ilişkilerini geliştirirken, internetin uzun süre ve verimsiz kullanımı ergenlerin sosyal yaşamdan uzaklaşmalarına, yalnızlaşmalarına, akademik başarılarının düşmesine, duruş bozuklukları yaşamalarına, uyku düzenlerinde bozulmaya ve benzeri durumlara sebebiyet verebilmektedir.</a:t>
            </a:r>
            <a:endParaRPr lang="tr-TR" dirty="0"/>
          </a:p>
        </p:txBody>
      </p:sp>
    </p:spTree>
    <p:extLst>
      <p:ext uri="{BB962C8B-B14F-4D97-AF65-F5344CB8AC3E}">
        <p14:creationId xmlns:p14="http://schemas.microsoft.com/office/powerpoint/2010/main" val="3570840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Sosyal medyanın yanlış kullanımı</a:t>
            </a:r>
          </a:p>
        </p:txBody>
      </p:sp>
      <p:sp>
        <p:nvSpPr>
          <p:cNvPr id="3" name="İçerik Yer Tutucusu 2"/>
          <p:cNvSpPr>
            <a:spLocks noGrp="1"/>
          </p:cNvSpPr>
          <p:nvPr>
            <p:ph idx="1"/>
          </p:nvPr>
        </p:nvSpPr>
        <p:spPr/>
        <p:txBody>
          <a:bodyPr/>
          <a:lstStyle/>
          <a:p>
            <a:pPr marL="0" indent="0">
              <a:buNone/>
            </a:pPr>
            <a:r>
              <a:rPr lang="tr-TR" dirty="0" smtClean="0"/>
              <a:t> </a:t>
            </a:r>
          </a:p>
          <a:p>
            <a:r>
              <a:rPr lang="tr-TR" dirty="0" smtClean="0"/>
              <a:t>bireyleri sağlıksız yaşamaya sevk etme,</a:t>
            </a:r>
          </a:p>
          <a:p>
            <a:r>
              <a:rPr lang="tr-TR" dirty="0" smtClean="0"/>
              <a:t> madde kullanımı ve maddeye ulaşım olasılığını arttırma, </a:t>
            </a:r>
          </a:p>
          <a:p>
            <a:r>
              <a:rPr lang="tr-TR" dirty="0" smtClean="0"/>
              <a:t>cinsel istismar ihtimalini kolaylaştırma, </a:t>
            </a:r>
          </a:p>
          <a:p>
            <a:r>
              <a:rPr lang="tr-TR" dirty="0" smtClean="0"/>
              <a:t>dolandırıcılık, </a:t>
            </a:r>
          </a:p>
          <a:p>
            <a:r>
              <a:rPr lang="tr-TR" dirty="0" smtClean="0"/>
              <a:t>kötü niyetli insanlarla kolay iletişime geçme, </a:t>
            </a:r>
          </a:p>
          <a:p>
            <a:r>
              <a:rPr lang="tr-TR" dirty="0" smtClean="0"/>
              <a:t>terör olaylarına ve </a:t>
            </a:r>
            <a:r>
              <a:rPr lang="tr-TR" dirty="0" err="1" smtClean="0"/>
              <a:t>provokatif</a:t>
            </a:r>
            <a:r>
              <a:rPr lang="tr-TR" dirty="0" smtClean="0"/>
              <a:t> etkinliklere kolaylıkla dâhil olabilme ve </a:t>
            </a:r>
          </a:p>
          <a:p>
            <a:r>
              <a:rPr lang="tr-TR" dirty="0" smtClean="0"/>
              <a:t>siber zorbalık gibi olumsuz yaşam olaylarına sebep olabilmektedir.</a:t>
            </a:r>
            <a:endParaRPr lang="tr-TR" dirty="0"/>
          </a:p>
        </p:txBody>
      </p:sp>
    </p:spTree>
    <p:extLst>
      <p:ext uri="{BB962C8B-B14F-4D97-AF65-F5344CB8AC3E}">
        <p14:creationId xmlns:p14="http://schemas.microsoft.com/office/powerpoint/2010/main" val="2857444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Ergenlik, insanlarda fiziksel ve psikolojik değişikliklerin olduğu önemli bir dönemdir. </a:t>
            </a:r>
          </a:p>
          <a:p>
            <a:r>
              <a:rPr lang="tr-TR" dirty="0" smtClean="0"/>
              <a:t>Bu dönemde kişilik yapısı ile birlikte cinsel organlarda fiziksel ve fonksiyonel değişiklikler ön plana çıkmaktadır.</a:t>
            </a:r>
          </a:p>
          <a:p>
            <a:r>
              <a:rPr lang="tr-TR" dirty="0"/>
              <a:t>Ergenlik dönemi değişimleri genellikle kızlarda 10-12 yaşlar, erkeklerde ise 11-14 yaşlar arasında başlamaktadır.</a:t>
            </a:r>
          </a:p>
          <a:p>
            <a:endParaRPr lang="tr-TR" dirty="0"/>
          </a:p>
        </p:txBody>
      </p:sp>
    </p:spTree>
    <p:extLst>
      <p:ext uri="{BB962C8B-B14F-4D97-AF65-F5344CB8AC3E}">
        <p14:creationId xmlns:p14="http://schemas.microsoft.com/office/powerpoint/2010/main" val="4177894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Siber zorbalık ya da sanal zorbalık, birey veya grup tarafından başka bir bireye ya da gruba, bilgi ve iletişim teknolojileri aracılığı ile tehdit edici, korkutucu, onur kırıcı, iftira dolu, utandırıcı mesaj ve/ veya görüntülerin kasıtlı ve düzenli bir şekilde gönderilmesidir. </a:t>
            </a:r>
          </a:p>
          <a:p>
            <a:r>
              <a:rPr lang="tr-TR" dirty="0"/>
              <a:t>Özellikle akranları tarafından siber zorbalık yaşantısına maruz bırakılan mağdurlar, kişisel, sosyal, psikolojik ve duygusal açıdan oldukça olumsuz etkilenmektedir.</a:t>
            </a:r>
          </a:p>
          <a:p>
            <a:endParaRPr lang="tr-TR" dirty="0"/>
          </a:p>
        </p:txBody>
      </p:sp>
    </p:spTree>
    <p:extLst>
      <p:ext uri="{BB962C8B-B14F-4D97-AF65-F5344CB8AC3E}">
        <p14:creationId xmlns:p14="http://schemas.microsoft.com/office/powerpoint/2010/main" val="942912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Siber </a:t>
            </a:r>
            <a:r>
              <a:rPr lang="tr-TR" dirty="0"/>
              <a:t>Z</a:t>
            </a:r>
            <a:r>
              <a:rPr lang="tr-TR" dirty="0" smtClean="0"/>
              <a:t>orbalık </a:t>
            </a:r>
            <a:r>
              <a:rPr lang="tr-TR" dirty="0"/>
              <a:t>Ç</a:t>
            </a:r>
            <a:r>
              <a:rPr lang="tr-TR" dirty="0" smtClean="0"/>
              <a:t>eşitleri</a:t>
            </a:r>
            <a:endParaRPr lang="tr-TR" dirty="0"/>
          </a:p>
        </p:txBody>
      </p:sp>
      <p:sp>
        <p:nvSpPr>
          <p:cNvPr id="3" name="İçerik Yer Tutucusu 2"/>
          <p:cNvSpPr>
            <a:spLocks noGrp="1"/>
          </p:cNvSpPr>
          <p:nvPr>
            <p:ph idx="1"/>
          </p:nvPr>
        </p:nvSpPr>
        <p:spPr/>
        <p:txBody>
          <a:bodyPr>
            <a:normAutofit fontScale="92500" lnSpcReduction="10000"/>
          </a:bodyPr>
          <a:lstStyle/>
          <a:p>
            <a:r>
              <a:rPr lang="tr-TR" dirty="0"/>
              <a:t>Siber Taciz: Saldırgan, tehdit edici, aşağılayıcı şekilde mesajlar atmak, yorumlar yapmak, paylaşımlarda bulunmak.</a:t>
            </a:r>
          </a:p>
          <a:p>
            <a:r>
              <a:rPr lang="tr-TR" dirty="0"/>
              <a:t>İftira: Birisiyle ilgili olmayan şeyler uydurmak ve bunu diğer kullanıcılar arasında yaymak.</a:t>
            </a:r>
          </a:p>
          <a:p>
            <a:r>
              <a:rPr lang="tr-TR" dirty="0"/>
              <a:t>Sanal Dışlama: Sohbet gruplarından, sosyal ağ topluluklarından veya çevrimiçi oyunlardan birini uzaklaştırmak, bunlar gibi siber yaşama katılmasına izin vermemek.</a:t>
            </a:r>
          </a:p>
          <a:p>
            <a:r>
              <a:rPr lang="tr-TR" dirty="0" err="1"/>
              <a:t>Sexting</a:t>
            </a:r>
            <a:r>
              <a:rPr lang="tr-TR" dirty="0"/>
              <a:t>: Cinsel içerikli mesajlar göndermek, uygunsuz resim ve videolar ile rahatsız etmek.</a:t>
            </a:r>
          </a:p>
          <a:p>
            <a:r>
              <a:rPr lang="tr-TR" dirty="0"/>
              <a:t>Sanal Takip: Birini, rahatsız olduğunu, istemediğini, belirtmesine rağmen ısrarla her türlü sanal ortamda takip etmek, peşini bırakmamak.</a:t>
            </a:r>
          </a:p>
          <a:p>
            <a:endParaRPr lang="tr-TR" dirty="0"/>
          </a:p>
        </p:txBody>
      </p:sp>
    </p:spTree>
    <p:extLst>
      <p:ext uri="{BB962C8B-B14F-4D97-AF65-F5344CB8AC3E}">
        <p14:creationId xmlns:p14="http://schemas.microsoft.com/office/powerpoint/2010/main" val="2667555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Siber zorbalıktan korunmak için bunları yapın:</a:t>
            </a:r>
            <a:br>
              <a:rPr lang="tr-TR" dirty="0" smtClean="0"/>
            </a:b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İletişim </a:t>
            </a:r>
            <a:r>
              <a:rPr lang="tr-TR" dirty="0"/>
              <a:t>araçları ve interneti bilinçli bir şekilde </a:t>
            </a:r>
            <a:r>
              <a:rPr lang="tr-TR" dirty="0" smtClean="0"/>
              <a:t>kullanın.</a:t>
            </a:r>
          </a:p>
          <a:p>
            <a:r>
              <a:rPr lang="tr-TR" dirty="0" smtClean="0"/>
              <a:t>Hesaplarınızın </a:t>
            </a:r>
            <a:r>
              <a:rPr lang="tr-TR" dirty="0"/>
              <a:t>siber zorbalar tarafından çalınmasını engellemek amacıyla tahmin edilmesi zor ve güçlü şifreler </a:t>
            </a:r>
            <a:r>
              <a:rPr lang="tr-TR" dirty="0" smtClean="0"/>
              <a:t>belirleyin.</a:t>
            </a:r>
          </a:p>
          <a:p>
            <a:r>
              <a:rPr lang="tr-TR" dirty="0" smtClean="0"/>
              <a:t>Güvenlik </a:t>
            </a:r>
            <a:r>
              <a:rPr lang="tr-TR" dirty="0"/>
              <a:t>yazılımlarınızı güncel tutun</a:t>
            </a:r>
            <a:r>
              <a:rPr lang="tr-TR" dirty="0" smtClean="0"/>
              <a:t>. </a:t>
            </a:r>
          </a:p>
          <a:p>
            <a:r>
              <a:rPr lang="tr-TR" dirty="0" smtClean="0"/>
              <a:t>Yüz </a:t>
            </a:r>
            <a:r>
              <a:rPr lang="tr-TR" dirty="0"/>
              <a:t>yüze ilişkilerdeki etik kuralları sanal ortamda da </a:t>
            </a:r>
            <a:r>
              <a:rPr lang="tr-TR" dirty="0" smtClean="0"/>
              <a:t>uygulayın.</a:t>
            </a:r>
          </a:p>
          <a:p>
            <a:r>
              <a:rPr lang="tr-TR" dirty="0" smtClean="0"/>
              <a:t>Tanımadığınız </a:t>
            </a:r>
            <a:r>
              <a:rPr lang="tr-TR" dirty="0"/>
              <a:t>kişilerden gelen mesajları okunmadan </a:t>
            </a:r>
            <a:r>
              <a:rPr lang="tr-TR" dirty="0" smtClean="0"/>
              <a:t>silin.</a:t>
            </a:r>
          </a:p>
          <a:p>
            <a:r>
              <a:rPr lang="tr-TR" dirty="0" smtClean="0"/>
              <a:t>Tanımadığımız </a:t>
            </a:r>
            <a:r>
              <a:rPr lang="tr-TR" dirty="0"/>
              <a:t>kişilerden gelen arkadaşlık tekliflerini kabul </a:t>
            </a:r>
            <a:r>
              <a:rPr lang="tr-TR" dirty="0" smtClean="0"/>
              <a:t>etmeyin.</a:t>
            </a:r>
          </a:p>
          <a:p>
            <a:r>
              <a:rPr lang="tr-TR" dirty="0" smtClean="0"/>
              <a:t>Paylaşılmaması </a:t>
            </a:r>
            <a:r>
              <a:rPr lang="tr-TR" dirty="0"/>
              <a:t>gereken kişisel bilgileri </a:t>
            </a:r>
            <a:r>
              <a:rPr lang="tr-TR" dirty="0" smtClean="0"/>
              <a:t>paylaşmayın.</a:t>
            </a:r>
          </a:p>
          <a:p>
            <a:r>
              <a:rPr lang="tr-TR" dirty="0" smtClean="0"/>
              <a:t>İnternetten </a:t>
            </a:r>
            <a:r>
              <a:rPr lang="tr-TR" dirty="0"/>
              <a:t>edinilen bilgilerin doğruluğunu kontrol </a:t>
            </a:r>
            <a:r>
              <a:rPr lang="tr-TR" dirty="0" smtClean="0"/>
              <a:t>edin.</a:t>
            </a:r>
          </a:p>
          <a:p>
            <a:r>
              <a:rPr lang="tr-TR" dirty="0" smtClean="0"/>
              <a:t>Dolandırıcılık amaçlı sitelere karşı dikkatli olun. </a:t>
            </a:r>
          </a:p>
          <a:p>
            <a:endParaRPr lang="tr-TR" dirty="0"/>
          </a:p>
        </p:txBody>
      </p:sp>
    </p:spTree>
    <p:extLst>
      <p:ext uri="{BB962C8B-B14F-4D97-AF65-F5344CB8AC3E}">
        <p14:creationId xmlns:p14="http://schemas.microsoft.com/office/powerpoint/2010/main" val="174940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Yardım al.</a:t>
            </a:r>
          </a:p>
          <a:p>
            <a:r>
              <a:rPr lang="tr-TR" dirty="0" smtClean="0"/>
              <a:t>Yalnız değilsin.</a:t>
            </a:r>
            <a:endParaRPr lang="tr-TR" dirty="0"/>
          </a:p>
        </p:txBody>
      </p:sp>
    </p:spTree>
    <p:extLst>
      <p:ext uri="{BB962C8B-B14F-4D97-AF65-F5344CB8AC3E}">
        <p14:creationId xmlns:p14="http://schemas.microsoft.com/office/powerpoint/2010/main" val="4200383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Ergenlik anne babadan ayrışma , farklı bir birey olma, toplumsal yerini araştırma ve bir mesleğe yönelme çabalarının gösterildiği ve bu durumu anne babaya da kabul ettirme çabalarını içeren 8-10 yıllık bir dönemdir. </a:t>
            </a:r>
          </a:p>
          <a:p>
            <a:pPr marL="0" indent="0">
              <a:buNone/>
            </a:pPr>
            <a:endParaRPr lang="tr-TR" dirty="0"/>
          </a:p>
        </p:txBody>
      </p:sp>
    </p:spTree>
    <p:extLst>
      <p:ext uri="{BB962C8B-B14F-4D97-AF65-F5344CB8AC3E}">
        <p14:creationId xmlns:p14="http://schemas.microsoft.com/office/powerpoint/2010/main" val="4186217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Anne babadan ayrışma ve bireyleşme süreci içinde ergenlerin duygusal olarak kendilerini ana babalarından uzak tutma çabaları, </a:t>
            </a:r>
          </a:p>
          <a:p>
            <a:r>
              <a:rPr lang="tr-TR" dirty="0" smtClean="0"/>
              <a:t>duygusal yatırımlarını özellikle karşı cins olmak üzere akran ilişkileri üzerine yapmaları, </a:t>
            </a:r>
          </a:p>
          <a:p>
            <a:r>
              <a:rPr lang="tr-TR" dirty="0" smtClean="0"/>
              <a:t>riskleri olduğundan az görmeleri, </a:t>
            </a:r>
          </a:p>
          <a:p>
            <a:r>
              <a:rPr lang="tr-TR" dirty="0" smtClean="0"/>
              <a:t>kendilerini her şeyi yapabilir olarak algılamaları ve </a:t>
            </a:r>
          </a:p>
          <a:p>
            <a:r>
              <a:rPr lang="tr-TR" dirty="0" smtClean="0"/>
              <a:t>otonomi istemeleri anne babalarla çatışmaya neden olur. </a:t>
            </a:r>
          </a:p>
        </p:txBody>
      </p:sp>
    </p:spTree>
    <p:extLst>
      <p:ext uri="{BB962C8B-B14F-4D97-AF65-F5344CB8AC3E}">
        <p14:creationId xmlns:p14="http://schemas.microsoft.com/office/powerpoint/2010/main" val="303363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Duygusal özerklik hem bireyselleşmenin hem de duygusal yakınlığın desteklendiği koşullarda en iyi şekilde gelişmektedir. </a:t>
            </a:r>
          </a:p>
          <a:p>
            <a:r>
              <a:rPr lang="tr-TR" dirty="0" smtClean="0"/>
              <a:t>Ergenler çoğu zaman kendilerini akranlarının gözlerinden görürler ve görünüm, giyim tarzı ve davranışlarının akranları tarafından onaylanmaması benlik saygılarında azalmaya neden olabilir. </a:t>
            </a:r>
            <a:endParaRPr lang="tr-TR" dirty="0"/>
          </a:p>
        </p:txBody>
      </p:sp>
    </p:spTree>
    <p:extLst>
      <p:ext uri="{BB962C8B-B14F-4D97-AF65-F5344CB8AC3E}">
        <p14:creationId xmlns:p14="http://schemas.microsoft.com/office/powerpoint/2010/main" val="1406202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Ergenlik döneminin sonlarına doğru kişi bireyselleşmesini tamamlamış, kendi ebeveynlerinden ve diğer yetişkinlerden duygusal anlamda bağımsızlaşmıştır. Her iki cinsten yaşıtlarıyla yeni ve daha olgun ilişkiler kurmaya hazırdır.</a:t>
            </a:r>
            <a:endParaRPr lang="tr-TR" dirty="0"/>
          </a:p>
        </p:txBody>
      </p:sp>
    </p:spTree>
    <p:extLst>
      <p:ext uri="{BB962C8B-B14F-4D97-AF65-F5344CB8AC3E}">
        <p14:creationId xmlns:p14="http://schemas.microsoft.com/office/powerpoint/2010/main" val="1233872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Bu dönemde kimlik duygusu gelişir. Kimlik duygusunun cinsel, toplumsal ve mesleksel öğeleri vardır.</a:t>
            </a:r>
          </a:p>
        </p:txBody>
      </p:sp>
    </p:spTree>
    <p:extLst>
      <p:ext uri="{BB962C8B-B14F-4D97-AF65-F5344CB8AC3E}">
        <p14:creationId xmlns:p14="http://schemas.microsoft.com/office/powerpoint/2010/main" val="2874687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Cinsel Kimlik</a:t>
            </a:r>
            <a:endParaRPr lang="tr-TR" dirty="0"/>
          </a:p>
        </p:txBody>
      </p:sp>
      <p:sp>
        <p:nvSpPr>
          <p:cNvPr id="3" name="İçerik Yer Tutucusu 2"/>
          <p:cNvSpPr>
            <a:spLocks noGrp="1"/>
          </p:cNvSpPr>
          <p:nvPr>
            <p:ph idx="1"/>
          </p:nvPr>
        </p:nvSpPr>
        <p:spPr/>
        <p:txBody>
          <a:bodyPr/>
          <a:lstStyle/>
          <a:p>
            <a:r>
              <a:rPr lang="tr-TR" dirty="0" smtClean="0"/>
              <a:t>Cinsel kimlik  bireyin kendisini kız ya da erkek cinsiyetine ait hissetmesidir. </a:t>
            </a:r>
          </a:p>
          <a:p>
            <a:r>
              <a:rPr lang="tr-TR" dirty="0" smtClean="0"/>
              <a:t>Çocuğun kız ya da erkek olduğunu fark edebilmesi, kendi bedenini ve benliğini bir uyum içinde kabullenmesi ve kız ya da erkek olmaktan huzur ve güven duygusu duyabilmesidir.</a:t>
            </a:r>
          </a:p>
          <a:p>
            <a:r>
              <a:rPr lang="tr-TR" dirty="0" smtClean="0"/>
              <a:t> Cinsel kimlik, bireyin görünümü ve davranışları ile dışa vurulur. </a:t>
            </a:r>
          </a:p>
        </p:txBody>
      </p:sp>
    </p:spTree>
    <p:extLst>
      <p:ext uri="{BB962C8B-B14F-4D97-AF65-F5344CB8AC3E}">
        <p14:creationId xmlns:p14="http://schemas.microsoft.com/office/powerpoint/2010/main" val="2620822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Cinsel Rol</a:t>
            </a:r>
            <a:endParaRPr lang="tr-TR" dirty="0"/>
          </a:p>
        </p:txBody>
      </p:sp>
      <p:sp>
        <p:nvSpPr>
          <p:cNvPr id="3" name="İçerik Yer Tutucusu 2"/>
          <p:cNvSpPr>
            <a:spLocks noGrp="1"/>
          </p:cNvSpPr>
          <p:nvPr>
            <p:ph idx="1"/>
          </p:nvPr>
        </p:nvSpPr>
        <p:spPr/>
        <p:txBody>
          <a:bodyPr/>
          <a:lstStyle/>
          <a:p>
            <a:pPr marL="0" indent="0">
              <a:buNone/>
            </a:pPr>
            <a:endParaRPr lang="tr-TR" dirty="0" smtClean="0"/>
          </a:p>
          <a:p>
            <a:r>
              <a:rPr lang="tr-TR" dirty="0"/>
              <a:t>Cinsiyet rol </a:t>
            </a:r>
            <a:r>
              <a:rPr lang="tr-TR" dirty="0" smtClean="0"/>
              <a:t>kültürel </a:t>
            </a:r>
            <a:r>
              <a:rPr lang="tr-TR" dirty="0"/>
              <a:t>tanım ve beklentiler ile şekillenen cinsiyet davranışlarıdır. </a:t>
            </a:r>
          </a:p>
          <a:p>
            <a:r>
              <a:rPr lang="tr-TR" dirty="0"/>
              <a:t>Kadın ve erkeği birbirinden farklı kılan davranışsal özelliklerdir. Kadınsı ya da erkeksi olmaktır. </a:t>
            </a:r>
            <a:endParaRPr lang="tr-TR" dirty="0" smtClean="0"/>
          </a:p>
          <a:p>
            <a:r>
              <a:rPr lang="tr-TR" dirty="0" smtClean="0"/>
              <a:t>Standart ve sağlıklı sonuç, cinsel kimlik ile cinsel rolün birbirine uygun olmasıdır. </a:t>
            </a:r>
          </a:p>
          <a:p>
            <a:r>
              <a:rPr lang="tr-TR" dirty="0"/>
              <a:t>İnsanlar dişi ya da erkek olarak doğarlar ama daha sonra kadın veya erkek olma ile sonuçlanacak, kız ya da oğlan çocuk olmayı yetişirken öğrenirler. </a:t>
            </a:r>
          </a:p>
          <a:p>
            <a:endParaRPr lang="tr-TR" dirty="0"/>
          </a:p>
        </p:txBody>
      </p:sp>
    </p:spTree>
    <p:extLst>
      <p:ext uri="{BB962C8B-B14F-4D97-AF65-F5344CB8AC3E}">
        <p14:creationId xmlns:p14="http://schemas.microsoft.com/office/powerpoint/2010/main" val="18526262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227</TotalTime>
  <Words>1100</Words>
  <Application>Microsoft Office PowerPoint</Application>
  <PresentationFormat>Geniş ekran</PresentationFormat>
  <Paragraphs>85</Paragraphs>
  <Slides>23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23</vt:i4>
      </vt:variant>
    </vt:vector>
  </HeadingPairs>
  <TitlesOfParts>
    <vt:vector size="27" baseType="lpstr">
      <vt:lpstr>Arial</vt:lpstr>
      <vt:lpstr>Century Gothic</vt:lpstr>
      <vt:lpstr>Wingdings 3</vt:lpstr>
      <vt:lpstr>İyon Toplantı Odası</vt:lpstr>
      <vt:lpstr>Ergenlik Dönemi ve Kişisel Sınırları Koruma</vt:lpstr>
      <vt:lpstr>PowerPoint Sunusu</vt:lpstr>
      <vt:lpstr>PowerPoint Sunusu</vt:lpstr>
      <vt:lpstr>PowerPoint Sunusu</vt:lpstr>
      <vt:lpstr>PowerPoint Sunusu</vt:lpstr>
      <vt:lpstr>PowerPoint Sunusu</vt:lpstr>
      <vt:lpstr>PowerPoint Sunusu</vt:lpstr>
      <vt:lpstr>Cinsel Kimlik</vt:lpstr>
      <vt:lpstr>Cinsel Rol</vt:lpstr>
      <vt:lpstr>PowerPoint Sunusu</vt:lpstr>
      <vt:lpstr>PowerPoint Sunusu</vt:lpstr>
      <vt:lpstr>Kişisel Sınırlar</vt:lpstr>
      <vt:lpstr>PowerPoint Sunusu</vt:lpstr>
      <vt:lpstr>PowerPoint Sunusu</vt:lpstr>
      <vt:lpstr>PowerPoint Sunusu</vt:lpstr>
      <vt:lpstr>Mesken mahremiyeti </vt:lpstr>
      <vt:lpstr>İnternetin Sağlıklı Kullanılması ve Siber Zorbalık</vt:lpstr>
      <vt:lpstr>PowerPoint Sunusu</vt:lpstr>
      <vt:lpstr>Sosyal medyanın yanlış kullanımı</vt:lpstr>
      <vt:lpstr>PowerPoint Sunusu</vt:lpstr>
      <vt:lpstr>Siber Zorbalık Çeşitleri</vt:lpstr>
      <vt:lpstr>Siber zorbalıktan korunmak için bunları yapın: </vt:lpstr>
      <vt:lpstr>PowerPoint Sunusu</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20</cp:revision>
  <dcterms:created xsi:type="dcterms:W3CDTF">2021-12-09T07:30:17Z</dcterms:created>
  <dcterms:modified xsi:type="dcterms:W3CDTF">2021-12-22T08:30:00Z</dcterms:modified>
</cp:coreProperties>
</file>