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Lst>
  <p:sldSz cx="18288000" cy="10287000"/>
  <p:notesSz cx="6858000" cy="9144000"/>
  <p:embeddedFontLst>
    <p:embeddedFont>
      <p:font typeface="Oswald" panose="020B0604020202020204" charset="-94"/>
      <p:regular r:id="rId17"/>
    </p:embeddedFont>
    <p:embeddedFont>
      <p:font typeface="Calibri" panose="020F0502020204030204" pitchFamily="34" charset="0"/>
      <p:regular r:id="rId18"/>
      <p:bold r:id="rId19"/>
      <p:italic r:id="rId20"/>
      <p:boldItalic r:id="rId21"/>
    </p:embeddedFont>
    <p:embeddedFont>
      <p:font typeface="Arimo" panose="020B0604020202020204" charset="0"/>
      <p:regular r:id="rId22"/>
    </p:embeddedFont>
    <p:embeddedFont>
      <p:font typeface="Lato Italics" panose="020B0604020202020204" charset="0"/>
      <p:regular r:id="rId23"/>
    </p:embeddedFont>
    <p:embeddedFont>
      <p:font typeface="Lato"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1281" b="31281"/>
          <a:stretch>
            <a:fillRect/>
          </a:stretch>
        </p:blipFill>
        <p:spPr>
          <a:xfrm>
            <a:off x="0" y="0"/>
            <a:ext cx="18288000" cy="10287000"/>
          </a:xfrm>
          <a:prstGeom prst="rect">
            <a:avLst/>
          </a:prstGeom>
        </p:spPr>
      </p:pic>
      <p:sp>
        <p:nvSpPr>
          <p:cNvPr id="3" name="AutoShape 3"/>
          <p:cNvSpPr/>
          <p:nvPr/>
        </p:nvSpPr>
        <p:spPr>
          <a:xfrm>
            <a:off x="5257800" y="-875833"/>
            <a:ext cx="8285138" cy="11444337"/>
          </a:xfrm>
          <a:prstGeom prst="rect">
            <a:avLst/>
          </a:prstGeom>
          <a:solidFill>
            <a:srgbClr val="F6505C"/>
          </a:solidFill>
        </p:spPr>
      </p:sp>
      <p:pic>
        <p:nvPicPr>
          <p:cNvPr id="4" name="Picture 4"/>
          <p:cNvPicPr>
            <a:picLocks noChangeAspect="1"/>
          </p:cNvPicPr>
          <p:nvPr/>
        </p:nvPicPr>
        <p:blipFill>
          <a:blip r:embed="rId3"/>
          <a:srcRect/>
          <a:stretch>
            <a:fillRect/>
          </a:stretch>
        </p:blipFill>
        <p:spPr>
          <a:xfrm>
            <a:off x="13008951" y="1971032"/>
            <a:ext cx="5750608" cy="5750608"/>
          </a:xfrm>
          <a:prstGeom prst="rect">
            <a:avLst/>
          </a:prstGeom>
        </p:spPr>
      </p:pic>
      <p:pic>
        <p:nvPicPr>
          <p:cNvPr id="5" name="Picture 5"/>
          <p:cNvPicPr>
            <a:picLocks noChangeAspect="1"/>
          </p:cNvPicPr>
          <p:nvPr/>
        </p:nvPicPr>
        <p:blipFill>
          <a:blip r:embed="rId4"/>
          <a:srcRect l="26562" r="26562"/>
          <a:stretch>
            <a:fillRect/>
          </a:stretch>
        </p:blipFill>
        <p:spPr>
          <a:xfrm>
            <a:off x="1309509" y="6667524"/>
            <a:ext cx="5340674" cy="5181552"/>
          </a:xfrm>
          <a:prstGeom prst="rect">
            <a:avLst/>
          </a:prstGeom>
        </p:spPr>
      </p:pic>
      <p:pic>
        <p:nvPicPr>
          <p:cNvPr id="6" name="Picture 6"/>
          <p:cNvPicPr>
            <a:picLocks noChangeAspect="1"/>
          </p:cNvPicPr>
          <p:nvPr/>
        </p:nvPicPr>
        <p:blipFill>
          <a:blip r:embed="rId5"/>
          <a:srcRect l="17915" r="14585"/>
          <a:stretch>
            <a:fillRect/>
          </a:stretch>
        </p:blipFill>
        <p:spPr>
          <a:xfrm>
            <a:off x="0" y="2915350"/>
            <a:ext cx="5583225" cy="4456301"/>
          </a:xfrm>
          <a:prstGeom prst="rect">
            <a:avLst/>
          </a:prstGeom>
        </p:spPr>
      </p:pic>
      <p:grpSp>
        <p:nvGrpSpPr>
          <p:cNvPr id="7" name="Group 7"/>
          <p:cNvGrpSpPr/>
          <p:nvPr/>
        </p:nvGrpSpPr>
        <p:grpSpPr>
          <a:xfrm>
            <a:off x="5755933" y="1137056"/>
            <a:ext cx="6565918" cy="7418560"/>
            <a:chOff x="0" y="0"/>
            <a:chExt cx="8754558" cy="9891413"/>
          </a:xfrm>
        </p:grpSpPr>
        <p:sp>
          <p:nvSpPr>
            <p:cNvPr id="8" name="TextBox 8"/>
            <p:cNvSpPr txBox="1"/>
            <p:nvPr/>
          </p:nvSpPr>
          <p:spPr>
            <a:xfrm>
              <a:off x="0" y="238125"/>
              <a:ext cx="8754558" cy="8316516"/>
            </a:xfrm>
            <a:prstGeom prst="rect">
              <a:avLst/>
            </a:prstGeom>
          </p:spPr>
          <p:txBody>
            <a:bodyPr lIns="0" tIns="0" rIns="0" bIns="0" rtlCol="0" anchor="t">
              <a:spAutoFit/>
            </a:bodyPr>
            <a:lstStyle/>
            <a:p>
              <a:pPr algn="ctr">
                <a:lnSpc>
                  <a:spcPts val="9618"/>
                </a:lnSpc>
              </a:pPr>
              <a:r>
                <a:rPr lang="en-US" sz="10125" dirty="0">
                  <a:solidFill>
                    <a:srgbClr val="254769"/>
                  </a:solidFill>
                  <a:latin typeface="Oswald"/>
                </a:rPr>
                <a:t>TERÖR</a:t>
              </a:r>
            </a:p>
            <a:p>
              <a:pPr algn="ctr">
                <a:lnSpc>
                  <a:spcPts val="9618"/>
                </a:lnSpc>
              </a:pPr>
              <a:endParaRPr lang="en-US" sz="10125" dirty="0">
                <a:solidFill>
                  <a:srgbClr val="254769"/>
                </a:solidFill>
                <a:latin typeface="Oswald"/>
              </a:endParaRPr>
            </a:p>
            <a:p>
              <a:pPr algn="ctr">
                <a:lnSpc>
                  <a:spcPts val="9618"/>
                </a:lnSpc>
              </a:pPr>
              <a:r>
                <a:rPr lang="en-US" sz="10125" dirty="0">
                  <a:solidFill>
                    <a:srgbClr val="254769"/>
                  </a:solidFill>
                  <a:latin typeface="Oswald"/>
                </a:rPr>
                <a:t> TRAVMASI</a:t>
              </a:r>
            </a:p>
            <a:p>
              <a:pPr algn="ctr">
                <a:lnSpc>
                  <a:spcPts val="9618"/>
                </a:lnSpc>
              </a:pPr>
              <a:endParaRPr lang="en-US" sz="10125" dirty="0">
                <a:solidFill>
                  <a:srgbClr val="254769"/>
                </a:solidFill>
                <a:latin typeface="Oswald"/>
              </a:endParaRPr>
            </a:p>
            <a:p>
              <a:pPr algn="ctr">
                <a:lnSpc>
                  <a:spcPts val="9618"/>
                </a:lnSpc>
              </a:pPr>
              <a:r>
                <a:rPr lang="en-US" sz="10125" dirty="0">
                  <a:solidFill>
                    <a:srgbClr val="254769"/>
                  </a:solidFill>
                  <a:latin typeface="Oswald"/>
                </a:rPr>
                <a:t>  MODÜLÜ</a:t>
              </a:r>
            </a:p>
          </p:txBody>
        </p:sp>
        <p:sp>
          <p:nvSpPr>
            <p:cNvPr id="9" name="TextBox 9"/>
            <p:cNvSpPr txBox="1"/>
            <p:nvPr/>
          </p:nvSpPr>
          <p:spPr>
            <a:xfrm>
              <a:off x="1309300" y="8986761"/>
              <a:ext cx="6200525" cy="904653"/>
            </a:xfrm>
            <a:prstGeom prst="rect">
              <a:avLst/>
            </a:prstGeom>
          </p:spPr>
          <p:txBody>
            <a:bodyPr lIns="0" tIns="0" rIns="0" bIns="0" rtlCol="0" anchor="t">
              <a:spAutoFit/>
            </a:bodyPr>
            <a:lstStyle/>
            <a:p>
              <a:pPr algn="ctr">
                <a:lnSpc>
                  <a:spcPts val="2691"/>
                </a:lnSpc>
              </a:pPr>
              <a:r>
                <a:rPr lang="en-US" sz="2300" dirty="0" err="1">
                  <a:solidFill>
                    <a:srgbClr val="FBFFFC"/>
                  </a:solidFill>
                  <a:latin typeface="Lato Italics"/>
                </a:rPr>
                <a:t>Altındağ</a:t>
              </a:r>
              <a:r>
                <a:rPr lang="en-US" sz="2300" dirty="0">
                  <a:solidFill>
                    <a:srgbClr val="FBFFFC"/>
                  </a:solidFill>
                  <a:latin typeface="Lato Italics"/>
                </a:rPr>
                <a:t> İlçe Psikososyal Destek Hizmetleri  Ekibi - </a:t>
              </a:r>
              <a:r>
                <a:rPr lang="en-US" sz="2300" dirty="0" err="1">
                  <a:solidFill>
                    <a:srgbClr val="FBFFFC"/>
                  </a:solidFill>
                  <a:latin typeface="Lato Italics"/>
                </a:rPr>
                <a:t>Ocak</a:t>
              </a:r>
              <a:r>
                <a:rPr lang="en-US" sz="2300" dirty="0">
                  <a:solidFill>
                    <a:srgbClr val="FBFFFC"/>
                  </a:solidFill>
                  <a:latin typeface="Lato Italics"/>
                </a:rPr>
                <a:t> 2022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000" fill="hold"/>
                                        <p:tgtEl>
                                          <p:spTgt spid="7"/>
                                        </p:tgtEl>
                                        <p:attrNameLst>
                                          <p:attrName>ppt_x</p:attrName>
                                        </p:attrNameLst>
                                      </p:cBhvr>
                                      <p:tavLst>
                                        <p:tav tm="0">
                                          <p:val>
                                            <p:strVal val="#ppt_x"/>
                                          </p:val>
                                        </p:tav>
                                        <p:tav tm="100000">
                                          <p:val>
                                            <p:strVal val="#ppt_x"/>
                                          </p:val>
                                        </p:tav>
                                      </p:tavLst>
                                    </p:anim>
                                    <p:anim calcmode="lin" valueType="num">
                                      <p:cBhvr additive="base">
                                        <p:cTn id="27"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54769"/>
        </a:solidFill>
        <a:effectLst/>
      </p:bgPr>
    </p:bg>
    <p:spTree>
      <p:nvGrpSpPr>
        <p:cNvPr id="1" name=""/>
        <p:cNvGrpSpPr/>
        <p:nvPr/>
      </p:nvGrpSpPr>
      <p:grpSpPr>
        <a:xfrm>
          <a:off x="0" y="0"/>
          <a:ext cx="0" cy="0"/>
          <a:chOff x="0" y="0"/>
          <a:chExt cx="0" cy="0"/>
        </a:xfrm>
      </p:grpSpPr>
      <p:sp>
        <p:nvSpPr>
          <p:cNvPr id="2" name="AutoShape 2"/>
          <p:cNvSpPr/>
          <p:nvPr/>
        </p:nvSpPr>
        <p:spPr>
          <a:xfrm>
            <a:off x="0" y="141721"/>
            <a:ext cx="18288000" cy="9900172"/>
          </a:xfrm>
          <a:prstGeom prst="rect">
            <a:avLst/>
          </a:prstGeom>
          <a:solidFill>
            <a:srgbClr val="F6505C"/>
          </a:solidFill>
        </p:spPr>
      </p:sp>
      <p:pic>
        <p:nvPicPr>
          <p:cNvPr id="3" name="Picture 3"/>
          <p:cNvPicPr>
            <a:picLocks noChangeAspect="1"/>
          </p:cNvPicPr>
          <p:nvPr/>
        </p:nvPicPr>
        <p:blipFill>
          <a:blip r:embed="rId2"/>
          <a:srcRect/>
          <a:stretch>
            <a:fillRect/>
          </a:stretch>
        </p:blipFill>
        <p:spPr>
          <a:xfrm>
            <a:off x="9854588" y="4771284"/>
            <a:ext cx="6756918" cy="4487016"/>
          </a:xfrm>
          <a:prstGeom prst="rect">
            <a:avLst/>
          </a:prstGeom>
        </p:spPr>
      </p:pic>
      <p:pic>
        <p:nvPicPr>
          <p:cNvPr id="4" name="Picture 4"/>
          <p:cNvPicPr>
            <a:picLocks noChangeAspect="1"/>
          </p:cNvPicPr>
          <p:nvPr/>
        </p:nvPicPr>
        <p:blipFill>
          <a:blip r:embed="rId3"/>
          <a:srcRect r="4746"/>
          <a:stretch>
            <a:fillRect/>
          </a:stretch>
        </p:blipFill>
        <p:spPr>
          <a:xfrm>
            <a:off x="1051934" y="1028700"/>
            <a:ext cx="7262160" cy="4269449"/>
          </a:xfrm>
          <a:prstGeom prst="rect">
            <a:avLst/>
          </a:prstGeom>
        </p:spPr>
      </p:pic>
      <p:grpSp>
        <p:nvGrpSpPr>
          <p:cNvPr id="5" name="Group 5"/>
          <p:cNvGrpSpPr/>
          <p:nvPr/>
        </p:nvGrpSpPr>
        <p:grpSpPr>
          <a:xfrm>
            <a:off x="9854588" y="1950264"/>
            <a:ext cx="7146244" cy="2183731"/>
            <a:chOff x="0" y="0"/>
            <a:chExt cx="9528325" cy="2911641"/>
          </a:xfrm>
        </p:grpSpPr>
        <p:sp>
          <p:nvSpPr>
            <p:cNvPr id="6" name="TextBox 6"/>
            <p:cNvSpPr txBox="1"/>
            <p:nvPr/>
          </p:nvSpPr>
          <p:spPr>
            <a:xfrm>
              <a:off x="0" y="32742"/>
              <a:ext cx="9455333" cy="989170"/>
            </a:xfrm>
            <a:prstGeom prst="rect">
              <a:avLst/>
            </a:prstGeom>
          </p:spPr>
          <p:txBody>
            <a:bodyPr lIns="0" tIns="0" rIns="0" bIns="0" rtlCol="0" anchor="t">
              <a:spAutoFit/>
            </a:bodyPr>
            <a:lstStyle/>
            <a:p>
              <a:pPr algn="ctr">
                <a:lnSpc>
                  <a:spcPts val="6359"/>
                </a:lnSpc>
              </a:pPr>
              <a:r>
                <a:rPr lang="en-US" sz="4542">
                  <a:solidFill>
                    <a:srgbClr val="254769"/>
                  </a:solidFill>
                  <a:latin typeface="Oswald"/>
                </a:rPr>
                <a:t>OKUL ÇAĞI ÇOCUKLARI</a:t>
              </a:r>
            </a:p>
          </p:txBody>
        </p:sp>
        <p:sp>
          <p:nvSpPr>
            <p:cNvPr id="7" name="TextBox 7"/>
            <p:cNvSpPr txBox="1"/>
            <p:nvPr/>
          </p:nvSpPr>
          <p:spPr>
            <a:xfrm>
              <a:off x="45512" y="1619271"/>
              <a:ext cx="9482813" cy="1307253"/>
            </a:xfrm>
            <a:prstGeom prst="rect">
              <a:avLst/>
            </a:prstGeom>
          </p:spPr>
          <p:txBody>
            <a:bodyPr lIns="0" tIns="0" rIns="0" bIns="0" rtlCol="0" anchor="t">
              <a:spAutoFit/>
            </a:bodyPr>
            <a:lstStyle/>
            <a:p>
              <a:pPr algn="just">
                <a:lnSpc>
                  <a:spcPts val="2660"/>
                </a:lnSpc>
              </a:pPr>
              <a:r>
                <a:rPr lang="en-US" sz="1900" dirty="0">
                  <a:solidFill>
                    <a:srgbClr val="FBFFFC"/>
                  </a:solidFill>
                  <a:latin typeface="Lato"/>
                </a:rPr>
                <a:t>Okul </a:t>
              </a:r>
              <a:r>
                <a:rPr lang="en-US" sz="1900" dirty="0" err="1">
                  <a:solidFill>
                    <a:srgbClr val="FBFFFC"/>
                  </a:solidFill>
                  <a:latin typeface="Lato"/>
                </a:rPr>
                <a:t>çağı</a:t>
              </a:r>
              <a:r>
                <a:rPr lang="en-US" sz="1900" dirty="0">
                  <a:solidFill>
                    <a:srgbClr val="FBFFFC"/>
                  </a:solidFill>
                  <a:latin typeface="Lato"/>
                </a:rPr>
                <a:t> çocukları </a:t>
              </a:r>
              <a:r>
                <a:rPr lang="en-US" sz="1900" dirty="0" err="1">
                  <a:solidFill>
                    <a:srgbClr val="FBFFFC"/>
                  </a:solidFill>
                  <a:latin typeface="Lato"/>
                </a:rPr>
                <a:t>bazı</a:t>
              </a:r>
              <a:r>
                <a:rPr lang="en-US" sz="1900" dirty="0">
                  <a:solidFill>
                    <a:srgbClr val="FBFFFC"/>
                  </a:solidFill>
                  <a:latin typeface="Lato"/>
                </a:rPr>
                <a:t> duygusal tepkiler </a:t>
              </a:r>
              <a:r>
                <a:rPr lang="en-US" sz="1900" dirty="0" err="1">
                  <a:solidFill>
                    <a:srgbClr val="FBFFFC"/>
                  </a:solidFill>
                  <a:latin typeface="Lato"/>
                </a:rPr>
                <a:t>göstermiş</a:t>
              </a:r>
              <a:r>
                <a:rPr lang="en-US" sz="1900" dirty="0">
                  <a:solidFill>
                    <a:srgbClr val="FBFFFC"/>
                  </a:solidFill>
                  <a:latin typeface="Lato"/>
                </a:rPr>
                <a:t>, </a:t>
              </a:r>
              <a:r>
                <a:rPr lang="en-US" sz="1900" dirty="0" err="1">
                  <a:solidFill>
                    <a:srgbClr val="FBFFFC"/>
                  </a:solidFill>
                  <a:latin typeface="Lato"/>
                </a:rPr>
                <a:t>bazıları</a:t>
              </a:r>
              <a:r>
                <a:rPr lang="en-US" sz="1900" dirty="0">
                  <a:solidFill>
                    <a:srgbClr val="FBFFFC"/>
                  </a:solidFill>
                  <a:latin typeface="Lato"/>
                </a:rPr>
                <a:t> </a:t>
              </a:r>
              <a:r>
                <a:rPr lang="en-US" sz="1900" dirty="0" err="1">
                  <a:solidFill>
                    <a:srgbClr val="FBFFFC"/>
                  </a:solidFill>
                  <a:latin typeface="Lato"/>
                </a:rPr>
                <a:t>üzgün</a:t>
              </a:r>
              <a:r>
                <a:rPr lang="en-US" sz="1900" dirty="0">
                  <a:solidFill>
                    <a:srgbClr val="FBFFFC"/>
                  </a:solidFill>
                  <a:latin typeface="Lato"/>
                </a:rPr>
                <a:t> ve </a:t>
              </a:r>
              <a:r>
                <a:rPr lang="en-US" sz="1900" dirty="0" err="1">
                  <a:solidFill>
                    <a:srgbClr val="FBFFFC"/>
                  </a:solidFill>
                  <a:latin typeface="Lato"/>
                </a:rPr>
                <a:t>sakin</a:t>
              </a:r>
              <a:r>
                <a:rPr lang="en-US" sz="1900" dirty="0">
                  <a:solidFill>
                    <a:srgbClr val="FBFFFC"/>
                  </a:solidFill>
                  <a:latin typeface="Lato"/>
                </a:rPr>
                <a:t>, </a:t>
              </a:r>
              <a:r>
                <a:rPr lang="en-US" sz="1900" dirty="0" err="1">
                  <a:solidFill>
                    <a:srgbClr val="FBFFFC"/>
                  </a:solidFill>
                  <a:latin typeface="Lato"/>
                </a:rPr>
                <a:t>kardeşleri</a:t>
              </a:r>
              <a:r>
                <a:rPr lang="en-US" sz="1900" dirty="0">
                  <a:solidFill>
                    <a:srgbClr val="FBFFFC"/>
                  </a:solidFill>
                  <a:latin typeface="Lato"/>
                </a:rPr>
                <a:t> hakkında </a:t>
              </a:r>
              <a:r>
                <a:rPr lang="en-US" sz="1900" dirty="0" err="1">
                  <a:solidFill>
                    <a:srgbClr val="FBFFFC"/>
                  </a:solidFill>
                  <a:latin typeface="Lato"/>
                </a:rPr>
                <a:t>endişeli</a:t>
              </a:r>
              <a:r>
                <a:rPr lang="en-US" sz="1900" dirty="0">
                  <a:solidFill>
                    <a:srgbClr val="FBFFFC"/>
                  </a:solidFill>
                  <a:latin typeface="Lato"/>
                </a:rPr>
                <a:t> </a:t>
              </a:r>
              <a:r>
                <a:rPr lang="en-US" sz="1900" dirty="0" err="1">
                  <a:solidFill>
                    <a:srgbClr val="FBFFFC"/>
                  </a:solidFill>
                  <a:latin typeface="Lato"/>
                </a:rPr>
                <a:t>oldukları</a:t>
              </a:r>
              <a:r>
                <a:rPr lang="en-US" sz="1900" dirty="0">
                  <a:solidFill>
                    <a:srgbClr val="FBFFFC"/>
                  </a:solidFill>
                  <a:latin typeface="Lato"/>
                </a:rPr>
                <a:t> görülmüştür. Okul </a:t>
              </a:r>
              <a:r>
                <a:rPr lang="en-US" sz="1900" dirty="0" err="1">
                  <a:solidFill>
                    <a:srgbClr val="FBFFFC"/>
                  </a:solidFill>
                  <a:latin typeface="Lato"/>
                </a:rPr>
                <a:t>çağı</a:t>
              </a:r>
              <a:r>
                <a:rPr lang="en-US" sz="1900" dirty="0">
                  <a:solidFill>
                    <a:srgbClr val="FBFFFC"/>
                  </a:solidFill>
                  <a:latin typeface="Lato"/>
                </a:rPr>
                <a:t> </a:t>
              </a:r>
              <a:r>
                <a:rPr lang="en-US" sz="1900" dirty="0" err="1">
                  <a:solidFill>
                    <a:srgbClr val="FBFFFC"/>
                  </a:solidFill>
                  <a:latin typeface="Lato"/>
                </a:rPr>
                <a:t>çocuklarıyla</a:t>
              </a:r>
              <a:r>
                <a:rPr lang="en-US" sz="1900" dirty="0">
                  <a:solidFill>
                    <a:srgbClr val="FBFFFC"/>
                  </a:solidFill>
                  <a:latin typeface="Lato"/>
                </a:rPr>
                <a:t> </a:t>
              </a:r>
              <a:r>
                <a:rPr lang="en-US" sz="1900" dirty="0" err="1">
                  <a:solidFill>
                    <a:srgbClr val="FBFFFC"/>
                  </a:solidFill>
                  <a:latin typeface="Lato"/>
                </a:rPr>
                <a:t>sözel</a:t>
              </a:r>
              <a:r>
                <a:rPr lang="en-US" sz="1900" dirty="0">
                  <a:solidFill>
                    <a:srgbClr val="FBFFFC"/>
                  </a:solidFill>
                  <a:latin typeface="Lato"/>
                </a:rPr>
                <a:t> </a:t>
              </a:r>
              <a:r>
                <a:rPr lang="en-US" sz="1900" dirty="0" err="1">
                  <a:solidFill>
                    <a:srgbClr val="FBFFFC"/>
                  </a:solidFill>
                  <a:latin typeface="Lato"/>
                </a:rPr>
                <a:t>iletişim</a:t>
              </a:r>
              <a:r>
                <a:rPr lang="en-US" sz="1900" dirty="0">
                  <a:solidFill>
                    <a:srgbClr val="FBFFFC"/>
                  </a:solidFill>
                  <a:latin typeface="Lato"/>
                </a:rPr>
                <a:t> </a:t>
              </a:r>
              <a:r>
                <a:rPr lang="en-US" sz="1900" dirty="0" err="1">
                  <a:solidFill>
                    <a:srgbClr val="FBFFFC"/>
                  </a:solidFill>
                  <a:latin typeface="Lato"/>
                </a:rPr>
                <a:t>kurmak</a:t>
              </a:r>
              <a:r>
                <a:rPr lang="en-US" sz="1900" dirty="0">
                  <a:solidFill>
                    <a:srgbClr val="FBFFFC"/>
                  </a:solidFill>
                  <a:latin typeface="Lato"/>
                </a:rPr>
                <a:t> </a:t>
              </a:r>
              <a:r>
                <a:rPr lang="en-US" sz="1900" dirty="0" err="1">
                  <a:solidFill>
                    <a:srgbClr val="FBFFFC"/>
                  </a:solidFill>
                  <a:latin typeface="Lato"/>
                </a:rPr>
                <a:t>mümkündür</a:t>
              </a:r>
              <a:endParaRPr lang="en-US" sz="1900" dirty="0">
                <a:solidFill>
                  <a:srgbClr val="FBFFFC"/>
                </a:solidFill>
                <a:latin typeface="Lato"/>
              </a:endParaRPr>
            </a:p>
          </p:txBody>
        </p:sp>
      </p:grpSp>
      <p:grpSp>
        <p:nvGrpSpPr>
          <p:cNvPr id="8" name="Group 8"/>
          <p:cNvGrpSpPr/>
          <p:nvPr/>
        </p:nvGrpSpPr>
        <p:grpSpPr>
          <a:xfrm>
            <a:off x="1688137" y="6453333"/>
            <a:ext cx="6625957" cy="1943345"/>
            <a:chOff x="0" y="0"/>
            <a:chExt cx="8834609" cy="2591126"/>
          </a:xfrm>
        </p:grpSpPr>
        <p:sp>
          <p:nvSpPr>
            <p:cNvPr id="9" name="TextBox 9"/>
            <p:cNvSpPr txBox="1"/>
            <p:nvPr/>
          </p:nvSpPr>
          <p:spPr>
            <a:xfrm>
              <a:off x="0" y="-75605"/>
              <a:ext cx="8766932" cy="755200"/>
            </a:xfrm>
            <a:prstGeom prst="rect">
              <a:avLst/>
            </a:prstGeom>
          </p:spPr>
          <p:txBody>
            <a:bodyPr lIns="0" tIns="0" rIns="0" bIns="0" rtlCol="0" anchor="t">
              <a:spAutoFit/>
            </a:bodyPr>
            <a:lstStyle/>
            <a:p>
              <a:pPr algn="ctr">
                <a:lnSpc>
                  <a:spcPts val="4760"/>
                </a:lnSpc>
              </a:pPr>
              <a:r>
                <a:rPr lang="en-US" sz="3400">
                  <a:solidFill>
                    <a:srgbClr val="254769"/>
                  </a:solidFill>
                  <a:latin typeface="Oswald"/>
                </a:rPr>
                <a:t> </a:t>
              </a:r>
              <a:r>
                <a:rPr lang="en-US" sz="3400">
                  <a:solidFill>
                    <a:srgbClr val="254769"/>
                  </a:solidFill>
                  <a:latin typeface="Arimo"/>
                </a:rPr>
                <a:t>Ergenler</a:t>
              </a:r>
            </a:p>
          </p:txBody>
        </p:sp>
        <p:sp>
          <p:nvSpPr>
            <p:cNvPr id="10" name="TextBox 10"/>
            <p:cNvSpPr txBox="1"/>
            <p:nvPr/>
          </p:nvSpPr>
          <p:spPr>
            <a:xfrm>
              <a:off x="42198" y="1146580"/>
              <a:ext cx="8792411" cy="1462405"/>
            </a:xfrm>
            <a:prstGeom prst="rect">
              <a:avLst/>
            </a:prstGeom>
          </p:spPr>
          <p:txBody>
            <a:bodyPr lIns="0" tIns="0" rIns="0" bIns="0" rtlCol="0" anchor="t">
              <a:spAutoFit/>
            </a:bodyPr>
            <a:lstStyle/>
            <a:p>
              <a:pPr algn="just">
                <a:lnSpc>
                  <a:spcPts val="2940"/>
                </a:lnSpc>
              </a:pPr>
              <a:r>
                <a:rPr lang="en-US" sz="2100" dirty="0" err="1">
                  <a:solidFill>
                    <a:srgbClr val="FBFFFC"/>
                  </a:solidFill>
                  <a:latin typeface="Lato"/>
                </a:rPr>
                <a:t>Ergenler</a:t>
              </a:r>
              <a:r>
                <a:rPr lang="en-US" sz="2100" dirty="0">
                  <a:solidFill>
                    <a:srgbClr val="FBFFFC"/>
                  </a:solidFill>
                  <a:latin typeface="Lato"/>
                </a:rPr>
                <a:t> diğer </a:t>
              </a:r>
              <a:r>
                <a:rPr lang="en-US" sz="2100" dirty="0" err="1">
                  <a:solidFill>
                    <a:srgbClr val="FBFFFC"/>
                  </a:solidFill>
                  <a:latin typeface="Lato"/>
                </a:rPr>
                <a:t>yaş</a:t>
              </a:r>
              <a:r>
                <a:rPr lang="en-US" sz="2100" dirty="0">
                  <a:solidFill>
                    <a:srgbClr val="FBFFFC"/>
                  </a:solidFill>
                  <a:latin typeface="Lato"/>
                </a:rPr>
                <a:t> </a:t>
              </a:r>
              <a:r>
                <a:rPr lang="en-US" sz="2100" dirty="0" err="1">
                  <a:solidFill>
                    <a:srgbClr val="FBFFFC"/>
                  </a:solidFill>
                  <a:latin typeface="Lato"/>
                </a:rPr>
                <a:t>gruplarından</a:t>
              </a:r>
              <a:r>
                <a:rPr lang="en-US" sz="2100" dirty="0">
                  <a:solidFill>
                    <a:srgbClr val="FBFFFC"/>
                  </a:solidFill>
                  <a:latin typeface="Lato"/>
                </a:rPr>
                <a:t> farklı </a:t>
              </a:r>
              <a:r>
                <a:rPr lang="en-US" sz="2100" dirty="0" err="1">
                  <a:solidFill>
                    <a:srgbClr val="FBFFFC"/>
                  </a:solidFill>
                  <a:latin typeface="Lato"/>
                </a:rPr>
                <a:t>özellikler</a:t>
              </a:r>
              <a:r>
                <a:rPr lang="en-US" sz="2100" dirty="0">
                  <a:solidFill>
                    <a:srgbClr val="FBFFFC"/>
                  </a:solidFill>
                  <a:latin typeface="Lato"/>
                </a:rPr>
                <a:t> </a:t>
              </a:r>
              <a:r>
                <a:rPr lang="en-US" sz="2100" dirty="0" err="1">
                  <a:solidFill>
                    <a:srgbClr val="FBFFFC"/>
                  </a:solidFill>
                  <a:latin typeface="Lato"/>
                </a:rPr>
                <a:t>sergilerler</a:t>
              </a:r>
              <a:r>
                <a:rPr lang="en-US" sz="2100" dirty="0">
                  <a:solidFill>
                    <a:srgbClr val="FBFFFC"/>
                  </a:solidFill>
                  <a:latin typeface="Lato"/>
                </a:rPr>
                <a:t>. Pek </a:t>
              </a:r>
              <a:r>
                <a:rPr lang="en-US" sz="2100" dirty="0" err="1">
                  <a:solidFill>
                    <a:srgbClr val="FBFFFC"/>
                  </a:solidFill>
                  <a:latin typeface="Lato"/>
                </a:rPr>
                <a:t>çoğu</a:t>
              </a:r>
              <a:r>
                <a:rPr lang="en-US" sz="2100" dirty="0">
                  <a:solidFill>
                    <a:srgbClr val="FBFFFC"/>
                  </a:solidFill>
                  <a:latin typeface="Lato"/>
                </a:rPr>
                <a:t> </a:t>
              </a:r>
              <a:r>
                <a:rPr lang="en-US" sz="2100" dirty="0" err="1">
                  <a:solidFill>
                    <a:srgbClr val="FBFFFC"/>
                  </a:solidFill>
                  <a:latin typeface="Lato"/>
                </a:rPr>
                <a:t>akut</a:t>
              </a:r>
              <a:r>
                <a:rPr lang="en-US" sz="2100" dirty="0">
                  <a:solidFill>
                    <a:srgbClr val="FBFFFC"/>
                  </a:solidFill>
                  <a:latin typeface="Lato"/>
                </a:rPr>
                <a:t> stres </a:t>
              </a:r>
              <a:r>
                <a:rPr lang="en-US" sz="2100" dirty="0" err="1">
                  <a:solidFill>
                    <a:srgbClr val="FBFFFC"/>
                  </a:solidFill>
                  <a:latin typeface="Lato"/>
                </a:rPr>
                <a:t>tepkisi</a:t>
              </a:r>
              <a:r>
                <a:rPr lang="en-US" sz="2100" dirty="0">
                  <a:solidFill>
                    <a:srgbClr val="FBFFFC"/>
                  </a:solidFill>
                  <a:latin typeface="Lato"/>
                </a:rPr>
                <a:t>, </a:t>
              </a:r>
              <a:r>
                <a:rPr lang="en-US" sz="2100" dirty="0" err="1">
                  <a:solidFill>
                    <a:srgbClr val="FBFFFC"/>
                  </a:solidFill>
                  <a:latin typeface="Lato"/>
                </a:rPr>
                <a:t>şok</a:t>
              </a:r>
              <a:r>
                <a:rPr lang="en-US" sz="2100" dirty="0">
                  <a:solidFill>
                    <a:srgbClr val="FBFFFC"/>
                  </a:solidFill>
                  <a:latin typeface="Lato"/>
                </a:rPr>
                <a:t>, kaygı ve </a:t>
              </a:r>
              <a:r>
                <a:rPr lang="en-US" sz="2100" dirty="0" err="1">
                  <a:solidFill>
                    <a:srgbClr val="FBFFFC"/>
                  </a:solidFill>
                  <a:latin typeface="Lato"/>
                </a:rPr>
                <a:t>üzüntü</a:t>
              </a:r>
              <a:r>
                <a:rPr lang="en-US" sz="2100" dirty="0">
                  <a:solidFill>
                    <a:srgbClr val="FBFFFC"/>
                  </a:solidFill>
                  <a:latin typeface="Lato"/>
                </a:rPr>
                <a:t> </a:t>
              </a:r>
              <a:r>
                <a:rPr lang="en-US" sz="2100" dirty="0" err="1">
                  <a:solidFill>
                    <a:srgbClr val="FBFFFC"/>
                  </a:solidFill>
                  <a:latin typeface="Lato"/>
                </a:rPr>
                <a:t>yaşarlar</a:t>
              </a:r>
              <a:r>
                <a:rPr lang="en-US" sz="2100" dirty="0">
                  <a:solidFill>
                    <a:srgbClr val="FBFFFC"/>
                  </a:solidFill>
                  <a:latin typeface="Lato"/>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ppt_x"/>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2000" fill="hold"/>
                                        <p:tgtEl>
                                          <p:spTgt spid="3"/>
                                        </p:tgtEl>
                                        <p:attrNameLst>
                                          <p:attrName>ppt_x</p:attrName>
                                        </p:attrNameLst>
                                      </p:cBhvr>
                                      <p:tavLst>
                                        <p:tav tm="0">
                                          <p:val>
                                            <p:strVal val="#ppt_x"/>
                                          </p:val>
                                        </p:tav>
                                        <p:tav tm="100000">
                                          <p:val>
                                            <p:strVal val="#ppt_x"/>
                                          </p:val>
                                        </p:tav>
                                      </p:tavLst>
                                    </p:anim>
                                    <p:anim calcmode="lin" valueType="num">
                                      <p:cBhvr additive="base">
                                        <p:cTn id="2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ppt_x"/>
                                          </p:val>
                                        </p:tav>
                                        <p:tav tm="100000">
                                          <p:val>
                                            <p:strVal val="#ppt_x"/>
                                          </p:val>
                                        </p:tav>
                                      </p:tavLst>
                                    </p:anim>
                                    <p:anim calcmode="lin" valueType="num">
                                      <p:cBhvr additive="base">
                                        <p:cTn id="27"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0" y="893718"/>
            <a:ext cx="10185231" cy="2250379"/>
          </a:xfrm>
          <a:prstGeom prst="rect">
            <a:avLst/>
          </a:prstGeom>
          <a:solidFill>
            <a:srgbClr val="254769"/>
          </a:solidFill>
        </p:spPr>
      </p:sp>
      <p:pic>
        <p:nvPicPr>
          <p:cNvPr id="3" name="Picture 3"/>
          <p:cNvPicPr>
            <a:picLocks noChangeAspect="1"/>
          </p:cNvPicPr>
          <p:nvPr/>
        </p:nvPicPr>
        <p:blipFill>
          <a:blip r:embed="rId2"/>
          <a:srcRect/>
          <a:stretch>
            <a:fillRect/>
          </a:stretch>
        </p:blipFill>
        <p:spPr>
          <a:xfrm>
            <a:off x="442838" y="5573055"/>
            <a:ext cx="9664535" cy="4343033"/>
          </a:xfrm>
          <a:prstGeom prst="rect">
            <a:avLst/>
          </a:prstGeom>
        </p:spPr>
      </p:pic>
      <p:pic>
        <p:nvPicPr>
          <p:cNvPr id="4" name="Picture 4"/>
          <p:cNvPicPr>
            <a:picLocks noChangeAspect="1"/>
          </p:cNvPicPr>
          <p:nvPr/>
        </p:nvPicPr>
        <p:blipFill>
          <a:blip r:embed="rId3"/>
          <a:srcRect l="18755" r="11226"/>
          <a:stretch>
            <a:fillRect/>
          </a:stretch>
        </p:blipFill>
        <p:spPr>
          <a:xfrm>
            <a:off x="10341090" y="-92039"/>
            <a:ext cx="14261349" cy="10744327"/>
          </a:xfrm>
          <a:prstGeom prst="rect">
            <a:avLst/>
          </a:prstGeom>
        </p:spPr>
      </p:pic>
      <p:sp>
        <p:nvSpPr>
          <p:cNvPr id="5" name="TextBox 5"/>
          <p:cNvSpPr txBox="1"/>
          <p:nvPr/>
        </p:nvSpPr>
        <p:spPr>
          <a:xfrm>
            <a:off x="632381" y="3477578"/>
            <a:ext cx="9067626" cy="1802547"/>
          </a:xfrm>
          <a:prstGeom prst="rect">
            <a:avLst/>
          </a:prstGeom>
        </p:spPr>
        <p:txBody>
          <a:bodyPr lIns="0" tIns="0" rIns="0" bIns="0" rtlCol="0" anchor="t">
            <a:spAutoFit/>
          </a:bodyPr>
          <a:lstStyle/>
          <a:p>
            <a:pPr algn="l">
              <a:lnSpc>
                <a:spcPts val="2939"/>
              </a:lnSpc>
            </a:pPr>
            <a:r>
              <a:rPr lang="en-US" sz="2099" dirty="0">
                <a:solidFill>
                  <a:srgbClr val="FBFFFC"/>
                </a:solidFill>
                <a:latin typeface="Lato"/>
              </a:rPr>
              <a:t>Çocukların travmatik </a:t>
            </a:r>
            <a:r>
              <a:rPr lang="en-US" sz="2099" dirty="0" err="1">
                <a:solidFill>
                  <a:srgbClr val="FBFFFC"/>
                </a:solidFill>
                <a:latin typeface="Lato"/>
              </a:rPr>
              <a:t>olaya</a:t>
            </a:r>
            <a:r>
              <a:rPr lang="en-US" sz="2099" dirty="0">
                <a:solidFill>
                  <a:srgbClr val="FBFFFC"/>
                </a:solidFill>
                <a:latin typeface="Lato"/>
              </a:rPr>
              <a:t> verdikleri tepkiler </a:t>
            </a:r>
            <a:r>
              <a:rPr lang="en-US" sz="2099" dirty="0" err="1">
                <a:solidFill>
                  <a:srgbClr val="FBFFFC"/>
                </a:solidFill>
                <a:latin typeface="Lato"/>
              </a:rPr>
              <a:t>olaydan</a:t>
            </a:r>
            <a:r>
              <a:rPr lang="en-US" sz="2099" dirty="0">
                <a:solidFill>
                  <a:srgbClr val="FBFFFC"/>
                </a:solidFill>
                <a:latin typeface="Lato"/>
              </a:rPr>
              <a:t> hemen sonra verilen tepkiler ve bir süre sonra verilen tepkiler olarak </a:t>
            </a:r>
            <a:r>
              <a:rPr lang="en-US" sz="2099" dirty="0" err="1">
                <a:solidFill>
                  <a:srgbClr val="FBFFFC"/>
                </a:solidFill>
                <a:latin typeface="Lato"/>
              </a:rPr>
              <a:t>sınıflanabilir</a:t>
            </a:r>
            <a:r>
              <a:rPr lang="en-US" sz="2099" dirty="0">
                <a:solidFill>
                  <a:srgbClr val="FBFFFC"/>
                </a:solidFill>
                <a:latin typeface="Lato"/>
              </a:rPr>
              <a:t>. Travmatik </a:t>
            </a:r>
            <a:r>
              <a:rPr lang="en-US" sz="2099" dirty="0" err="1">
                <a:solidFill>
                  <a:srgbClr val="FBFFFC"/>
                </a:solidFill>
                <a:latin typeface="Lato"/>
              </a:rPr>
              <a:t>olaydan</a:t>
            </a:r>
            <a:r>
              <a:rPr lang="en-US" sz="2099" dirty="0">
                <a:solidFill>
                  <a:srgbClr val="FBFFFC"/>
                </a:solidFill>
                <a:latin typeface="Lato"/>
              </a:rPr>
              <a:t> sonra </a:t>
            </a:r>
            <a:r>
              <a:rPr lang="en-US" sz="2099" dirty="0" err="1">
                <a:solidFill>
                  <a:srgbClr val="FBFFFC"/>
                </a:solidFill>
                <a:latin typeface="Lato"/>
              </a:rPr>
              <a:t>anıları</a:t>
            </a:r>
            <a:r>
              <a:rPr lang="en-US" sz="2099" dirty="0">
                <a:solidFill>
                  <a:srgbClr val="FBFFFC"/>
                </a:solidFill>
                <a:latin typeface="Lato"/>
              </a:rPr>
              <a:t> </a:t>
            </a:r>
            <a:r>
              <a:rPr lang="en-US" sz="2099" dirty="0" err="1">
                <a:solidFill>
                  <a:srgbClr val="FBFFFC"/>
                </a:solidFill>
                <a:latin typeface="Lato"/>
              </a:rPr>
              <a:t>geri</a:t>
            </a:r>
            <a:r>
              <a:rPr lang="en-US" sz="2099" dirty="0">
                <a:solidFill>
                  <a:srgbClr val="FBFFFC"/>
                </a:solidFill>
                <a:latin typeface="Lato"/>
              </a:rPr>
              <a:t> </a:t>
            </a:r>
            <a:r>
              <a:rPr lang="en-US" sz="2099" dirty="0" err="1">
                <a:solidFill>
                  <a:srgbClr val="FBFFFC"/>
                </a:solidFill>
                <a:latin typeface="Lato"/>
              </a:rPr>
              <a:t>çağırma</a:t>
            </a:r>
            <a:r>
              <a:rPr lang="en-US" sz="2099" dirty="0">
                <a:solidFill>
                  <a:srgbClr val="FBFFFC"/>
                </a:solidFill>
                <a:latin typeface="Lato"/>
              </a:rPr>
              <a:t> </a:t>
            </a:r>
            <a:r>
              <a:rPr lang="en-US" sz="2099" dirty="0" err="1">
                <a:solidFill>
                  <a:srgbClr val="FBFFFC"/>
                </a:solidFill>
                <a:latin typeface="Lato"/>
              </a:rPr>
              <a:t>mekanizmasında</a:t>
            </a:r>
            <a:r>
              <a:rPr lang="en-US" sz="2099" dirty="0">
                <a:solidFill>
                  <a:srgbClr val="FBFFFC"/>
                </a:solidFill>
                <a:latin typeface="Lato"/>
              </a:rPr>
              <a:t> farklılıklar </a:t>
            </a:r>
            <a:r>
              <a:rPr lang="en-US" sz="2099" dirty="0" err="1">
                <a:solidFill>
                  <a:srgbClr val="FBFFFC"/>
                </a:solidFill>
                <a:latin typeface="Lato"/>
              </a:rPr>
              <a:t>söz</a:t>
            </a:r>
            <a:r>
              <a:rPr lang="en-US" sz="2099" dirty="0">
                <a:solidFill>
                  <a:srgbClr val="FBFFFC"/>
                </a:solidFill>
                <a:latin typeface="Lato"/>
              </a:rPr>
              <a:t> </a:t>
            </a:r>
            <a:r>
              <a:rPr lang="en-US" sz="2099" dirty="0" err="1">
                <a:solidFill>
                  <a:srgbClr val="FBFFFC"/>
                </a:solidFill>
                <a:latin typeface="Lato"/>
              </a:rPr>
              <a:t>konusudur</a:t>
            </a:r>
            <a:r>
              <a:rPr lang="en-US" sz="2099" dirty="0">
                <a:solidFill>
                  <a:srgbClr val="FBFFFC"/>
                </a:solidFill>
                <a:latin typeface="Lato"/>
              </a:rPr>
              <a:t>. Olayın </a:t>
            </a:r>
            <a:r>
              <a:rPr lang="en-US" sz="2099" dirty="0" err="1">
                <a:solidFill>
                  <a:srgbClr val="FBFFFC"/>
                </a:solidFill>
                <a:latin typeface="Lato"/>
              </a:rPr>
              <a:t>bazı</a:t>
            </a:r>
            <a:r>
              <a:rPr lang="en-US" sz="2099" dirty="0">
                <a:solidFill>
                  <a:srgbClr val="FBFFFC"/>
                </a:solidFill>
                <a:latin typeface="Lato"/>
              </a:rPr>
              <a:t> </a:t>
            </a:r>
            <a:r>
              <a:rPr lang="en-US" sz="2099" dirty="0" err="1">
                <a:solidFill>
                  <a:srgbClr val="FBFFFC"/>
                </a:solidFill>
                <a:latin typeface="Lato"/>
              </a:rPr>
              <a:t>detayları</a:t>
            </a:r>
            <a:r>
              <a:rPr lang="en-US" sz="2099" dirty="0">
                <a:solidFill>
                  <a:srgbClr val="FBFFFC"/>
                </a:solidFill>
                <a:latin typeface="Lato"/>
              </a:rPr>
              <a:t> çok </a:t>
            </a:r>
            <a:r>
              <a:rPr lang="en-US" sz="2099" dirty="0" err="1">
                <a:solidFill>
                  <a:srgbClr val="FBFFFC"/>
                </a:solidFill>
                <a:latin typeface="Lato"/>
              </a:rPr>
              <a:t>rahat</a:t>
            </a:r>
            <a:r>
              <a:rPr lang="en-US" sz="2099" dirty="0">
                <a:solidFill>
                  <a:srgbClr val="FBFFFC"/>
                </a:solidFill>
                <a:latin typeface="Lato"/>
              </a:rPr>
              <a:t> </a:t>
            </a:r>
            <a:r>
              <a:rPr lang="en-US" sz="2099" dirty="0" err="1">
                <a:solidFill>
                  <a:srgbClr val="FBFFFC"/>
                </a:solidFill>
                <a:latin typeface="Lato"/>
              </a:rPr>
              <a:t>hatırlanırken</a:t>
            </a:r>
            <a:r>
              <a:rPr lang="en-US" sz="2099" dirty="0">
                <a:solidFill>
                  <a:srgbClr val="FBFFFC"/>
                </a:solidFill>
                <a:latin typeface="Lato"/>
              </a:rPr>
              <a:t> </a:t>
            </a:r>
            <a:r>
              <a:rPr lang="en-US" sz="2099" dirty="0" err="1">
                <a:solidFill>
                  <a:srgbClr val="FBFFFC"/>
                </a:solidFill>
                <a:latin typeface="Lato"/>
              </a:rPr>
              <a:t>kimi</a:t>
            </a:r>
            <a:r>
              <a:rPr lang="en-US" sz="2099" dirty="0">
                <a:solidFill>
                  <a:srgbClr val="FBFFFC"/>
                </a:solidFill>
                <a:latin typeface="Lato"/>
              </a:rPr>
              <a:t> </a:t>
            </a:r>
            <a:r>
              <a:rPr lang="en-US" sz="2099" dirty="0" err="1">
                <a:solidFill>
                  <a:srgbClr val="FBFFFC"/>
                </a:solidFill>
                <a:latin typeface="Lato"/>
              </a:rPr>
              <a:t>detaylar</a:t>
            </a:r>
            <a:r>
              <a:rPr lang="en-US" sz="2099" dirty="0">
                <a:solidFill>
                  <a:srgbClr val="FBFFFC"/>
                </a:solidFill>
                <a:latin typeface="Lato"/>
              </a:rPr>
              <a:t> ve olayın </a:t>
            </a:r>
            <a:r>
              <a:rPr lang="en-US" sz="2099" dirty="0" err="1">
                <a:solidFill>
                  <a:srgbClr val="FBFFFC"/>
                </a:solidFill>
                <a:latin typeface="Lato"/>
              </a:rPr>
              <a:t>parçaları</a:t>
            </a:r>
            <a:r>
              <a:rPr lang="en-US" sz="2099" dirty="0">
                <a:solidFill>
                  <a:srgbClr val="FBFFFC"/>
                </a:solidFill>
                <a:latin typeface="Lato"/>
              </a:rPr>
              <a:t> </a:t>
            </a:r>
            <a:r>
              <a:rPr lang="en-US" sz="2099" dirty="0" err="1">
                <a:solidFill>
                  <a:srgbClr val="FBFFFC"/>
                </a:solidFill>
                <a:latin typeface="Lato"/>
              </a:rPr>
              <a:t>hatırlanmayabilir</a:t>
            </a:r>
            <a:r>
              <a:rPr lang="en-US" sz="2099" dirty="0">
                <a:solidFill>
                  <a:srgbClr val="FBFFFC"/>
                </a:solidFill>
                <a:latin typeface="Lato"/>
              </a:rPr>
              <a:t>.</a:t>
            </a:r>
          </a:p>
        </p:txBody>
      </p:sp>
      <p:sp>
        <p:nvSpPr>
          <p:cNvPr id="6" name="TextBox 6"/>
          <p:cNvSpPr txBox="1"/>
          <p:nvPr/>
        </p:nvSpPr>
        <p:spPr>
          <a:xfrm>
            <a:off x="442838" y="1065861"/>
            <a:ext cx="11001110" cy="1020068"/>
          </a:xfrm>
          <a:prstGeom prst="rect">
            <a:avLst/>
          </a:prstGeom>
        </p:spPr>
        <p:txBody>
          <a:bodyPr lIns="0" tIns="0" rIns="0" bIns="0" rtlCol="0" anchor="t">
            <a:spAutoFit/>
          </a:bodyPr>
          <a:lstStyle/>
          <a:p>
            <a:pPr algn="l">
              <a:lnSpc>
                <a:spcPts val="8400"/>
              </a:lnSpc>
            </a:pPr>
            <a:r>
              <a:rPr lang="en-US" sz="6000">
                <a:solidFill>
                  <a:srgbClr val="F6505C"/>
                </a:solidFill>
                <a:latin typeface="Oswald"/>
              </a:rPr>
              <a:t>TRAVMA TEPKİLERİ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000" fill="hold"/>
                                        <p:tgtEl>
                                          <p:spTgt spid="3"/>
                                        </p:tgtEl>
                                        <p:attrNameLst>
                                          <p:attrName>ppt_x</p:attrName>
                                        </p:attrNameLst>
                                      </p:cBhvr>
                                      <p:tavLst>
                                        <p:tav tm="0">
                                          <p:val>
                                            <p:strVal val="#ppt_x"/>
                                          </p:val>
                                        </p:tav>
                                        <p:tav tm="100000">
                                          <p:val>
                                            <p:strVal val="#ppt_x"/>
                                          </p:val>
                                        </p:tav>
                                      </p:tavLst>
                                    </p:anim>
                                    <p:anim calcmode="lin" valueType="num">
                                      <p:cBhvr additive="base">
                                        <p:cTn id="26"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155859" y="-96489"/>
            <a:ext cx="10185231" cy="2250379"/>
          </a:xfrm>
          <a:prstGeom prst="rect">
            <a:avLst/>
          </a:prstGeom>
          <a:solidFill>
            <a:srgbClr val="254769"/>
          </a:solidFill>
        </p:spPr>
      </p:sp>
      <p:pic>
        <p:nvPicPr>
          <p:cNvPr id="3" name="Picture 3"/>
          <p:cNvPicPr>
            <a:picLocks noChangeAspect="1"/>
          </p:cNvPicPr>
          <p:nvPr/>
        </p:nvPicPr>
        <p:blipFill>
          <a:blip r:embed="rId2"/>
          <a:srcRect l="18755" r="11226"/>
          <a:stretch>
            <a:fillRect/>
          </a:stretch>
        </p:blipFill>
        <p:spPr>
          <a:xfrm>
            <a:off x="10341090" y="-92039"/>
            <a:ext cx="14261349" cy="10744327"/>
          </a:xfrm>
          <a:prstGeom prst="rect">
            <a:avLst/>
          </a:prstGeom>
        </p:spPr>
      </p:pic>
      <p:pic>
        <p:nvPicPr>
          <p:cNvPr id="4" name="Picture 4"/>
          <p:cNvPicPr>
            <a:picLocks noChangeAspect="1"/>
          </p:cNvPicPr>
          <p:nvPr/>
        </p:nvPicPr>
        <p:blipFill>
          <a:blip r:embed="rId3"/>
          <a:srcRect/>
          <a:stretch>
            <a:fillRect/>
          </a:stretch>
        </p:blipFill>
        <p:spPr>
          <a:xfrm>
            <a:off x="1312263" y="2153889"/>
            <a:ext cx="7312465" cy="8133111"/>
          </a:xfrm>
          <a:prstGeom prst="rect">
            <a:avLst/>
          </a:prstGeom>
        </p:spPr>
      </p:pic>
      <p:sp>
        <p:nvSpPr>
          <p:cNvPr id="5" name="TextBox 5"/>
          <p:cNvSpPr txBox="1"/>
          <p:nvPr/>
        </p:nvSpPr>
        <p:spPr>
          <a:xfrm>
            <a:off x="299348" y="-67568"/>
            <a:ext cx="9898252" cy="2078236"/>
          </a:xfrm>
          <a:prstGeom prst="rect">
            <a:avLst/>
          </a:prstGeom>
        </p:spPr>
        <p:txBody>
          <a:bodyPr lIns="0" tIns="0" rIns="0" bIns="0" rtlCol="0" anchor="t">
            <a:spAutoFit/>
          </a:bodyPr>
          <a:lstStyle/>
          <a:p>
            <a:pPr algn="l">
              <a:lnSpc>
                <a:spcPts val="8400"/>
              </a:lnSpc>
            </a:pPr>
            <a:r>
              <a:rPr lang="en-US" sz="6000" dirty="0">
                <a:solidFill>
                  <a:srgbClr val="F6505C"/>
                </a:solidFill>
                <a:latin typeface="Oswald"/>
              </a:rPr>
              <a:t>TRAVMATIK OLAYDAN HEMEN SONRA GÖSTERILEN TEPKILER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0" y="893718"/>
            <a:ext cx="12029810" cy="1478653"/>
          </a:xfrm>
          <a:prstGeom prst="rect">
            <a:avLst/>
          </a:prstGeom>
          <a:solidFill>
            <a:srgbClr val="254769"/>
          </a:solidFill>
        </p:spPr>
      </p:sp>
      <p:pic>
        <p:nvPicPr>
          <p:cNvPr id="3" name="Picture 3"/>
          <p:cNvPicPr>
            <a:picLocks noChangeAspect="1"/>
          </p:cNvPicPr>
          <p:nvPr/>
        </p:nvPicPr>
        <p:blipFill>
          <a:blip r:embed="rId2"/>
          <a:srcRect l="16700" r="38004"/>
          <a:stretch>
            <a:fillRect/>
          </a:stretch>
        </p:blipFill>
        <p:spPr>
          <a:xfrm>
            <a:off x="10668000" y="0"/>
            <a:ext cx="8038724" cy="10287000"/>
          </a:xfrm>
          <a:prstGeom prst="rect">
            <a:avLst/>
          </a:prstGeom>
        </p:spPr>
      </p:pic>
      <p:sp>
        <p:nvSpPr>
          <p:cNvPr id="4" name="TextBox 4"/>
          <p:cNvSpPr txBox="1"/>
          <p:nvPr/>
        </p:nvSpPr>
        <p:spPr>
          <a:xfrm>
            <a:off x="184369" y="947881"/>
            <a:ext cx="11001110" cy="1216024"/>
          </a:xfrm>
          <a:prstGeom prst="rect">
            <a:avLst/>
          </a:prstGeom>
        </p:spPr>
        <p:txBody>
          <a:bodyPr lIns="0" tIns="0" rIns="0" bIns="0" rtlCol="0" anchor="t">
            <a:spAutoFit/>
          </a:bodyPr>
          <a:lstStyle/>
          <a:p>
            <a:pPr algn="l">
              <a:lnSpc>
                <a:spcPts val="4900"/>
              </a:lnSpc>
            </a:pPr>
            <a:r>
              <a:rPr lang="en-US" sz="3500" dirty="0">
                <a:solidFill>
                  <a:srgbClr val="F6505C"/>
                </a:solidFill>
                <a:latin typeface="Oswald"/>
              </a:rPr>
              <a:t>TERÖR OLAYLARINDAN SONRA ÇOCUK VE ERGENLERE DESTEK OLACAKLARA ÖNERILER</a:t>
            </a:r>
          </a:p>
        </p:txBody>
      </p:sp>
      <p:sp>
        <p:nvSpPr>
          <p:cNvPr id="5" name="TextBox 5"/>
          <p:cNvSpPr txBox="1"/>
          <p:nvPr/>
        </p:nvSpPr>
        <p:spPr>
          <a:xfrm>
            <a:off x="458601" y="2815520"/>
            <a:ext cx="9587974" cy="5990590"/>
          </a:xfrm>
          <a:prstGeom prst="rect">
            <a:avLst/>
          </a:prstGeom>
        </p:spPr>
        <p:txBody>
          <a:bodyPr lIns="0" tIns="0" rIns="0" bIns="0" rtlCol="0" anchor="t">
            <a:spAutoFit/>
          </a:bodyPr>
          <a:lstStyle/>
          <a:p>
            <a:pPr algn="just">
              <a:lnSpc>
                <a:spcPts val="2660"/>
              </a:lnSpc>
            </a:pPr>
            <a:r>
              <a:rPr lang="en-US" sz="1900" dirty="0">
                <a:solidFill>
                  <a:srgbClr val="FBFFFC"/>
                </a:solidFill>
                <a:latin typeface="Lato"/>
              </a:rPr>
              <a:t>1- </a:t>
            </a:r>
            <a:r>
              <a:rPr lang="en-US" sz="1900" dirty="0" err="1">
                <a:solidFill>
                  <a:srgbClr val="FBFFFC"/>
                </a:solidFill>
                <a:latin typeface="Lato"/>
              </a:rPr>
              <a:t>Felaketin</a:t>
            </a:r>
            <a:r>
              <a:rPr lang="en-US" sz="1900" dirty="0">
                <a:solidFill>
                  <a:srgbClr val="FBFFFC"/>
                </a:solidFill>
                <a:latin typeface="Lato"/>
              </a:rPr>
              <a:t> </a:t>
            </a:r>
            <a:r>
              <a:rPr lang="en-US" sz="1900" dirty="0" err="1">
                <a:solidFill>
                  <a:srgbClr val="FBFFFC"/>
                </a:solidFill>
                <a:latin typeface="Lato"/>
              </a:rPr>
              <a:t>ardından</a:t>
            </a:r>
            <a:r>
              <a:rPr lang="en-US" sz="1900" dirty="0">
                <a:solidFill>
                  <a:srgbClr val="FBFFFC"/>
                </a:solidFill>
                <a:latin typeface="Lato"/>
              </a:rPr>
              <a:t> </a:t>
            </a:r>
            <a:r>
              <a:rPr lang="en-US" sz="1900" dirty="0" err="1">
                <a:solidFill>
                  <a:srgbClr val="FBFFFC"/>
                </a:solidFill>
                <a:latin typeface="Lato"/>
              </a:rPr>
              <a:t>olabildiğince</a:t>
            </a:r>
            <a:r>
              <a:rPr lang="en-US" sz="1900" dirty="0">
                <a:solidFill>
                  <a:srgbClr val="FBFFFC"/>
                </a:solidFill>
                <a:latin typeface="Lato"/>
              </a:rPr>
              <a:t> </a:t>
            </a:r>
            <a:r>
              <a:rPr lang="en-US" sz="1900" dirty="0" err="1">
                <a:solidFill>
                  <a:srgbClr val="FBFFFC"/>
                </a:solidFill>
                <a:latin typeface="Lato"/>
              </a:rPr>
              <a:t>çabuk</a:t>
            </a:r>
            <a:r>
              <a:rPr lang="en-US" sz="1900" dirty="0">
                <a:solidFill>
                  <a:srgbClr val="FBFFFC"/>
                </a:solidFill>
                <a:latin typeface="Lato"/>
              </a:rPr>
              <a:t> bir şekilde </a:t>
            </a:r>
            <a:r>
              <a:rPr lang="en-US" sz="1900" dirty="0" err="1">
                <a:solidFill>
                  <a:srgbClr val="FBFFFC"/>
                </a:solidFill>
                <a:latin typeface="Lato"/>
              </a:rPr>
              <a:t>çocuğun</a:t>
            </a:r>
            <a:r>
              <a:rPr lang="en-US" sz="1900" dirty="0">
                <a:solidFill>
                  <a:srgbClr val="FBFFFC"/>
                </a:solidFill>
                <a:latin typeface="Lato"/>
              </a:rPr>
              <a:t> olağan </a:t>
            </a:r>
            <a:r>
              <a:rPr lang="en-US" sz="1900" dirty="0" err="1">
                <a:solidFill>
                  <a:srgbClr val="FBFFFC"/>
                </a:solidFill>
                <a:latin typeface="Lato"/>
              </a:rPr>
              <a:t>yaşamına</a:t>
            </a:r>
            <a:r>
              <a:rPr lang="en-US" sz="1900" dirty="0">
                <a:solidFill>
                  <a:srgbClr val="FBFFFC"/>
                </a:solidFill>
                <a:latin typeface="Lato"/>
              </a:rPr>
              <a:t> </a:t>
            </a:r>
            <a:r>
              <a:rPr lang="en-US" sz="1900" dirty="0" err="1">
                <a:solidFill>
                  <a:srgbClr val="FBFFFC"/>
                </a:solidFill>
                <a:latin typeface="Lato"/>
              </a:rPr>
              <a:t>dönmesi</a:t>
            </a:r>
            <a:r>
              <a:rPr lang="en-US" sz="1900" dirty="0">
                <a:solidFill>
                  <a:srgbClr val="FBFFFC"/>
                </a:solidFill>
                <a:latin typeface="Lato"/>
              </a:rPr>
              <a:t> için </a:t>
            </a:r>
            <a:r>
              <a:rPr lang="en-US" sz="1900" dirty="0" err="1">
                <a:solidFill>
                  <a:srgbClr val="FBFFFC"/>
                </a:solidFill>
                <a:latin typeface="Lato"/>
              </a:rPr>
              <a:t>aileler</a:t>
            </a:r>
            <a:r>
              <a:rPr lang="en-US" sz="1900" dirty="0">
                <a:solidFill>
                  <a:srgbClr val="FBFFFC"/>
                </a:solidFill>
                <a:latin typeface="Lato"/>
              </a:rPr>
              <a:t>, okullar ve </a:t>
            </a:r>
            <a:r>
              <a:rPr lang="en-US" sz="1900" dirty="0" err="1">
                <a:solidFill>
                  <a:srgbClr val="FBFFFC"/>
                </a:solidFill>
                <a:latin typeface="Lato"/>
              </a:rPr>
              <a:t>toplum</a:t>
            </a:r>
            <a:r>
              <a:rPr lang="en-US" sz="1900" dirty="0">
                <a:solidFill>
                  <a:srgbClr val="FBFFFC"/>
                </a:solidFill>
                <a:latin typeface="Lato"/>
              </a:rPr>
              <a:t> </a:t>
            </a:r>
            <a:r>
              <a:rPr lang="en-US" sz="1900" dirty="0" err="1">
                <a:solidFill>
                  <a:srgbClr val="FBFFFC"/>
                </a:solidFill>
                <a:latin typeface="Lato"/>
              </a:rPr>
              <a:t>çaba</a:t>
            </a:r>
            <a:r>
              <a:rPr lang="en-US" sz="1900" dirty="0">
                <a:solidFill>
                  <a:srgbClr val="FBFFFC"/>
                </a:solidFill>
                <a:latin typeface="Lato"/>
              </a:rPr>
              <a:t> harcamalıdır. Özellikle </a:t>
            </a:r>
            <a:r>
              <a:rPr lang="en-US" sz="1900" dirty="0" err="1">
                <a:solidFill>
                  <a:srgbClr val="FBFFFC"/>
                </a:solidFill>
                <a:latin typeface="Lato"/>
              </a:rPr>
              <a:t>ciddi</a:t>
            </a:r>
            <a:r>
              <a:rPr lang="en-US" sz="1900" dirty="0">
                <a:solidFill>
                  <a:srgbClr val="FBFFFC"/>
                </a:solidFill>
                <a:latin typeface="Lato"/>
              </a:rPr>
              <a:t> şekilde etkilenen ebeveynlerin duygusal destek, </a:t>
            </a:r>
            <a:r>
              <a:rPr lang="en-US" sz="1900" dirty="0" err="1">
                <a:solidFill>
                  <a:srgbClr val="FBFFFC"/>
                </a:solidFill>
                <a:latin typeface="Lato"/>
              </a:rPr>
              <a:t>doğru</a:t>
            </a:r>
            <a:r>
              <a:rPr lang="en-US" sz="1900" dirty="0">
                <a:solidFill>
                  <a:srgbClr val="FBFFFC"/>
                </a:solidFill>
                <a:latin typeface="Lato"/>
              </a:rPr>
              <a:t> </a:t>
            </a:r>
            <a:r>
              <a:rPr lang="en-US" sz="1900" dirty="0" err="1">
                <a:solidFill>
                  <a:srgbClr val="FBFFFC"/>
                </a:solidFill>
                <a:latin typeface="Lato"/>
              </a:rPr>
              <a:t>bilgi</a:t>
            </a:r>
            <a:r>
              <a:rPr lang="en-US" sz="1900" dirty="0">
                <a:solidFill>
                  <a:srgbClr val="FBFFFC"/>
                </a:solidFill>
                <a:latin typeface="Lato"/>
              </a:rPr>
              <a:t> ve toplumsal </a:t>
            </a:r>
            <a:r>
              <a:rPr lang="en-US" sz="1900" dirty="0" err="1">
                <a:solidFill>
                  <a:srgbClr val="FBFFFC"/>
                </a:solidFill>
                <a:latin typeface="Lato"/>
              </a:rPr>
              <a:t>kaynaklar</a:t>
            </a:r>
            <a:r>
              <a:rPr lang="en-US" sz="1900" dirty="0">
                <a:solidFill>
                  <a:srgbClr val="FBFFFC"/>
                </a:solidFill>
                <a:latin typeface="Lato"/>
              </a:rPr>
              <a:t> yoluyla desteklenmesi, çocukların toplumsal travmalarla baş </a:t>
            </a:r>
            <a:r>
              <a:rPr lang="en-US" sz="1900" dirty="0" err="1">
                <a:solidFill>
                  <a:srgbClr val="FBFFFC"/>
                </a:solidFill>
                <a:latin typeface="Lato"/>
              </a:rPr>
              <a:t>etmelerine</a:t>
            </a:r>
            <a:r>
              <a:rPr lang="en-US" sz="1900" dirty="0">
                <a:solidFill>
                  <a:srgbClr val="FBFFFC"/>
                </a:solidFill>
                <a:latin typeface="Lato"/>
              </a:rPr>
              <a:t> yardımcı olacaktır.</a:t>
            </a:r>
          </a:p>
          <a:p>
            <a:pPr algn="just">
              <a:lnSpc>
                <a:spcPts val="2660"/>
              </a:lnSpc>
            </a:pPr>
            <a:endParaRPr lang="en-US" sz="1900" dirty="0">
              <a:solidFill>
                <a:srgbClr val="FBFFFC"/>
              </a:solidFill>
              <a:latin typeface="Lato"/>
            </a:endParaRPr>
          </a:p>
          <a:p>
            <a:pPr algn="just">
              <a:lnSpc>
                <a:spcPts val="2660"/>
              </a:lnSpc>
            </a:pPr>
            <a:r>
              <a:rPr lang="en-US" sz="1900" dirty="0">
                <a:solidFill>
                  <a:srgbClr val="FBFFFC"/>
                </a:solidFill>
                <a:latin typeface="Lato"/>
              </a:rPr>
              <a:t> 2- Çocukların felaket bölgesine akın eden iyi niyetli yas terapistlerinden ve psikolojik sağlık profesyonellerinden destek </a:t>
            </a:r>
            <a:r>
              <a:rPr lang="en-US" sz="1900" dirty="0" err="1">
                <a:solidFill>
                  <a:srgbClr val="FBFFFC"/>
                </a:solidFill>
                <a:latin typeface="Lato"/>
              </a:rPr>
              <a:t>almaktan</a:t>
            </a:r>
            <a:r>
              <a:rPr lang="en-US" sz="1900" dirty="0">
                <a:solidFill>
                  <a:srgbClr val="FBFFFC"/>
                </a:solidFill>
                <a:latin typeface="Lato"/>
              </a:rPr>
              <a:t> çok (felaketten hemen sonra psikolojik ilk yardım daha çok desteği içerdiği için), kendi toplumları içindeki doğal destek kaynaklarını kullanmaları desteklenmeli, bunun daha faydalı olacağı unutulmamalıdır. Gönüllüler bu destek </a:t>
            </a:r>
            <a:r>
              <a:rPr lang="en-US" sz="1900" dirty="0" err="1">
                <a:solidFill>
                  <a:srgbClr val="FBFFFC"/>
                </a:solidFill>
                <a:latin typeface="Lato"/>
              </a:rPr>
              <a:t>sistemlerini</a:t>
            </a:r>
            <a:r>
              <a:rPr lang="en-US" sz="1900" dirty="0">
                <a:solidFill>
                  <a:srgbClr val="FBFFFC"/>
                </a:solidFill>
                <a:latin typeface="Lato"/>
              </a:rPr>
              <a:t> </a:t>
            </a:r>
            <a:r>
              <a:rPr lang="en-US" sz="1900" dirty="0" err="1">
                <a:solidFill>
                  <a:srgbClr val="FBFFFC"/>
                </a:solidFill>
                <a:latin typeface="Lato"/>
              </a:rPr>
              <a:t>pratik</a:t>
            </a:r>
            <a:r>
              <a:rPr lang="en-US" sz="1900" dirty="0">
                <a:solidFill>
                  <a:srgbClr val="FBFFFC"/>
                </a:solidFill>
                <a:latin typeface="Lato"/>
              </a:rPr>
              <a:t> konularda yardım sağlayarak (yiyecek, giysi, para, bebek bakımı, transfer sağlama gibi) normalleştirmeyi ve akıl sağlığı müdahaleleri yerine de psikolojik ilk yardım sağlamalıdır.</a:t>
            </a:r>
          </a:p>
          <a:p>
            <a:pPr algn="just">
              <a:lnSpc>
                <a:spcPts val="2660"/>
              </a:lnSpc>
            </a:pPr>
            <a:endParaRPr lang="en-US" sz="1900" dirty="0">
              <a:solidFill>
                <a:srgbClr val="FBFFFC"/>
              </a:solidFill>
              <a:latin typeface="Lato"/>
            </a:endParaRPr>
          </a:p>
          <a:p>
            <a:pPr algn="just">
              <a:lnSpc>
                <a:spcPts val="2660"/>
              </a:lnSpc>
            </a:pPr>
            <a:endParaRPr lang="en-US" sz="1900" dirty="0">
              <a:solidFill>
                <a:srgbClr val="FBFFFC"/>
              </a:solidFill>
              <a:latin typeface="Lato"/>
            </a:endParaRPr>
          </a:p>
          <a:p>
            <a:pPr algn="just">
              <a:lnSpc>
                <a:spcPts val="2660"/>
              </a:lnSpc>
            </a:pPr>
            <a:r>
              <a:rPr lang="en-US" sz="1900" dirty="0">
                <a:solidFill>
                  <a:srgbClr val="FBFFFC"/>
                </a:solidFill>
                <a:latin typeface="Lato"/>
              </a:rPr>
              <a:t> 3- Çocukların psikolojik sağlığını okullar yoluyla takip etmek ve olayın yaşandığı toplumdaki uzmanlara felaketten sonra sınanmış programlar konusunda eğitim vermek gereklidir. Felaketten sonra </a:t>
            </a:r>
            <a:r>
              <a:rPr lang="en-US" sz="1900" dirty="0" err="1">
                <a:solidFill>
                  <a:srgbClr val="FBFFFC"/>
                </a:solidFill>
                <a:latin typeface="Lato"/>
              </a:rPr>
              <a:t>çocuğun</a:t>
            </a:r>
            <a:r>
              <a:rPr lang="en-US" sz="1900" dirty="0">
                <a:solidFill>
                  <a:srgbClr val="FBFFFC"/>
                </a:solidFill>
                <a:latin typeface="Lato"/>
              </a:rPr>
              <a:t> kendi doğal iyileşme süreci açısından biraz zaman </a:t>
            </a:r>
            <a:r>
              <a:rPr lang="en-US" sz="1900" dirty="0" err="1">
                <a:solidFill>
                  <a:srgbClr val="FBFFFC"/>
                </a:solidFill>
                <a:latin typeface="Lato"/>
              </a:rPr>
              <a:t>geçmesi</a:t>
            </a:r>
            <a:r>
              <a:rPr lang="en-US" sz="1900" dirty="0">
                <a:solidFill>
                  <a:srgbClr val="FBFFFC"/>
                </a:solidFill>
                <a:latin typeface="Lato"/>
              </a:rPr>
              <a:t> </a:t>
            </a:r>
            <a:r>
              <a:rPr lang="en-US" sz="1900" dirty="0" err="1">
                <a:solidFill>
                  <a:srgbClr val="FBFFFC"/>
                </a:solidFill>
                <a:latin typeface="Lato"/>
              </a:rPr>
              <a:t>beklenmeli</a:t>
            </a:r>
            <a:r>
              <a:rPr lang="en-US" sz="1900" dirty="0">
                <a:solidFill>
                  <a:srgbClr val="FBFFFC"/>
                </a:solidFill>
                <a:latin typeface="Lato"/>
              </a:rPr>
              <a:t>, </a:t>
            </a:r>
            <a:r>
              <a:rPr lang="en-US" sz="1900" dirty="0" err="1">
                <a:solidFill>
                  <a:srgbClr val="FBFFFC"/>
                </a:solidFill>
                <a:latin typeface="Lato"/>
              </a:rPr>
              <a:t>felaketin</a:t>
            </a:r>
            <a:r>
              <a:rPr lang="en-US" sz="1900" dirty="0">
                <a:solidFill>
                  <a:srgbClr val="FBFFFC"/>
                </a:solidFill>
                <a:latin typeface="Lato"/>
              </a:rPr>
              <a:t> hemen </a:t>
            </a:r>
            <a:r>
              <a:rPr lang="en-US" sz="1900" dirty="0" err="1">
                <a:solidFill>
                  <a:srgbClr val="FBFFFC"/>
                </a:solidFill>
                <a:latin typeface="Lato"/>
              </a:rPr>
              <a:t>ardından</a:t>
            </a:r>
            <a:r>
              <a:rPr lang="en-US" sz="1900" dirty="0">
                <a:solidFill>
                  <a:srgbClr val="FBFFFC"/>
                </a:solidFill>
                <a:latin typeface="Lato"/>
              </a:rPr>
              <a:t> bu </a:t>
            </a:r>
            <a:r>
              <a:rPr lang="en-US" sz="1900" dirty="0" err="1">
                <a:solidFill>
                  <a:srgbClr val="FBFFFC"/>
                </a:solidFill>
                <a:latin typeface="Lato"/>
              </a:rPr>
              <a:t>programlara</a:t>
            </a:r>
            <a:r>
              <a:rPr lang="en-US" sz="1900" dirty="0">
                <a:solidFill>
                  <a:srgbClr val="FBFFFC"/>
                </a:solidFill>
                <a:latin typeface="Lato"/>
              </a:rPr>
              <a:t> </a:t>
            </a:r>
            <a:r>
              <a:rPr lang="en-US" sz="1900" dirty="0" err="1">
                <a:solidFill>
                  <a:srgbClr val="FBFFFC"/>
                </a:solidFill>
                <a:latin typeface="Lato"/>
              </a:rPr>
              <a:t>başlanmamalıdır</a:t>
            </a:r>
            <a:endParaRPr lang="en-US" sz="1900" dirty="0">
              <a:solidFill>
                <a:srgbClr val="FBFFFC"/>
              </a:solidFill>
              <a:latin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ppt_x"/>
                                          </p:val>
                                        </p:tav>
                                        <p:tav tm="100000">
                                          <p:val>
                                            <p:strVal val="#ppt_x"/>
                                          </p:val>
                                        </p:tav>
                                      </p:tavLst>
                                    </p:anim>
                                    <p:anim calcmode="lin" valueType="num">
                                      <p:cBhvr additive="base">
                                        <p:cTn id="15"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0" y="893718"/>
            <a:ext cx="17297400" cy="1478653"/>
          </a:xfrm>
          <a:prstGeom prst="rect">
            <a:avLst/>
          </a:prstGeom>
          <a:solidFill>
            <a:srgbClr val="254769"/>
          </a:solidFill>
        </p:spPr>
      </p:sp>
      <p:sp>
        <p:nvSpPr>
          <p:cNvPr id="4" name="TextBox 4"/>
          <p:cNvSpPr txBox="1"/>
          <p:nvPr/>
        </p:nvSpPr>
        <p:spPr>
          <a:xfrm>
            <a:off x="3886200" y="1343381"/>
            <a:ext cx="11001110" cy="579326"/>
          </a:xfrm>
          <a:prstGeom prst="rect">
            <a:avLst/>
          </a:prstGeom>
        </p:spPr>
        <p:txBody>
          <a:bodyPr lIns="0" tIns="0" rIns="0" bIns="0" rtlCol="0" anchor="t">
            <a:spAutoFit/>
          </a:bodyPr>
          <a:lstStyle/>
          <a:p>
            <a:pPr>
              <a:lnSpc>
                <a:spcPts val="4900"/>
              </a:lnSpc>
            </a:pPr>
            <a:r>
              <a:rPr lang="tr-TR" sz="3600" dirty="0" smtClean="0">
                <a:solidFill>
                  <a:srgbClr val="FF0000"/>
                </a:solidFill>
                <a:latin typeface="Oswald" panose="020B0604020202020204" charset="-94"/>
              </a:rPr>
              <a:t>NE </a:t>
            </a:r>
            <a:r>
              <a:rPr lang="tr-TR" sz="3600" dirty="0">
                <a:solidFill>
                  <a:srgbClr val="FF0000"/>
                </a:solidFill>
                <a:latin typeface="Oswald" panose="020B0604020202020204" charset="-94"/>
              </a:rPr>
              <a:t>HİSSEDERİM, NE YAPARIM</a:t>
            </a:r>
            <a:r>
              <a:rPr lang="tr-TR" sz="3600" dirty="0" smtClean="0">
                <a:solidFill>
                  <a:srgbClr val="FF0000"/>
                </a:solidFill>
                <a:latin typeface="Oswald" panose="020B0604020202020204" charset="-94"/>
              </a:rPr>
              <a:t>? ( ÖĞRETMEN ETKİNLİĞİ )</a:t>
            </a:r>
            <a:endParaRPr lang="en-US" sz="3500" dirty="0">
              <a:solidFill>
                <a:srgbClr val="FF0000"/>
              </a:solidFill>
              <a:latin typeface="Oswald" panose="020B0604020202020204" charset="-94"/>
            </a:endParaRPr>
          </a:p>
        </p:txBody>
      </p:sp>
      <p:sp>
        <p:nvSpPr>
          <p:cNvPr id="5" name="TextBox 5"/>
          <p:cNvSpPr txBox="1"/>
          <p:nvPr/>
        </p:nvSpPr>
        <p:spPr>
          <a:xfrm>
            <a:off x="458600" y="2815520"/>
            <a:ext cx="14705199" cy="311560"/>
          </a:xfrm>
          <a:prstGeom prst="rect">
            <a:avLst/>
          </a:prstGeom>
        </p:spPr>
        <p:txBody>
          <a:bodyPr wrap="square" lIns="0" tIns="0" rIns="0" bIns="0" rtlCol="0" anchor="t">
            <a:spAutoFit/>
          </a:bodyPr>
          <a:lstStyle/>
          <a:p>
            <a:pPr algn="just">
              <a:lnSpc>
                <a:spcPts val="2660"/>
              </a:lnSpc>
            </a:pPr>
            <a:endParaRPr lang="en-US" sz="1900" dirty="0">
              <a:solidFill>
                <a:srgbClr val="FBFFFC"/>
              </a:solidFill>
              <a:latin typeface="Lato"/>
            </a:endParaRPr>
          </a:p>
        </p:txBody>
      </p:sp>
      <p:sp>
        <p:nvSpPr>
          <p:cNvPr id="6" name="Metin kutusu 5"/>
          <p:cNvSpPr txBox="1"/>
          <p:nvPr/>
        </p:nvSpPr>
        <p:spPr>
          <a:xfrm>
            <a:off x="1066800" y="2628900"/>
            <a:ext cx="16002000" cy="923330"/>
          </a:xfrm>
          <a:prstGeom prst="rect">
            <a:avLst/>
          </a:prstGeom>
          <a:noFill/>
        </p:spPr>
        <p:txBody>
          <a:bodyPr wrap="square" rtlCol="0">
            <a:spAutoFit/>
          </a:bodyPr>
          <a:lstStyle/>
          <a:p>
            <a:r>
              <a:rPr lang="tr-TR" dirty="0"/>
              <a:t>“Değerli öğretmenler, hepimizin bildiği gibi olumlu ve olumsuz pek çok duygumuz vardır. Hayatımız boyunca karşımıza çıkan olayların duygu durumumuza etkisi olur/olabilir. Her insan farklı olaylara ilişkin farklı duygular hissedebilir. Bunlar olumlu olduğu gibi olumsuz duygular da olabilir. Bugün gerçekleştireceğimiz bu etkinlikte bunlarla ilgili paylaşımlarda bulunacağız.”</a:t>
            </a:r>
          </a:p>
        </p:txBody>
      </p:sp>
      <p:sp>
        <p:nvSpPr>
          <p:cNvPr id="7" name="Metin kutusu 6"/>
          <p:cNvSpPr txBox="1"/>
          <p:nvPr/>
        </p:nvSpPr>
        <p:spPr>
          <a:xfrm>
            <a:off x="1295400" y="3695700"/>
            <a:ext cx="16383000" cy="3970318"/>
          </a:xfrm>
          <a:prstGeom prst="rect">
            <a:avLst/>
          </a:prstGeom>
          <a:noFill/>
        </p:spPr>
        <p:txBody>
          <a:bodyPr wrap="square" rtlCol="0">
            <a:spAutoFit/>
          </a:bodyPr>
          <a:lstStyle/>
          <a:p>
            <a:r>
              <a:rPr lang="tr-TR" dirty="0" smtClean="0"/>
              <a:t>........................................... yaptığımda kendimi </a:t>
            </a:r>
            <a:r>
              <a:rPr lang="tr-TR" dirty="0"/>
              <a:t>mutlu hissederim</a:t>
            </a:r>
            <a:r>
              <a:rPr lang="tr-TR" dirty="0" smtClean="0"/>
              <a:t>.</a:t>
            </a:r>
          </a:p>
          <a:p>
            <a:r>
              <a:rPr lang="tr-TR" dirty="0" smtClean="0"/>
              <a:t>…………………………................olduğunda kendimi </a:t>
            </a:r>
            <a:r>
              <a:rPr lang="tr-TR" dirty="0"/>
              <a:t>üzgün </a:t>
            </a:r>
            <a:r>
              <a:rPr lang="tr-TR" dirty="0" smtClean="0"/>
              <a:t>hissederim. </a:t>
            </a:r>
          </a:p>
          <a:p>
            <a:r>
              <a:rPr lang="tr-TR" dirty="0" smtClean="0"/>
              <a:t>........................................... olduğunda kendimi kızgın hissederim.</a:t>
            </a:r>
          </a:p>
          <a:p>
            <a:r>
              <a:rPr lang="tr-TR" dirty="0" smtClean="0"/>
              <a:t>........................................... </a:t>
            </a:r>
            <a:r>
              <a:rPr lang="tr-TR" dirty="0"/>
              <a:t>yaptığımda </a:t>
            </a:r>
            <a:r>
              <a:rPr lang="tr-TR" dirty="0" smtClean="0"/>
              <a:t>kendimden </a:t>
            </a:r>
            <a:r>
              <a:rPr lang="tr-TR" dirty="0"/>
              <a:t>hoşnut olurum. </a:t>
            </a:r>
            <a:endParaRPr lang="tr-TR" dirty="0" smtClean="0"/>
          </a:p>
          <a:p>
            <a:r>
              <a:rPr lang="tr-TR" dirty="0" smtClean="0"/>
              <a:t>............................................olduğunda </a:t>
            </a:r>
            <a:r>
              <a:rPr lang="tr-TR" dirty="0"/>
              <a:t>kendimi korkmuş hissederim</a:t>
            </a:r>
            <a:r>
              <a:rPr lang="tr-TR" dirty="0" smtClean="0"/>
              <a:t>.</a:t>
            </a:r>
          </a:p>
          <a:p>
            <a:r>
              <a:rPr lang="tr-TR" dirty="0" smtClean="0"/>
              <a:t>............................................olduğunda  </a:t>
            </a:r>
            <a:r>
              <a:rPr lang="tr-TR" dirty="0"/>
              <a:t>kendimi güvende hissederim</a:t>
            </a:r>
            <a:r>
              <a:rPr lang="tr-TR" dirty="0" smtClean="0"/>
              <a:t>.</a:t>
            </a:r>
          </a:p>
          <a:p>
            <a:r>
              <a:rPr lang="tr-TR" dirty="0" smtClean="0"/>
              <a:t>........................................... olduğunda kendimle </a:t>
            </a:r>
            <a:r>
              <a:rPr lang="tr-TR" dirty="0"/>
              <a:t>gurur duyarım</a:t>
            </a:r>
            <a:r>
              <a:rPr lang="tr-TR" dirty="0" smtClean="0"/>
              <a:t>.</a:t>
            </a:r>
          </a:p>
          <a:p>
            <a:r>
              <a:rPr lang="tr-TR" dirty="0" smtClean="0"/>
              <a:t>............................................olduğunda  </a:t>
            </a:r>
            <a:r>
              <a:rPr lang="tr-TR" dirty="0"/>
              <a:t>paniklerim. </a:t>
            </a:r>
            <a:endParaRPr lang="tr-TR" dirty="0" smtClean="0"/>
          </a:p>
          <a:p>
            <a:r>
              <a:rPr lang="tr-TR" dirty="0" smtClean="0"/>
              <a:t>........... yaparken kendimi .............. </a:t>
            </a:r>
            <a:r>
              <a:rPr lang="tr-TR" dirty="0"/>
              <a:t>hissederim. </a:t>
            </a:r>
            <a:endParaRPr lang="tr-TR" dirty="0" smtClean="0"/>
          </a:p>
          <a:p>
            <a:r>
              <a:rPr lang="tr-TR" dirty="0" smtClean="0"/>
              <a:t>Üzgün </a:t>
            </a:r>
            <a:r>
              <a:rPr lang="tr-TR" dirty="0"/>
              <a:t>hissettiğimde </a:t>
            </a:r>
            <a:r>
              <a:rPr lang="tr-TR" dirty="0" smtClean="0"/>
              <a:t>..................................................................... </a:t>
            </a:r>
            <a:r>
              <a:rPr lang="tr-TR" dirty="0"/>
              <a:t>yaparım</a:t>
            </a:r>
            <a:r>
              <a:rPr lang="tr-TR" dirty="0" smtClean="0"/>
              <a:t>.</a:t>
            </a:r>
          </a:p>
          <a:p>
            <a:r>
              <a:rPr lang="tr-TR" dirty="0" smtClean="0"/>
              <a:t>Kızgın </a:t>
            </a:r>
            <a:r>
              <a:rPr lang="tr-TR" dirty="0"/>
              <a:t>hissettiğimde </a:t>
            </a:r>
            <a:r>
              <a:rPr lang="tr-TR" dirty="0" smtClean="0"/>
              <a:t>...................................................................... </a:t>
            </a:r>
            <a:r>
              <a:rPr lang="tr-TR" dirty="0"/>
              <a:t>yaparım. </a:t>
            </a:r>
            <a:endParaRPr lang="tr-TR" dirty="0" smtClean="0"/>
          </a:p>
          <a:p>
            <a:r>
              <a:rPr lang="tr-TR" dirty="0" smtClean="0"/>
              <a:t>Korkmuş </a:t>
            </a:r>
            <a:r>
              <a:rPr lang="tr-TR" dirty="0"/>
              <a:t>hissettiğimde </a:t>
            </a:r>
            <a:r>
              <a:rPr lang="tr-TR" dirty="0" smtClean="0"/>
              <a:t>................................................................. </a:t>
            </a:r>
            <a:r>
              <a:rPr lang="tr-TR" dirty="0"/>
              <a:t>yaparım. </a:t>
            </a:r>
            <a:endParaRPr lang="tr-TR" dirty="0" smtClean="0"/>
          </a:p>
          <a:p>
            <a:r>
              <a:rPr lang="tr-TR" dirty="0" smtClean="0"/>
              <a:t>Suçluluk </a:t>
            </a:r>
            <a:r>
              <a:rPr lang="tr-TR" dirty="0"/>
              <a:t>hissettiğimde </a:t>
            </a:r>
            <a:r>
              <a:rPr lang="tr-TR" dirty="0" smtClean="0"/>
              <a:t>.................................................................. </a:t>
            </a:r>
            <a:r>
              <a:rPr lang="tr-TR" dirty="0"/>
              <a:t>yaparım</a:t>
            </a:r>
            <a:r>
              <a:rPr lang="tr-TR" dirty="0" smtClean="0"/>
              <a:t>.</a:t>
            </a:r>
          </a:p>
          <a:p>
            <a:r>
              <a:rPr lang="tr-TR" dirty="0" smtClean="0"/>
              <a:t>Mutlu </a:t>
            </a:r>
            <a:r>
              <a:rPr lang="tr-TR" dirty="0"/>
              <a:t>olduğumda </a:t>
            </a:r>
            <a:r>
              <a:rPr lang="tr-TR" dirty="0" smtClean="0"/>
              <a:t>........................................................................ </a:t>
            </a:r>
            <a:r>
              <a:rPr lang="tr-TR" dirty="0"/>
              <a:t>yaparım.</a:t>
            </a:r>
          </a:p>
        </p:txBody>
      </p:sp>
      <p:sp>
        <p:nvSpPr>
          <p:cNvPr id="8" name="Metin kutusu 7"/>
          <p:cNvSpPr txBox="1"/>
          <p:nvPr/>
        </p:nvSpPr>
        <p:spPr>
          <a:xfrm>
            <a:off x="1295400" y="7810500"/>
            <a:ext cx="15163800" cy="646331"/>
          </a:xfrm>
          <a:prstGeom prst="rect">
            <a:avLst/>
          </a:prstGeom>
          <a:noFill/>
        </p:spPr>
        <p:txBody>
          <a:bodyPr wrap="square" rtlCol="0">
            <a:spAutoFit/>
          </a:bodyPr>
          <a:lstStyle/>
          <a:p>
            <a:r>
              <a:rPr lang="tr-TR" dirty="0" smtClean="0"/>
              <a:t>Değerli öğretmenler etkinliğimizden de fark edileceği gibi farklı durum ve olaylarda farklı duygularla karşılaşabiliriz. Sizlerde travmalar ile iligli sınıf içerisinde bu çalışmayı gerçekleştirerek öğrencilerinizin olumlu ve olumsuz duygularını fark etmelerini sağlayabilirsiniz. </a:t>
            </a:r>
            <a:endParaRPr lang="tr-TR" dirty="0"/>
          </a:p>
        </p:txBody>
      </p:sp>
    </p:spTree>
    <p:extLst>
      <p:ext uri="{BB962C8B-B14F-4D97-AF65-F5344CB8AC3E}">
        <p14:creationId xmlns:p14="http://schemas.microsoft.com/office/powerpoint/2010/main" val="37178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 calcmode="lin" valueType="num">
                                      <p:cBhvr additive="base">
                                        <p:cTn id="61" dur="2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 calcmode="lin" valueType="num">
                                      <p:cBhvr additive="base">
                                        <p:cTn id="67" dur="2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9" end="9"/>
                                            </p:txEl>
                                          </p:spTgt>
                                        </p:tgtEl>
                                        <p:attrNameLst>
                                          <p:attrName>style.visibility</p:attrName>
                                        </p:attrNameLst>
                                      </p:cBhvr>
                                      <p:to>
                                        <p:strVal val="visible"/>
                                      </p:to>
                                    </p:set>
                                    <p:anim calcmode="lin" valueType="num">
                                      <p:cBhvr additive="base">
                                        <p:cTn id="73" dur="20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 calcmode="lin" valueType="num">
                                      <p:cBhvr additive="base">
                                        <p:cTn id="79" dur="20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11" end="11"/>
                                            </p:txEl>
                                          </p:spTgt>
                                        </p:tgtEl>
                                        <p:attrNameLst>
                                          <p:attrName>style.visibility</p:attrName>
                                        </p:attrNameLst>
                                      </p:cBhvr>
                                      <p:to>
                                        <p:strVal val="visible"/>
                                      </p:to>
                                    </p:set>
                                    <p:anim calcmode="lin" valueType="num">
                                      <p:cBhvr additive="base">
                                        <p:cTn id="85" dur="20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86" dur="20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12" end="12"/>
                                            </p:txEl>
                                          </p:spTgt>
                                        </p:tgtEl>
                                        <p:attrNameLst>
                                          <p:attrName>style.visibility</p:attrName>
                                        </p:attrNameLst>
                                      </p:cBhvr>
                                      <p:to>
                                        <p:strVal val="visible"/>
                                      </p:to>
                                    </p:set>
                                    <p:anim calcmode="lin" valueType="num">
                                      <p:cBhvr additive="base">
                                        <p:cTn id="91" dur="20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92" dur="20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xEl>
                                              <p:pRg st="13" end="13"/>
                                            </p:txEl>
                                          </p:spTgt>
                                        </p:tgtEl>
                                        <p:attrNameLst>
                                          <p:attrName>style.visibility</p:attrName>
                                        </p:attrNameLst>
                                      </p:cBhvr>
                                      <p:to>
                                        <p:strVal val="visible"/>
                                      </p:to>
                                    </p:set>
                                    <p:anim calcmode="lin" valueType="num">
                                      <p:cBhvr additive="base">
                                        <p:cTn id="97" dur="20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98" dur="20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8">
                                            <p:txEl>
                                              <p:pRg st="0" end="0"/>
                                            </p:txEl>
                                          </p:spTgt>
                                        </p:tgtEl>
                                        <p:attrNameLst>
                                          <p:attrName>style.visibility</p:attrName>
                                        </p:attrNameLst>
                                      </p:cBhvr>
                                      <p:to>
                                        <p:strVal val="visible"/>
                                      </p:to>
                                    </p:set>
                                    <p:anim calcmode="lin" valueType="num">
                                      <p:cBhvr additive="base">
                                        <p:cTn id="103"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4"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990600" y="1078193"/>
            <a:ext cx="16306800" cy="7907382"/>
          </a:xfrm>
          <a:prstGeom prst="rect">
            <a:avLst/>
          </a:prstGeom>
          <a:solidFill>
            <a:srgbClr val="254769"/>
          </a:solidFill>
        </p:spPr>
      </p:sp>
      <p:sp>
        <p:nvSpPr>
          <p:cNvPr id="5" name="TextBox 5"/>
          <p:cNvSpPr txBox="1"/>
          <p:nvPr/>
        </p:nvSpPr>
        <p:spPr>
          <a:xfrm>
            <a:off x="458600" y="2815520"/>
            <a:ext cx="14705199" cy="311560"/>
          </a:xfrm>
          <a:prstGeom prst="rect">
            <a:avLst/>
          </a:prstGeom>
        </p:spPr>
        <p:txBody>
          <a:bodyPr wrap="square" lIns="0" tIns="0" rIns="0" bIns="0" rtlCol="0" anchor="t">
            <a:spAutoFit/>
          </a:bodyPr>
          <a:lstStyle/>
          <a:p>
            <a:pPr algn="just">
              <a:lnSpc>
                <a:spcPts val="2660"/>
              </a:lnSpc>
            </a:pPr>
            <a:endParaRPr lang="en-US" sz="1900" dirty="0">
              <a:solidFill>
                <a:srgbClr val="FBFFFC"/>
              </a:solidFill>
              <a:latin typeface="Lato"/>
            </a:endParaRPr>
          </a:p>
        </p:txBody>
      </p:sp>
      <p:sp>
        <p:nvSpPr>
          <p:cNvPr id="3" name="Metin kutusu 2"/>
          <p:cNvSpPr txBox="1"/>
          <p:nvPr/>
        </p:nvSpPr>
        <p:spPr>
          <a:xfrm>
            <a:off x="1638300" y="3127080"/>
            <a:ext cx="15011400" cy="830997"/>
          </a:xfrm>
          <a:prstGeom prst="rect">
            <a:avLst/>
          </a:prstGeom>
          <a:noFill/>
        </p:spPr>
        <p:txBody>
          <a:bodyPr wrap="square" rtlCol="0">
            <a:spAutoFit/>
          </a:bodyPr>
          <a:lstStyle/>
          <a:p>
            <a:pPr algn="ctr"/>
            <a:r>
              <a:rPr lang="tr-TR" sz="4800" dirty="0" smtClean="0">
                <a:solidFill>
                  <a:srgbClr val="FF0000"/>
                </a:solidFill>
                <a:latin typeface="Oswald" panose="020B0604020202020204" charset="-94"/>
              </a:rPr>
              <a:t>DİNLEDİĞİNİZ İÇİN TEŞEKKÜRLER </a:t>
            </a:r>
            <a:endParaRPr lang="tr-TR" sz="4800" dirty="0">
              <a:solidFill>
                <a:srgbClr val="FF0000"/>
              </a:solidFill>
              <a:latin typeface="Oswald" panose="020B0604020202020204" charset="-94"/>
            </a:endParaRPr>
          </a:p>
        </p:txBody>
      </p:sp>
      <p:sp>
        <p:nvSpPr>
          <p:cNvPr id="10" name="Metin kutusu 9"/>
          <p:cNvSpPr txBox="1"/>
          <p:nvPr/>
        </p:nvSpPr>
        <p:spPr>
          <a:xfrm>
            <a:off x="4267200" y="5031884"/>
            <a:ext cx="9525000" cy="2062103"/>
          </a:xfrm>
          <a:prstGeom prst="rect">
            <a:avLst/>
          </a:prstGeom>
          <a:noFill/>
        </p:spPr>
        <p:txBody>
          <a:bodyPr wrap="square" rtlCol="0">
            <a:spAutoFit/>
          </a:bodyPr>
          <a:lstStyle/>
          <a:p>
            <a:pPr algn="ctr"/>
            <a:r>
              <a:rPr lang="en-US" sz="3200" dirty="0" smtClean="0">
                <a:solidFill>
                  <a:srgbClr val="FF0000"/>
                </a:solidFill>
                <a:latin typeface="Oswald" panose="020B0604020202020204" charset="-94"/>
              </a:rPr>
              <a:t>ALTINDAĞ İLÇE PSIKOSOSYAL DESTEK HIZMETLERI  EKIBI</a:t>
            </a:r>
            <a:endParaRPr lang="tr-TR" sz="3200" dirty="0" smtClean="0">
              <a:solidFill>
                <a:srgbClr val="FF0000"/>
              </a:solidFill>
              <a:latin typeface="Oswald" panose="020B0604020202020204" charset="-94"/>
            </a:endParaRPr>
          </a:p>
          <a:p>
            <a:pPr algn="ctr"/>
            <a:r>
              <a:rPr lang="en-US" sz="3200" dirty="0" smtClean="0">
                <a:solidFill>
                  <a:srgbClr val="FF0000"/>
                </a:solidFill>
                <a:latin typeface="Oswald" panose="020B0604020202020204" charset="-94"/>
              </a:rPr>
              <a:t> </a:t>
            </a:r>
            <a:endParaRPr lang="tr-TR" sz="3200" dirty="0" smtClean="0">
              <a:solidFill>
                <a:srgbClr val="FF0000"/>
              </a:solidFill>
              <a:latin typeface="Oswald" panose="020B0604020202020204" charset="-94"/>
            </a:endParaRPr>
          </a:p>
          <a:p>
            <a:pPr algn="ctr"/>
            <a:r>
              <a:rPr lang="en-US" sz="3200" dirty="0" smtClean="0">
                <a:solidFill>
                  <a:srgbClr val="FF0000"/>
                </a:solidFill>
                <a:latin typeface="Oswald" panose="020B0604020202020204" charset="-94"/>
              </a:rPr>
              <a:t> OCAK 2022</a:t>
            </a:r>
          </a:p>
          <a:p>
            <a:pPr algn="ctr"/>
            <a:endParaRPr lang="tr-TR" sz="3200" dirty="0">
              <a:latin typeface="Oswald" panose="020B0604020202020204" charset="-94"/>
            </a:endParaRPr>
          </a:p>
        </p:txBody>
      </p:sp>
    </p:spTree>
    <p:extLst>
      <p:ext uri="{BB962C8B-B14F-4D97-AF65-F5344CB8AC3E}">
        <p14:creationId xmlns:p14="http://schemas.microsoft.com/office/powerpoint/2010/main" val="34243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0" y="893718"/>
            <a:ext cx="12029810" cy="1478653"/>
          </a:xfrm>
          <a:prstGeom prst="rect">
            <a:avLst/>
          </a:prstGeom>
          <a:solidFill>
            <a:srgbClr val="254769"/>
          </a:solidFill>
        </p:spPr>
      </p:sp>
      <p:pic>
        <p:nvPicPr>
          <p:cNvPr id="3" name="Picture 3"/>
          <p:cNvPicPr>
            <a:picLocks noChangeAspect="1"/>
          </p:cNvPicPr>
          <p:nvPr/>
        </p:nvPicPr>
        <p:blipFill>
          <a:blip r:embed="rId2"/>
          <a:srcRect l="45444" r="10905"/>
          <a:stretch>
            <a:fillRect/>
          </a:stretch>
        </p:blipFill>
        <p:spPr>
          <a:xfrm>
            <a:off x="10734650" y="-1012940"/>
            <a:ext cx="8053056" cy="11797589"/>
          </a:xfrm>
          <a:prstGeom prst="rect">
            <a:avLst/>
          </a:prstGeom>
        </p:spPr>
      </p:pic>
      <p:sp>
        <p:nvSpPr>
          <p:cNvPr id="4" name="TextBox 4"/>
          <p:cNvSpPr txBox="1"/>
          <p:nvPr/>
        </p:nvSpPr>
        <p:spPr>
          <a:xfrm>
            <a:off x="1028700" y="1041448"/>
            <a:ext cx="11001110" cy="1020068"/>
          </a:xfrm>
          <a:prstGeom prst="rect">
            <a:avLst/>
          </a:prstGeom>
        </p:spPr>
        <p:txBody>
          <a:bodyPr lIns="0" tIns="0" rIns="0" bIns="0" rtlCol="0" anchor="t">
            <a:spAutoFit/>
          </a:bodyPr>
          <a:lstStyle/>
          <a:p>
            <a:pPr algn="l">
              <a:lnSpc>
                <a:spcPts val="8400"/>
              </a:lnSpc>
            </a:pPr>
            <a:r>
              <a:rPr lang="en-US" sz="6000" dirty="0">
                <a:solidFill>
                  <a:srgbClr val="F6505C"/>
                </a:solidFill>
                <a:latin typeface="Oswald"/>
              </a:rPr>
              <a:t>TERÖR TRAVMASI </a:t>
            </a:r>
          </a:p>
        </p:txBody>
      </p:sp>
      <p:sp>
        <p:nvSpPr>
          <p:cNvPr id="5" name="TextBox 5"/>
          <p:cNvSpPr txBox="1"/>
          <p:nvPr/>
        </p:nvSpPr>
        <p:spPr>
          <a:xfrm>
            <a:off x="1028700" y="2464364"/>
            <a:ext cx="9171781" cy="6286657"/>
          </a:xfrm>
          <a:prstGeom prst="rect">
            <a:avLst/>
          </a:prstGeom>
        </p:spPr>
        <p:txBody>
          <a:bodyPr lIns="0" tIns="0" rIns="0" bIns="0" rtlCol="0" anchor="t">
            <a:spAutoFit/>
          </a:bodyPr>
          <a:lstStyle/>
          <a:p>
            <a:pPr algn="just">
              <a:lnSpc>
                <a:spcPts val="2940"/>
              </a:lnSpc>
            </a:pPr>
            <a:r>
              <a:rPr lang="en-US" sz="2100" dirty="0" err="1">
                <a:solidFill>
                  <a:srgbClr val="FBFFFC"/>
                </a:solidFill>
                <a:latin typeface="Lato"/>
              </a:rPr>
              <a:t>Felaketler</a:t>
            </a:r>
            <a:r>
              <a:rPr lang="en-US" sz="2100" dirty="0">
                <a:solidFill>
                  <a:srgbClr val="FBFFFC"/>
                </a:solidFill>
                <a:latin typeface="Lato"/>
              </a:rPr>
              <a:t> can ve mal kaybına yol </a:t>
            </a:r>
            <a:r>
              <a:rPr lang="en-US" sz="2100" dirty="0" err="1">
                <a:solidFill>
                  <a:srgbClr val="FBFFFC"/>
                </a:solidFill>
                <a:latin typeface="Lato"/>
              </a:rPr>
              <a:t>açan</a:t>
            </a:r>
            <a:r>
              <a:rPr lang="en-US" sz="2100" dirty="0">
                <a:solidFill>
                  <a:srgbClr val="FBFFFC"/>
                </a:solidFill>
                <a:latin typeface="Lato"/>
              </a:rPr>
              <a:t>, çok </a:t>
            </a:r>
            <a:r>
              <a:rPr lang="en-US" sz="2100" dirty="0" err="1">
                <a:solidFill>
                  <a:srgbClr val="FBFFFC"/>
                </a:solidFill>
                <a:latin typeface="Lato"/>
              </a:rPr>
              <a:t>sayıda</a:t>
            </a:r>
            <a:r>
              <a:rPr lang="en-US" sz="2100" dirty="0">
                <a:solidFill>
                  <a:srgbClr val="FBFFFC"/>
                </a:solidFill>
                <a:latin typeface="Lato"/>
              </a:rPr>
              <a:t> </a:t>
            </a:r>
            <a:r>
              <a:rPr lang="en-US" sz="2100" dirty="0" err="1">
                <a:solidFill>
                  <a:srgbClr val="FBFFFC"/>
                </a:solidFill>
                <a:latin typeface="Lato"/>
              </a:rPr>
              <a:t>insanı</a:t>
            </a:r>
            <a:r>
              <a:rPr lang="en-US" sz="2100" dirty="0">
                <a:solidFill>
                  <a:srgbClr val="FBFFFC"/>
                </a:solidFill>
                <a:latin typeface="Lato"/>
              </a:rPr>
              <a:t> etkileyen </a:t>
            </a:r>
            <a:r>
              <a:rPr lang="en-US" sz="2100" dirty="0" err="1">
                <a:solidFill>
                  <a:srgbClr val="FBFFFC"/>
                </a:solidFill>
                <a:latin typeface="Lato"/>
              </a:rPr>
              <a:t>sıra</a:t>
            </a:r>
            <a:r>
              <a:rPr lang="en-US" sz="2100" dirty="0">
                <a:solidFill>
                  <a:srgbClr val="FBFFFC"/>
                </a:solidFill>
                <a:latin typeface="Lato"/>
              </a:rPr>
              <a:t> dışı ve aynı </a:t>
            </a:r>
            <a:r>
              <a:rPr lang="en-US" sz="2100" dirty="0" err="1">
                <a:solidFill>
                  <a:srgbClr val="FBFFFC"/>
                </a:solidFill>
                <a:latin typeface="Lato"/>
              </a:rPr>
              <a:t>zamanda</a:t>
            </a:r>
            <a:r>
              <a:rPr lang="en-US" sz="2100" dirty="0">
                <a:solidFill>
                  <a:srgbClr val="FBFFFC"/>
                </a:solidFill>
                <a:latin typeface="Lato"/>
              </a:rPr>
              <a:t> </a:t>
            </a:r>
            <a:r>
              <a:rPr lang="en-US" sz="2100" dirty="0" err="1">
                <a:solidFill>
                  <a:srgbClr val="FBFFFC"/>
                </a:solidFill>
                <a:latin typeface="Lato"/>
              </a:rPr>
              <a:t>dehşete</a:t>
            </a:r>
            <a:r>
              <a:rPr lang="en-US" sz="2100" dirty="0">
                <a:solidFill>
                  <a:srgbClr val="FBFFFC"/>
                </a:solidFill>
                <a:latin typeface="Lato"/>
              </a:rPr>
              <a:t> </a:t>
            </a:r>
            <a:r>
              <a:rPr lang="en-US" sz="2100" dirty="0" err="1">
                <a:solidFill>
                  <a:srgbClr val="FBFFFC"/>
                </a:solidFill>
                <a:latin typeface="Lato"/>
              </a:rPr>
              <a:t>düşüren</a:t>
            </a:r>
            <a:r>
              <a:rPr lang="en-US" sz="2100" dirty="0">
                <a:solidFill>
                  <a:srgbClr val="FBFFFC"/>
                </a:solidFill>
                <a:latin typeface="Lato"/>
              </a:rPr>
              <a:t> ve </a:t>
            </a:r>
            <a:r>
              <a:rPr lang="en-US" sz="2100" dirty="0" err="1">
                <a:solidFill>
                  <a:srgbClr val="FBFFFC"/>
                </a:solidFill>
                <a:latin typeface="Lato"/>
              </a:rPr>
              <a:t>korkutucu</a:t>
            </a:r>
            <a:r>
              <a:rPr lang="en-US" sz="2100" dirty="0">
                <a:solidFill>
                  <a:srgbClr val="FBFFFC"/>
                </a:solidFill>
                <a:latin typeface="Lato"/>
              </a:rPr>
              <a:t> ani </a:t>
            </a:r>
            <a:r>
              <a:rPr lang="en-US" sz="2100" dirty="0" err="1">
                <a:solidFill>
                  <a:srgbClr val="FBFFFC"/>
                </a:solidFill>
                <a:latin typeface="Lato"/>
              </a:rPr>
              <a:t>olaylardır</a:t>
            </a:r>
            <a:r>
              <a:rPr lang="en-US" sz="2100" dirty="0">
                <a:solidFill>
                  <a:srgbClr val="FBFFFC"/>
                </a:solidFill>
                <a:latin typeface="Lato"/>
              </a:rPr>
              <a:t> . </a:t>
            </a:r>
            <a:r>
              <a:rPr lang="en-US" sz="2100" dirty="0" err="1">
                <a:solidFill>
                  <a:srgbClr val="FBFFFC"/>
                </a:solidFill>
                <a:latin typeface="Lato"/>
              </a:rPr>
              <a:t>Felaketler</a:t>
            </a:r>
            <a:r>
              <a:rPr lang="en-US" sz="2100" dirty="0">
                <a:solidFill>
                  <a:srgbClr val="FBFFFC"/>
                </a:solidFill>
                <a:latin typeface="Lato"/>
              </a:rPr>
              <a:t> doğal, </a:t>
            </a:r>
            <a:r>
              <a:rPr lang="en-US" sz="2100" dirty="0" err="1">
                <a:solidFill>
                  <a:srgbClr val="FBFFFC"/>
                </a:solidFill>
                <a:latin typeface="Lato"/>
              </a:rPr>
              <a:t>insan</a:t>
            </a:r>
            <a:r>
              <a:rPr lang="en-US" sz="2100" dirty="0">
                <a:solidFill>
                  <a:srgbClr val="FBFFFC"/>
                </a:solidFill>
                <a:latin typeface="Lato"/>
              </a:rPr>
              <a:t> </a:t>
            </a:r>
            <a:r>
              <a:rPr lang="en-US" sz="2100" dirty="0" err="1">
                <a:solidFill>
                  <a:srgbClr val="FBFFFC"/>
                </a:solidFill>
                <a:latin typeface="Lato"/>
              </a:rPr>
              <a:t>eliyle</a:t>
            </a:r>
            <a:r>
              <a:rPr lang="en-US" sz="2100" dirty="0">
                <a:solidFill>
                  <a:srgbClr val="FBFFFC"/>
                </a:solidFill>
                <a:latin typeface="Lato"/>
              </a:rPr>
              <a:t> “</a:t>
            </a:r>
            <a:r>
              <a:rPr lang="en-US" sz="2100" dirty="0" err="1">
                <a:solidFill>
                  <a:srgbClr val="FBFFFC"/>
                </a:solidFill>
                <a:latin typeface="Lato"/>
              </a:rPr>
              <a:t>antropojenik</a:t>
            </a:r>
            <a:r>
              <a:rPr lang="en-US" sz="2100" dirty="0">
                <a:solidFill>
                  <a:srgbClr val="FBFFFC"/>
                </a:solidFill>
                <a:latin typeface="Lato"/>
              </a:rPr>
              <a:t>” </a:t>
            </a:r>
            <a:r>
              <a:rPr lang="en-US" sz="2100" dirty="0" err="1">
                <a:solidFill>
                  <a:srgbClr val="FBFFFC"/>
                </a:solidFill>
                <a:latin typeface="Lato"/>
              </a:rPr>
              <a:t>ya</a:t>
            </a:r>
            <a:r>
              <a:rPr lang="en-US" sz="2100" dirty="0">
                <a:solidFill>
                  <a:srgbClr val="FBFFFC"/>
                </a:solidFill>
                <a:latin typeface="Lato"/>
              </a:rPr>
              <a:t> da her </a:t>
            </a:r>
            <a:r>
              <a:rPr lang="en-US" sz="2100" dirty="0" err="1">
                <a:solidFill>
                  <a:srgbClr val="FBFFFC"/>
                </a:solidFill>
                <a:latin typeface="Lato"/>
              </a:rPr>
              <a:t>ikisinin</a:t>
            </a:r>
            <a:r>
              <a:rPr lang="en-US" sz="2100" dirty="0">
                <a:solidFill>
                  <a:srgbClr val="FBFFFC"/>
                </a:solidFill>
                <a:latin typeface="Lato"/>
              </a:rPr>
              <a:t> de </a:t>
            </a:r>
            <a:r>
              <a:rPr lang="en-US" sz="2100" dirty="0" err="1">
                <a:solidFill>
                  <a:srgbClr val="FBFFFC"/>
                </a:solidFill>
                <a:latin typeface="Lato"/>
              </a:rPr>
              <a:t>ortak</a:t>
            </a:r>
            <a:r>
              <a:rPr lang="en-US" sz="2100" dirty="0">
                <a:solidFill>
                  <a:srgbClr val="FBFFFC"/>
                </a:solidFill>
                <a:latin typeface="Lato"/>
              </a:rPr>
              <a:t> etkisiyle “</a:t>
            </a:r>
            <a:r>
              <a:rPr lang="en-US" sz="2100" dirty="0" err="1">
                <a:solidFill>
                  <a:srgbClr val="FBFFFC"/>
                </a:solidFill>
                <a:latin typeface="Lato"/>
              </a:rPr>
              <a:t>hibrit</a:t>
            </a:r>
            <a:r>
              <a:rPr lang="en-US" sz="2100" dirty="0">
                <a:solidFill>
                  <a:srgbClr val="FBFFFC"/>
                </a:solidFill>
                <a:latin typeface="Lato"/>
              </a:rPr>
              <a:t>” ortaya </a:t>
            </a:r>
            <a:r>
              <a:rPr lang="en-US" sz="2100" dirty="0" err="1">
                <a:solidFill>
                  <a:srgbClr val="FBFFFC"/>
                </a:solidFill>
                <a:latin typeface="Lato"/>
              </a:rPr>
              <a:t>çıkan</a:t>
            </a:r>
            <a:r>
              <a:rPr lang="en-US" sz="2100" dirty="0">
                <a:solidFill>
                  <a:srgbClr val="FBFFFC"/>
                </a:solidFill>
                <a:latin typeface="Lato"/>
              </a:rPr>
              <a:t> </a:t>
            </a:r>
            <a:r>
              <a:rPr lang="en-US" sz="2100" dirty="0" err="1">
                <a:solidFill>
                  <a:srgbClr val="FBFFFC"/>
                </a:solidFill>
                <a:latin typeface="Lato"/>
              </a:rPr>
              <a:t>felaketler</a:t>
            </a:r>
            <a:r>
              <a:rPr lang="en-US" sz="2100" dirty="0">
                <a:solidFill>
                  <a:srgbClr val="FBFFFC"/>
                </a:solidFill>
                <a:latin typeface="Lato"/>
              </a:rPr>
              <a:t> olarak </a:t>
            </a:r>
            <a:r>
              <a:rPr lang="en-US" sz="2100" dirty="0" err="1">
                <a:solidFill>
                  <a:srgbClr val="FBFFFC"/>
                </a:solidFill>
                <a:latin typeface="Lato"/>
              </a:rPr>
              <a:t>sınıflandırılabilir</a:t>
            </a:r>
            <a:r>
              <a:rPr lang="en-US" sz="2100" dirty="0">
                <a:solidFill>
                  <a:srgbClr val="FBFFFC"/>
                </a:solidFill>
                <a:latin typeface="Lato"/>
              </a:rPr>
              <a:t>. Felaket </a:t>
            </a:r>
            <a:r>
              <a:rPr lang="en-US" sz="2100" dirty="0" err="1">
                <a:solidFill>
                  <a:srgbClr val="FBFFFC"/>
                </a:solidFill>
                <a:latin typeface="Lato"/>
              </a:rPr>
              <a:t>insan</a:t>
            </a:r>
            <a:r>
              <a:rPr lang="en-US" sz="2100" dirty="0">
                <a:solidFill>
                  <a:srgbClr val="FBFFFC"/>
                </a:solidFill>
                <a:latin typeface="Lato"/>
              </a:rPr>
              <a:t> </a:t>
            </a:r>
            <a:r>
              <a:rPr lang="en-US" sz="2100" dirty="0" err="1">
                <a:solidFill>
                  <a:srgbClr val="FBFFFC"/>
                </a:solidFill>
                <a:latin typeface="Lato"/>
              </a:rPr>
              <a:t>eliyle</a:t>
            </a:r>
            <a:r>
              <a:rPr lang="en-US" sz="2100" dirty="0">
                <a:solidFill>
                  <a:srgbClr val="FBFFFC"/>
                </a:solidFill>
                <a:latin typeface="Lato"/>
              </a:rPr>
              <a:t> </a:t>
            </a:r>
            <a:r>
              <a:rPr lang="en-US" sz="2100" dirty="0" err="1">
                <a:solidFill>
                  <a:srgbClr val="FBFFFC"/>
                </a:solidFill>
                <a:latin typeface="Lato"/>
              </a:rPr>
              <a:t>kasıtlı</a:t>
            </a:r>
            <a:r>
              <a:rPr lang="en-US" sz="2100" dirty="0">
                <a:solidFill>
                  <a:srgbClr val="FBFFFC"/>
                </a:solidFill>
                <a:latin typeface="Lato"/>
              </a:rPr>
              <a:t> </a:t>
            </a:r>
            <a:r>
              <a:rPr lang="en-US" sz="2100" dirty="0" err="1">
                <a:solidFill>
                  <a:srgbClr val="FBFFFC"/>
                </a:solidFill>
                <a:latin typeface="Lato"/>
              </a:rPr>
              <a:t>oluşturulduğunda</a:t>
            </a:r>
            <a:r>
              <a:rPr lang="en-US" sz="2100" dirty="0">
                <a:solidFill>
                  <a:srgbClr val="FBFFFC"/>
                </a:solidFill>
                <a:latin typeface="Lato"/>
              </a:rPr>
              <a:t> </a:t>
            </a:r>
            <a:r>
              <a:rPr lang="en-US" sz="2100" dirty="0" err="1">
                <a:solidFill>
                  <a:srgbClr val="FBFFFC"/>
                </a:solidFill>
                <a:latin typeface="Lato"/>
              </a:rPr>
              <a:t>insanlar</a:t>
            </a:r>
            <a:r>
              <a:rPr lang="en-US" sz="2100" dirty="0">
                <a:solidFill>
                  <a:srgbClr val="FBFFFC"/>
                </a:solidFill>
                <a:latin typeface="Lato"/>
              </a:rPr>
              <a:t> için olayı </a:t>
            </a:r>
            <a:r>
              <a:rPr lang="en-US" sz="2100" dirty="0" err="1">
                <a:solidFill>
                  <a:srgbClr val="FBFFFC"/>
                </a:solidFill>
                <a:latin typeface="Lato"/>
              </a:rPr>
              <a:t>anlamlandırmak</a:t>
            </a:r>
            <a:r>
              <a:rPr lang="en-US" sz="2100" dirty="0">
                <a:solidFill>
                  <a:srgbClr val="FBFFFC"/>
                </a:solidFill>
                <a:latin typeface="Lato"/>
              </a:rPr>
              <a:t> daha </a:t>
            </a:r>
            <a:r>
              <a:rPr lang="en-US" sz="2100" dirty="0" err="1">
                <a:solidFill>
                  <a:srgbClr val="FBFFFC"/>
                </a:solidFill>
                <a:latin typeface="Lato"/>
              </a:rPr>
              <a:t>zordur</a:t>
            </a:r>
            <a:r>
              <a:rPr lang="en-US" sz="2100" dirty="0">
                <a:solidFill>
                  <a:srgbClr val="FBFFFC"/>
                </a:solidFill>
                <a:latin typeface="Lato"/>
              </a:rPr>
              <a:t> . </a:t>
            </a:r>
            <a:r>
              <a:rPr lang="en-US" sz="2100" dirty="0" err="1">
                <a:solidFill>
                  <a:srgbClr val="FBFFFC"/>
                </a:solidFill>
                <a:latin typeface="Lato"/>
              </a:rPr>
              <a:t>Felaketlerin</a:t>
            </a:r>
            <a:r>
              <a:rPr lang="en-US" sz="2100" dirty="0">
                <a:solidFill>
                  <a:srgbClr val="FBFFFC"/>
                </a:solidFill>
                <a:latin typeface="Lato"/>
              </a:rPr>
              <a:t> sonuçları olayın </a:t>
            </a:r>
            <a:r>
              <a:rPr lang="en-US" sz="2100" dirty="0" err="1">
                <a:solidFill>
                  <a:srgbClr val="FBFFFC"/>
                </a:solidFill>
                <a:latin typeface="Lato"/>
              </a:rPr>
              <a:t>ciddiyetiyle</a:t>
            </a:r>
            <a:r>
              <a:rPr lang="en-US" sz="2100" dirty="0">
                <a:solidFill>
                  <a:srgbClr val="FBFFFC"/>
                </a:solidFill>
                <a:latin typeface="Lato"/>
              </a:rPr>
              <a:t> </a:t>
            </a:r>
            <a:r>
              <a:rPr lang="en-US" sz="2100" dirty="0" err="1">
                <a:solidFill>
                  <a:srgbClr val="FBFFFC"/>
                </a:solidFill>
                <a:latin typeface="Lato"/>
              </a:rPr>
              <a:t>ilişkilidir</a:t>
            </a:r>
            <a:r>
              <a:rPr lang="en-US" sz="2100" dirty="0">
                <a:solidFill>
                  <a:srgbClr val="FBFFFC"/>
                </a:solidFill>
                <a:latin typeface="Lato"/>
              </a:rPr>
              <a:t>. Herkes felaketten </a:t>
            </a:r>
            <a:r>
              <a:rPr lang="en-US" sz="2100" dirty="0" err="1">
                <a:solidFill>
                  <a:srgbClr val="FBFFFC"/>
                </a:solidFill>
                <a:latin typeface="Lato"/>
              </a:rPr>
              <a:t>etkilenmesine</a:t>
            </a:r>
            <a:r>
              <a:rPr lang="en-US" sz="2100" dirty="0">
                <a:solidFill>
                  <a:srgbClr val="FBFFFC"/>
                </a:solidFill>
                <a:latin typeface="Lato"/>
              </a:rPr>
              <a:t> </a:t>
            </a:r>
            <a:r>
              <a:rPr lang="en-US" sz="2100" dirty="0" err="1">
                <a:solidFill>
                  <a:srgbClr val="FBFFFC"/>
                </a:solidFill>
                <a:latin typeface="Lato"/>
              </a:rPr>
              <a:t>rağmen</a:t>
            </a:r>
            <a:r>
              <a:rPr lang="en-US" sz="2100" dirty="0">
                <a:solidFill>
                  <a:srgbClr val="FBFFFC"/>
                </a:solidFill>
                <a:latin typeface="Lato"/>
              </a:rPr>
              <a:t> </a:t>
            </a:r>
            <a:r>
              <a:rPr lang="en-US" sz="2100" dirty="0" err="1">
                <a:solidFill>
                  <a:srgbClr val="FBFFFC"/>
                </a:solidFill>
                <a:latin typeface="Lato"/>
              </a:rPr>
              <a:t>bazıları</a:t>
            </a:r>
            <a:r>
              <a:rPr lang="en-US" sz="2100" dirty="0">
                <a:solidFill>
                  <a:srgbClr val="FBFFFC"/>
                </a:solidFill>
                <a:latin typeface="Lato"/>
              </a:rPr>
              <a:t> </a:t>
            </a:r>
            <a:r>
              <a:rPr lang="en-US" sz="2100" dirty="0" err="1">
                <a:solidFill>
                  <a:srgbClr val="FBFFFC"/>
                </a:solidFill>
                <a:latin typeface="Lato"/>
              </a:rPr>
              <a:t>kısa</a:t>
            </a:r>
            <a:r>
              <a:rPr lang="en-US" sz="2100" dirty="0">
                <a:solidFill>
                  <a:srgbClr val="FBFFFC"/>
                </a:solidFill>
                <a:latin typeface="Lato"/>
              </a:rPr>
              <a:t> bir </a:t>
            </a:r>
            <a:r>
              <a:rPr lang="en-US" sz="2100" dirty="0" err="1">
                <a:solidFill>
                  <a:srgbClr val="FBFFFC"/>
                </a:solidFill>
                <a:latin typeface="Lato"/>
              </a:rPr>
              <a:t>sürede</a:t>
            </a:r>
            <a:r>
              <a:rPr lang="en-US" sz="2100" dirty="0">
                <a:solidFill>
                  <a:srgbClr val="FBFFFC"/>
                </a:solidFill>
                <a:latin typeface="Lato"/>
              </a:rPr>
              <a:t> önceki </a:t>
            </a:r>
            <a:r>
              <a:rPr lang="en-US" sz="2100" dirty="0" err="1">
                <a:solidFill>
                  <a:srgbClr val="FBFFFC"/>
                </a:solidFill>
                <a:latin typeface="Lato"/>
              </a:rPr>
              <a:t>işlevselliklerine</a:t>
            </a:r>
            <a:r>
              <a:rPr lang="en-US" sz="2100" dirty="0">
                <a:solidFill>
                  <a:srgbClr val="FBFFFC"/>
                </a:solidFill>
                <a:latin typeface="Lato"/>
              </a:rPr>
              <a:t>, duygusal </a:t>
            </a:r>
            <a:r>
              <a:rPr lang="en-US" sz="2100" dirty="0" err="1">
                <a:solidFill>
                  <a:srgbClr val="FBFFFC"/>
                </a:solidFill>
                <a:latin typeface="Lato"/>
              </a:rPr>
              <a:t>ya</a:t>
            </a:r>
            <a:r>
              <a:rPr lang="en-US" sz="2100" dirty="0">
                <a:solidFill>
                  <a:srgbClr val="FBFFFC"/>
                </a:solidFill>
                <a:latin typeface="Lato"/>
              </a:rPr>
              <a:t> da </a:t>
            </a:r>
            <a:r>
              <a:rPr lang="en-US" sz="2100" dirty="0" err="1">
                <a:solidFill>
                  <a:srgbClr val="FBFFFC"/>
                </a:solidFill>
                <a:latin typeface="Lato"/>
              </a:rPr>
              <a:t>davranışsal</a:t>
            </a:r>
            <a:r>
              <a:rPr lang="en-US" sz="2100" dirty="0">
                <a:solidFill>
                  <a:srgbClr val="FBFFFC"/>
                </a:solidFill>
                <a:latin typeface="Lato"/>
              </a:rPr>
              <a:t> </a:t>
            </a:r>
            <a:r>
              <a:rPr lang="en-US" sz="2100" dirty="0" err="1">
                <a:solidFill>
                  <a:srgbClr val="FBFFFC"/>
                </a:solidFill>
                <a:latin typeface="Lato"/>
              </a:rPr>
              <a:t>durumlarına</a:t>
            </a:r>
            <a:r>
              <a:rPr lang="en-US" sz="2100" dirty="0">
                <a:solidFill>
                  <a:srgbClr val="FBFFFC"/>
                </a:solidFill>
                <a:latin typeface="Lato"/>
              </a:rPr>
              <a:t> </a:t>
            </a:r>
            <a:r>
              <a:rPr lang="en-US" sz="2100" dirty="0" err="1">
                <a:solidFill>
                  <a:srgbClr val="FBFFFC"/>
                </a:solidFill>
                <a:latin typeface="Lato"/>
              </a:rPr>
              <a:t>dönerken</a:t>
            </a:r>
            <a:r>
              <a:rPr lang="en-US" sz="2100" dirty="0">
                <a:solidFill>
                  <a:srgbClr val="FBFFFC"/>
                </a:solidFill>
                <a:latin typeface="Lato"/>
              </a:rPr>
              <a:t> </a:t>
            </a:r>
            <a:r>
              <a:rPr lang="en-US" sz="2100" dirty="0" err="1">
                <a:solidFill>
                  <a:srgbClr val="FBFFFC"/>
                </a:solidFill>
                <a:latin typeface="Lato"/>
              </a:rPr>
              <a:t>bazıları</a:t>
            </a:r>
            <a:r>
              <a:rPr lang="en-US" sz="2100" dirty="0">
                <a:solidFill>
                  <a:srgbClr val="FBFFFC"/>
                </a:solidFill>
                <a:latin typeface="Lato"/>
              </a:rPr>
              <a:t> daha uzun </a:t>
            </a:r>
            <a:r>
              <a:rPr lang="en-US" sz="2100" dirty="0" err="1">
                <a:solidFill>
                  <a:srgbClr val="FBFFFC"/>
                </a:solidFill>
                <a:latin typeface="Lato"/>
              </a:rPr>
              <a:t>sürede</a:t>
            </a:r>
            <a:r>
              <a:rPr lang="en-US" sz="2100" dirty="0">
                <a:solidFill>
                  <a:srgbClr val="FBFFFC"/>
                </a:solidFill>
                <a:latin typeface="Lato"/>
              </a:rPr>
              <a:t> </a:t>
            </a:r>
            <a:r>
              <a:rPr lang="en-US" sz="2100" dirty="0" err="1">
                <a:solidFill>
                  <a:srgbClr val="FBFFFC"/>
                </a:solidFill>
                <a:latin typeface="Lato"/>
              </a:rPr>
              <a:t>dönebilir</a:t>
            </a:r>
            <a:r>
              <a:rPr lang="en-US" sz="2100" dirty="0">
                <a:solidFill>
                  <a:srgbClr val="FBFFFC"/>
                </a:solidFill>
                <a:latin typeface="Lato"/>
              </a:rPr>
              <a:t> ve tepkiler travma sonrası stres bozukluğu (TSSB) gibi </a:t>
            </a:r>
            <a:r>
              <a:rPr lang="en-US" sz="2100" dirty="0" err="1">
                <a:solidFill>
                  <a:srgbClr val="FBFFFC"/>
                </a:solidFill>
                <a:latin typeface="Lato"/>
              </a:rPr>
              <a:t>sonuçlara</a:t>
            </a:r>
            <a:r>
              <a:rPr lang="en-US" sz="2100" dirty="0">
                <a:solidFill>
                  <a:srgbClr val="FBFFFC"/>
                </a:solidFill>
                <a:latin typeface="Lato"/>
              </a:rPr>
              <a:t> kadar </a:t>
            </a:r>
            <a:r>
              <a:rPr lang="en-US" sz="2100" dirty="0" err="1">
                <a:solidFill>
                  <a:srgbClr val="FBFFFC"/>
                </a:solidFill>
                <a:latin typeface="Lato"/>
              </a:rPr>
              <a:t>uzanabilir</a:t>
            </a:r>
            <a:r>
              <a:rPr lang="en-US" sz="2100" dirty="0" smtClean="0">
                <a:solidFill>
                  <a:srgbClr val="FBFFFC"/>
                </a:solidFill>
                <a:latin typeface="Lato"/>
              </a:rPr>
              <a:t>.</a:t>
            </a:r>
            <a:endParaRPr lang="tr-TR" sz="2100" dirty="0" smtClean="0">
              <a:solidFill>
                <a:srgbClr val="FBFFFC"/>
              </a:solidFill>
              <a:latin typeface="Lato"/>
            </a:endParaRPr>
          </a:p>
          <a:p>
            <a:pPr algn="just">
              <a:lnSpc>
                <a:spcPts val="2940"/>
              </a:lnSpc>
            </a:pPr>
            <a:endParaRPr lang="en-US" sz="2100" dirty="0">
              <a:solidFill>
                <a:srgbClr val="FBFFFC"/>
              </a:solidFill>
              <a:latin typeface="Lato"/>
            </a:endParaRPr>
          </a:p>
          <a:p>
            <a:pPr algn="just">
              <a:lnSpc>
                <a:spcPts val="2940"/>
              </a:lnSpc>
            </a:pPr>
            <a:r>
              <a:rPr lang="en-US" sz="2100" dirty="0" err="1">
                <a:solidFill>
                  <a:srgbClr val="FBFFFC"/>
                </a:solidFill>
                <a:latin typeface="Lato"/>
              </a:rPr>
              <a:t>Terör</a:t>
            </a:r>
            <a:r>
              <a:rPr lang="en-US" sz="2100" dirty="0">
                <a:solidFill>
                  <a:srgbClr val="FBFFFC"/>
                </a:solidFill>
                <a:latin typeface="Lato"/>
              </a:rPr>
              <a:t>, </a:t>
            </a:r>
            <a:r>
              <a:rPr lang="en-US" sz="2100" dirty="0" err="1">
                <a:solidFill>
                  <a:srgbClr val="FBFFFC"/>
                </a:solidFill>
                <a:latin typeface="Lato"/>
              </a:rPr>
              <a:t>insan</a:t>
            </a:r>
            <a:r>
              <a:rPr lang="en-US" sz="2100" dirty="0">
                <a:solidFill>
                  <a:srgbClr val="FBFFFC"/>
                </a:solidFill>
                <a:latin typeface="Lato"/>
              </a:rPr>
              <a:t> </a:t>
            </a:r>
            <a:r>
              <a:rPr lang="en-US" sz="2100" dirty="0" err="1">
                <a:solidFill>
                  <a:srgbClr val="FBFFFC"/>
                </a:solidFill>
                <a:latin typeface="Lato"/>
              </a:rPr>
              <a:t>eliyle</a:t>
            </a:r>
            <a:r>
              <a:rPr lang="en-US" sz="2100" dirty="0">
                <a:solidFill>
                  <a:srgbClr val="FBFFFC"/>
                </a:solidFill>
                <a:latin typeface="Lato"/>
              </a:rPr>
              <a:t> </a:t>
            </a:r>
            <a:r>
              <a:rPr lang="en-US" sz="2100" dirty="0" err="1">
                <a:solidFill>
                  <a:srgbClr val="FBFFFC"/>
                </a:solidFill>
                <a:latin typeface="Lato"/>
              </a:rPr>
              <a:t>oluşturulan</a:t>
            </a:r>
            <a:r>
              <a:rPr lang="en-US" sz="2100" dirty="0">
                <a:solidFill>
                  <a:srgbClr val="FBFFFC"/>
                </a:solidFill>
                <a:latin typeface="Lato"/>
              </a:rPr>
              <a:t> </a:t>
            </a:r>
            <a:r>
              <a:rPr lang="en-US" sz="2100" dirty="0" err="1">
                <a:solidFill>
                  <a:srgbClr val="FBFFFC"/>
                </a:solidFill>
                <a:latin typeface="Lato"/>
              </a:rPr>
              <a:t>felaketlerden</a:t>
            </a:r>
            <a:r>
              <a:rPr lang="en-US" sz="2100" dirty="0">
                <a:solidFill>
                  <a:srgbClr val="FBFFFC"/>
                </a:solidFill>
                <a:latin typeface="Lato"/>
              </a:rPr>
              <a:t> </a:t>
            </a:r>
            <a:r>
              <a:rPr lang="en-US" sz="2100" dirty="0" err="1">
                <a:solidFill>
                  <a:srgbClr val="FBFFFC"/>
                </a:solidFill>
                <a:latin typeface="Lato"/>
              </a:rPr>
              <a:t>biridir</a:t>
            </a:r>
            <a:r>
              <a:rPr lang="en-US" sz="2100" dirty="0">
                <a:solidFill>
                  <a:srgbClr val="FBFFFC"/>
                </a:solidFill>
                <a:latin typeface="Lato"/>
              </a:rPr>
              <a:t>. </a:t>
            </a:r>
            <a:r>
              <a:rPr lang="en-US" sz="2100" dirty="0" err="1">
                <a:solidFill>
                  <a:srgbClr val="FBFFFC"/>
                </a:solidFill>
                <a:latin typeface="Lato"/>
              </a:rPr>
              <a:t>Ancak</a:t>
            </a:r>
            <a:r>
              <a:rPr lang="en-US" sz="2100" dirty="0">
                <a:solidFill>
                  <a:srgbClr val="FBFFFC"/>
                </a:solidFill>
                <a:latin typeface="Lato"/>
              </a:rPr>
              <a:t> </a:t>
            </a:r>
            <a:r>
              <a:rPr lang="en-US" sz="2100" dirty="0" err="1">
                <a:solidFill>
                  <a:srgbClr val="FBFFFC"/>
                </a:solidFill>
                <a:latin typeface="Lato"/>
              </a:rPr>
              <a:t>kasıtlıdır</a:t>
            </a:r>
            <a:r>
              <a:rPr lang="en-US" sz="2100" dirty="0">
                <a:solidFill>
                  <a:srgbClr val="FBFFFC"/>
                </a:solidFill>
                <a:latin typeface="Lato"/>
              </a:rPr>
              <a:t> </a:t>
            </a:r>
            <a:r>
              <a:rPr lang="en-US" sz="2100" dirty="0" err="1">
                <a:solidFill>
                  <a:srgbClr val="FBFFFC"/>
                </a:solidFill>
                <a:latin typeface="Lato"/>
              </a:rPr>
              <a:t>yani</a:t>
            </a:r>
            <a:r>
              <a:rPr lang="en-US" sz="2100" dirty="0">
                <a:solidFill>
                  <a:srgbClr val="FBFFFC"/>
                </a:solidFill>
                <a:latin typeface="Lato"/>
              </a:rPr>
              <a:t> </a:t>
            </a:r>
            <a:r>
              <a:rPr lang="en-US" sz="2100" dirty="0" err="1">
                <a:solidFill>
                  <a:srgbClr val="FBFFFC"/>
                </a:solidFill>
                <a:latin typeface="Lato"/>
              </a:rPr>
              <a:t>failleri</a:t>
            </a:r>
            <a:r>
              <a:rPr lang="en-US" sz="2100" dirty="0">
                <a:solidFill>
                  <a:srgbClr val="FBFFFC"/>
                </a:solidFill>
                <a:latin typeface="Lato"/>
              </a:rPr>
              <a:t>, </a:t>
            </a:r>
            <a:r>
              <a:rPr lang="en-US" sz="2100" dirty="0" err="1">
                <a:solidFill>
                  <a:srgbClr val="FBFFFC"/>
                </a:solidFill>
                <a:latin typeface="Lato"/>
              </a:rPr>
              <a:t>kurbanları</a:t>
            </a:r>
            <a:r>
              <a:rPr lang="en-US" sz="2100" dirty="0">
                <a:solidFill>
                  <a:srgbClr val="FBFFFC"/>
                </a:solidFill>
                <a:latin typeface="Lato"/>
              </a:rPr>
              <a:t>, </a:t>
            </a:r>
            <a:r>
              <a:rPr lang="en-US" sz="2100" dirty="0" err="1">
                <a:solidFill>
                  <a:srgbClr val="FBFFFC"/>
                </a:solidFill>
                <a:latin typeface="Lato"/>
              </a:rPr>
              <a:t>etkisi</a:t>
            </a:r>
            <a:r>
              <a:rPr lang="en-US" sz="2100" dirty="0">
                <a:solidFill>
                  <a:srgbClr val="FBFFFC"/>
                </a:solidFill>
                <a:latin typeface="Lato"/>
              </a:rPr>
              <a:t>, </a:t>
            </a:r>
            <a:r>
              <a:rPr lang="en-US" sz="2100" dirty="0" err="1">
                <a:solidFill>
                  <a:srgbClr val="FBFFFC"/>
                </a:solidFill>
                <a:latin typeface="Lato"/>
              </a:rPr>
              <a:t>amaçları</a:t>
            </a:r>
            <a:r>
              <a:rPr lang="en-US" sz="2100" dirty="0">
                <a:solidFill>
                  <a:srgbClr val="FBFFFC"/>
                </a:solidFill>
                <a:latin typeface="Lato"/>
              </a:rPr>
              <a:t> ve </a:t>
            </a:r>
            <a:r>
              <a:rPr lang="en-US" sz="2100" dirty="0" err="1">
                <a:solidFill>
                  <a:srgbClr val="FBFFFC"/>
                </a:solidFill>
                <a:latin typeface="Lato"/>
              </a:rPr>
              <a:t>yaygınlığı</a:t>
            </a:r>
            <a:r>
              <a:rPr lang="en-US" sz="2100" dirty="0">
                <a:solidFill>
                  <a:srgbClr val="FBFFFC"/>
                </a:solidFill>
                <a:latin typeface="Lato"/>
              </a:rPr>
              <a:t> açısından, hem </a:t>
            </a:r>
            <a:r>
              <a:rPr lang="en-US" sz="2100" dirty="0" err="1">
                <a:solidFill>
                  <a:srgbClr val="FBFFFC"/>
                </a:solidFill>
                <a:latin typeface="Lato"/>
              </a:rPr>
              <a:t>etkisinin</a:t>
            </a:r>
            <a:r>
              <a:rPr lang="en-US" sz="2100" dirty="0">
                <a:solidFill>
                  <a:srgbClr val="FBFFFC"/>
                </a:solidFill>
                <a:latin typeface="Lato"/>
              </a:rPr>
              <a:t> </a:t>
            </a:r>
            <a:r>
              <a:rPr lang="en-US" sz="2100" dirty="0" err="1">
                <a:solidFill>
                  <a:srgbClr val="FBFFFC"/>
                </a:solidFill>
                <a:latin typeface="Lato"/>
              </a:rPr>
              <a:t>ağırlığı</a:t>
            </a:r>
            <a:r>
              <a:rPr lang="en-US" sz="2100" dirty="0">
                <a:solidFill>
                  <a:srgbClr val="FBFFFC"/>
                </a:solidFill>
                <a:latin typeface="Lato"/>
              </a:rPr>
              <a:t> hem de bu </a:t>
            </a:r>
            <a:r>
              <a:rPr lang="en-US" sz="2100" dirty="0" err="1">
                <a:solidFill>
                  <a:srgbClr val="FBFFFC"/>
                </a:solidFill>
                <a:latin typeface="Lato"/>
              </a:rPr>
              <a:t>etkinin</a:t>
            </a:r>
            <a:r>
              <a:rPr lang="en-US" sz="2100" dirty="0">
                <a:solidFill>
                  <a:srgbClr val="FBFFFC"/>
                </a:solidFill>
                <a:latin typeface="Lato"/>
              </a:rPr>
              <a:t> </a:t>
            </a:r>
            <a:r>
              <a:rPr lang="en-US" sz="2100" dirty="0" err="1">
                <a:solidFill>
                  <a:srgbClr val="FBFFFC"/>
                </a:solidFill>
                <a:latin typeface="Lato"/>
              </a:rPr>
              <a:t>oluşmasındaki</a:t>
            </a:r>
            <a:r>
              <a:rPr lang="en-US" sz="2100" dirty="0">
                <a:solidFill>
                  <a:srgbClr val="FBFFFC"/>
                </a:solidFill>
                <a:latin typeface="Lato"/>
              </a:rPr>
              <a:t> </a:t>
            </a:r>
            <a:r>
              <a:rPr lang="en-US" sz="2100" dirty="0" err="1">
                <a:solidFill>
                  <a:srgbClr val="FBFFFC"/>
                </a:solidFill>
                <a:latin typeface="Lato"/>
              </a:rPr>
              <a:t>bahsedilen</a:t>
            </a:r>
            <a:r>
              <a:rPr lang="en-US" sz="2100" dirty="0">
                <a:solidFill>
                  <a:srgbClr val="FBFFFC"/>
                </a:solidFill>
                <a:latin typeface="Lato"/>
              </a:rPr>
              <a:t> </a:t>
            </a:r>
            <a:r>
              <a:rPr lang="en-US" sz="2100" dirty="0" err="1">
                <a:solidFill>
                  <a:srgbClr val="FBFFFC"/>
                </a:solidFill>
                <a:latin typeface="Lato"/>
              </a:rPr>
              <a:t>kasıt</a:t>
            </a:r>
            <a:r>
              <a:rPr lang="en-US" sz="2100" dirty="0">
                <a:solidFill>
                  <a:srgbClr val="FBFFFC"/>
                </a:solidFill>
                <a:latin typeface="Lato"/>
              </a:rPr>
              <a:t> bakımından </a:t>
            </a:r>
            <a:r>
              <a:rPr lang="en-US" sz="2100" dirty="0" err="1">
                <a:solidFill>
                  <a:srgbClr val="FBFFFC"/>
                </a:solidFill>
                <a:latin typeface="Lato"/>
              </a:rPr>
              <a:t>diğerlerinden</a:t>
            </a:r>
            <a:r>
              <a:rPr lang="en-US" sz="2100" dirty="0">
                <a:solidFill>
                  <a:srgbClr val="FBFFFC"/>
                </a:solidFill>
                <a:latin typeface="Lato"/>
              </a:rPr>
              <a:t> </a:t>
            </a:r>
            <a:r>
              <a:rPr lang="en-US" sz="2100" dirty="0" err="1">
                <a:solidFill>
                  <a:srgbClr val="FBFFFC"/>
                </a:solidFill>
                <a:latin typeface="Lato"/>
              </a:rPr>
              <a:t>ayrılır</a:t>
            </a:r>
            <a:r>
              <a:rPr lang="en-US" sz="2100" dirty="0">
                <a:solidFill>
                  <a:srgbClr val="FBFFFC"/>
                </a:solidFill>
                <a:latin typeface="Lato"/>
              </a:rPr>
              <a:t>. </a:t>
            </a:r>
            <a:r>
              <a:rPr lang="en-US" sz="2100" dirty="0" err="1">
                <a:solidFill>
                  <a:srgbClr val="FBFFFC"/>
                </a:solidFill>
                <a:latin typeface="Lato"/>
              </a:rPr>
              <a:t>Terör</a:t>
            </a:r>
            <a:r>
              <a:rPr lang="en-US" sz="2100" dirty="0">
                <a:solidFill>
                  <a:srgbClr val="FBFFFC"/>
                </a:solidFill>
                <a:latin typeface="Lato"/>
              </a:rPr>
              <a:t> </a:t>
            </a:r>
            <a:r>
              <a:rPr lang="en-US" sz="2100" dirty="0" err="1">
                <a:solidFill>
                  <a:srgbClr val="FBFFFC"/>
                </a:solidFill>
                <a:latin typeface="Lato"/>
              </a:rPr>
              <a:t>sözcüğü</a:t>
            </a:r>
            <a:r>
              <a:rPr lang="en-US" sz="2100" dirty="0">
                <a:solidFill>
                  <a:srgbClr val="FBFFFC"/>
                </a:solidFill>
                <a:latin typeface="Lato"/>
              </a:rPr>
              <a:t> “</a:t>
            </a:r>
            <a:r>
              <a:rPr lang="en-US" sz="2100" dirty="0" err="1">
                <a:solidFill>
                  <a:srgbClr val="FBFFFC"/>
                </a:solidFill>
                <a:latin typeface="Lato"/>
              </a:rPr>
              <a:t>dehşet</a:t>
            </a:r>
            <a:r>
              <a:rPr lang="en-US" sz="2100" dirty="0">
                <a:solidFill>
                  <a:srgbClr val="FBFFFC"/>
                </a:solidFill>
                <a:latin typeface="Lato"/>
              </a:rPr>
              <a:t> </a:t>
            </a:r>
            <a:r>
              <a:rPr lang="en-US" sz="2100" dirty="0" err="1">
                <a:solidFill>
                  <a:srgbClr val="FBFFFC"/>
                </a:solidFill>
                <a:latin typeface="Lato"/>
              </a:rPr>
              <a:t>yaratmak</a:t>
            </a:r>
            <a:r>
              <a:rPr lang="en-US" sz="2100" dirty="0">
                <a:solidFill>
                  <a:srgbClr val="FBFFFC"/>
                </a:solidFill>
                <a:latin typeface="Lato"/>
              </a:rPr>
              <a:t>”, “</a:t>
            </a:r>
            <a:r>
              <a:rPr lang="en-US" sz="2100" dirty="0" err="1">
                <a:solidFill>
                  <a:srgbClr val="FBFFFC"/>
                </a:solidFill>
                <a:latin typeface="Lato"/>
              </a:rPr>
              <a:t>korkutmak</a:t>
            </a:r>
            <a:r>
              <a:rPr lang="en-US" sz="2100" dirty="0">
                <a:solidFill>
                  <a:srgbClr val="FBFFFC"/>
                </a:solidFill>
                <a:latin typeface="Lato"/>
              </a:rPr>
              <a:t>” </a:t>
            </a:r>
            <a:r>
              <a:rPr lang="en-US" sz="2100" dirty="0" err="1">
                <a:solidFill>
                  <a:srgbClr val="FBFFFC"/>
                </a:solidFill>
                <a:latin typeface="Lato"/>
              </a:rPr>
              <a:t>anlamına</a:t>
            </a:r>
            <a:r>
              <a:rPr lang="en-US" sz="2100" dirty="0">
                <a:solidFill>
                  <a:srgbClr val="FBFFFC"/>
                </a:solidFill>
                <a:latin typeface="Lato"/>
              </a:rPr>
              <a:t> gelen </a:t>
            </a:r>
            <a:r>
              <a:rPr lang="en-US" sz="2100" dirty="0" err="1">
                <a:solidFill>
                  <a:srgbClr val="FBFFFC"/>
                </a:solidFill>
                <a:latin typeface="Lato"/>
              </a:rPr>
              <a:t>Latince</a:t>
            </a:r>
            <a:r>
              <a:rPr lang="en-US" sz="2100" dirty="0">
                <a:solidFill>
                  <a:srgbClr val="FBFFFC"/>
                </a:solidFill>
                <a:latin typeface="Lato"/>
              </a:rPr>
              <a:t> “terrere” </a:t>
            </a:r>
            <a:r>
              <a:rPr lang="en-US" sz="2100" dirty="0" err="1">
                <a:solidFill>
                  <a:srgbClr val="FBFFFC"/>
                </a:solidFill>
                <a:latin typeface="Lato"/>
              </a:rPr>
              <a:t>sözcüğünden</a:t>
            </a:r>
            <a:r>
              <a:rPr lang="en-US" sz="2100" dirty="0">
                <a:solidFill>
                  <a:srgbClr val="FBFFFC"/>
                </a:solidFill>
                <a:latin typeface="Lato"/>
              </a:rPr>
              <a:t> </a:t>
            </a:r>
            <a:r>
              <a:rPr lang="en-US" sz="2100" dirty="0" err="1">
                <a:solidFill>
                  <a:srgbClr val="FBFFFC"/>
                </a:solidFill>
                <a:latin typeface="Lato"/>
              </a:rPr>
              <a:t>gelmektedir.Teröristlerin</a:t>
            </a:r>
            <a:r>
              <a:rPr lang="en-US" sz="2100" dirty="0">
                <a:solidFill>
                  <a:srgbClr val="FBFFFC"/>
                </a:solidFill>
                <a:latin typeface="Lato"/>
              </a:rPr>
              <a:t> bu tür </a:t>
            </a:r>
            <a:r>
              <a:rPr lang="en-US" sz="2100" dirty="0" err="1">
                <a:solidFill>
                  <a:srgbClr val="FBFFFC"/>
                </a:solidFill>
                <a:latin typeface="Lato"/>
              </a:rPr>
              <a:t>eylemleri</a:t>
            </a:r>
            <a:r>
              <a:rPr lang="en-US" sz="2100" dirty="0">
                <a:solidFill>
                  <a:srgbClr val="FBFFFC"/>
                </a:solidFill>
                <a:latin typeface="Lato"/>
              </a:rPr>
              <a:t> </a:t>
            </a:r>
            <a:r>
              <a:rPr lang="en-US" sz="2100" dirty="0" err="1">
                <a:solidFill>
                  <a:srgbClr val="FBFFFC"/>
                </a:solidFill>
                <a:latin typeface="Lato"/>
              </a:rPr>
              <a:t>hedef</a:t>
            </a:r>
            <a:r>
              <a:rPr lang="en-US" sz="2100" dirty="0">
                <a:solidFill>
                  <a:srgbClr val="FBFFFC"/>
                </a:solidFill>
                <a:latin typeface="Lato"/>
              </a:rPr>
              <a:t> olarak </a:t>
            </a:r>
            <a:r>
              <a:rPr lang="en-US" sz="2100" dirty="0" err="1">
                <a:solidFill>
                  <a:srgbClr val="FBFFFC"/>
                </a:solidFill>
                <a:latin typeface="Lato"/>
              </a:rPr>
              <a:t>gördükleri</a:t>
            </a:r>
            <a:r>
              <a:rPr lang="en-US" sz="2100" dirty="0">
                <a:solidFill>
                  <a:srgbClr val="FBFFFC"/>
                </a:solidFill>
                <a:latin typeface="Lato"/>
              </a:rPr>
              <a:t> insanları dehumanize (</a:t>
            </a:r>
            <a:r>
              <a:rPr lang="en-US" sz="2100" dirty="0" err="1">
                <a:solidFill>
                  <a:srgbClr val="FBFFFC"/>
                </a:solidFill>
                <a:latin typeface="Lato"/>
              </a:rPr>
              <a:t>insan</a:t>
            </a:r>
            <a:r>
              <a:rPr lang="en-US" sz="2100" dirty="0">
                <a:solidFill>
                  <a:srgbClr val="FBFFFC"/>
                </a:solidFill>
                <a:latin typeface="Lato"/>
              </a:rPr>
              <a:t> olarak </a:t>
            </a:r>
            <a:r>
              <a:rPr lang="en-US" sz="2100" dirty="0" err="1">
                <a:solidFill>
                  <a:srgbClr val="FBFFFC"/>
                </a:solidFill>
                <a:latin typeface="Lato"/>
              </a:rPr>
              <a:t>görmeme</a:t>
            </a:r>
            <a:r>
              <a:rPr lang="en-US" sz="2100" dirty="0">
                <a:solidFill>
                  <a:srgbClr val="FBFFFC"/>
                </a:solidFill>
                <a:latin typeface="Lato"/>
              </a:rPr>
              <a:t>) etme ve </a:t>
            </a:r>
            <a:r>
              <a:rPr lang="en-US" sz="2100" dirty="0" err="1">
                <a:solidFill>
                  <a:srgbClr val="FBFFFC"/>
                </a:solidFill>
                <a:latin typeface="Lato"/>
              </a:rPr>
              <a:t>eylemlerini</a:t>
            </a:r>
            <a:r>
              <a:rPr lang="en-US" sz="2100" dirty="0">
                <a:solidFill>
                  <a:srgbClr val="FBFFFC"/>
                </a:solidFill>
                <a:latin typeface="Lato"/>
              </a:rPr>
              <a:t> </a:t>
            </a:r>
            <a:r>
              <a:rPr lang="en-US" sz="2100" dirty="0" err="1">
                <a:solidFill>
                  <a:srgbClr val="FBFFFC"/>
                </a:solidFill>
                <a:latin typeface="Lato"/>
              </a:rPr>
              <a:t>haklılaştırma</a:t>
            </a:r>
            <a:r>
              <a:rPr lang="en-US" sz="2100" dirty="0">
                <a:solidFill>
                  <a:srgbClr val="FBFFFC"/>
                </a:solidFill>
                <a:latin typeface="Lato"/>
              </a:rPr>
              <a:t> yoluyla </a:t>
            </a:r>
            <a:r>
              <a:rPr lang="en-US" sz="2100" dirty="0" err="1">
                <a:solidFill>
                  <a:srgbClr val="FBFFFC"/>
                </a:solidFill>
                <a:latin typeface="Lato"/>
              </a:rPr>
              <a:t>gerçekleştirdikleri</a:t>
            </a:r>
            <a:r>
              <a:rPr lang="en-US" sz="2100" dirty="0">
                <a:solidFill>
                  <a:srgbClr val="FBFFFC"/>
                </a:solidFill>
                <a:latin typeface="Lato"/>
              </a:rPr>
              <a:t> bilinmektedir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0" y="893718"/>
            <a:ext cx="12029810" cy="1478653"/>
          </a:xfrm>
          <a:prstGeom prst="rect">
            <a:avLst/>
          </a:prstGeom>
          <a:solidFill>
            <a:srgbClr val="254769"/>
          </a:solidFill>
        </p:spPr>
      </p:sp>
      <p:pic>
        <p:nvPicPr>
          <p:cNvPr id="3" name="Picture 3"/>
          <p:cNvPicPr>
            <a:picLocks noChangeAspect="1"/>
          </p:cNvPicPr>
          <p:nvPr/>
        </p:nvPicPr>
        <p:blipFill>
          <a:blip r:embed="rId2"/>
          <a:srcRect l="24585" t="558" r="24585"/>
          <a:stretch>
            <a:fillRect/>
          </a:stretch>
        </p:blipFill>
        <p:spPr>
          <a:xfrm>
            <a:off x="10034936" y="0"/>
            <a:ext cx="13225930" cy="10427423"/>
          </a:xfrm>
          <a:prstGeom prst="rect">
            <a:avLst/>
          </a:prstGeom>
        </p:spPr>
      </p:pic>
      <p:sp>
        <p:nvSpPr>
          <p:cNvPr id="4" name="TextBox 4"/>
          <p:cNvSpPr txBox="1"/>
          <p:nvPr/>
        </p:nvSpPr>
        <p:spPr>
          <a:xfrm>
            <a:off x="1028700" y="1041448"/>
            <a:ext cx="11001110" cy="1020068"/>
          </a:xfrm>
          <a:prstGeom prst="rect">
            <a:avLst/>
          </a:prstGeom>
        </p:spPr>
        <p:txBody>
          <a:bodyPr lIns="0" tIns="0" rIns="0" bIns="0" rtlCol="0" anchor="t">
            <a:spAutoFit/>
          </a:bodyPr>
          <a:lstStyle/>
          <a:p>
            <a:pPr algn="l">
              <a:lnSpc>
                <a:spcPts val="8400"/>
              </a:lnSpc>
            </a:pPr>
            <a:r>
              <a:rPr lang="en-US" sz="6000">
                <a:solidFill>
                  <a:srgbClr val="F6505C"/>
                </a:solidFill>
                <a:latin typeface="Oswald"/>
              </a:rPr>
              <a:t>TERÖR TRAVMASI </a:t>
            </a:r>
          </a:p>
        </p:txBody>
      </p:sp>
      <p:sp>
        <p:nvSpPr>
          <p:cNvPr id="5" name="TextBox 5"/>
          <p:cNvSpPr txBox="1"/>
          <p:nvPr/>
        </p:nvSpPr>
        <p:spPr>
          <a:xfrm>
            <a:off x="632088" y="4028434"/>
            <a:ext cx="9299460" cy="2797784"/>
          </a:xfrm>
          <a:prstGeom prst="rect">
            <a:avLst/>
          </a:prstGeom>
        </p:spPr>
        <p:txBody>
          <a:bodyPr lIns="0" tIns="0" rIns="0" bIns="0" rtlCol="0" anchor="t">
            <a:spAutoFit/>
          </a:bodyPr>
          <a:lstStyle/>
          <a:p>
            <a:pPr algn="just">
              <a:lnSpc>
                <a:spcPts val="2790"/>
              </a:lnSpc>
            </a:pPr>
            <a:r>
              <a:rPr lang="en-US" sz="1993" dirty="0" err="1">
                <a:solidFill>
                  <a:srgbClr val="FBFFFC"/>
                </a:solidFill>
                <a:latin typeface="Lato"/>
              </a:rPr>
              <a:t>Terörizmde</a:t>
            </a:r>
            <a:r>
              <a:rPr lang="en-US" sz="1993" dirty="0">
                <a:solidFill>
                  <a:srgbClr val="FBFFFC"/>
                </a:solidFill>
                <a:latin typeface="Lato"/>
              </a:rPr>
              <a:t> </a:t>
            </a:r>
            <a:r>
              <a:rPr lang="en-US" sz="1993" dirty="0" err="1">
                <a:solidFill>
                  <a:srgbClr val="FBFFFC"/>
                </a:solidFill>
                <a:latin typeface="Lato"/>
              </a:rPr>
              <a:t>bahsedilen</a:t>
            </a:r>
            <a:r>
              <a:rPr lang="en-US" sz="1993" dirty="0">
                <a:solidFill>
                  <a:srgbClr val="FBFFFC"/>
                </a:solidFill>
                <a:latin typeface="Lato"/>
              </a:rPr>
              <a:t> </a:t>
            </a:r>
            <a:r>
              <a:rPr lang="en-US" sz="1993" dirty="0" err="1">
                <a:solidFill>
                  <a:srgbClr val="FBFFFC"/>
                </a:solidFill>
                <a:latin typeface="Lato"/>
              </a:rPr>
              <a:t>şiddet</a:t>
            </a:r>
            <a:r>
              <a:rPr lang="en-US" sz="1993" dirty="0">
                <a:solidFill>
                  <a:srgbClr val="FBFFFC"/>
                </a:solidFill>
                <a:latin typeface="Lato"/>
              </a:rPr>
              <a:t> </a:t>
            </a:r>
            <a:r>
              <a:rPr lang="en-US" sz="1993" dirty="0" err="1">
                <a:solidFill>
                  <a:srgbClr val="FBFFFC"/>
                </a:solidFill>
                <a:latin typeface="Lato"/>
              </a:rPr>
              <a:t>sıradan</a:t>
            </a:r>
            <a:r>
              <a:rPr lang="en-US" sz="1993" dirty="0">
                <a:solidFill>
                  <a:srgbClr val="FBFFFC"/>
                </a:solidFill>
                <a:latin typeface="Lato"/>
              </a:rPr>
              <a:t> </a:t>
            </a:r>
            <a:r>
              <a:rPr lang="en-US" sz="1993" dirty="0" err="1">
                <a:solidFill>
                  <a:srgbClr val="FBFFFC"/>
                </a:solidFill>
                <a:latin typeface="Lato"/>
              </a:rPr>
              <a:t>şiddetten</a:t>
            </a:r>
            <a:r>
              <a:rPr lang="en-US" sz="1993" dirty="0">
                <a:solidFill>
                  <a:srgbClr val="FBFFFC"/>
                </a:solidFill>
                <a:latin typeface="Lato"/>
              </a:rPr>
              <a:t> </a:t>
            </a:r>
            <a:r>
              <a:rPr lang="en-US" sz="1993" dirty="0" err="1">
                <a:solidFill>
                  <a:srgbClr val="FBFFFC"/>
                </a:solidFill>
                <a:latin typeface="Lato"/>
              </a:rPr>
              <a:t>farklıdır</a:t>
            </a:r>
            <a:r>
              <a:rPr lang="en-US" sz="1993" dirty="0">
                <a:solidFill>
                  <a:srgbClr val="FBFFFC"/>
                </a:solidFill>
                <a:latin typeface="Lato"/>
              </a:rPr>
              <a:t>. Çünkü </a:t>
            </a:r>
            <a:r>
              <a:rPr lang="en-US" sz="1993" dirty="0" err="1">
                <a:solidFill>
                  <a:srgbClr val="FBFFFC"/>
                </a:solidFill>
                <a:latin typeface="Lato"/>
              </a:rPr>
              <a:t>teröristler</a:t>
            </a:r>
            <a:r>
              <a:rPr lang="en-US" sz="1993" dirty="0">
                <a:solidFill>
                  <a:srgbClr val="FBFFFC"/>
                </a:solidFill>
                <a:latin typeface="Lato"/>
              </a:rPr>
              <a:t>, </a:t>
            </a:r>
            <a:r>
              <a:rPr lang="en-US" sz="1993" dirty="0" err="1">
                <a:solidFill>
                  <a:srgbClr val="FBFFFC"/>
                </a:solidFill>
                <a:latin typeface="Lato"/>
              </a:rPr>
              <a:t>amaçlarına</a:t>
            </a:r>
            <a:r>
              <a:rPr lang="en-US" sz="1993" dirty="0">
                <a:solidFill>
                  <a:srgbClr val="FBFFFC"/>
                </a:solidFill>
                <a:latin typeface="Lato"/>
              </a:rPr>
              <a:t> </a:t>
            </a:r>
            <a:r>
              <a:rPr lang="en-US" sz="1993" dirty="0" err="1">
                <a:solidFill>
                  <a:srgbClr val="FBFFFC"/>
                </a:solidFill>
                <a:latin typeface="Lato"/>
              </a:rPr>
              <a:t>ulaşmak</a:t>
            </a:r>
            <a:r>
              <a:rPr lang="en-US" sz="1993" dirty="0">
                <a:solidFill>
                  <a:srgbClr val="FBFFFC"/>
                </a:solidFill>
                <a:latin typeface="Lato"/>
              </a:rPr>
              <a:t> için </a:t>
            </a:r>
            <a:r>
              <a:rPr lang="en-US" sz="1993" dirty="0" err="1">
                <a:solidFill>
                  <a:srgbClr val="FBFFFC"/>
                </a:solidFill>
                <a:latin typeface="Lato"/>
              </a:rPr>
              <a:t>sıradan</a:t>
            </a:r>
            <a:r>
              <a:rPr lang="en-US" sz="1993" dirty="0">
                <a:solidFill>
                  <a:srgbClr val="FBFFFC"/>
                </a:solidFill>
                <a:latin typeface="Lato"/>
              </a:rPr>
              <a:t> </a:t>
            </a:r>
            <a:r>
              <a:rPr lang="en-US" sz="1993" dirty="0" err="1">
                <a:solidFill>
                  <a:srgbClr val="FBFFFC"/>
                </a:solidFill>
                <a:latin typeface="Lato"/>
              </a:rPr>
              <a:t>şiddette</a:t>
            </a:r>
            <a:r>
              <a:rPr lang="en-US" sz="1993" dirty="0">
                <a:solidFill>
                  <a:srgbClr val="FBFFFC"/>
                </a:solidFill>
                <a:latin typeface="Lato"/>
              </a:rPr>
              <a:t> olduğu gibi </a:t>
            </a:r>
            <a:r>
              <a:rPr lang="en-US" sz="1993" dirty="0" err="1">
                <a:solidFill>
                  <a:srgbClr val="FBFFFC"/>
                </a:solidFill>
                <a:latin typeface="Lato"/>
              </a:rPr>
              <a:t>bireysel</a:t>
            </a:r>
            <a:r>
              <a:rPr lang="en-US" sz="1993" dirty="0">
                <a:solidFill>
                  <a:srgbClr val="FBFFFC"/>
                </a:solidFill>
                <a:latin typeface="Lato"/>
              </a:rPr>
              <a:t> olarak </a:t>
            </a:r>
            <a:r>
              <a:rPr lang="en-US" sz="1993" dirty="0" err="1">
                <a:solidFill>
                  <a:srgbClr val="FBFFFC"/>
                </a:solidFill>
                <a:latin typeface="Lato"/>
              </a:rPr>
              <a:t>hedeflenmiş</a:t>
            </a:r>
            <a:r>
              <a:rPr lang="en-US" sz="1993" dirty="0">
                <a:solidFill>
                  <a:srgbClr val="FBFFFC"/>
                </a:solidFill>
                <a:latin typeface="Lato"/>
              </a:rPr>
              <a:t> </a:t>
            </a:r>
            <a:r>
              <a:rPr lang="en-US" sz="1993" dirty="0" err="1">
                <a:solidFill>
                  <a:srgbClr val="FBFFFC"/>
                </a:solidFill>
                <a:latin typeface="Lato"/>
              </a:rPr>
              <a:t>kişileri</a:t>
            </a:r>
            <a:r>
              <a:rPr lang="en-US" sz="1993" dirty="0">
                <a:solidFill>
                  <a:srgbClr val="FBFFFC"/>
                </a:solidFill>
                <a:latin typeface="Lato"/>
              </a:rPr>
              <a:t> </a:t>
            </a:r>
            <a:r>
              <a:rPr lang="en-US" sz="1993" dirty="0" err="1">
                <a:solidFill>
                  <a:srgbClr val="FBFFFC"/>
                </a:solidFill>
                <a:latin typeface="Lato"/>
              </a:rPr>
              <a:t>değil</a:t>
            </a:r>
            <a:r>
              <a:rPr lang="en-US" sz="1993" dirty="0">
                <a:solidFill>
                  <a:srgbClr val="FBFFFC"/>
                </a:solidFill>
                <a:latin typeface="Lato"/>
              </a:rPr>
              <a:t> </a:t>
            </a:r>
            <a:r>
              <a:rPr lang="en-US" sz="1993" dirty="0" err="1">
                <a:solidFill>
                  <a:srgbClr val="FBFFFC"/>
                </a:solidFill>
                <a:latin typeface="Lato"/>
              </a:rPr>
              <a:t>rastgele</a:t>
            </a:r>
            <a:r>
              <a:rPr lang="en-US" sz="1993" dirty="0">
                <a:solidFill>
                  <a:srgbClr val="FBFFFC"/>
                </a:solidFill>
                <a:latin typeface="Lato"/>
              </a:rPr>
              <a:t> </a:t>
            </a:r>
            <a:r>
              <a:rPr lang="en-US" sz="1993" dirty="0" err="1">
                <a:solidFill>
                  <a:srgbClr val="FBFFFC"/>
                </a:solidFill>
                <a:latin typeface="Lato"/>
              </a:rPr>
              <a:t>kişileri</a:t>
            </a:r>
            <a:r>
              <a:rPr lang="en-US" sz="1993" dirty="0">
                <a:solidFill>
                  <a:srgbClr val="FBFFFC"/>
                </a:solidFill>
                <a:latin typeface="Lato"/>
              </a:rPr>
              <a:t> </a:t>
            </a:r>
            <a:r>
              <a:rPr lang="en-US" sz="1993" dirty="0" err="1">
                <a:solidFill>
                  <a:srgbClr val="FBFFFC"/>
                </a:solidFill>
                <a:latin typeface="Lato"/>
              </a:rPr>
              <a:t>hedef</a:t>
            </a:r>
            <a:r>
              <a:rPr lang="en-US" sz="1993" dirty="0">
                <a:solidFill>
                  <a:srgbClr val="FBFFFC"/>
                </a:solidFill>
                <a:latin typeface="Lato"/>
              </a:rPr>
              <a:t> </a:t>
            </a:r>
            <a:r>
              <a:rPr lang="en-US" sz="1993" dirty="0" err="1">
                <a:solidFill>
                  <a:srgbClr val="FBFFFC"/>
                </a:solidFill>
                <a:latin typeface="Lato"/>
              </a:rPr>
              <a:t>alırlar</a:t>
            </a:r>
            <a:r>
              <a:rPr lang="en-US" sz="1993" dirty="0">
                <a:solidFill>
                  <a:srgbClr val="FBFFFC"/>
                </a:solidFill>
                <a:latin typeface="Lato"/>
              </a:rPr>
              <a:t> ve bu </a:t>
            </a:r>
            <a:r>
              <a:rPr lang="en-US" sz="1993" dirty="0" err="1">
                <a:solidFill>
                  <a:srgbClr val="FBFFFC"/>
                </a:solidFill>
                <a:latin typeface="Lato"/>
              </a:rPr>
              <a:t>yolla</a:t>
            </a:r>
            <a:r>
              <a:rPr lang="en-US" sz="1993" dirty="0">
                <a:solidFill>
                  <a:srgbClr val="FBFFFC"/>
                </a:solidFill>
                <a:latin typeface="Lato"/>
              </a:rPr>
              <a:t> </a:t>
            </a:r>
            <a:r>
              <a:rPr lang="en-US" sz="1993" dirty="0" err="1">
                <a:solidFill>
                  <a:srgbClr val="FBFFFC"/>
                </a:solidFill>
                <a:latin typeface="Lato"/>
              </a:rPr>
              <a:t>kurban</a:t>
            </a:r>
            <a:r>
              <a:rPr lang="en-US" sz="1993" dirty="0">
                <a:solidFill>
                  <a:srgbClr val="FBFFFC"/>
                </a:solidFill>
                <a:latin typeface="Lato"/>
              </a:rPr>
              <a:t> </a:t>
            </a:r>
            <a:r>
              <a:rPr lang="en-US" sz="1993" dirty="0" err="1">
                <a:solidFill>
                  <a:srgbClr val="FBFFFC"/>
                </a:solidFill>
                <a:latin typeface="Lato"/>
              </a:rPr>
              <a:t>psikolojisi</a:t>
            </a:r>
            <a:r>
              <a:rPr lang="en-US" sz="1993" dirty="0">
                <a:solidFill>
                  <a:srgbClr val="FBFFFC"/>
                </a:solidFill>
                <a:latin typeface="Lato"/>
              </a:rPr>
              <a:t> </a:t>
            </a:r>
            <a:r>
              <a:rPr lang="en-US" sz="1993" dirty="0" err="1">
                <a:solidFill>
                  <a:srgbClr val="FBFFFC"/>
                </a:solidFill>
                <a:latin typeface="Lato"/>
              </a:rPr>
              <a:t>terörün</a:t>
            </a:r>
            <a:r>
              <a:rPr lang="en-US" sz="1993" dirty="0">
                <a:solidFill>
                  <a:srgbClr val="FBFFFC"/>
                </a:solidFill>
                <a:latin typeface="Lato"/>
              </a:rPr>
              <a:t> amacıyla </a:t>
            </a:r>
            <a:r>
              <a:rPr lang="en-US" sz="1993" dirty="0" err="1">
                <a:solidFill>
                  <a:srgbClr val="FBFFFC"/>
                </a:solidFill>
                <a:latin typeface="Lato"/>
              </a:rPr>
              <a:t>uyumlu</a:t>
            </a:r>
            <a:r>
              <a:rPr lang="en-US" sz="1993" dirty="0">
                <a:solidFill>
                  <a:srgbClr val="FBFFFC"/>
                </a:solidFill>
                <a:latin typeface="Lato"/>
              </a:rPr>
              <a:t> olarak </a:t>
            </a:r>
            <a:r>
              <a:rPr lang="en-US" sz="1993" dirty="0" err="1">
                <a:solidFill>
                  <a:srgbClr val="FBFFFC"/>
                </a:solidFill>
                <a:latin typeface="Lato"/>
              </a:rPr>
              <a:t>tüm</a:t>
            </a:r>
            <a:r>
              <a:rPr lang="en-US" sz="1993" dirty="0">
                <a:solidFill>
                  <a:srgbClr val="FBFFFC"/>
                </a:solidFill>
                <a:latin typeface="Lato"/>
              </a:rPr>
              <a:t> </a:t>
            </a:r>
            <a:r>
              <a:rPr lang="en-US" sz="1993" dirty="0" err="1">
                <a:solidFill>
                  <a:srgbClr val="FBFFFC"/>
                </a:solidFill>
                <a:latin typeface="Lato"/>
              </a:rPr>
              <a:t>toplumda</a:t>
            </a:r>
            <a:r>
              <a:rPr lang="en-US" sz="1993" dirty="0">
                <a:solidFill>
                  <a:srgbClr val="FBFFFC"/>
                </a:solidFill>
                <a:latin typeface="Lato"/>
              </a:rPr>
              <a:t> </a:t>
            </a:r>
            <a:r>
              <a:rPr lang="en-US" sz="1993" dirty="0" err="1">
                <a:solidFill>
                  <a:srgbClr val="FBFFFC"/>
                </a:solidFill>
                <a:latin typeface="Lato"/>
              </a:rPr>
              <a:t>genellenir</a:t>
            </a:r>
            <a:r>
              <a:rPr lang="en-US" sz="1993" dirty="0">
                <a:solidFill>
                  <a:srgbClr val="FBFFFC"/>
                </a:solidFill>
                <a:latin typeface="Lato"/>
              </a:rPr>
              <a:t>.  </a:t>
            </a:r>
            <a:r>
              <a:rPr lang="en-US" sz="1993" dirty="0" err="1">
                <a:solidFill>
                  <a:srgbClr val="FBFFFC"/>
                </a:solidFill>
                <a:latin typeface="Lato"/>
              </a:rPr>
              <a:t>Terörizm</a:t>
            </a:r>
            <a:r>
              <a:rPr lang="en-US" sz="1993" dirty="0">
                <a:solidFill>
                  <a:srgbClr val="FBFFFC"/>
                </a:solidFill>
                <a:latin typeface="Lato"/>
              </a:rPr>
              <a:t>, </a:t>
            </a:r>
            <a:r>
              <a:rPr lang="en-US" sz="1993" dirty="0" err="1">
                <a:solidFill>
                  <a:srgbClr val="FBFFFC"/>
                </a:solidFill>
                <a:latin typeface="Lato"/>
              </a:rPr>
              <a:t>amacı</a:t>
            </a:r>
            <a:r>
              <a:rPr lang="en-US" sz="1993" dirty="0">
                <a:solidFill>
                  <a:srgbClr val="FBFFFC"/>
                </a:solidFill>
                <a:latin typeface="Lato"/>
              </a:rPr>
              <a:t> </a:t>
            </a:r>
            <a:r>
              <a:rPr lang="en-US" sz="1993" dirty="0" err="1">
                <a:solidFill>
                  <a:srgbClr val="FBFFFC"/>
                </a:solidFill>
                <a:latin typeface="Lato"/>
              </a:rPr>
              <a:t>gereği</a:t>
            </a:r>
            <a:r>
              <a:rPr lang="en-US" sz="1993" dirty="0">
                <a:solidFill>
                  <a:srgbClr val="FBFFFC"/>
                </a:solidFill>
                <a:latin typeface="Lato"/>
              </a:rPr>
              <a:t>, </a:t>
            </a:r>
            <a:r>
              <a:rPr lang="en-US" sz="1993" dirty="0" err="1">
                <a:solidFill>
                  <a:srgbClr val="FBFFFC"/>
                </a:solidFill>
                <a:latin typeface="Lato"/>
              </a:rPr>
              <a:t>tekrarlanan</a:t>
            </a:r>
            <a:r>
              <a:rPr lang="en-US" sz="1993" dirty="0">
                <a:solidFill>
                  <a:srgbClr val="FBFFFC"/>
                </a:solidFill>
                <a:latin typeface="Lato"/>
              </a:rPr>
              <a:t> </a:t>
            </a:r>
            <a:r>
              <a:rPr lang="en-US" sz="1993" dirty="0" err="1">
                <a:solidFill>
                  <a:srgbClr val="FBFFFC"/>
                </a:solidFill>
                <a:latin typeface="Lato"/>
              </a:rPr>
              <a:t>şiddet</a:t>
            </a:r>
            <a:r>
              <a:rPr lang="en-US" sz="1993" dirty="0">
                <a:solidFill>
                  <a:srgbClr val="FBFFFC"/>
                </a:solidFill>
                <a:latin typeface="Lato"/>
              </a:rPr>
              <a:t> </a:t>
            </a:r>
            <a:r>
              <a:rPr lang="en-US" sz="1993" dirty="0" err="1">
                <a:solidFill>
                  <a:srgbClr val="FBFFFC"/>
                </a:solidFill>
                <a:latin typeface="Lato"/>
              </a:rPr>
              <a:t>eylemleri</a:t>
            </a:r>
            <a:r>
              <a:rPr lang="en-US" sz="1993" dirty="0">
                <a:solidFill>
                  <a:srgbClr val="FBFFFC"/>
                </a:solidFill>
                <a:latin typeface="Lato"/>
              </a:rPr>
              <a:t> </a:t>
            </a:r>
            <a:r>
              <a:rPr lang="en-US" sz="1993" dirty="0" err="1">
                <a:solidFill>
                  <a:srgbClr val="FBFFFC"/>
                </a:solidFill>
                <a:latin typeface="Lato"/>
              </a:rPr>
              <a:t>aracılığıyla</a:t>
            </a:r>
            <a:r>
              <a:rPr lang="en-US" sz="1993" dirty="0">
                <a:solidFill>
                  <a:srgbClr val="FBFFFC"/>
                </a:solidFill>
                <a:latin typeface="Lato"/>
              </a:rPr>
              <a:t> kaygı </a:t>
            </a:r>
            <a:r>
              <a:rPr lang="en-US" sz="1993" dirty="0" err="1">
                <a:solidFill>
                  <a:srgbClr val="FBFFFC"/>
                </a:solidFill>
                <a:latin typeface="Lato"/>
              </a:rPr>
              <a:t>oluşturmayı</a:t>
            </a:r>
            <a:r>
              <a:rPr lang="en-US" sz="1993" dirty="0">
                <a:solidFill>
                  <a:srgbClr val="FBFFFC"/>
                </a:solidFill>
                <a:latin typeface="Lato"/>
              </a:rPr>
              <a:t>, </a:t>
            </a:r>
            <a:r>
              <a:rPr lang="en-US" sz="1993" dirty="0" err="1">
                <a:solidFill>
                  <a:srgbClr val="FBFFFC"/>
                </a:solidFill>
                <a:latin typeface="Lato"/>
              </a:rPr>
              <a:t>rastgele</a:t>
            </a:r>
            <a:r>
              <a:rPr lang="en-US" sz="1993" dirty="0">
                <a:solidFill>
                  <a:srgbClr val="FBFFFC"/>
                </a:solidFill>
                <a:latin typeface="Lato"/>
              </a:rPr>
              <a:t> </a:t>
            </a:r>
            <a:r>
              <a:rPr lang="en-US" sz="1993" dirty="0" err="1">
                <a:solidFill>
                  <a:srgbClr val="FBFFFC"/>
                </a:solidFill>
                <a:latin typeface="Lato"/>
              </a:rPr>
              <a:t>ya</a:t>
            </a:r>
            <a:r>
              <a:rPr lang="en-US" sz="1993" dirty="0">
                <a:solidFill>
                  <a:srgbClr val="FBFFFC"/>
                </a:solidFill>
                <a:latin typeface="Lato"/>
              </a:rPr>
              <a:t> da </a:t>
            </a:r>
            <a:r>
              <a:rPr lang="en-US" sz="1993" dirty="0" err="1">
                <a:solidFill>
                  <a:srgbClr val="FBFFFC"/>
                </a:solidFill>
                <a:latin typeface="Lato"/>
              </a:rPr>
              <a:t>sembolik</a:t>
            </a:r>
            <a:r>
              <a:rPr lang="en-US" sz="1993" dirty="0">
                <a:solidFill>
                  <a:srgbClr val="FBFFFC"/>
                </a:solidFill>
                <a:latin typeface="Lato"/>
              </a:rPr>
              <a:t> </a:t>
            </a:r>
            <a:r>
              <a:rPr lang="en-US" sz="1993" dirty="0" err="1">
                <a:solidFill>
                  <a:srgbClr val="FBFFFC"/>
                </a:solidFill>
                <a:latin typeface="Lato"/>
              </a:rPr>
              <a:t>mesaj</a:t>
            </a:r>
            <a:r>
              <a:rPr lang="en-US" sz="1993" dirty="0">
                <a:solidFill>
                  <a:srgbClr val="FBFFFC"/>
                </a:solidFill>
                <a:latin typeface="Lato"/>
              </a:rPr>
              <a:t> </a:t>
            </a:r>
            <a:r>
              <a:rPr lang="en-US" sz="1993" dirty="0" err="1">
                <a:solidFill>
                  <a:srgbClr val="FBFFFC"/>
                </a:solidFill>
                <a:latin typeface="Lato"/>
              </a:rPr>
              <a:t>vermeyi</a:t>
            </a:r>
            <a:r>
              <a:rPr lang="en-US" sz="1993" dirty="0">
                <a:solidFill>
                  <a:srgbClr val="FBFFFC"/>
                </a:solidFill>
                <a:latin typeface="Lato"/>
              </a:rPr>
              <a:t> </a:t>
            </a:r>
            <a:r>
              <a:rPr lang="en-US" sz="1993" dirty="0" err="1">
                <a:solidFill>
                  <a:srgbClr val="FBFFFC"/>
                </a:solidFill>
                <a:latin typeface="Lato"/>
              </a:rPr>
              <a:t>amaçlayan</a:t>
            </a:r>
            <a:r>
              <a:rPr lang="en-US" sz="1993" dirty="0">
                <a:solidFill>
                  <a:srgbClr val="FBFFFC"/>
                </a:solidFill>
                <a:latin typeface="Lato"/>
              </a:rPr>
              <a:t> </a:t>
            </a:r>
            <a:r>
              <a:rPr lang="en-US" sz="1993" dirty="0" err="1">
                <a:solidFill>
                  <a:srgbClr val="FBFFFC"/>
                </a:solidFill>
                <a:latin typeface="Lato"/>
              </a:rPr>
              <a:t>hedefleri</a:t>
            </a:r>
            <a:r>
              <a:rPr lang="en-US" sz="1993" dirty="0">
                <a:solidFill>
                  <a:srgbClr val="FBFFFC"/>
                </a:solidFill>
                <a:latin typeface="Lato"/>
              </a:rPr>
              <a:t> </a:t>
            </a:r>
            <a:r>
              <a:rPr lang="en-US" sz="1993" dirty="0" err="1">
                <a:solidFill>
                  <a:srgbClr val="FBFFFC"/>
                </a:solidFill>
                <a:latin typeface="Lato"/>
              </a:rPr>
              <a:t>seçerek</a:t>
            </a:r>
            <a:r>
              <a:rPr lang="en-US" sz="1993" dirty="0">
                <a:solidFill>
                  <a:srgbClr val="FBFFFC"/>
                </a:solidFill>
                <a:latin typeface="Lato"/>
              </a:rPr>
              <a:t> kendi </a:t>
            </a:r>
            <a:r>
              <a:rPr lang="en-US" sz="1993" dirty="0" err="1">
                <a:solidFill>
                  <a:srgbClr val="FBFFFC"/>
                </a:solidFill>
                <a:latin typeface="Lato"/>
              </a:rPr>
              <a:t>politik</a:t>
            </a:r>
            <a:r>
              <a:rPr lang="en-US" sz="1993" dirty="0">
                <a:solidFill>
                  <a:srgbClr val="FBFFFC"/>
                </a:solidFill>
                <a:latin typeface="Lato"/>
              </a:rPr>
              <a:t> </a:t>
            </a:r>
            <a:r>
              <a:rPr lang="en-US" sz="1993" dirty="0" err="1">
                <a:solidFill>
                  <a:srgbClr val="FBFFFC"/>
                </a:solidFill>
                <a:latin typeface="Lato"/>
              </a:rPr>
              <a:t>mesajını</a:t>
            </a:r>
            <a:r>
              <a:rPr lang="en-US" sz="1993" dirty="0">
                <a:solidFill>
                  <a:srgbClr val="FBFFFC"/>
                </a:solidFill>
                <a:latin typeface="Lato"/>
              </a:rPr>
              <a:t> </a:t>
            </a:r>
            <a:r>
              <a:rPr lang="en-US" sz="1993" dirty="0" err="1">
                <a:solidFill>
                  <a:srgbClr val="FBFFFC"/>
                </a:solidFill>
                <a:latin typeface="Lato"/>
              </a:rPr>
              <a:t>iletmeyi</a:t>
            </a:r>
            <a:r>
              <a:rPr lang="en-US" sz="1993" dirty="0">
                <a:solidFill>
                  <a:srgbClr val="FBFFFC"/>
                </a:solidFill>
                <a:latin typeface="Lato"/>
              </a:rPr>
              <a:t> </a:t>
            </a:r>
            <a:r>
              <a:rPr lang="en-US" sz="1993" dirty="0" err="1">
                <a:solidFill>
                  <a:srgbClr val="FBFFFC"/>
                </a:solidFill>
                <a:latin typeface="Lato"/>
              </a:rPr>
              <a:t>amaçlar</a:t>
            </a:r>
            <a:r>
              <a:rPr lang="en-US" sz="1993" dirty="0">
                <a:solidFill>
                  <a:srgbClr val="FBFFFC"/>
                </a:solidFill>
                <a:latin typeface="Lato"/>
              </a:rPr>
              <a:t> </a:t>
            </a:r>
            <a:r>
              <a:rPr lang="en-US" sz="1993" dirty="0" err="1">
                <a:solidFill>
                  <a:srgbClr val="FBFFFC"/>
                </a:solidFill>
                <a:latin typeface="Lato"/>
              </a:rPr>
              <a:t>Özetle</a:t>
            </a:r>
            <a:r>
              <a:rPr lang="en-US" sz="1993" dirty="0">
                <a:solidFill>
                  <a:srgbClr val="FBFFFC"/>
                </a:solidFill>
                <a:latin typeface="Lato"/>
              </a:rPr>
              <a:t>, </a:t>
            </a:r>
            <a:r>
              <a:rPr lang="en-US" sz="1993" dirty="0" err="1">
                <a:solidFill>
                  <a:srgbClr val="FBFFFC"/>
                </a:solidFill>
                <a:latin typeface="Lato"/>
              </a:rPr>
              <a:t>terörün</a:t>
            </a:r>
            <a:r>
              <a:rPr lang="en-US" sz="1993" dirty="0">
                <a:solidFill>
                  <a:srgbClr val="FBFFFC"/>
                </a:solidFill>
                <a:latin typeface="Lato"/>
              </a:rPr>
              <a:t> </a:t>
            </a:r>
            <a:r>
              <a:rPr lang="en-US" sz="1993" dirty="0" err="1">
                <a:solidFill>
                  <a:srgbClr val="FBFFFC"/>
                </a:solidFill>
                <a:latin typeface="Lato"/>
              </a:rPr>
              <a:t>amacı</a:t>
            </a:r>
            <a:r>
              <a:rPr lang="en-US" sz="1993" dirty="0">
                <a:solidFill>
                  <a:srgbClr val="FBFFFC"/>
                </a:solidFill>
                <a:latin typeface="Lato"/>
              </a:rPr>
              <a:t> </a:t>
            </a:r>
            <a:r>
              <a:rPr lang="en-US" sz="1993" dirty="0" err="1">
                <a:solidFill>
                  <a:srgbClr val="FBFFFC"/>
                </a:solidFill>
                <a:latin typeface="Lato"/>
              </a:rPr>
              <a:t>toplumda</a:t>
            </a:r>
            <a:r>
              <a:rPr lang="en-US" sz="1993" dirty="0">
                <a:solidFill>
                  <a:srgbClr val="FBFFFC"/>
                </a:solidFill>
                <a:latin typeface="Lato"/>
              </a:rPr>
              <a:t> </a:t>
            </a:r>
            <a:r>
              <a:rPr lang="en-US" sz="1993" dirty="0" err="1">
                <a:solidFill>
                  <a:srgbClr val="FBFFFC"/>
                </a:solidFill>
                <a:latin typeface="Lato"/>
              </a:rPr>
              <a:t>oluşturduğu</a:t>
            </a:r>
            <a:r>
              <a:rPr lang="en-US" sz="1993" dirty="0">
                <a:solidFill>
                  <a:srgbClr val="FBFFFC"/>
                </a:solidFill>
                <a:latin typeface="Lato"/>
              </a:rPr>
              <a:t> </a:t>
            </a:r>
            <a:r>
              <a:rPr lang="en-US" sz="1993" dirty="0" err="1">
                <a:solidFill>
                  <a:srgbClr val="FBFFFC"/>
                </a:solidFill>
                <a:latin typeface="Lato"/>
              </a:rPr>
              <a:t>genellenmiş</a:t>
            </a:r>
            <a:r>
              <a:rPr lang="en-US" sz="1993" dirty="0">
                <a:solidFill>
                  <a:srgbClr val="FBFFFC"/>
                </a:solidFill>
                <a:latin typeface="Lato"/>
              </a:rPr>
              <a:t> </a:t>
            </a:r>
            <a:r>
              <a:rPr lang="en-US" sz="1993" dirty="0" err="1">
                <a:solidFill>
                  <a:srgbClr val="FBFFFC"/>
                </a:solidFill>
                <a:latin typeface="Lato"/>
              </a:rPr>
              <a:t>acı</a:t>
            </a:r>
            <a:r>
              <a:rPr lang="en-US" sz="1993" dirty="0">
                <a:solidFill>
                  <a:srgbClr val="FBFFFC"/>
                </a:solidFill>
                <a:latin typeface="Lato"/>
              </a:rPr>
              <a:t> </a:t>
            </a:r>
            <a:r>
              <a:rPr lang="en-US" sz="1993" dirty="0" err="1">
                <a:solidFill>
                  <a:srgbClr val="FBFFFC"/>
                </a:solidFill>
                <a:latin typeface="Lato"/>
              </a:rPr>
              <a:t>üzerinden</a:t>
            </a:r>
            <a:r>
              <a:rPr lang="en-US" sz="1993" dirty="0">
                <a:solidFill>
                  <a:srgbClr val="FBFFFC"/>
                </a:solidFill>
                <a:latin typeface="Lato"/>
              </a:rPr>
              <a:t> kendi </a:t>
            </a:r>
            <a:r>
              <a:rPr lang="en-US" sz="1993" dirty="0" err="1">
                <a:solidFill>
                  <a:srgbClr val="FBFFFC"/>
                </a:solidFill>
                <a:latin typeface="Lato"/>
              </a:rPr>
              <a:t>politik</a:t>
            </a:r>
            <a:r>
              <a:rPr lang="en-US" sz="1993" dirty="0">
                <a:solidFill>
                  <a:srgbClr val="FBFFFC"/>
                </a:solidFill>
                <a:latin typeface="Lato"/>
              </a:rPr>
              <a:t> </a:t>
            </a:r>
            <a:r>
              <a:rPr lang="en-US" sz="1993" dirty="0" err="1">
                <a:solidFill>
                  <a:srgbClr val="FBFFFC"/>
                </a:solidFill>
                <a:latin typeface="Lato"/>
              </a:rPr>
              <a:t>hedeflerine</a:t>
            </a:r>
            <a:r>
              <a:rPr lang="en-US" sz="1993" dirty="0">
                <a:solidFill>
                  <a:srgbClr val="FBFFFC"/>
                </a:solidFill>
                <a:latin typeface="Lato"/>
              </a:rPr>
              <a:t> </a:t>
            </a:r>
            <a:r>
              <a:rPr lang="en-US" sz="1993" dirty="0" err="1">
                <a:solidFill>
                  <a:srgbClr val="FBFFFC"/>
                </a:solidFill>
                <a:latin typeface="Lato"/>
              </a:rPr>
              <a:t>erişmektir</a:t>
            </a:r>
            <a:r>
              <a:rPr lang="en-US" sz="1993" dirty="0">
                <a:solidFill>
                  <a:srgbClr val="FBFFFC"/>
                </a:solidFill>
                <a:latin typeface="Lato"/>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0" y="893718"/>
            <a:ext cx="12029810" cy="1478653"/>
          </a:xfrm>
          <a:prstGeom prst="rect">
            <a:avLst/>
          </a:prstGeom>
          <a:solidFill>
            <a:srgbClr val="254769"/>
          </a:solidFill>
        </p:spPr>
      </p:sp>
      <p:pic>
        <p:nvPicPr>
          <p:cNvPr id="3" name="Picture 3"/>
          <p:cNvPicPr>
            <a:picLocks noChangeAspect="1"/>
          </p:cNvPicPr>
          <p:nvPr/>
        </p:nvPicPr>
        <p:blipFill>
          <a:blip r:embed="rId2"/>
          <a:srcRect l="22714" r="14808"/>
          <a:stretch>
            <a:fillRect/>
          </a:stretch>
        </p:blipFill>
        <p:spPr>
          <a:xfrm>
            <a:off x="10058400" y="0"/>
            <a:ext cx="12527303" cy="11228672"/>
          </a:xfrm>
          <a:prstGeom prst="rect">
            <a:avLst/>
          </a:prstGeom>
        </p:spPr>
      </p:pic>
      <p:sp>
        <p:nvSpPr>
          <p:cNvPr id="4" name="TextBox 4"/>
          <p:cNvSpPr txBox="1"/>
          <p:nvPr/>
        </p:nvSpPr>
        <p:spPr>
          <a:xfrm>
            <a:off x="1028700" y="1041448"/>
            <a:ext cx="11001110" cy="1028700"/>
          </a:xfrm>
          <a:prstGeom prst="rect">
            <a:avLst/>
          </a:prstGeom>
        </p:spPr>
        <p:txBody>
          <a:bodyPr lIns="0" tIns="0" rIns="0" bIns="0" rtlCol="0" anchor="t">
            <a:spAutoFit/>
          </a:bodyPr>
          <a:lstStyle/>
          <a:p>
            <a:pPr algn="ctr">
              <a:lnSpc>
                <a:spcPts val="8400"/>
              </a:lnSpc>
            </a:pPr>
            <a:r>
              <a:rPr lang="en-US" sz="6000" dirty="0">
                <a:solidFill>
                  <a:srgbClr val="F6505C"/>
                </a:solidFill>
                <a:latin typeface="Oswald"/>
              </a:rPr>
              <a:t>TERÖR TRAVMASI </a:t>
            </a:r>
          </a:p>
        </p:txBody>
      </p:sp>
      <p:sp>
        <p:nvSpPr>
          <p:cNvPr id="5" name="TextBox 5"/>
          <p:cNvSpPr txBox="1"/>
          <p:nvPr/>
        </p:nvSpPr>
        <p:spPr>
          <a:xfrm>
            <a:off x="561988" y="3133389"/>
            <a:ext cx="9329505" cy="4578350"/>
          </a:xfrm>
          <a:prstGeom prst="rect">
            <a:avLst/>
          </a:prstGeom>
        </p:spPr>
        <p:txBody>
          <a:bodyPr lIns="0" tIns="0" rIns="0" bIns="0" rtlCol="0" anchor="t">
            <a:spAutoFit/>
          </a:bodyPr>
          <a:lstStyle/>
          <a:p>
            <a:pPr algn="just">
              <a:lnSpc>
                <a:spcPts val="2800"/>
              </a:lnSpc>
            </a:pPr>
            <a:r>
              <a:rPr lang="en-US" sz="2000" dirty="0" err="1">
                <a:solidFill>
                  <a:srgbClr val="FBFFFC"/>
                </a:solidFill>
                <a:latin typeface="Lato"/>
              </a:rPr>
              <a:t>Doğrudan</a:t>
            </a:r>
            <a:r>
              <a:rPr lang="en-US" sz="2000" dirty="0">
                <a:solidFill>
                  <a:srgbClr val="FBFFFC"/>
                </a:solidFill>
                <a:latin typeface="Lato"/>
              </a:rPr>
              <a:t> </a:t>
            </a:r>
            <a:r>
              <a:rPr lang="en-US" sz="2000" dirty="0" err="1">
                <a:solidFill>
                  <a:srgbClr val="FBFFFC"/>
                </a:solidFill>
                <a:latin typeface="Lato"/>
              </a:rPr>
              <a:t>hedefi</a:t>
            </a:r>
            <a:r>
              <a:rPr lang="en-US" sz="2000" dirty="0">
                <a:solidFill>
                  <a:srgbClr val="FBFFFC"/>
                </a:solidFill>
                <a:latin typeface="Lato"/>
              </a:rPr>
              <a:t> toplumdaki </a:t>
            </a:r>
            <a:r>
              <a:rPr lang="en-US" sz="2000" dirty="0" err="1">
                <a:solidFill>
                  <a:srgbClr val="FBFFFC"/>
                </a:solidFill>
                <a:latin typeface="Lato"/>
              </a:rPr>
              <a:t>herkestir</a:t>
            </a:r>
            <a:r>
              <a:rPr lang="en-US" sz="2000" dirty="0">
                <a:solidFill>
                  <a:srgbClr val="FBFFFC"/>
                </a:solidFill>
                <a:latin typeface="Lato"/>
              </a:rPr>
              <a:t> ve bu her bir kişinin </a:t>
            </a:r>
            <a:r>
              <a:rPr lang="en-US" sz="2000" dirty="0" err="1">
                <a:solidFill>
                  <a:srgbClr val="FBFFFC"/>
                </a:solidFill>
                <a:latin typeface="Lato"/>
              </a:rPr>
              <a:t>yaşamasını</a:t>
            </a:r>
            <a:r>
              <a:rPr lang="en-US" sz="2000" dirty="0">
                <a:solidFill>
                  <a:srgbClr val="FBFFFC"/>
                </a:solidFill>
                <a:latin typeface="Lato"/>
              </a:rPr>
              <a:t> </a:t>
            </a:r>
            <a:r>
              <a:rPr lang="en-US" sz="2000" dirty="0" err="1">
                <a:solidFill>
                  <a:srgbClr val="FBFFFC"/>
                </a:solidFill>
                <a:latin typeface="Lato"/>
              </a:rPr>
              <a:t>öngördüğü</a:t>
            </a:r>
            <a:r>
              <a:rPr lang="en-US" sz="2000" dirty="0">
                <a:solidFill>
                  <a:srgbClr val="FBFFFC"/>
                </a:solidFill>
                <a:latin typeface="Lato"/>
              </a:rPr>
              <a:t> </a:t>
            </a:r>
            <a:r>
              <a:rPr lang="en-US" sz="2000" dirty="0" err="1">
                <a:solidFill>
                  <a:srgbClr val="FBFFFC"/>
                </a:solidFill>
                <a:latin typeface="Lato"/>
              </a:rPr>
              <a:t>acıya</a:t>
            </a:r>
            <a:r>
              <a:rPr lang="en-US" sz="2000" dirty="0">
                <a:solidFill>
                  <a:srgbClr val="FBFFFC"/>
                </a:solidFill>
                <a:latin typeface="Lato"/>
              </a:rPr>
              <a:t> neden </a:t>
            </a:r>
            <a:r>
              <a:rPr lang="en-US" sz="2000" dirty="0" err="1">
                <a:solidFill>
                  <a:srgbClr val="FBFFFC"/>
                </a:solidFill>
                <a:latin typeface="Lato"/>
              </a:rPr>
              <a:t>olacak</a:t>
            </a:r>
            <a:r>
              <a:rPr lang="en-US" sz="2000" dirty="0">
                <a:solidFill>
                  <a:srgbClr val="FBFFFC"/>
                </a:solidFill>
                <a:latin typeface="Lato"/>
              </a:rPr>
              <a:t> </a:t>
            </a:r>
            <a:r>
              <a:rPr lang="en-US" sz="2000" dirty="0" err="1">
                <a:solidFill>
                  <a:srgbClr val="FBFFFC"/>
                </a:solidFill>
                <a:latin typeface="Lato"/>
              </a:rPr>
              <a:t>eylem</a:t>
            </a:r>
            <a:r>
              <a:rPr lang="en-US" sz="2000" dirty="0">
                <a:solidFill>
                  <a:srgbClr val="FBFFFC"/>
                </a:solidFill>
                <a:latin typeface="Lato"/>
              </a:rPr>
              <a:t> </a:t>
            </a:r>
            <a:r>
              <a:rPr lang="en-US" sz="2000" dirty="0" err="1">
                <a:solidFill>
                  <a:srgbClr val="FBFFFC"/>
                </a:solidFill>
                <a:latin typeface="Lato"/>
              </a:rPr>
              <a:t>biçimi</a:t>
            </a:r>
            <a:r>
              <a:rPr lang="en-US" sz="2000" dirty="0">
                <a:solidFill>
                  <a:srgbClr val="FBFFFC"/>
                </a:solidFill>
                <a:latin typeface="Lato"/>
              </a:rPr>
              <a:t> </a:t>
            </a:r>
            <a:r>
              <a:rPr lang="en-US" sz="2000" dirty="0" err="1">
                <a:solidFill>
                  <a:srgbClr val="FBFFFC"/>
                </a:solidFill>
                <a:latin typeface="Lato"/>
              </a:rPr>
              <a:t>tasarlanır</a:t>
            </a:r>
            <a:r>
              <a:rPr lang="en-US" sz="2000" dirty="0">
                <a:solidFill>
                  <a:srgbClr val="FBFFFC"/>
                </a:solidFill>
                <a:latin typeface="Lato"/>
              </a:rPr>
              <a:t>. </a:t>
            </a:r>
            <a:r>
              <a:rPr lang="en-US" sz="2000" dirty="0" err="1">
                <a:solidFill>
                  <a:srgbClr val="FBFFFC"/>
                </a:solidFill>
                <a:latin typeface="Lato"/>
              </a:rPr>
              <a:t>Yaygın</a:t>
            </a:r>
            <a:r>
              <a:rPr lang="en-US" sz="2000" dirty="0">
                <a:solidFill>
                  <a:srgbClr val="FBFFFC"/>
                </a:solidFill>
                <a:latin typeface="Lato"/>
              </a:rPr>
              <a:t> </a:t>
            </a:r>
            <a:r>
              <a:rPr lang="en-US" sz="2000" dirty="0" err="1">
                <a:solidFill>
                  <a:srgbClr val="FBFFFC"/>
                </a:solidFill>
                <a:latin typeface="Lato"/>
              </a:rPr>
              <a:t>etki</a:t>
            </a:r>
            <a:r>
              <a:rPr lang="en-US" sz="2000" dirty="0">
                <a:solidFill>
                  <a:srgbClr val="FBFFFC"/>
                </a:solidFill>
                <a:latin typeface="Lato"/>
              </a:rPr>
              <a:t> </a:t>
            </a:r>
            <a:r>
              <a:rPr lang="en-US" sz="2000" dirty="0" err="1">
                <a:solidFill>
                  <a:srgbClr val="FBFFFC"/>
                </a:solidFill>
                <a:latin typeface="Lato"/>
              </a:rPr>
              <a:t>teröristlerin</a:t>
            </a:r>
            <a:r>
              <a:rPr lang="en-US" sz="2000" dirty="0">
                <a:solidFill>
                  <a:srgbClr val="FBFFFC"/>
                </a:solidFill>
                <a:latin typeface="Lato"/>
              </a:rPr>
              <a:t> </a:t>
            </a:r>
            <a:r>
              <a:rPr lang="en-US" sz="2000" dirty="0" err="1">
                <a:solidFill>
                  <a:srgbClr val="FBFFFC"/>
                </a:solidFill>
                <a:latin typeface="Lato"/>
              </a:rPr>
              <a:t>politik</a:t>
            </a:r>
            <a:r>
              <a:rPr lang="en-US" sz="2000" dirty="0">
                <a:solidFill>
                  <a:srgbClr val="FBFFFC"/>
                </a:solidFill>
                <a:latin typeface="Lato"/>
              </a:rPr>
              <a:t> </a:t>
            </a:r>
            <a:r>
              <a:rPr lang="en-US" sz="2000" dirty="0" err="1">
                <a:solidFill>
                  <a:srgbClr val="FBFFFC"/>
                </a:solidFill>
                <a:latin typeface="Lato"/>
              </a:rPr>
              <a:t>amaçları</a:t>
            </a:r>
            <a:r>
              <a:rPr lang="en-US" sz="2000" dirty="0">
                <a:solidFill>
                  <a:srgbClr val="FBFFFC"/>
                </a:solidFill>
                <a:latin typeface="Lato"/>
              </a:rPr>
              <a:t> için bir </a:t>
            </a:r>
            <a:r>
              <a:rPr lang="en-US" sz="2000" dirty="0" err="1">
                <a:solidFill>
                  <a:srgbClr val="FBFFFC"/>
                </a:solidFill>
                <a:latin typeface="Lato"/>
              </a:rPr>
              <a:t>araçtır</a:t>
            </a:r>
            <a:r>
              <a:rPr lang="en-US" sz="2000" dirty="0">
                <a:solidFill>
                  <a:srgbClr val="FBFFFC"/>
                </a:solidFill>
                <a:latin typeface="Lato"/>
              </a:rPr>
              <a:t>. </a:t>
            </a:r>
            <a:r>
              <a:rPr lang="en-US" sz="2000" dirty="0" err="1">
                <a:solidFill>
                  <a:srgbClr val="FBFFFC"/>
                </a:solidFill>
                <a:latin typeface="Lato"/>
              </a:rPr>
              <a:t>Kısacası</a:t>
            </a:r>
            <a:r>
              <a:rPr lang="en-US" sz="2000" dirty="0">
                <a:solidFill>
                  <a:srgbClr val="FBFFFC"/>
                </a:solidFill>
                <a:latin typeface="Lato"/>
              </a:rPr>
              <a:t> </a:t>
            </a:r>
            <a:r>
              <a:rPr lang="en-US" sz="2000" dirty="0" err="1">
                <a:solidFill>
                  <a:srgbClr val="FBFFFC"/>
                </a:solidFill>
                <a:latin typeface="Lato"/>
              </a:rPr>
              <a:t>terör</a:t>
            </a:r>
            <a:r>
              <a:rPr lang="en-US" sz="2000" dirty="0">
                <a:solidFill>
                  <a:srgbClr val="FBFFFC"/>
                </a:solidFill>
                <a:latin typeface="Lato"/>
              </a:rPr>
              <a:t> </a:t>
            </a:r>
            <a:r>
              <a:rPr lang="en-US" sz="2000" dirty="0" err="1">
                <a:solidFill>
                  <a:srgbClr val="FBFFFC"/>
                </a:solidFill>
                <a:latin typeface="Lato"/>
              </a:rPr>
              <a:t>eylemlerinde</a:t>
            </a:r>
            <a:r>
              <a:rPr lang="en-US" sz="2000" dirty="0">
                <a:solidFill>
                  <a:srgbClr val="FBFFFC"/>
                </a:solidFill>
                <a:latin typeface="Lato"/>
              </a:rPr>
              <a:t> </a:t>
            </a:r>
            <a:r>
              <a:rPr lang="en-US" sz="2000" dirty="0" err="1">
                <a:solidFill>
                  <a:srgbClr val="FBFFFC"/>
                </a:solidFill>
                <a:latin typeface="Lato"/>
              </a:rPr>
              <a:t>evlerinde</a:t>
            </a:r>
            <a:r>
              <a:rPr lang="en-US" sz="2000" dirty="0">
                <a:solidFill>
                  <a:srgbClr val="FBFFFC"/>
                </a:solidFill>
                <a:latin typeface="Lato"/>
              </a:rPr>
              <a:t> </a:t>
            </a:r>
            <a:r>
              <a:rPr lang="en-US" sz="2000" dirty="0" err="1">
                <a:solidFill>
                  <a:srgbClr val="FBFFFC"/>
                </a:solidFill>
                <a:latin typeface="Lato"/>
              </a:rPr>
              <a:t>oturan</a:t>
            </a:r>
            <a:r>
              <a:rPr lang="en-US" sz="2000" dirty="0">
                <a:solidFill>
                  <a:srgbClr val="FBFFFC"/>
                </a:solidFill>
                <a:latin typeface="Lato"/>
              </a:rPr>
              <a:t> her bir kişinin </a:t>
            </a:r>
            <a:r>
              <a:rPr lang="en-US" sz="2000" dirty="0" err="1">
                <a:solidFill>
                  <a:srgbClr val="FBFFFC"/>
                </a:solidFill>
                <a:latin typeface="Lato"/>
              </a:rPr>
              <a:t>yaşayacağı</a:t>
            </a:r>
            <a:r>
              <a:rPr lang="en-US" sz="2000" dirty="0">
                <a:solidFill>
                  <a:srgbClr val="FBFFFC"/>
                </a:solidFill>
                <a:latin typeface="Lato"/>
              </a:rPr>
              <a:t> kaygı, travma ve duygusal </a:t>
            </a:r>
            <a:r>
              <a:rPr lang="en-US" sz="2000" dirty="0" err="1">
                <a:solidFill>
                  <a:srgbClr val="FBFFFC"/>
                </a:solidFill>
                <a:latin typeface="Lato"/>
              </a:rPr>
              <a:t>sonuçlar</a:t>
            </a:r>
            <a:r>
              <a:rPr lang="en-US" sz="2000" dirty="0">
                <a:solidFill>
                  <a:srgbClr val="FBFFFC"/>
                </a:solidFill>
                <a:latin typeface="Lato"/>
              </a:rPr>
              <a:t> </a:t>
            </a:r>
            <a:r>
              <a:rPr lang="en-US" sz="2000" dirty="0" err="1">
                <a:solidFill>
                  <a:srgbClr val="FBFFFC"/>
                </a:solidFill>
                <a:latin typeface="Lato"/>
              </a:rPr>
              <a:t>doğrudan</a:t>
            </a:r>
            <a:r>
              <a:rPr lang="en-US" sz="2000" dirty="0">
                <a:solidFill>
                  <a:srgbClr val="FBFFFC"/>
                </a:solidFill>
                <a:latin typeface="Lato"/>
              </a:rPr>
              <a:t> </a:t>
            </a:r>
            <a:r>
              <a:rPr lang="en-US" sz="2000" dirty="0" err="1">
                <a:solidFill>
                  <a:srgbClr val="FBFFFC"/>
                </a:solidFill>
                <a:latin typeface="Lato"/>
              </a:rPr>
              <a:t>hedef</a:t>
            </a:r>
            <a:r>
              <a:rPr lang="en-US" sz="2000" dirty="0">
                <a:solidFill>
                  <a:srgbClr val="FBFFFC"/>
                </a:solidFill>
                <a:latin typeface="Lato"/>
              </a:rPr>
              <a:t> </a:t>
            </a:r>
            <a:r>
              <a:rPr lang="en-US" sz="2000" dirty="0" err="1">
                <a:solidFill>
                  <a:srgbClr val="FBFFFC"/>
                </a:solidFill>
                <a:latin typeface="Lato"/>
              </a:rPr>
              <a:t>alınmaktadır</a:t>
            </a:r>
            <a:r>
              <a:rPr lang="en-US" sz="2000" dirty="0">
                <a:solidFill>
                  <a:srgbClr val="FBFFFC"/>
                </a:solidFill>
                <a:latin typeface="Lato"/>
              </a:rPr>
              <a:t>. </a:t>
            </a:r>
            <a:r>
              <a:rPr lang="en-US" sz="2000" dirty="0" err="1">
                <a:solidFill>
                  <a:srgbClr val="FBFFFC"/>
                </a:solidFill>
                <a:latin typeface="Lato"/>
              </a:rPr>
              <a:t>Böylelikle</a:t>
            </a:r>
            <a:r>
              <a:rPr lang="en-US" sz="2000" dirty="0">
                <a:solidFill>
                  <a:srgbClr val="FBFFFC"/>
                </a:solidFill>
                <a:latin typeface="Lato"/>
              </a:rPr>
              <a:t> </a:t>
            </a:r>
            <a:r>
              <a:rPr lang="en-US" sz="2000" dirty="0" err="1">
                <a:solidFill>
                  <a:srgbClr val="FBFFFC"/>
                </a:solidFill>
                <a:latin typeface="Lato"/>
              </a:rPr>
              <a:t>hedef</a:t>
            </a:r>
            <a:r>
              <a:rPr lang="en-US" sz="2000" dirty="0">
                <a:solidFill>
                  <a:srgbClr val="FBFFFC"/>
                </a:solidFill>
                <a:latin typeface="Lato"/>
              </a:rPr>
              <a:t> </a:t>
            </a:r>
            <a:r>
              <a:rPr lang="en-US" sz="2000" dirty="0" err="1">
                <a:solidFill>
                  <a:srgbClr val="FBFFFC"/>
                </a:solidFill>
                <a:latin typeface="Lato"/>
              </a:rPr>
              <a:t>nüfustan</a:t>
            </a:r>
            <a:r>
              <a:rPr lang="en-US" sz="2000" dirty="0">
                <a:solidFill>
                  <a:srgbClr val="FBFFFC"/>
                </a:solidFill>
                <a:latin typeface="Lato"/>
              </a:rPr>
              <a:t> </a:t>
            </a:r>
            <a:r>
              <a:rPr lang="en-US" sz="2000" dirty="0" err="1">
                <a:solidFill>
                  <a:srgbClr val="FBFFFC"/>
                </a:solidFill>
                <a:latin typeface="Lato"/>
              </a:rPr>
              <a:t>rastgele</a:t>
            </a:r>
            <a:r>
              <a:rPr lang="en-US" sz="2000" dirty="0">
                <a:solidFill>
                  <a:srgbClr val="FBFFFC"/>
                </a:solidFill>
                <a:latin typeface="Lato"/>
              </a:rPr>
              <a:t> </a:t>
            </a:r>
            <a:r>
              <a:rPr lang="en-US" sz="2000" dirty="0" err="1">
                <a:solidFill>
                  <a:srgbClr val="FBFFFC"/>
                </a:solidFill>
                <a:latin typeface="Lato"/>
              </a:rPr>
              <a:t>seçilen</a:t>
            </a:r>
            <a:r>
              <a:rPr lang="en-US" sz="2000" dirty="0">
                <a:solidFill>
                  <a:srgbClr val="FBFFFC"/>
                </a:solidFill>
                <a:latin typeface="Lato"/>
              </a:rPr>
              <a:t> </a:t>
            </a:r>
            <a:r>
              <a:rPr lang="en-US" sz="2000" dirty="0" err="1">
                <a:solidFill>
                  <a:srgbClr val="FBFFFC"/>
                </a:solidFill>
                <a:latin typeface="Lato"/>
              </a:rPr>
              <a:t>kurbanlar</a:t>
            </a:r>
            <a:r>
              <a:rPr lang="en-US" sz="2000" dirty="0">
                <a:solidFill>
                  <a:srgbClr val="FBFFFC"/>
                </a:solidFill>
                <a:latin typeface="Lato"/>
              </a:rPr>
              <a:t> </a:t>
            </a:r>
            <a:r>
              <a:rPr lang="en-US" sz="2000" dirty="0" err="1">
                <a:solidFill>
                  <a:srgbClr val="FBFFFC"/>
                </a:solidFill>
                <a:latin typeface="Lato"/>
              </a:rPr>
              <a:t>aracılığıyla</a:t>
            </a:r>
            <a:r>
              <a:rPr lang="en-US" sz="2000" dirty="0">
                <a:solidFill>
                  <a:srgbClr val="FBFFFC"/>
                </a:solidFill>
                <a:latin typeface="Lato"/>
              </a:rPr>
              <a:t> hem toplumdaki </a:t>
            </a:r>
            <a:r>
              <a:rPr lang="en-US" sz="2000" dirty="0" err="1">
                <a:solidFill>
                  <a:srgbClr val="FBFFFC"/>
                </a:solidFill>
                <a:latin typeface="Lato"/>
              </a:rPr>
              <a:t>herkesin</a:t>
            </a:r>
            <a:r>
              <a:rPr lang="en-US" sz="2000" dirty="0">
                <a:solidFill>
                  <a:srgbClr val="FBFFFC"/>
                </a:solidFill>
                <a:latin typeface="Lato"/>
              </a:rPr>
              <a:t> korku </a:t>
            </a:r>
            <a:r>
              <a:rPr lang="en-US" sz="2000" dirty="0" err="1">
                <a:solidFill>
                  <a:srgbClr val="FBFFFC"/>
                </a:solidFill>
                <a:latin typeface="Lato"/>
              </a:rPr>
              <a:t>hissetmesini</a:t>
            </a:r>
            <a:r>
              <a:rPr lang="en-US" sz="2000" dirty="0">
                <a:solidFill>
                  <a:srgbClr val="FBFFFC"/>
                </a:solidFill>
                <a:latin typeface="Lato"/>
              </a:rPr>
              <a:t> hem de </a:t>
            </a:r>
            <a:r>
              <a:rPr lang="en-US" sz="2000" dirty="0" err="1">
                <a:solidFill>
                  <a:srgbClr val="FBFFFC"/>
                </a:solidFill>
                <a:latin typeface="Lato"/>
              </a:rPr>
              <a:t>eylemleriyle</a:t>
            </a:r>
            <a:r>
              <a:rPr lang="en-US" sz="2000" dirty="0">
                <a:solidFill>
                  <a:srgbClr val="FBFFFC"/>
                </a:solidFill>
                <a:latin typeface="Lato"/>
              </a:rPr>
              <a:t> kendi </a:t>
            </a:r>
            <a:r>
              <a:rPr lang="en-US" sz="2000" dirty="0" err="1">
                <a:solidFill>
                  <a:srgbClr val="FBFFFC"/>
                </a:solidFill>
                <a:latin typeface="Lato"/>
              </a:rPr>
              <a:t>söylemlerine</a:t>
            </a:r>
            <a:r>
              <a:rPr lang="en-US" sz="2000" dirty="0">
                <a:solidFill>
                  <a:srgbClr val="FBFFFC"/>
                </a:solidFill>
                <a:latin typeface="Lato"/>
              </a:rPr>
              <a:t> </a:t>
            </a:r>
            <a:r>
              <a:rPr lang="en-US" sz="2000" dirty="0" err="1">
                <a:solidFill>
                  <a:srgbClr val="FBFFFC"/>
                </a:solidFill>
                <a:latin typeface="Lato"/>
              </a:rPr>
              <a:t>dikkatin</a:t>
            </a:r>
            <a:r>
              <a:rPr lang="en-US" sz="2000" dirty="0">
                <a:solidFill>
                  <a:srgbClr val="FBFFFC"/>
                </a:solidFill>
                <a:latin typeface="Lato"/>
              </a:rPr>
              <a:t> </a:t>
            </a:r>
            <a:r>
              <a:rPr lang="en-US" sz="2000" dirty="0" err="1">
                <a:solidFill>
                  <a:srgbClr val="FBFFFC"/>
                </a:solidFill>
                <a:latin typeface="Lato"/>
              </a:rPr>
              <a:t>yönelmesini</a:t>
            </a:r>
            <a:r>
              <a:rPr lang="en-US" sz="2000" dirty="0">
                <a:solidFill>
                  <a:srgbClr val="FBFFFC"/>
                </a:solidFill>
                <a:latin typeface="Lato"/>
              </a:rPr>
              <a:t> ve </a:t>
            </a:r>
            <a:r>
              <a:rPr lang="en-US" sz="2000" dirty="0" err="1">
                <a:solidFill>
                  <a:srgbClr val="FBFFFC"/>
                </a:solidFill>
                <a:latin typeface="Lato"/>
              </a:rPr>
              <a:t>toplumun</a:t>
            </a:r>
            <a:r>
              <a:rPr lang="en-US" sz="2000" dirty="0">
                <a:solidFill>
                  <a:srgbClr val="FBFFFC"/>
                </a:solidFill>
                <a:latin typeface="Lato"/>
              </a:rPr>
              <a:t> </a:t>
            </a:r>
            <a:r>
              <a:rPr lang="en-US" sz="2000" dirty="0" err="1">
                <a:solidFill>
                  <a:srgbClr val="FBFFFC"/>
                </a:solidFill>
                <a:latin typeface="Lato"/>
              </a:rPr>
              <a:t>hissettiği</a:t>
            </a:r>
            <a:r>
              <a:rPr lang="en-US" sz="2000" dirty="0">
                <a:solidFill>
                  <a:srgbClr val="FBFFFC"/>
                </a:solidFill>
                <a:latin typeface="Lato"/>
              </a:rPr>
              <a:t> korku nedeniyle </a:t>
            </a:r>
            <a:r>
              <a:rPr lang="en-US" sz="2000" dirty="0" err="1">
                <a:solidFill>
                  <a:srgbClr val="FBFFFC"/>
                </a:solidFill>
                <a:latin typeface="Lato"/>
              </a:rPr>
              <a:t>hükûmetlerde</a:t>
            </a:r>
            <a:r>
              <a:rPr lang="en-US" sz="2000" dirty="0">
                <a:solidFill>
                  <a:srgbClr val="FBFFFC"/>
                </a:solidFill>
                <a:latin typeface="Lato"/>
              </a:rPr>
              <a:t> </a:t>
            </a:r>
            <a:r>
              <a:rPr lang="en-US" sz="2000" dirty="0" err="1">
                <a:solidFill>
                  <a:srgbClr val="FBFFFC"/>
                </a:solidFill>
                <a:latin typeface="Lato"/>
              </a:rPr>
              <a:t>baskı</a:t>
            </a:r>
            <a:r>
              <a:rPr lang="en-US" sz="2000" dirty="0">
                <a:solidFill>
                  <a:srgbClr val="FBFFFC"/>
                </a:solidFill>
                <a:latin typeface="Lato"/>
              </a:rPr>
              <a:t> </a:t>
            </a:r>
            <a:r>
              <a:rPr lang="en-US" sz="2000" dirty="0" err="1">
                <a:solidFill>
                  <a:srgbClr val="FBFFFC"/>
                </a:solidFill>
                <a:latin typeface="Lato"/>
              </a:rPr>
              <a:t>oluşturarak</a:t>
            </a:r>
            <a:r>
              <a:rPr lang="en-US" sz="2000" dirty="0">
                <a:solidFill>
                  <a:srgbClr val="FBFFFC"/>
                </a:solidFill>
                <a:latin typeface="Lato"/>
              </a:rPr>
              <a:t> kendi </a:t>
            </a:r>
            <a:r>
              <a:rPr lang="en-US" sz="2000" dirty="0" err="1">
                <a:solidFill>
                  <a:srgbClr val="FBFFFC"/>
                </a:solidFill>
                <a:latin typeface="Lato"/>
              </a:rPr>
              <a:t>politik</a:t>
            </a:r>
            <a:r>
              <a:rPr lang="en-US" sz="2000" dirty="0">
                <a:solidFill>
                  <a:srgbClr val="FBFFFC"/>
                </a:solidFill>
                <a:latin typeface="Lato"/>
              </a:rPr>
              <a:t> </a:t>
            </a:r>
            <a:r>
              <a:rPr lang="en-US" sz="2000" dirty="0" err="1">
                <a:solidFill>
                  <a:srgbClr val="FBFFFC"/>
                </a:solidFill>
                <a:latin typeface="Lato"/>
              </a:rPr>
              <a:t>hedeflerine</a:t>
            </a:r>
            <a:r>
              <a:rPr lang="en-US" sz="2000" dirty="0">
                <a:solidFill>
                  <a:srgbClr val="FBFFFC"/>
                </a:solidFill>
                <a:latin typeface="Lato"/>
              </a:rPr>
              <a:t> </a:t>
            </a:r>
            <a:r>
              <a:rPr lang="en-US" sz="2000" dirty="0" err="1">
                <a:solidFill>
                  <a:srgbClr val="FBFFFC"/>
                </a:solidFill>
                <a:latin typeface="Lato"/>
              </a:rPr>
              <a:t>ulaşmayı</a:t>
            </a:r>
            <a:r>
              <a:rPr lang="en-US" sz="2000" dirty="0">
                <a:solidFill>
                  <a:srgbClr val="FBFFFC"/>
                </a:solidFill>
                <a:latin typeface="Lato"/>
              </a:rPr>
              <a:t> </a:t>
            </a:r>
            <a:r>
              <a:rPr lang="en-US" sz="2000" dirty="0" err="1">
                <a:solidFill>
                  <a:srgbClr val="FBFFFC"/>
                </a:solidFill>
                <a:latin typeface="Lato"/>
              </a:rPr>
              <a:t>amaçlarlar</a:t>
            </a:r>
            <a:r>
              <a:rPr lang="en-US" sz="2000" dirty="0">
                <a:solidFill>
                  <a:srgbClr val="FBFFFC"/>
                </a:solidFill>
                <a:latin typeface="Lato"/>
              </a:rPr>
              <a:t>. </a:t>
            </a:r>
            <a:r>
              <a:rPr lang="en-US" sz="2000" dirty="0" err="1">
                <a:solidFill>
                  <a:srgbClr val="FBFFFC"/>
                </a:solidFill>
                <a:latin typeface="Lato"/>
              </a:rPr>
              <a:t>Terör</a:t>
            </a:r>
            <a:r>
              <a:rPr lang="en-US" sz="2000" dirty="0">
                <a:solidFill>
                  <a:srgbClr val="FBFFFC"/>
                </a:solidFill>
                <a:latin typeface="Lato"/>
              </a:rPr>
              <a:t> </a:t>
            </a:r>
            <a:r>
              <a:rPr lang="en-US" sz="2000" dirty="0" err="1">
                <a:solidFill>
                  <a:srgbClr val="FBFFFC"/>
                </a:solidFill>
                <a:latin typeface="Lato"/>
              </a:rPr>
              <a:t>örgütleri</a:t>
            </a:r>
            <a:r>
              <a:rPr lang="en-US" sz="2000" dirty="0">
                <a:solidFill>
                  <a:srgbClr val="FBFFFC"/>
                </a:solidFill>
                <a:latin typeface="Lato"/>
              </a:rPr>
              <a:t> için </a:t>
            </a:r>
            <a:r>
              <a:rPr lang="en-US" sz="2000" dirty="0" err="1">
                <a:solidFill>
                  <a:srgbClr val="FBFFFC"/>
                </a:solidFill>
                <a:latin typeface="Lato"/>
              </a:rPr>
              <a:t>olabildiğince</a:t>
            </a:r>
            <a:r>
              <a:rPr lang="en-US" sz="2000" dirty="0">
                <a:solidFill>
                  <a:srgbClr val="FBFFFC"/>
                </a:solidFill>
                <a:latin typeface="Lato"/>
              </a:rPr>
              <a:t> </a:t>
            </a:r>
            <a:r>
              <a:rPr lang="en-US" sz="2000" dirty="0" err="1">
                <a:solidFill>
                  <a:srgbClr val="FBFFFC"/>
                </a:solidFill>
                <a:latin typeface="Lato"/>
              </a:rPr>
              <a:t>dikkat</a:t>
            </a:r>
            <a:r>
              <a:rPr lang="en-US" sz="2000" dirty="0">
                <a:solidFill>
                  <a:srgbClr val="FBFFFC"/>
                </a:solidFill>
                <a:latin typeface="Lato"/>
              </a:rPr>
              <a:t> </a:t>
            </a:r>
            <a:r>
              <a:rPr lang="en-US" sz="2000" dirty="0" err="1">
                <a:solidFill>
                  <a:srgbClr val="FBFFFC"/>
                </a:solidFill>
                <a:latin typeface="Lato"/>
              </a:rPr>
              <a:t>çekmek</a:t>
            </a:r>
            <a:r>
              <a:rPr lang="en-US" sz="2000" dirty="0">
                <a:solidFill>
                  <a:srgbClr val="FBFFFC"/>
                </a:solidFill>
                <a:latin typeface="Lato"/>
              </a:rPr>
              <a:t> ve </a:t>
            </a:r>
            <a:r>
              <a:rPr lang="en-US" sz="2000" dirty="0" err="1">
                <a:solidFill>
                  <a:srgbClr val="FBFFFC"/>
                </a:solidFill>
                <a:latin typeface="Lato"/>
              </a:rPr>
              <a:t>olabildiğince</a:t>
            </a:r>
            <a:r>
              <a:rPr lang="en-US" sz="2000" dirty="0">
                <a:solidFill>
                  <a:srgbClr val="FBFFFC"/>
                </a:solidFill>
                <a:latin typeface="Lato"/>
              </a:rPr>
              <a:t> korku meydana </a:t>
            </a:r>
            <a:r>
              <a:rPr lang="en-US" sz="2000" dirty="0" err="1">
                <a:solidFill>
                  <a:srgbClr val="FBFFFC"/>
                </a:solidFill>
                <a:latin typeface="Lato"/>
              </a:rPr>
              <a:t>getirmek</a:t>
            </a:r>
            <a:r>
              <a:rPr lang="en-US" sz="2000" dirty="0">
                <a:solidFill>
                  <a:srgbClr val="FBFFFC"/>
                </a:solidFill>
                <a:latin typeface="Lato"/>
              </a:rPr>
              <a:t> </a:t>
            </a:r>
            <a:r>
              <a:rPr lang="en-US" sz="2000" dirty="0" err="1">
                <a:solidFill>
                  <a:srgbClr val="FBFFFC"/>
                </a:solidFill>
                <a:latin typeface="Lato"/>
              </a:rPr>
              <a:t>hedeftir</a:t>
            </a:r>
            <a:r>
              <a:rPr lang="en-US" sz="2000" dirty="0">
                <a:solidFill>
                  <a:srgbClr val="FBFFFC"/>
                </a:solidFill>
                <a:latin typeface="Lato"/>
              </a:rPr>
              <a:t>. Bu nedenle </a:t>
            </a:r>
            <a:r>
              <a:rPr lang="en-US" sz="2000" dirty="0" err="1">
                <a:solidFill>
                  <a:srgbClr val="FBFFFC"/>
                </a:solidFill>
                <a:latin typeface="Lato"/>
              </a:rPr>
              <a:t>terörün</a:t>
            </a:r>
            <a:r>
              <a:rPr lang="en-US" sz="2000" dirty="0">
                <a:solidFill>
                  <a:srgbClr val="FBFFFC"/>
                </a:solidFill>
                <a:latin typeface="Lato"/>
              </a:rPr>
              <a:t> </a:t>
            </a:r>
            <a:r>
              <a:rPr lang="en-US" sz="2000" dirty="0" err="1">
                <a:solidFill>
                  <a:srgbClr val="FBFFFC"/>
                </a:solidFill>
                <a:latin typeface="Lato"/>
              </a:rPr>
              <a:t>oluşturduğu</a:t>
            </a:r>
            <a:r>
              <a:rPr lang="en-US" sz="2000" dirty="0">
                <a:solidFill>
                  <a:srgbClr val="FBFFFC"/>
                </a:solidFill>
                <a:latin typeface="Lato"/>
              </a:rPr>
              <a:t> travmaya </a:t>
            </a:r>
            <a:r>
              <a:rPr lang="en-US" sz="2000" dirty="0" err="1">
                <a:solidFill>
                  <a:srgbClr val="FBFFFC"/>
                </a:solidFill>
                <a:latin typeface="Lato"/>
              </a:rPr>
              <a:t>yönelik</a:t>
            </a:r>
            <a:r>
              <a:rPr lang="en-US" sz="2000" dirty="0">
                <a:solidFill>
                  <a:srgbClr val="FBFFFC"/>
                </a:solidFill>
                <a:latin typeface="Lato"/>
              </a:rPr>
              <a:t> </a:t>
            </a:r>
            <a:r>
              <a:rPr lang="en-US" sz="2000" dirty="0" err="1">
                <a:solidFill>
                  <a:srgbClr val="FBFFFC"/>
                </a:solidFill>
                <a:latin typeface="Lato"/>
              </a:rPr>
              <a:t>araştırmalar</a:t>
            </a:r>
            <a:r>
              <a:rPr lang="en-US" sz="2000" dirty="0">
                <a:solidFill>
                  <a:srgbClr val="FBFFFC"/>
                </a:solidFill>
                <a:latin typeface="Lato"/>
              </a:rPr>
              <a:t> daha </a:t>
            </a:r>
            <a:r>
              <a:rPr lang="en-US" sz="2000" dirty="0" err="1">
                <a:solidFill>
                  <a:srgbClr val="FBFFFC"/>
                </a:solidFill>
                <a:latin typeface="Lato"/>
              </a:rPr>
              <a:t>az</a:t>
            </a:r>
            <a:r>
              <a:rPr lang="en-US" sz="2000" dirty="0">
                <a:solidFill>
                  <a:srgbClr val="FBFFFC"/>
                </a:solidFill>
                <a:latin typeface="Lato"/>
              </a:rPr>
              <a:t> </a:t>
            </a:r>
            <a:r>
              <a:rPr lang="en-US" sz="2000" dirty="0" err="1">
                <a:solidFill>
                  <a:srgbClr val="FBFFFC"/>
                </a:solidFill>
                <a:latin typeface="Lato"/>
              </a:rPr>
              <a:t>sayıdadır</a:t>
            </a:r>
            <a:r>
              <a:rPr lang="en-US" sz="2000" dirty="0">
                <a:solidFill>
                  <a:srgbClr val="FBFFFC"/>
                </a:solidFill>
                <a:latin typeface="Lato"/>
              </a:rPr>
              <a:t>. Doğal bir </a:t>
            </a:r>
            <a:r>
              <a:rPr lang="en-US" sz="2000" dirty="0" err="1">
                <a:solidFill>
                  <a:srgbClr val="FBFFFC"/>
                </a:solidFill>
                <a:latin typeface="Lato"/>
              </a:rPr>
              <a:t>âfet</a:t>
            </a:r>
            <a:r>
              <a:rPr lang="en-US" sz="2000" dirty="0">
                <a:solidFill>
                  <a:srgbClr val="FBFFFC"/>
                </a:solidFill>
                <a:latin typeface="Lato"/>
              </a:rPr>
              <a:t>, </a:t>
            </a:r>
            <a:r>
              <a:rPr lang="en-US" sz="2000" dirty="0" err="1">
                <a:solidFill>
                  <a:srgbClr val="FBFFFC"/>
                </a:solidFill>
                <a:latin typeface="Lato"/>
              </a:rPr>
              <a:t>sonuçlarından</a:t>
            </a:r>
            <a:r>
              <a:rPr lang="en-US" sz="2000" dirty="0">
                <a:solidFill>
                  <a:srgbClr val="FBFFFC"/>
                </a:solidFill>
                <a:latin typeface="Lato"/>
              </a:rPr>
              <a:t> </a:t>
            </a:r>
            <a:r>
              <a:rPr lang="en-US" sz="2000" dirty="0" err="1">
                <a:solidFill>
                  <a:srgbClr val="FBFFFC"/>
                </a:solidFill>
                <a:latin typeface="Lato"/>
              </a:rPr>
              <a:t>kazanç</a:t>
            </a:r>
            <a:r>
              <a:rPr lang="en-US" sz="2000" dirty="0">
                <a:solidFill>
                  <a:srgbClr val="FBFFFC"/>
                </a:solidFill>
                <a:latin typeface="Lato"/>
              </a:rPr>
              <a:t> </a:t>
            </a:r>
            <a:r>
              <a:rPr lang="en-US" sz="2000" dirty="0" err="1">
                <a:solidFill>
                  <a:srgbClr val="FBFFFC"/>
                </a:solidFill>
                <a:latin typeface="Lato"/>
              </a:rPr>
              <a:t>elde</a:t>
            </a:r>
            <a:r>
              <a:rPr lang="en-US" sz="2000" dirty="0">
                <a:solidFill>
                  <a:srgbClr val="FBFFFC"/>
                </a:solidFill>
                <a:latin typeface="Lato"/>
              </a:rPr>
              <a:t> </a:t>
            </a:r>
            <a:r>
              <a:rPr lang="en-US" sz="2000" dirty="0" err="1">
                <a:solidFill>
                  <a:srgbClr val="FBFFFC"/>
                </a:solidFill>
                <a:latin typeface="Lato"/>
              </a:rPr>
              <a:t>etmeyi</a:t>
            </a:r>
            <a:r>
              <a:rPr lang="en-US" sz="2000" dirty="0">
                <a:solidFill>
                  <a:srgbClr val="FBFFFC"/>
                </a:solidFill>
                <a:latin typeface="Lato"/>
              </a:rPr>
              <a:t> </a:t>
            </a:r>
            <a:r>
              <a:rPr lang="en-US" sz="2000" dirty="0" err="1">
                <a:solidFill>
                  <a:srgbClr val="FBFFFC"/>
                </a:solidFill>
                <a:latin typeface="Lato"/>
              </a:rPr>
              <a:t>hedefleyen</a:t>
            </a:r>
            <a:r>
              <a:rPr lang="en-US" sz="2000" dirty="0">
                <a:solidFill>
                  <a:srgbClr val="FBFFFC"/>
                </a:solidFill>
                <a:latin typeface="Lato"/>
              </a:rPr>
              <a:t> bir </a:t>
            </a:r>
            <a:r>
              <a:rPr lang="en-US" sz="2000" dirty="0" err="1">
                <a:solidFill>
                  <a:srgbClr val="FBFFFC"/>
                </a:solidFill>
                <a:latin typeface="Lato"/>
              </a:rPr>
              <a:t>özne</a:t>
            </a:r>
            <a:r>
              <a:rPr lang="en-US" sz="2000" dirty="0">
                <a:solidFill>
                  <a:srgbClr val="FBFFFC"/>
                </a:solidFill>
                <a:latin typeface="Lato"/>
              </a:rPr>
              <a:t> </a:t>
            </a:r>
            <a:r>
              <a:rPr lang="en-US" sz="2000" dirty="0" err="1">
                <a:solidFill>
                  <a:srgbClr val="FBFFFC"/>
                </a:solidFill>
                <a:latin typeface="Lato"/>
              </a:rPr>
              <a:t>tarafından</a:t>
            </a:r>
            <a:r>
              <a:rPr lang="en-US" sz="2000" dirty="0">
                <a:solidFill>
                  <a:srgbClr val="FBFFFC"/>
                </a:solidFill>
                <a:latin typeface="Lato"/>
              </a:rPr>
              <a:t> </a:t>
            </a:r>
            <a:r>
              <a:rPr lang="en-US" sz="2000" dirty="0" err="1">
                <a:solidFill>
                  <a:srgbClr val="FBFFFC"/>
                </a:solidFill>
                <a:latin typeface="Lato"/>
              </a:rPr>
              <a:t>oluşturulmazken</a:t>
            </a:r>
            <a:r>
              <a:rPr lang="en-US" sz="2000" dirty="0">
                <a:solidFill>
                  <a:srgbClr val="FBFFFC"/>
                </a:solidFill>
                <a:latin typeface="Lato"/>
              </a:rPr>
              <a:t>, </a:t>
            </a:r>
            <a:r>
              <a:rPr lang="en-US" sz="2000" dirty="0" err="1">
                <a:solidFill>
                  <a:srgbClr val="FBFFFC"/>
                </a:solidFill>
                <a:latin typeface="Lato"/>
              </a:rPr>
              <a:t>kitlesel</a:t>
            </a:r>
            <a:r>
              <a:rPr lang="en-US" sz="2000" dirty="0">
                <a:solidFill>
                  <a:srgbClr val="FBFFFC"/>
                </a:solidFill>
                <a:latin typeface="Lato"/>
              </a:rPr>
              <a:t> </a:t>
            </a:r>
            <a:r>
              <a:rPr lang="en-US" sz="2000" dirty="0" err="1">
                <a:solidFill>
                  <a:srgbClr val="FBFFFC"/>
                </a:solidFill>
                <a:latin typeface="Lato"/>
              </a:rPr>
              <a:t>şiddet</a:t>
            </a:r>
            <a:r>
              <a:rPr lang="en-US" sz="2000" dirty="0">
                <a:solidFill>
                  <a:srgbClr val="FBFFFC"/>
                </a:solidFill>
                <a:latin typeface="Lato"/>
              </a:rPr>
              <a:t> ve </a:t>
            </a:r>
            <a:r>
              <a:rPr lang="en-US" sz="2000" dirty="0" err="1">
                <a:solidFill>
                  <a:srgbClr val="FBFFFC"/>
                </a:solidFill>
                <a:latin typeface="Lato"/>
              </a:rPr>
              <a:t>terörizm</a:t>
            </a:r>
            <a:r>
              <a:rPr lang="en-US" sz="2000" dirty="0">
                <a:solidFill>
                  <a:srgbClr val="FBFFFC"/>
                </a:solidFill>
                <a:latin typeface="Lato"/>
              </a:rPr>
              <a:t>, meydana </a:t>
            </a:r>
            <a:r>
              <a:rPr lang="en-US" sz="2000" dirty="0" err="1">
                <a:solidFill>
                  <a:srgbClr val="FBFFFC"/>
                </a:solidFill>
                <a:latin typeface="Lato"/>
              </a:rPr>
              <a:t>getireceği</a:t>
            </a:r>
            <a:r>
              <a:rPr lang="en-US" sz="2000" dirty="0">
                <a:solidFill>
                  <a:srgbClr val="FBFFFC"/>
                </a:solidFill>
                <a:latin typeface="Lato"/>
              </a:rPr>
              <a:t> olumsuz </a:t>
            </a:r>
            <a:r>
              <a:rPr lang="en-US" sz="2000" dirty="0" err="1">
                <a:solidFill>
                  <a:srgbClr val="FBFFFC"/>
                </a:solidFill>
                <a:latin typeface="Lato"/>
              </a:rPr>
              <a:t>sonuçlar</a:t>
            </a:r>
            <a:r>
              <a:rPr lang="en-US" sz="2000" dirty="0">
                <a:solidFill>
                  <a:srgbClr val="FBFFFC"/>
                </a:solidFill>
                <a:latin typeface="Lato"/>
              </a:rPr>
              <a:t> yoluyla </a:t>
            </a:r>
            <a:r>
              <a:rPr lang="en-US" sz="2000" dirty="0" err="1">
                <a:solidFill>
                  <a:srgbClr val="FBFFFC"/>
                </a:solidFill>
                <a:latin typeface="Lato"/>
              </a:rPr>
              <a:t>kazanım</a:t>
            </a:r>
            <a:r>
              <a:rPr lang="en-US" sz="2000" dirty="0">
                <a:solidFill>
                  <a:srgbClr val="FBFFFC"/>
                </a:solidFill>
                <a:latin typeface="Lato"/>
              </a:rPr>
              <a:t> </a:t>
            </a:r>
            <a:r>
              <a:rPr lang="en-US" sz="2000" dirty="0" err="1">
                <a:solidFill>
                  <a:srgbClr val="FBFFFC"/>
                </a:solidFill>
                <a:latin typeface="Lato"/>
              </a:rPr>
              <a:t>elde</a:t>
            </a:r>
            <a:r>
              <a:rPr lang="en-US" sz="2000" dirty="0">
                <a:solidFill>
                  <a:srgbClr val="FBFFFC"/>
                </a:solidFill>
                <a:latin typeface="Lato"/>
              </a:rPr>
              <a:t> </a:t>
            </a:r>
            <a:r>
              <a:rPr lang="en-US" sz="2000" dirty="0" err="1">
                <a:solidFill>
                  <a:srgbClr val="FBFFFC"/>
                </a:solidFill>
                <a:latin typeface="Lato"/>
              </a:rPr>
              <a:t>etmeyi</a:t>
            </a:r>
            <a:r>
              <a:rPr lang="en-US" sz="2000" dirty="0">
                <a:solidFill>
                  <a:srgbClr val="FBFFFC"/>
                </a:solidFill>
                <a:latin typeface="Lato"/>
              </a:rPr>
              <a:t> </a:t>
            </a:r>
            <a:r>
              <a:rPr lang="en-US" sz="2000" dirty="0" err="1">
                <a:solidFill>
                  <a:srgbClr val="FBFFFC"/>
                </a:solidFill>
                <a:latin typeface="Lato"/>
              </a:rPr>
              <a:t>amaçlayan</a:t>
            </a:r>
            <a:r>
              <a:rPr lang="en-US" sz="2000" dirty="0">
                <a:solidFill>
                  <a:srgbClr val="FBFFFC"/>
                </a:solidFill>
                <a:latin typeface="Lato"/>
              </a:rPr>
              <a:t> bir </a:t>
            </a:r>
            <a:r>
              <a:rPr lang="en-US" sz="2000" dirty="0" err="1">
                <a:solidFill>
                  <a:srgbClr val="FBFFFC"/>
                </a:solidFill>
                <a:latin typeface="Lato"/>
              </a:rPr>
              <a:t>örgüt</a:t>
            </a:r>
            <a:r>
              <a:rPr lang="en-US" sz="2000" dirty="0">
                <a:solidFill>
                  <a:srgbClr val="FBFFFC"/>
                </a:solidFill>
                <a:latin typeface="Lato"/>
              </a:rPr>
              <a:t> </a:t>
            </a:r>
            <a:r>
              <a:rPr lang="en-US" sz="2000" dirty="0" err="1">
                <a:solidFill>
                  <a:srgbClr val="FBFFFC"/>
                </a:solidFill>
                <a:latin typeface="Lato"/>
              </a:rPr>
              <a:t>tarafından</a:t>
            </a:r>
            <a:r>
              <a:rPr lang="en-US" sz="2000" dirty="0">
                <a:solidFill>
                  <a:srgbClr val="FBFFFC"/>
                </a:solidFill>
                <a:latin typeface="Lato"/>
              </a:rPr>
              <a:t> </a:t>
            </a:r>
            <a:r>
              <a:rPr lang="en-US" sz="2000" dirty="0" err="1">
                <a:solidFill>
                  <a:srgbClr val="FBFFFC"/>
                </a:solidFill>
                <a:latin typeface="Lato"/>
              </a:rPr>
              <a:t>gerçekleştirilir</a:t>
            </a:r>
            <a:endParaRPr lang="en-US" sz="2000" dirty="0">
              <a:solidFill>
                <a:srgbClr val="FBFFFC"/>
              </a:solidFill>
              <a:latin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ppt_x"/>
                                          </p:val>
                                        </p:tav>
                                        <p:tav tm="100000">
                                          <p:val>
                                            <p:strVal val="#ppt_x"/>
                                          </p:val>
                                        </p:tav>
                                      </p:tavLst>
                                    </p:anim>
                                    <p:anim calcmode="lin" valueType="num">
                                      <p:cBhvr additive="base">
                                        <p:cTn id="15"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ppt_x"/>
                                          </p:val>
                                        </p:tav>
                                        <p:tav tm="100000">
                                          <p:val>
                                            <p:strVal val="#ppt_x"/>
                                          </p:val>
                                        </p:tav>
                                      </p:tavLst>
                                    </p:anim>
                                    <p:anim calcmode="lin" valueType="num">
                                      <p:cBhvr additive="base">
                                        <p:cTn id="2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428" t="1603" r="19081"/>
          <a:stretch>
            <a:fillRect/>
          </a:stretch>
        </p:blipFill>
        <p:spPr>
          <a:xfrm>
            <a:off x="9144000" y="0"/>
            <a:ext cx="9330173" cy="10457418"/>
          </a:xfrm>
          <a:prstGeom prst="rect">
            <a:avLst/>
          </a:prstGeom>
        </p:spPr>
      </p:pic>
      <p:grpSp>
        <p:nvGrpSpPr>
          <p:cNvPr id="3" name="Group 3"/>
          <p:cNvGrpSpPr/>
          <p:nvPr/>
        </p:nvGrpSpPr>
        <p:grpSpPr>
          <a:xfrm>
            <a:off x="1144347" y="331050"/>
            <a:ext cx="6869872" cy="3916208"/>
            <a:chOff x="0" y="-57150"/>
            <a:chExt cx="9159830" cy="5221610"/>
          </a:xfrm>
        </p:grpSpPr>
        <p:sp>
          <p:nvSpPr>
            <p:cNvPr id="4" name="TextBox 4"/>
            <p:cNvSpPr txBox="1"/>
            <p:nvPr/>
          </p:nvSpPr>
          <p:spPr>
            <a:xfrm>
              <a:off x="0" y="-57150"/>
              <a:ext cx="9159830" cy="2196677"/>
            </a:xfrm>
            <a:prstGeom prst="rect">
              <a:avLst/>
            </a:prstGeom>
          </p:spPr>
          <p:txBody>
            <a:bodyPr lIns="0" tIns="0" rIns="0" bIns="0" rtlCol="0" anchor="t">
              <a:spAutoFit/>
            </a:bodyPr>
            <a:lstStyle/>
            <a:p>
              <a:pPr algn="ctr">
                <a:lnSpc>
                  <a:spcPts val="4480"/>
                </a:lnSpc>
              </a:pPr>
              <a:r>
                <a:rPr lang="en-US" sz="3200" dirty="0">
                  <a:solidFill>
                    <a:srgbClr val="FBFFFC"/>
                  </a:solidFill>
                  <a:latin typeface="Oswald"/>
                </a:rPr>
                <a:t>TERÖR OLAYLARINDAN DOĞRUDAN VE DOLAYLI ETKILENENLER OLARAK AŞAĞIDAKI GIBI GRUPLANDIRILABILIR </a:t>
              </a:r>
            </a:p>
          </p:txBody>
        </p:sp>
        <p:sp>
          <p:nvSpPr>
            <p:cNvPr id="5" name="TextBox 5"/>
            <p:cNvSpPr txBox="1"/>
            <p:nvPr/>
          </p:nvSpPr>
          <p:spPr>
            <a:xfrm>
              <a:off x="0" y="2440723"/>
              <a:ext cx="8311798" cy="2723737"/>
            </a:xfrm>
            <a:prstGeom prst="rect">
              <a:avLst/>
            </a:prstGeom>
          </p:spPr>
          <p:txBody>
            <a:bodyPr lIns="0" tIns="0" rIns="0" bIns="0" rtlCol="0" anchor="t">
              <a:spAutoFit/>
            </a:bodyPr>
            <a:lstStyle/>
            <a:p>
              <a:pPr>
                <a:lnSpc>
                  <a:spcPts val="2660"/>
                </a:lnSpc>
              </a:pPr>
              <a:r>
                <a:rPr lang="en-US" sz="1900" dirty="0">
                  <a:solidFill>
                    <a:srgbClr val="FBFFFC"/>
                  </a:solidFill>
                  <a:latin typeface="Lato"/>
                </a:rPr>
                <a:t> 1- </a:t>
              </a:r>
              <a:r>
                <a:rPr lang="en-US" sz="1900" dirty="0" err="1">
                  <a:solidFill>
                    <a:srgbClr val="FBFFFC"/>
                  </a:solidFill>
                  <a:latin typeface="Lato"/>
                </a:rPr>
                <a:t>Teröristler</a:t>
              </a:r>
              <a:r>
                <a:rPr lang="en-US" sz="1900" dirty="0">
                  <a:solidFill>
                    <a:srgbClr val="FBFFFC"/>
                  </a:solidFill>
                  <a:latin typeface="Lato"/>
                </a:rPr>
                <a:t> ve </a:t>
              </a:r>
              <a:r>
                <a:rPr lang="en-US" sz="1900" dirty="0" err="1">
                  <a:solidFill>
                    <a:srgbClr val="FBFFFC"/>
                  </a:solidFill>
                  <a:latin typeface="Lato"/>
                </a:rPr>
                <a:t>bombacılar</a:t>
              </a:r>
              <a:r>
                <a:rPr lang="en-US" sz="1900" dirty="0">
                  <a:solidFill>
                    <a:srgbClr val="FBFFFC"/>
                  </a:solidFill>
                  <a:latin typeface="Lato"/>
                </a:rPr>
                <a:t> </a:t>
              </a:r>
              <a:r>
                <a:rPr lang="en-US" sz="1900" dirty="0" err="1">
                  <a:solidFill>
                    <a:srgbClr val="FBFFFC"/>
                  </a:solidFill>
                  <a:latin typeface="Lato"/>
                </a:rPr>
                <a:t>tarafından</a:t>
              </a:r>
              <a:r>
                <a:rPr lang="en-US" sz="1900" dirty="0">
                  <a:solidFill>
                    <a:srgbClr val="FBFFFC"/>
                  </a:solidFill>
                  <a:latin typeface="Lato"/>
                </a:rPr>
                <a:t> </a:t>
              </a:r>
              <a:r>
                <a:rPr lang="en-US" sz="1900" dirty="0" err="1" smtClean="0">
                  <a:solidFill>
                    <a:srgbClr val="FBFFFC"/>
                  </a:solidFill>
                  <a:latin typeface="Lato"/>
                </a:rPr>
                <a:t>öldürülenler</a:t>
              </a:r>
              <a:endParaRPr lang="tr-TR" sz="1900" dirty="0" smtClean="0">
                <a:solidFill>
                  <a:srgbClr val="FBFFFC"/>
                </a:solidFill>
                <a:latin typeface="Lato"/>
              </a:endParaRPr>
            </a:p>
            <a:p>
              <a:pPr>
                <a:lnSpc>
                  <a:spcPts val="2660"/>
                </a:lnSpc>
              </a:pPr>
              <a:r>
                <a:rPr lang="en-US" sz="1900" dirty="0" smtClean="0">
                  <a:solidFill>
                    <a:srgbClr val="FBFFFC"/>
                  </a:solidFill>
                  <a:latin typeface="Lato"/>
                </a:rPr>
                <a:t> </a:t>
              </a:r>
              <a:r>
                <a:rPr lang="en-US" sz="1900" dirty="0">
                  <a:solidFill>
                    <a:srgbClr val="FBFFFC"/>
                  </a:solidFill>
                  <a:latin typeface="Lato"/>
                </a:rPr>
                <a:t>2- </a:t>
              </a:r>
              <a:r>
                <a:rPr lang="en-US" sz="1900" dirty="0" err="1">
                  <a:solidFill>
                    <a:srgbClr val="FBFFFC"/>
                  </a:solidFill>
                  <a:latin typeface="Lato"/>
                </a:rPr>
                <a:t>Teröristler</a:t>
              </a:r>
              <a:r>
                <a:rPr lang="en-US" sz="1900" dirty="0">
                  <a:solidFill>
                    <a:srgbClr val="FBFFFC"/>
                  </a:solidFill>
                  <a:latin typeface="Lato"/>
                </a:rPr>
                <a:t> </a:t>
              </a:r>
              <a:r>
                <a:rPr lang="en-US" sz="1900" dirty="0" err="1">
                  <a:solidFill>
                    <a:srgbClr val="FBFFFC"/>
                  </a:solidFill>
                  <a:latin typeface="Lato"/>
                </a:rPr>
                <a:t>tarafından</a:t>
              </a:r>
              <a:r>
                <a:rPr lang="en-US" sz="1900" dirty="0">
                  <a:solidFill>
                    <a:srgbClr val="FBFFFC"/>
                  </a:solidFill>
                  <a:latin typeface="Lato"/>
                </a:rPr>
                <a:t> </a:t>
              </a:r>
              <a:r>
                <a:rPr lang="en-US" sz="1900" dirty="0" err="1">
                  <a:solidFill>
                    <a:srgbClr val="FBFFFC"/>
                  </a:solidFill>
                  <a:latin typeface="Lato"/>
                </a:rPr>
                <a:t>yaralanmış</a:t>
              </a:r>
              <a:r>
                <a:rPr lang="en-US" sz="1900" dirty="0">
                  <a:solidFill>
                    <a:srgbClr val="FBFFFC"/>
                  </a:solidFill>
                  <a:latin typeface="Lato"/>
                </a:rPr>
                <a:t> veya </a:t>
              </a:r>
              <a:r>
                <a:rPr lang="en-US" sz="1900" dirty="0" err="1">
                  <a:solidFill>
                    <a:srgbClr val="FBFFFC"/>
                  </a:solidFill>
                  <a:latin typeface="Lato"/>
                </a:rPr>
                <a:t>zihinsel</a:t>
              </a:r>
              <a:r>
                <a:rPr lang="en-US" sz="1900" dirty="0">
                  <a:solidFill>
                    <a:srgbClr val="FBFFFC"/>
                  </a:solidFill>
                  <a:latin typeface="Lato"/>
                </a:rPr>
                <a:t> </a:t>
              </a:r>
              <a:r>
                <a:rPr lang="en-US" sz="1900" dirty="0" err="1">
                  <a:solidFill>
                    <a:srgbClr val="FBFFFC"/>
                  </a:solidFill>
                  <a:latin typeface="Lato"/>
                </a:rPr>
                <a:t>işkence</a:t>
              </a:r>
              <a:r>
                <a:rPr lang="en-US" sz="1900" dirty="0">
                  <a:solidFill>
                    <a:srgbClr val="FBFFFC"/>
                  </a:solidFill>
                  <a:latin typeface="Lato"/>
                </a:rPr>
                <a:t> </a:t>
              </a:r>
              <a:r>
                <a:rPr lang="en-US" sz="1900" dirty="0" err="1">
                  <a:solidFill>
                    <a:srgbClr val="FBFFFC"/>
                  </a:solidFill>
                  <a:latin typeface="Lato"/>
                </a:rPr>
                <a:t>görmüş</a:t>
              </a:r>
              <a:r>
                <a:rPr lang="en-US" sz="1900" dirty="0">
                  <a:solidFill>
                    <a:srgbClr val="FBFFFC"/>
                  </a:solidFill>
                  <a:latin typeface="Lato"/>
                </a:rPr>
                <a:t> </a:t>
              </a:r>
              <a:r>
                <a:rPr lang="en-US" sz="1900" dirty="0" err="1">
                  <a:solidFill>
                    <a:srgbClr val="FBFFFC"/>
                  </a:solidFill>
                  <a:latin typeface="Lato"/>
                </a:rPr>
                <a:t>ancak</a:t>
              </a:r>
              <a:r>
                <a:rPr lang="en-US" sz="1900" dirty="0">
                  <a:solidFill>
                    <a:srgbClr val="FBFFFC"/>
                  </a:solidFill>
                  <a:latin typeface="Lato"/>
                </a:rPr>
                <a:t> </a:t>
              </a:r>
              <a:r>
                <a:rPr lang="en-US" sz="1900" dirty="0" err="1">
                  <a:solidFill>
                    <a:srgbClr val="FBFFFC"/>
                  </a:solidFill>
                  <a:latin typeface="Lato"/>
                </a:rPr>
                <a:t>sonuçta</a:t>
              </a:r>
              <a:r>
                <a:rPr lang="en-US" sz="1900" dirty="0">
                  <a:solidFill>
                    <a:srgbClr val="FBFFFC"/>
                  </a:solidFill>
                  <a:latin typeface="Lato"/>
                </a:rPr>
                <a:t> </a:t>
              </a:r>
              <a:r>
                <a:rPr lang="en-US" sz="1900" dirty="0" err="1">
                  <a:solidFill>
                    <a:srgbClr val="FBFFFC"/>
                  </a:solidFill>
                  <a:latin typeface="Lato"/>
                </a:rPr>
                <a:t>serbest</a:t>
              </a:r>
              <a:r>
                <a:rPr lang="en-US" sz="1900" dirty="0">
                  <a:solidFill>
                    <a:srgbClr val="FBFFFC"/>
                  </a:solidFill>
                  <a:latin typeface="Lato"/>
                </a:rPr>
                <a:t> </a:t>
              </a:r>
              <a:r>
                <a:rPr lang="en-US" sz="1900" dirty="0" err="1">
                  <a:solidFill>
                    <a:srgbClr val="FBFFFC"/>
                  </a:solidFill>
                  <a:latin typeface="Lato"/>
                </a:rPr>
                <a:t>bırakılmış</a:t>
              </a:r>
              <a:r>
                <a:rPr lang="en-US" sz="1900" dirty="0">
                  <a:solidFill>
                    <a:srgbClr val="FBFFFC"/>
                  </a:solidFill>
                  <a:latin typeface="Lato"/>
                </a:rPr>
                <a:t> </a:t>
              </a:r>
              <a:r>
                <a:rPr lang="en-US" sz="1900" dirty="0" err="1">
                  <a:solidFill>
                    <a:srgbClr val="FBFFFC"/>
                  </a:solidFill>
                  <a:latin typeface="Lato"/>
                </a:rPr>
                <a:t>ya</a:t>
              </a:r>
              <a:r>
                <a:rPr lang="en-US" sz="1900" dirty="0">
                  <a:solidFill>
                    <a:srgbClr val="FBFFFC"/>
                  </a:solidFill>
                  <a:latin typeface="Lato"/>
                </a:rPr>
                <a:t> da </a:t>
              </a:r>
              <a:r>
                <a:rPr lang="en-US" sz="1900" dirty="0" err="1">
                  <a:solidFill>
                    <a:srgbClr val="FBFFFC"/>
                  </a:solidFill>
                  <a:latin typeface="Lato"/>
                </a:rPr>
                <a:t>özgür</a:t>
              </a:r>
              <a:r>
                <a:rPr lang="en-US" sz="1900" dirty="0">
                  <a:solidFill>
                    <a:srgbClr val="FBFFFC"/>
                  </a:solidFill>
                  <a:latin typeface="Lato"/>
                </a:rPr>
                <a:t> kalmış </a:t>
              </a:r>
              <a:r>
                <a:rPr lang="en-US" sz="1900" dirty="0" err="1">
                  <a:solidFill>
                    <a:srgbClr val="FBFFFC"/>
                  </a:solidFill>
                  <a:latin typeface="Lato"/>
                </a:rPr>
                <a:t>kişiler</a:t>
              </a:r>
              <a:endParaRPr lang="en-US" sz="1900" dirty="0">
                <a:solidFill>
                  <a:srgbClr val="FBFFFC"/>
                </a:solidFill>
                <a:latin typeface="Lato"/>
              </a:endParaRPr>
            </a:p>
            <a:p>
              <a:pPr algn="l">
                <a:lnSpc>
                  <a:spcPts val="2660"/>
                </a:lnSpc>
              </a:pPr>
              <a:r>
                <a:rPr lang="en-US" sz="1900" dirty="0">
                  <a:solidFill>
                    <a:srgbClr val="FBFFFC"/>
                  </a:solidFill>
                  <a:latin typeface="Lato"/>
                </a:rPr>
                <a:t> 3- </a:t>
              </a:r>
              <a:r>
                <a:rPr lang="en-US" sz="1900" dirty="0" err="1">
                  <a:solidFill>
                    <a:srgbClr val="FBFFFC"/>
                  </a:solidFill>
                  <a:latin typeface="Lato"/>
                </a:rPr>
                <a:t>Teröre</a:t>
              </a:r>
              <a:r>
                <a:rPr lang="en-US" sz="1900" dirty="0">
                  <a:solidFill>
                    <a:srgbClr val="FBFFFC"/>
                  </a:solidFill>
                  <a:latin typeface="Lato"/>
                </a:rPr>
                <a:t> karşı </a:t>
              </a:r>
              <a:r>
                <a:rPr lang="en-US" sz="1900" dirty="0" err="1">
                  <a:solidFill>
                    <a:srgbClr val="FBFFFC"/>
                  </a:solidFill>
                  <a:latin typeface="Lato"/>
                </a:rPr>
                <a:t>mücadele</a:t>
              </a:r>
              <a:r>
                <a:rPr lang="en-US" sz="1900" dirty="0">
                  <a:solidFill>
                    <a:srgbClr val="FBFFFC"/>
                  </a:solidFill>
                  <a:latin typeface="Lato"/>
                </a:rPr>
                <a:t> </a:t>
              </a:r>
              <a:r>
                <a:rPr lang="en-US" sz="1900" dirty="0" err="1">
                  <a:solidFill>
                    <a:srgbClr val="FBFFFC"/>
                  </a:solidFill>
                  <a:latin typeface="Lato"/>
                </a:rPr>
                <a:t>operasyonunda</a:t>
              </a:r>
              <a:r>
                <a:rPr lang="en-US" sz="1900" dirty="0">
                  <a:solidFill>
                    <a:srgbClr val="FBFFFC"/>
                  </a:solidFill>
                  <a:latin typeface="Lato"/>
                </a:rPr>
                <a:t> </a:t>
              </a:r>
              <a:r>
                <a:rPr lang="en-US" sz="1900" dirty="0" err="1">
                  <a:solidFill>
                    <a:srgbClr val="FBFFFC"/>
                  </a:solidFill>
                  <a:latin typeface="Lato"/>
                </a:rPr>
                <a:t>yaralanan</a:t>
              </a:r>
              <a:r>
                <a:rPr lang="en-US" sz="1900" dirty="0">
                  <a:solidFill>
                    <a:srgbClr val="FBFFFC"/>
                  </a:solidFill>
                  <a:latin typeface="Lato"/>
                </a:rPr>
                <a:t> veya </a:t>
              </a:r>
              <a:r>
                <a:rPr lang="en-US" sz="1900" dirty="0" err="1">
                  <a:solidFill>
                    <a:srgbClr val="FBFFFC"/>
                  </a:solidFill>
                  <a:latin typeface="Lato"/>
                </a:rPr>
                <a:t>ölenler</a:t>
              </a:r>
              <a:endParaRPr lang="en-US" sz="1900" dirty="0">
                <a:solidFill>
                  <a:srgbClr val="FBFFFC"/>
                </a:solidFill>
                <a:latin typeface="Lato"/>
              </a:endParaRPr>
            </a:p>
          </p:txBody>
        </p:sp>
      </p:grpSp>
      <p:grpSp>
        <p:nvGrpSpPr>
          <p:cNvPr id="6" name="Group 6"/>
          <p:cNvGrpSpPr/>
          <p:nvPr/>
        </p:nvGrpSpPr>
        <p:grpSpPr>
          <a:xfrm>
            <a:off x="1144347" y="4481196"/>
            <a:ext cx="6869872" cy="4486647"/>
            <a:chOff x="0" y="0"/>
            <a:chExt cx="9159830" cy="5982196"/>
          </a:xfrm>
        </p:grpSpPr>
        <p:sp>
          <p:nvSpPr>
            <p:cNvPr id="7" name="TextBox 7"/>
            <p:cNvSpPr txBox="1"/>
            <p:nvPr/>
          </p:nvSpPr>
          <p:spPr>
            <a:xfrm>
              <a:off x="0" y="-66675"/>
              <a:ext cx="9159830" cy="1409488"/>
            </a:xfrm>
            <a:prstGeom prst="rect">
              <a:avLst/>
            </a:prstGeom>
          </p:spPr>
          <p:txBody>
            <a:bodyPr lIns="0" tIns="0" rIns="0" bIns="0" rtlCol="0" anchor="t">
              <a:spAutoFit/>
            </a:bodyPr>
            <a:lstStyle/>
            <a:p>
              <a:pPr algn="l">
                <a:lnSpc>
                  <a:spcPts val="4340"/>
                </a:lnSpc>
              </a:pPr>
              <a:r>
                <a:rPr lang="en-US" sz="3100" dirty="0">
                  <a:solidFill>
                    <a:srgbClr val="FBFFFC"/>
                  </a:solidFill>
                  <a:latin typeface="Oswald"/>
                </a:rPr>
                <a:t>TERÖR OLAYLARINDAN DOLAYLI ETKILENENLER OLARAK AŞAĞIDAKI GIBI GRUPLANDIRILABILIR </a:t>
              </a:r>
            </a:p>
          </p:txBody>
        </p:sp>
        <p:sp>
          <p:nvSpPr>
            <p:cNvPr id="8" name="TextBox 8"/>
            <p:cNvSpPr txBox="1"/>
            <p:nvPr/>
          </p:nvSpPr>
          <p:spPr>
            <a:xfrm>
              <a:off x="0" y="1644008"/>
              <a:ext cx="8311798" cy="4367953"/>
            </a:xfrm>
            <a:prstGeom prst="rect">
              <a:avLst/>
            </a:prstGeom>
          </p:spPr>
          <p:txBody>
            <a:bodyPr lIns="0" tIns="0" rIns="0" bIns="0" rtlCol="0" anchor="t">
              <a:spAutoFit/>
            </a:bodyPr>
            <a:lstStyle/>
            <a:p>
              <a:pPr>
                <a:lnSpc>
                  <a:spcPts val="2660"/>
                </a:lnSpc>
              </a:pPr>
              <a:r>
                <a:rPr lang="en-US" sz="1900">
                  <a:solidFill>
                    <a:srgbClr val="FBFFFC"/>
                  </a:solidFill>
                  <a:latin typeface="Lato"/>
                </a:rPr>
                <a:t> 1- Doğrudan ve birincil kurbanların aileleri, arkadaş ve iş arkadaşları </a:t>
              </a:r>
            </a:p>
            <a:p>
              <a:pPr>
                <a:lnSpc>
                  <a:spcPts val="2660"/>
                </a:lnSpc>
              </a:pPr>
              <a:r>
                <a:rPr lang="en-US" sz="1900">
                  <a:solidFill>
                    <a:srgbClr val="FBFFFC"/>
                  </a:solidFill>
                  <a:latin typeface="Lato"/>
                </a:rPr>
                <a:t>2- Teröristlerin “ölüm listesinde” ismi olanlar </a:t>
              </a:r>
            </a:p>
            <a:p>
              <a:pPr>
                <a:lnSpc>
                  <a:spcPts val="2660"/>
                </a:lnSpc>
              </a:pPr>
              <a:r>
                <a:rPr lang="en-US" sz="1900">
                  <a:solidFill>
                    <a:srgbClr val="FBFFFC"/>
                  </a:solidFill>
                  <a:latin typeface="Lato"/>
                </a:rPr>
                <a:t>3- Gelecekteki kurbanın kendileri olabileceğine dair sağlam ve gerçekçi gerekçeleri olanlar</a:t>
              </a:r>
            </a:p>
            <a:p>
              <a:pPr>
                <a:lnSpc>
                  <a:spcPts val="2520"/>
                </a:lnSpc>
              </a:pPr>
              <a:r>
                <a:rPr lang="en-US" sz="1800">
                  <a:solidFill>
                    <a:srgbClr val="FBFFFC"/>
                  </a:solidFill>
                  <a:latin typeface="Lato"/>
                </a:rPr>
                <a:t> 4- Terör olaylarına ilk müdahalede bulunan ekipte yer alarak travmatize olanlar ve tükenmişlik yaşayanlar </a:t>
              </a:r>
            </a:p>
            <a:p>
              <a:pPr>
                <a:lnSpc>
                  <a:spcPts val="2660"/>
                </a:lnSpc>
              </a:pPr>
              <a:r>
                <a:rPr lang="en-US" sz="1900">
                  <a:solidFill>
                    <a:srgbClr val="FBFFFC"/>
                  </a:solidFill>
                  <a:latin typeface="Lato"/>
                </a:rPr>
                <a:t>5- Terör eylemleri nedeniyle gelir kaybı yaşayanlar ve maddi hasar görenler </a:t>
              </a:r>
            </a:p>
            <a:p>
              <a:pPr algn="l">
                <a:lnSpc>
                  <a:spcPts val="2660"/>
                </a:lnSpc>
              </a:pPr>
              <a:r>
                <a:rPr lang="en-US" sz="1900">
                  <a:solidFill>
                    <a:srgbClr val="FBFFFC"/>
                  </a:solidFill>
                  <a:latin typeface="Lato"/>
                </a:rPr>
                <a:t>6- Terör tehdidi nedeniyle normal yaşam tarzı değişenler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0" y="893718"/>
            <a:ext cx="12029810" cy="1478653"/>
          </a:xfrm>
          <a:prstGeom prst="rect">
            <a:avLst/>
          </a:prstGeom>
          <a:solidFill>
            <a:srgbClr val="254769"/>
          </a:solidFill>
        </p:spPr>
      </p:sp>
      <p:pic>
        <p:nvPicPr>
          <p:cNvPr id="3" name="Picture 3"/>
          <p:cNvPicPr>
            <a:picLocks noChangeAspect="1"/>
          </p:cNvPicPr>
          <p:nvPr/>
        </p:nvPicPr>
        <p:blipFill>
          <a:blip r:embed="rId2"/>
          <a:srcRect l="19243" r="11191"/>
          <a:stretch>
            <a:fillRect/>
          </a:stretch>
        </p:blipFill>
        <p:spPr>
          <a:xfrm>
            <a:off x="10609842" y="0"/>
            <a:ext cx="13680886" cy="10287000"/>
          </a:xfrm>
          <a:prstGeom prst="rect">
            <a:avLst/>
          </a:prstGeom>
        </p:spPr>
      </p:pic>
      <p:sp>
        <p:nvSpPr>
          <p:cNvPr id="4" name="TextBox 4"/>
          <p:cNvSpPr txBox="1"/>
          <p:nvPr/>
        </p:nvSpPr>
        <p:spPr>
          <a:xfrm>
            <a:off x="1028700" y="1041448"/>
            <a:ext cx="11001110" cy="1020068"/>
          </a:xfrm>
          <a:prstGeom prst="rect">
            <a:avLst/>
          </a:prstGeom>
        </p:spPr>
        <p:txBody>
          <a:bodyPr lIns="0" tIns="0" rIns="0" bIns="0" rtlCol="0" anchor="t">
            <a:spAutoFit/>
          </a:bodyPr>
          <a:lstStyle/>
          <a:p>
            <a:pPr algn="l">
              <a:lnSpc>
                <a:spcPts val="8400"/>
              </a:lnSpc>
            </a:pPr>
            <a:r>
              <a:rPr lang="en-US" sz="6000" dirty="0">
                <a:solidFill>
                  <a:srgbClr val="F6505C"/>
                </a:solidFill>
                <a:latin typeface="Oswald"/>
              </a:rPr>
              <a:t>TERÖR VE TRAVMA</a:t>
            </a:r>
          </a:p>
        </p:txBody>
      </p:sp>
      <p:sp>
        <p:nvSpPr>
          <p:cNvPr id="5" name="TextBox 5"/>
          <p:cNvSpPr txBox="1"/>
          <p:nvPr/>
        </p:nvSpPr>
        <p:spPr>
          <a:xfrm>
            <a:off x="561988" y="3133389"/>
            <a:ext cx="9329505" cy="4930775"/>
          </a:xfrm>
          <a:prstGeom prst="rect">
            <a:avLst/>
          </a:prstGeom>
        </p:spPr>
        <p:txBody>
          <a:bodyPr lIns="0" tIns="0" rIns="0" bIns="0" rtlCol="0" anchor="t">
            <a:spAutoFit/>
          </a:bodyPr>
          <a:lstStyle/>
          <a:p>
            <a:pPr algn="just">
              <a:lnSpc>
                <a:spcPts val="2800"/>
              </a:lnSpc>
            </a:pPr>
            <a:r>
              <a:rPr lang="en-US" sz="2000" dirty="0">
                <a:solidFill>
                  <a:srgbClr val="FBFFFC"/>
                </a:solidFill>
                <a:latin typeface="Lato"/>
              </a:rPr>
              <a:t>Psikolojik travma, travmatik olayın yaşanması </a:t>
            </a:r>
            <a:r>
              <a:rPr lang="en-US" sz="2000" dirty="0" err="1">
                <a:solidFill>
                  <a:srgbClr val="FBFFFC"/>
                </a:solidFill>
                <a:latin typeface="Lato"/>
              </a:rPr>
              <a:t>esnasında</a:t>
            </a:r>
            <a:r>
              <a:rPr lang="en-US" sz="2000" dirty="0">
                <a:solidFill>
                  <a:srgbClr val="FBFFFC"/>
                </a:solidFill>
                <a:latin typeface="Lato"/>
              </a:rPr>
              <a:t> </a:t>
            </a:r>
            <a:r>
              <a:rPr lang="en-US" sz="2000" dirty="0" err="1">
                <a:solidFill>
                  <a:srgbClr val="FBFFFC"/>
                </a:solidFill>
                <a:latin typeface="Lato"/>
              </a:rPr>
              <a:t>kurbanın</a:t>
            </a:r>
            <a:r>
              <a:rPr lang="en-US" sz="2000" dirty="0">
                <a:solidFill>
                  <a:srgbClr val="FBFFFC"/>
                </a:solidFill>
                <a:latin typeface="Lato"/>
              </a:rPr>
              <a:t> yaşamını alt üst eden bir </a:t>
            </a:r>
            <a:r>
              <a:rPr lang="en-US" sz="2000" dirty="0" err="1">
                <a:solidFill>
                  <a:srgbClr val="FBFFFC"/>
                </a:solidFill>
                <a:latin typeface="Lato"/>
              </a:rPr>
              <a:t>güç</a:t>
            </a:r>
            <a:r>
              <a:rPr lang="en-US" sz="2000" dirty="0">
                <a:solidFill>
                  <a:srgbClr val="FBFFFC"/>
                </a:solidFill>
                <a:latin typeface="Lato"/>
              </a:rPr>
              <a:t> </a:t>
            </a:r>
            <a:r>
              <a:rPr lang="en-US" sz="2000" dirty="0" err="1">
                <a:solidFill>
                  <a:srgbClr val="FBFFFC"/>
                </a:solidFill>
                <a:latin typeface="Lato"/>
              </a:rPr>
              <a:t>tarafından</a:t>
            </a:r>
            <a:r>
              <a:rPr lang="en-US" sz="2000" dirty="0">
                <a:solidFill>
                  <a:srgbClr val="FBFFFC"/>
                </a:solidFill>
                <a:latin typeface="Lato"/>
              </a:rPr>
              <a:t> </a:t>
            </a:r>
            <a:r>
              <a:rPr lang="en-US" sz="2000" dirty="0" err="1">
                <a:solidFill>
                  <a:srgbClr val="FBFFFC"/>
                </a:solidFill>
                <a:latin typeface="Lato"/>
              </a:rPr>
              <a:t>çaresiz</a:t>
            </a:r>
            <a:r>
              <a:rPr lang="en-US" sz="2000" dirty="0">
                <a:solidFill>
                  <a:srgbClr val="FBFFFC"/>
                </a:solidFill>
                <a:latin typeface="Lato"/>
              </a:rPr>
              <a:t> </a:t>
            </a:r>
            <a:r>
              <a:rPr lang="en-US" sz="2000" dirty="0" err="1">
                <a:solidFill>
                  <a:srgbClr val="FBFFFC"/>
                </a:solidFill>
                <a:latin typeface="Lato"/>
              </a:rPr>
              <a:t>bırakılması</a:t>
            </a:r>
            <a:r>
              <a:rPr lang="en-US" sz="2000" dirty="0">
                <a:solidFill>
                  <a:srgbClr val="FBFFFC"/>
                </a:solidFill>
                <a:latin typeface="Lato"/>
              </a:rPr>
              <a:t> sonucu yaşanan bir </a:t>
            </a:r>
            <a:r>
              <a:rPr lang="en-US" sz="2000" dirty="0" err="1">
                <a:solidFill>
                  <a:srgbClr val="FBFFFC"/>
                </a:solidFill>
                <a:latin typeface="Lato"/>
              </a:rPr>
              <a:t>güçsüzlük</a:t>
            </a:r>
            <a:r>
              <a:rPr lang="en-US" sz="2000" dirty="0">
                <a:solidFill>
                  <a:srgbClr val="FBFFFC"/>
                </a:solidFill>
                <a:latin typeface="Lato"/>
              </a:rPr>
              <a:t> </a:t>
            </a:r>
            <a:r>
              <a:rPr lang="en-US" sz="2000" dirty="0" err="1">
                <a:solidFill>
                  <a:srgbClr val="FBFFFC"/>
                </a:solidFill>
                <a:latin typeface="Lato"/>
              </a:rPr>
              <a:t>acısıdır</a:t>
            </a:r>
            <a:r>
              <a:rPr lang="en-US" sz="2000" dirty="0">
                <a:solidFill>
                  <a:srgbClr val="FBFFFC"/>
                </a:solidFill>
                <a:latin typeface="Lato"/>
              </a:rPr>
              <a:t>  Travmatik </a:t>
            </a:r>
            <a:r>
              <a:rPr lang="en-US" sz="2000" dirty="0" err="1">
                <a:solidFill>
                  <a:srgbClr val="FBFFFC"/>
                </a:solidFill>
                <a:latin typeface="Lato"/>
              </a:rPr>
              <a:t>olayların</a:t>
            </a:r>
            <a:r>
              <a:rPr lang="en-US" sz="2000" dirty="0">
                <a:solidFill>
                  <a:srgbClr val="FBFFFC"/>
                </a:solidFill>
                <a:latin typeface="Lato"/>
              </a:rPr>
              <a:t> </a:t>
            </a:r>
            <a:r>
              <a:rPr lang="en-US" sz="2000" dirty="0" err="1">
                <a:solidFill>
                  <a:srgbClr val="FBFFFC"/>
                </a:solidFill>
                <a:latin typeface="Lato"/>
              </a:rPr>
              <a:t>tümü</a:t>
            </a:r>
            <a:r>
              <a:rPr lang="en-US" sz="2000" dirty="0">
                <a:solidFill>
                  <a:srgbClr val="FBFFFC"/>
                </a:solidFill>
                <a:latin typeface="Lato"/>
              </a:rPr>
              <a:t> </a:t>
            </a:r>
            <a:r>
              <a:rPr lang="en-US" sz="2000" dirty="0" err="1">
                <a:solidFill>
                  <a:srgbClr val="FBFFFC"/>
                </a:solidFill>
                <a:latin typeface="Lato"/>
              </a:rPr>
              <a:t>şiddet</a:t>
            </a:r>
            <a:r>
              <a:rPr lang="en-US" sz="2000" dirty="0">
                <a:solidFill>
                  <a:srgbClr val="FBFFFC"/>
                </a:solidFill>
                <a:latin typeface="Lato"/>
              </a:rPr>
              <a:t> </a:t>
            </a:r>
            <a:r>
              <a:rPr lang="en-US" sz="2000" dirty="0" err="1">
                <a:solidFill>
                  <a:srgbClr val="FBFFFC"/>
                </a:solidFill>
                <a:latin typeface="Lato"/>
              </a:rPr>
              <a:t>içeren</a:t>
            </a:r>
            <a:r>
              <a:rPr lang="en-US" sz="2000" dirty="0">
                <a:solidFill>
                  <a:srgbClr val="FBFFFC"/>
                </a:solidFill>
                <a:latin typeface="Lato"/>
              </a:rPr>
              <a:t> olaylar </a:t>
            </a:r>
            <a:r>
              <a:rPr lang="en-US" sz="2000" dirty="0" err="1">
                <a:solidFill>
                  <a:srgbClr val="FBFFFC"/>
                </a:solidFill>
                <a:latin typeface="Lato"/>
              </a:rPr>
              <a:t>değildir</a:t>
            </a:r>
            <a:r>
              <a:rPr lang="en-US" sz="2000" dirty="0">
                <a:solidFill>
                  <a:srgbClr val="FBFFFC"/>
                </a:solidFill>
                <a:latin typeface="Lato"/>
              </a:rPr>
              <a:t>, </a:t>
            </a:r>
            <a:r>
              <a:rPr lang="en-US" sz="2000" dirty="0" err="1">
                <a:solidFill>
                  <a:srgbClr val="FBFFFC"/>
                </a:solidFill>
                <a:latin typeface="Lato"/>
              </a:rPr>
              <a:t>örneğin</a:t>
            </a:r>
            <a:r>
              <a:rPr lang="en-US" sz="2000" dirty="0">
                <a:solidFill>
                  <a:srgbClr val="FBFFFC"/>
                </a:solidFill>
                <a:latin typeface="Lato"/>
              </a:rPr>
              <a:t> </a:t>
            </a:r>
            <a:r>
              <a:rPr lang="en-US" sz="2000" dirty="0" err="1">
                <a:solidFill>
                  <a:srgbClr val="FBFFFC"/>
                </a:solidFill>
                <a:latin typeface="Lato"/>
              </a:rPr>
              <a:t>tıbbi</a:t>
            </a:r>
            <a:r>
              <a:rPr lang="en-US" sz="2000" dirty="0">
                <a:solidFill>
                  <a:srgbClr val="FBFFFC"/>
                </a:solidFill>
                <a:latin typeface="Lato"/>
              </a:rPr>
              <a:t> bir müdahale de travmatik </a:t>
            </a:r>
            <a:r>
              <a:rPr lang="en-US" sz="2000" dirty="0" err="1">
                <a:solidFill>
                  <a:srgbClr val="FBFFFC"/>
                </a:solidFill>
                <a:latin typeface="Lato"/>
              </a:rPr>
              <a:t>etki</a:t>
            </a:r>
            <a:r>
              <a:rPr lang="en-US" sz="2000" dirty="0">
                <a:solidFill>
                  <a:srgbClr val="FBFFFC"/>
                </a:solidFill>
                <a:latin typeface="Lato"/>
              </a:rPr>
              <a:t> </a:t>
            </a:r>
            <a:r>
              <a:rPr lang="en-US" sz="2000" dirty="0" err="1">
                <a:solidFill>
                  <a:srgbClr val="FBFFFC"/>
                </a:solidFill>
                <a:latin typeface="Lato"/>
              </a:rPr>
              <a:t>oluşturabilir</a:t>
            </a:r>
            <a:r>
              <a:rPr lang="en-US" sz="2000" dirty="0">
                <a:solidFill>
                  <a:srgbClr val="FBFFFC"/>
                </a:solidFill>
                <a:latin typeface="Lato"/>
              </a:rPr>
              <a:t> . Travmatik </a:t>
            </a:r>
            <a:r>
              <a:rPr lang="en-US" sz="2000" dirty="0" err="1">
                <a:solidFill>
                  <a:srgbClr val="FBFFFC"/>
                </a:solidFill>
                <a:latin typeface="Lato"/>
              </a:rPr>
              <a:t>yaşantıların</a:t>
            </a:r>
            <a:r>
              <a:rPr lang="en-US" sz="2000" dirty="0">
                <a:solidFill>
                  <a:srgbClr val="FBFFFC"/>
                </a:solidFill>
                <a:latin typeface="Lato"/>
              </a:rPr>
              <a:t>, </a:t>
            </a:r>
            <a:r>
              <a:rPr lang="en-US" sz="2000" dirty="0" err="1">
                <a:solidFill>
                  <a:srgbClr val="FBFFFC"/>
                </a:solidFill>
                <a:latin typeface="Lato"/>
              </a:rPr>
              <a:t>terör</a:t>
            </a:r>
            <a:r>
              <a:rPr lang="en-US" sz="2000" dirty="0">
                <a:solidFill>
                  <a:srgbClr val="FBFFFC"/>
                </a:solidFill>
                <a:latin typeface="Lato"/>
              </a:rPr>
              <a:t> gibi çok geniş bir </a:t>
            </a:r>
            <a:r>
              <a:rPr lang="en-US" sz="2000" dirty="0" err="1">
                <a:solidFill>
                  <a:srgbClr val="FBFFFC"/>
                </a:solidFill>
                <a:latin typeface="Lato"/>
              </a:rPr>
              <a:t>kitleyi</a:t>
            </a:r>
            <a:r>
              <a:rPr lang="en-US" sz="2000" dirty="0">
                <a:solidFill>
                  <a:srgbClr val="FBFFFC"/>
                </a:solidFill>
                <a:latin typeface="Lato"/>
              </a:rPr>
              <a:t> etkileyen </a:t>
            </a:r>
            <a:r>
              <a:rPr lang="en-US" sz="2000" dirty="0" err="1">
                <a:solidFill>
                  <a:srgbClr val="FBFFFC"/>
                </a:solidFill>
                <a:latin typeface="Lato"/>
              </a:rPr>
              <a:t>olaylardan</a:t>
            </a:r>
            <a:r>
              <a:rPr lang="en-US" sz="2000" dirty="0">
                <a:solidFill>
                  <a:srgbClr val="FBFFFC"/>
                </a:solidFill>
                <a:latin typeface="Lato"/>
              </a:rPr>
              <a:t> </a:t>
            </a:r>
            <a:r>
              <a:rPr lang="en-US" sz="2000" dirty="0" err="1">
                <a:solidFill>
                  <a:srgbClr val="FBFFFC"/>
                </a:solidFill>
                <a:latin typeface="Lato"/>
              </a:rPr>
              <a:t>tamamen</a:t>
            </a:r>
            <a:r>
              <a:rPr lang="en-US" sz="2000" dirty="0">
                <a:solidFill>
                  <a:srgbClr val="FBFFFC"/>
                </a:solidFill>
                <a:latin typeface="Lato"/>
              </a:rPr>
              <a:t> </a:t>
            </a:r>
            <a:r>
              <a:rPr lang="en-US" sz="2000" dirty="0" err="1">
                <a:solidFill>
                  <a:srgbClr val="FBFFFC"/>
                </a:solidFill>
                <a:latin typeface="Lato"/>
              </a:rPr>
              <a:t>bireysel</a:t>
            </a:r>
            <a:r>
              <a:rPr lang="en-US" sz="2000" dirty="0">
                <a:solidFill>
                  <a:srgbClr val="FBFFFC"/>
                </a:solidFill>
                <a:latin typeface="Lato"/>
              </a:rPr>
              <a:t> olarak </a:t>
            </a:r>
            <a:r>
              <a:rPr lang="en-US" sz="2000" dirty="0" err="1">
                <a:solidFill>
                  <a:srgbClr val="FBFFFC"/>
                </a:solidFill>
                <a:latin typeface="Lato"/>
              </a:rPr>
              <a:t>tecrübe</a:t>
            </a:r>
            <a:r>
              <a:rPr lang="en-US" sz="2000" dirty="0">
                <a:solidFill>
                  <a:srgbClr val="FBFFFC"/>
                </a:solidFill>
                <a:latin typeface="Lato"/>
              </a:rPr>
              <a:t> edilen </a:t>
            </a:r>
            <a:r>
              <a:rPr lang="en-US" sz="2000" dirty="0" err="1">
                <a:solidFill>
                  <a:srgbClr val="FBFFFC"/>
                </a:solidFill>
                <a:latin typeface="Lato"/>
              </a:rPr>
              <a:t>yaşantılara</a:t>
            </a:r>
            <a:r>
              <a:rPr lang="en-US" sz="2000" dirty="0">
                <a:solidFill>
                  <a:srgbClr val="FBFFFC"/>
                </a:solidFill>
                <a:latin typeface="Lato"/>
              </a:rPr>
              <a:t> kadar geniş bir </a:t>
            </a:r>
            <a:r>
              <a:rPr lang="en-US" sz="2000" dirty="0" err="1">
                <a:solidFill>
                  <a:srgbClr val="FBFFFC"/>
                </a:solidFill>
                <a:latin typeface="Lato"/>
              </a:rPr>
              <a:t>çerçevesi</a:t>
            </a:r>
            <a:r>
              <a:rPr lang="en-US" sz="2000" dirty="0">
                <a:solidFill>
                  <a:srgbClr val="FBFFFC"/>
                </a:solidFill>
                <a:latin typeface="Lato"/>
              </a:rPr>
              <a:t> </a:t>
            </a:r>
            <a:r>
              <a:rPr lang="en-US" sz="2000" dirty="0" err="1">
                <a:solidFill>
                  <a:srgbClr val="FBFFFC"/>
                </a:solidFill>
                <a:latin typeface="Lato"/>
              </a:rPr>
              <a:t>vardır</a:t>
            </a:r>
            <a:r>
              <a:rPr lang="en-US" sz="2000" dirty="0">
                <a:solidFill>
                  <a:srgbClr val="FBFFFC"/>
                </a:solidFill>
                <a:latin typeface="Lato"/>
              </a:rPr>
              <a:t>. Travmatik </a:t>
            </a:r>
            <a:r>
              <a:rPr lang="en-US" sz="2000" dirty="0" err="1">
                <a:solidFill>
                  <a:srgbClr val="FBFFFC"/>
                </a:solidFill>
                <a:latin typeface="Lato"/>
              </a:rPr>
              <a:t>olaya</a:t>
            </a:r>
            <a:r>
              <a:rPr lang="en-US" sz="2000" dirty="0">
                <a:solidFill>
                  <a:srgbClr val="FBFFFC"/>
                </a:solidFill>
                <a:latin typeface="Lato"/>
              </a:rPr>
              <a:t> neden olan </a:t>
            </a:r>
            <a:r>
              <a:rPr lang="en-US" sz="2000" dirty="0" err="1">
                <a:solidFill>
                  <a:srgbClr val="FBFFFC"/>
                </a:solidFill>
                <a:latin typeface="Lato"/>
              </a:rPr>
              <a:t>güç</a:t>
            </a:r>
            <a:r>
              <a:rPr lang="en-US" sz="2000" dirty="0">
                <a:solidFill>
                  <a:srgbClr val="FBFFFC"/>
                </a:solidFill>
                <a:latin typeface="Lato"/>
              </a:rPr>
              <a:t> bir doğa olayı </a:t>
            </a:r>
            <a:r>
              <a:rPr lang="en-US" sz="2000" dirty="0" err="1">
                <a:solidFill>
                  <a:srgbClr val="FBFFFC"/>
                </a:solidFill>
                <a:latin typeface="Lato"/>
              </a:rPr>
              <a:t>olduğunda</a:t>
            </a:r>
            <a:r>
              <a:rPr lang="en-US" sz="2000" dirty="0">
                <a:solidFill>
                  <a:srgbClr val="FBFFFC"/>
                </a:solidFill>
                <a:latin typeface="Lato"/>
              </a:rPr>
              <a:t> doğal bir </a:t>
            </a:r>
            <a:r>
              <a:rPr lang="en-US" sz="2000" dirty="0" err="1">
                <a:solidFill>
                  <a:srgbClr val="FBFFFC"/>
                </a:solidFill>
                <a:latin typeface="Lato"/>
              </a:rPr>
              <a:t>âfet</a:t>
            </a:r>
            <a:r>
              <a:rPr lang="en-US" sz="2000" dirty="0">
                <a:solidFill>
                  <a:srgbClr val="FBFFFC"/>
                </a:solidFill>
                <a:latin typeface="Lato"/>
              </a:rPr>
              <a:t>, </a:t>
            </a:r>
            <a:r>
              <a:rPr lang="en-US" sz="2000" dirty="0" err="1">
                <a:solidFill>
                  <a:srgbClr val="FBFFFC"/>
                </a:solidFill>
                <a:latin typeface="Lato"/>
              </a:rPr>
              <a:t>insan</a:t>
            </a:r>
            <a:r>
              <a:rPr lang="en-US" sz="2000" dirty="0">
                <a:solidFill>
                  <a:srgbClr val="FBFFFC"/>
                </a:solidFill>
                <a:latin typeface="Lato"/>
              </a:rPr>
              <a:t> </a:t>
            </a:r>
            <a:r>
              <a:rPr lang="en-US" sz="2000" dirty="0" err="1">
                <a:solidFill>
                  <a:srgbClr val="FBFFFC"/>
                </a:solidFill>
                <a:latin typeface="Lato"/>
              </a:rPr>
              <a:t>tarafından</a:t>
            </a:r>
            <a:r>
              <a:rPr lang="en-US" sz="2000" dirty="0">
                <a:solidFill>
                  <a:srgbClr val="FBFFFC"/>
                </a:solidFill>
                <a:latin typeface="Lato"/>
              </a:rPr>
              <a:t> </a:t>
            </a:r>
            <a:r>
              <a:rPr lang="en-US" sz="2000" dirty="0" err="1">
                <a:solidFill>
                  <a:srgbClr val="FBFFFC"/>
                </a:solidFill>
                <a:latin typeface="Lato"/>
              </a:rPr>
              <a:t>uygulandığında</a:t>
            </a:r>
            <a:r>
              <a:rPr lang="en-US" sz="2000" dirty="0">
                <a:solidFill>
                  <a:srgbClr val="FBFFFC"/>
                </a:solidFill>
                <a:latin typeface="Lato"/>
              </a:rPr>
              <a:t> ise </a:t>
            </a:r>
            <a:r>
              <a:rPr lang="en-US" sz="2000" dirty="0" err="1">
                <a:solidFill>
                  <a:srgbClr val="FBFFFC"/>
                </a:solidFill>
                <a:latin typeface="Lato"/>
              </a:rPr>
              <a:t>insan</a:t>
            </a:r>
            <a:r>
              <a:rPr lang="en-US" sz="2000" dirty="0">
                <a:solidFill>
                  <a:srgbClr val="FBFFFC"/>
                </a:solidFill>
                <a:latin typeface="Lato"/>
              </a:rPr>
              <a:t> </a:t>
            </a:r>
            <a:r>
              <a:rPr lang="en-US" sz="2000" dirty="0" err="1">
                <a:solidFill>
                  <a:srgbClr val="FBFFFC"/>
                </a:solidFill>
                <a:latin typeface="Lato"/>
              </a:rPr>
              <a:t>eliyle</a:t>
            </a:r>
            <a:r>
              <a:rPr lang="en-US" sz="2000" dirty="0">
                <a:solidFill>
                  <a:srgbClr val="FBFFFC"/>
                </a:solidFill>
                <a:latin typeface="Lato"/>
              </a:rPr>
              <a:t> </a:t>
            </a:r>
            <a:r>
              <a:rPr lang="en-US" sz="2000" dirty="0" err="1">
                <a:solidFill>
                  <a:srgbClr val="FBFFFC"/>
                </a:solidFill>
                <a:latin typeface="Lato"/>
              </a:rPr>
              <a:t>oluşturulan</a:t>
            </a:r>
            <a:r>
              <a:rPr lang="en-US" sz="2000" dirty="0">
                <a:solidFill>
                  <a:srgbClr val="FBFFFC"/>
                </a:solidFill>
                <a:latin typeface="Lato"/>
              </a:rPr>
              <a:t> bir </a:t>
            </a:r>
            <a:r>
              <a:rPr lang="en-US" sz="2000" dirty="0" err="1">
                <a:solidFill>
                  <a:srgbClr val="FBFFFC"/>
                </a:solidFill>
                <a:latin typeface="Lato"/>
              </a:rPr>
              <a:t>etki</a:t>
            </a:r>
            <a:r>
              <a:rPr lang="en-US" sz="2000" dirty="0">
                <a:solidFill>
                  <a:srgbClr val="FBFFFC"/>
                </a:solidFill>
                <a:latin typeface="Lato"/>
              </a:rPr>
              <a:t> </a:t>
            </a:r>
            <a:r>
              <a:rPr lang="en-US" sz="2000" dirty="0" err="1">
                <a:solidFill>
                  <a:srgbClr val="FBFFFC"/>
                </a:solidFill>
                <a:latin typeface="Lato"/>
              </a:rPr>
              <a:t>söz</a:t>
            </a:r>
            <a:r>
              <a:rPr lang="en-US" sz="2000" dirty="0">
                <a:solidFill>
                  <a:srgbClr val="FBFFFC"/>
                </a:solidFill>
                <a:latin typeface="Lato"/>
              </a:rPr>
              <a:t> </a:t>
            </a:r>
            <a:r>
              <a:rPr lang="en-US" sz="2000" dirty="0" err="1">
                <a:solidFill>
                  <a:srgbClr val="FBFFFC"/>
                </a:solidFill>
                <a:latin typeface="Lato"/>
              </a:rPr>
              <a:t>konusudur</a:t>
            </a:r>
            <a:r>
              <a:rPr lang="en-US" sz="2000" dirty="0">
                <a:solidFill>
                  <a:srgbClr val="FBFFFC"/>
                </a:solidFill>
                <a:latin typeface="Lato"/>
              </a:rPr>
              <a:t>. </a:t>
            </a:r>
            <a:r>
              <a:rPr lang="en-US" sz="2000" dirty="0" err="1">
                <a:solidFill>
                  <a:srgbClr val="FBFFFC"/>
                </a:solidFill>
                <a:latin typeface="Lato"/>
              </a:rPr>
              <a:t>Ancak</a:t>
            </a:r>
            <a:r>
              <a:rPr lang="en-US" sz="2000" dirty="0">
                <a:solidFill>
                  <a:srgbClr val="FBFFFC"/>
                </a:solidFill>
                <a:latin typeface="Lato"/>
              </a:rPr>
              <a:t> </a:t>
            </a:r>
            <a:r>
              <a:rPr lang="en-US" sz="2000" dirty="0" err="1">
                <a:solidFill>
                  <a:srgbClr val="FBFFFC"/>
                </a:solidFill>
                <a:latin typeface="Lato"/>
              </a:rPr>
              <a:t>felaketin</a:t>
            </a:r>
            <a:r>
              <a:rPr lang="en-US" sz="2000" dirty="0">
                <a:solidFill>
                  <a:srgbClr val="FBFFFC"/>
                </a:solidFill>
                <a:latin typeface="Lato"/>
              </a:rPr>
              <a:t> hem </a:t>
            </a:r>
            <a:r>
              <a:rPr lang="en-US" sz="2000" dirty="0" err="1">
                <a:solidFill>
                  <a:srgbClr val="FBFFFC"/>
                </a:solidFill>
                <a:latin typeface="Lato"/>
              </a:rPr>
              <a:t>doğası</a:t>
            </a:r>
            <a:r>
              <a:rPr lang="en-US" sz="2000" dirty="0">
                <a:solidFill>
                  <a:srgbClr val="FBFFFC"/>
                </a:solidFill>
                <a:latin typeface="Lato"/>
              </a:rPr>
              <a:t>, hem de bu </a:t>
            </a:r>
            <a:r>
              <a:rPr lang="en-US" sz="2000" dirty="0" err="1">
                <a:solidFill>
                  <a:srgbClr val="FBFFFC"/>
                </a:solidFill>
                <a:latin typeface="Lato"/>
              </a:rPr>
              <a:t>doğadan</a:t>
            </a:r>
            <a:r>
              <a:rPr lang="en-US" sz="2000" dirty="0">
                <a:solidFill>
                  <a:srgbClr val="FBFFFC"/>
                </a:solidFill>
                <a:latin typeface="Lato"/>
              </a:rPr>
              <a:t> </a:t>
            </a:r>
            <a:r>
              <a:rPr lang="en-US" sz="2000" dirty="0" err="1">
                <a:solidFill>
                  <a:srgbClr val="FBFFFC"/>
                </a:solidFill>
                <a:latin typeface="Lato"/>
              </a:rPr>
              <a:t>kaynaklanan</a:t>
            </a:r>
            <a:r>
              <a:rPr lang="en-US" sz="2000" dirty="0">
                <a:solidFill>
                  <a:srgbClr val="FBFFFC"/>
                </a:solidFill>
                <a:latin typeface="Lato"/>
              </a:rPr>
              <a:t> farklılıklar nedeniyle </a:t>
            </a:r>
            <a:r>
              <a:rPr lang="en-US" sz="2000" dirty="0" err="1">
                <a:solidFill>
                  <a:srgbClr val="FBFFFC"/>
                </a:solidFill>
                <a:latin typeface="Lato"/>
              </a:rPr>
              <a:t>insanlar</a:t>
            </a:r>
            <a:r>
              <a:rPr lang="en-US" sz="2000" dirty="0">
                <a:solidFill>
                  <a:srgbClr val="FBFFFC"/>
                </a:solidFill>
                <a:latin typeface="Lato"/>
              </a:rPr>
              <a:t> üzerindeki </a:t>
            </a:r>
            <a:r>
              <a:rPr lang="en-US" sz="2000" dirty="0" err="1">
                <a:solidFill>
                  <a:srgbClr val="FBFFFC"/>
                </a:solidFill>
                <a:latin typeface="Lato"/>
              </a:rPr>
              <a:t>etkileri</a:t>
            </a:r>
            <a:r>
              <a:rPr lang="en-US" sz="2000" dirty="0">
                <a:solidFill>
                  <a:srgbClr val="FBFFFC"/>
                </a:solidFill>
                <a:latin typeface="Lato"/>
              </a:rPr>
              <a:t> </a:t>
            </a:r>
            <a:r>
              <a:rPr lang="en-US" sz="2000" dirty="0" err="1">
                <a:solidFill>
                  <a:srgbClr val="FBFFFC"/>
                </a:solidFill>
                <a:latin typeface="Lato"/>
              </a:rPr>
              <a:t>çeşitlilikler</a:t>
            </a:r>
            <a:r>
              <a:rPr lang="en-US" sz="2000" dirty="0">
                <a:solidFill>
                  <a:srgbClr val="FBFFFC"/>
                </a:solidFill>
                <a:latin typeface="Lato"/>
              </a:rPr>
              <a:t> </a:t>
            </a:r>
            <a:r>
              <a:rPr lang="en-US" sz="2000" dirty="0" err="1">
                <a:solidFill>
                  <a:srgbClr val="FBFFFC"/>
                </a:solidFill>
                <a:latin typeface="Lato"/>
              </a:rPr>
              <a:t>gösterir</a:t>
            </a:r>
            <a:r>
              <a:rPr lang="en-US" sz="2000" dirty="0">
                <a:solidFill>
                  <a:srgbClr val="FBFFFC"/>
                </a:solidFill>
                <a:latin typeface="Lato"/>
              </a:rPr>
              <a:t>. Travmatik olayları </a:t>
            </a:r>
            <a:r>
              <a:rPr lang="en-US" sz="2000" dirty="0" err="1">
                <a:solidFill>
                  <a:srgbClr val="FBFFFC"/>
                </a:solidFill>
                <a:latin typeface="Lato"/>
              </a:rPr>
              <a:t>ikiye</a:t>
            </a:r>
            <a:r>
              <a:rPr lang="en-US" sz="2000" dirty="0">
                <a:solidFill>
                  <a:srgbClr val="FBFFFC"/>
                </a:solidFill>
                <a:latin typeface="Lato"/>
              </a:rPr>
              <a:t> </a:t>
            </a:r>
            <a:r>
              <a:rPr lang="en-US" sz="2000" dirty="0" err="1">
                <a:solidFill>
                  <a:srgbClr val="FBFFFC"/>
                </a:solidFill>
                <a:latin typeface="Lato"/>
              </a:rPr>
              <a:t>ayırmıştır</a:t>
            </a:r>
            <a:r>
              <a:rPr lang="en-US" sz="2000" dirty="0">
                <a:solidFill>
                  <a:srgbClr val="FBFFFC"/>
                </a:solidFill>
                <a:latin typeface="Lato"/>
              </a:rPr>
              <a:t>. Tip I travmanın </a:t>
            </a:r>
            <a:r>
              <a:rPr lang="en-US" sz="2000" dirty="0" err="1">
                <a:solidFill>
                  <a:srgbClr val="FBFFFC"/>
                </a:solidFill>
                <a:latin typeface="Lato"/>
              </a:rPr>
              <a:t>içine</a:t>
            </a:r>
            <a:r>
              <a:rPr lang="en-US" sz="2000" dirty="0">
                <a:solidFill>
                  <a:srgbClr val="FBFFFC"/>
                </a:solidFill>
                <a:latin typeface="Lato"/>
              </a:rPr>
              <a:t> </a:t>
            </a:r>
            <a:r>
              <a:rPr lang="en-US" sz="2000" dirty="0" err="1">
                <a:solidFill>
                  <a:srgbClr val="FBFFFC"/>
                </a:solidFill>
                <a:latin typeface="Lato"/>
              </a:rPr>
              <a:t>dâhil</a:t>
            </a:r>
            <a:r>
              <a:rPr lang="en-US" sz="2000" dirty="0">
                <a:solidFill>
                  <a:srgbClr val="FBFFFC"/>
                </a:solidFill>
                <a:latin typeface="Lato"/>
              </a:rPr>
              <a:t> </a:t>
            </a:r>
            <a:r>
              <a:rPr lang="en-US" sz="2000" dirty="0" err="1">
                <a:solidFill>
                  <a:srgbClr val="FBFFFC"/>
                </a:solidFill>
                <a:latin typeface="Lato"/>
              </a:rPr>
              <a:t>edilebilecek</a:t>
            </a:r>
            <a:r>
              <a:rPr lang="en-US" sz="2000" dirty="0">
                <a:solidFill>
                  <a:srgbClr val="FBFFFC"/>
                </a:solidFill>
                <a:latin typeface="Lato"/>
              </a:rPr>
              <a:t> </a:t>
            </a:r>
            <a:r>
              <a:rPr lang="en-US" sz="2000" dirty="0" err="1">
                <a:solidFill>
                  <a:srgbClr val="FBFFFC"/>
                </a:solidFill>
                <a:latin typeface="Lato"/>
              </a:rPr>
              <a:t>durumları</a:t>
            </a:r>
            <a:r>
              <a:rPr lang="en-US" sz="2000" dirty="0">
                <a:solidFill>
                  <a:srgbClr val="FBFFFC"/>
                </a:solidFill>
                <a:latin typeface="Lato"/>
              </a:rPr>
              <a:t> kaza, ani ve </a:t>
            </a:r>
            <a:r>
              <a:rPr lang="en-US" sz="2000" dirty="0" err="1">
                <a:solidFill>
                  <a:srgbClr val="FBFFFC"/>
                </a:solidFill>
                <a:latin typeface="Lato"/>
              </a:rPr>
              <a:t>dramatik</a:t>
            </a:r>
            <a:r>
              <a:rPr lang="en-US" sz="2000" dirty="0">
                <a:solidFill>
                  <a:srgbClr val="FBFFFC"/>
                </a:solidFill>
                <a:latin typeface="Lato"/>
              </a:rPr>
              <a:t> </a:t>
            </a:r>
            <a:r>
              <a:rPr lang="en-US" sz="2000" dirty="0" err="1">
                <a:solidFill>
                  <a:srgbClr val="FBFFFC"/>
                </a:solidFill>
                <a:latin typeface="Lato"/>
              </a:rPr>
              <a:t>ölüm</a:t>
            </a:r>
            <a:r>
              <a:rPr lang="en-US" sz="2000" dirty="0">
                <a:solidFill>
                  <a:srgbClr val="FBFFFC"/>
                </a:solidFill>
                <a:latin typeface="Lato"/>
              </a:rPr>
              <a:t>, </a:t>
            </a:r>
            <a:r>
              <a:rPr lang="en-US" sz="2000" dirty="0" err="1">
                <a:solidFill>
                  <a:srgbClr val="FBFFFC"/>
                </a:solidFill>
                <a:latin typeface="Lato"/>
              </a:rPr>
              <a:t>şiddet</a:t>
            </a:r>
            <a:r>
              <a:rPr lang="en-US" sz="2000" dirty="0">
                <a:solidFill>
                  <a:srgbClr val="FBFFFC"/>
                </a:solidFill>
                <a:latin typeface="Lato"/>
              </a:rPr>
              <a:t>, </a:t>
            </a:r>
            <a:r>
              <a:rPr lang="en-US" sz="2000" dirty="0" err="1">
                <a:solidFill>
                  <a:srgbClr val="FBFFFC"/>
                </a:solidFill>
                <a:latin typeface="Lato"/>
              </a:rPr>
              <a:t>tecavüz</a:t>
            </a:r>
            <a:r>
              <a:rPr lang="en-US" sz="2000" dirty="0">
                <a:solidFill>
                  <a:srgbClr val="FBFFFC"/>
                </a:solidFill>
                <a:latin typeface="Lato"/>
              </a:rPr>
              <a:t> ve diğer </a:t>
            </a:r>
            <a:r>
              <a:rPr lang="en-US" sz="2000" dirty="0" err="1">
                <a:solidFill>
                  <a:srgbClr val="FBFFFC"/>
                </a:solidFill>
                <a:latin typeface="Lato"/>
              </a:rPr>
              <a:t>istisnai</a:t>
            </a:r>
            <a:r>
              <a:rPr lang="en-US" sz="2000" dirty="0">
                <a:solidFill>
                  <a:srgbClr val="FBFFFC"/>
                </a:solidFill>
                <a:latin typeface="Lato"/>
              </a:rPr>
              <a:t> ve </a:t>
            </a:r>
            <a:r>
              <a:rPr lang="en-US" sz="2000" dirty="0" err="1">
                <a:solidFill>
                  <a:srgbClr val="FBFFFC"/>
                </a:solidFill>
                <a:latin typeface="Lato"/>
              </a:rPr>
              <a:t>dramatik</a:t>
            </a:r>
            <a:r>
              <a:rPr lang="en-US" sz="2000" dirty="0">
                <a:solidFill>
                  <a:srgbClr val="FBFFFC"/>
                </a:solidFill>
                <a:latin typeface="Lato"/>
              </a:rPr>
              <a:t> </a:t>
            </a:r>
            <a:r>
              <a:rPr lang="en-US" sz="2000" dirty="0" err="1">
                <a:solidFill>
                  <a:srgbClr val="FBFFFC"/>
                </a:solidFill>
                <a:latin typeface="Lato"/>
              </a:rPr>
              <a:t>bireysel</a:t>
            </a:r>
            <a:r>
              <a:rPr lang="en-US" sz="2000" dirty="0">
                <a:solidFill>
                  <a:srgbClr val="FBFFFC"/>
                </a:solidFill>
                <a:latin typeface="Lato"/>
              </a:rPr>
              <a:t> olaylar; Tip II </a:t>
            </a:r>
            <a:r>
              <a:rPr lang="en-US" sz="2000" dirty="0" err="1">
                <a:solidFill>
                  <a:srgbClr val="FBFFFC"/>
                </a:solidFill>
                <a:latin typeface="Lato"/>
              </a:rPr>
              <a:t>travmayı</a:t>
            </a:r>
            <a:r>
              <a:rPr lang="en-US" sz="2000" dirty="0">
                <a:solidFill>
                  <a:srgbClr val="FBFFFC"/>
                </a:solidFill>
                <a:latin typeface="Lato"/>
              </a:rPr>
              <a:t> ise </a:t>
            </a:r>
            <a:r>
              <a:rPr lang="en-US" sz="2000" dirty="0" err="1">
                <a:solidFill>
                  <a:srgbClr val="FBFFFC"/>
                </a:solidFill>
                <a:latin typeface="Lato"/>
              </a:rPr>
              <a:t>cinsel</a:t>
            </a:r>
            <a:r>
              <a:rPr lang="en-US" sz="2000" dirty="0">
                <a:solidFill>
                  <a:srgbClr val="FBFFFC"/>
                </a:solidFill>
                <a:latin typeface="Lato"/>
              </a:rPr>
              <a:t> </a:t>
            </a:r>
            <a:r>
              <a:rPr lang="en-US" sz="2000" dirty="0" err="1">
                <a:solidFill>
                  <a:srgbClr val="FBFFFC"/>
                </a:solidFill>
                <a:latin typeface="Lato"/>
              </a:rPr>
              <a:t>taciz</a:t>
            </a:r>
            <a:r>
              <a:rPr lang="en-US" sz="2000" dirty="0">
                <a:solidFill>
                  <a:srgbClr val="FBFFFC"/>
                </a:solidFill>
                <a:latin typeface="Lato"/>
              </a:rPr>
              <a:t>, kötü </a:t>
            </a:r>
            <a:r>
              <a:rPr lang="en-US" sz="2000" dirty="0" err="1">
                <a:solidFill>
                  <a:srgbClr val="FBFFFC"/>
                </a:solidFill>
                <a:latin typeface="Lato"/>
              </a:rPr>
              <a:t>muamele</a:t>
            </a:r>
            <a:r>
              <a:rPr lang="en-US" sz="2000" dirty="0">
                <a:solidFill>
                  <a:srgbClr val="FBFFFC"/>
                </a:solidFill>
                <a:latin typeface="Lato"/>
              </a:rPr>
              <a:t>, </a:t>
            </a:r>
            <a:r>
              <a:rPr lang="en-US" sz="2000" dirty="0" err="1">
                <a:solidFill>
                  <a:srgbClr val="FBFFFC"/>
                </a:solidFill>
                <a:latin typeface="Lato"/>
              </a:rPr>
              <a:t>savaş</a:t>
            </a:r>
            <a:r>
              <a:rPr lang="en-US" sz="2000" dirty="0">
                <a:solidFill>
                  <a:srgbClr val="FBFFFC"/>
                </a:solidFill>
                <a:latin typeface="Lato"/>
              </a:rPr>
              <a:t> gibi bir </a:t>
            </a:r>
            <a:r>
              <a:rPr lang="en-US" sz="2000" dirty="0" err="1">
                <a:solidFill>
                  <a:srgbClr val="FBFFFC"/>
                </a:solidFill>
                <a:latin typeface="Lato"/>
              </a:rPr>
              <a:t>dizi</a:t>
            </a:r>
            <a:r>
              <a:rPr lang="en-US" sz="2000" dirty="0">
                <a:solidFill>
                  <a:srgbClr val="FBFFFC"/>
                </a:solidFill>
                <a:latin typeface="Lato"/>
              </a:rPr>
              <a:t> olay olarak </a:t>
            </a:r>
            <a:r>
              <a:rPr lang="en-US" sz="2000" dirty="0" err="1">
                <a:solidFill>
                  <a:srgbClr val="FBFFFC"/>
                </a:solidFill>
                <a:latin typeface="Lato"/>
              </a:rPr>
              <a:t>sınıflamıştır</a:t>
            </a:r>
            <a:r>
              <a:rPr lang="en-US" sz="2000" dirty="0">
                <a:solidFill>
                  <a:srgbClr val="FBFFFC"/>
                </a:solidFill>
                <a:latin typeface="Lato"/>
              </a:rPr>
              <a:t>. Tip II travma, </a:t>
            </a:r>
            <a:r>
              <a:rPr lang="en-US" sz="2000" dirty="0" err="1">
                <a:solidFill>
                  <a:srgbClr val="FBFFFC"/>
                </a:solidFill>
                <a:latin typeface="Lato"/>
              </a:rPr>
              <a:t>çocuklar</a:t>
            </a:r>
            <a:r>
              <a:rPr lang="en-US" sz="2000" dirty="0">
                <a:solidFill>
                  <a:srgbClr val="FBFFFC"/>
                </a:solidFill>
                <a:latin typeface="Lato"/>
              </a:rPr>
              <a:t> </a:t>
            </a:r>
            <a:r>
              <a:rPr lang="en-US" sz="2000" dirty="0" err="1">
                <a:solidFill>
                  <a:srgbClr val="FBFFFC"/>
                </a:solidFill>
                <a:latin typeface="Lato"/>
              </a:rPr>
              <a:t>evde</a:t>
            </a:r>
            <a:r>
              <a:rPr lang="en-US" sz="2000" dirty="0">
                <a:solidFill>
                  <a:srgbClr val="FBFFFC"/>
                </a:solidFill>
                <a:latin typeface="Lato"/>
              </a:rPr>
              <a:t> </a:t>
            </a:r>
            <a:r>
              <a:rPr lang="en-US" sz="2000" dirty="0" err="1">
                <a:solidFill>
                  <a:srgbClr val="FBFFFC"/>
                </a:solidFill>
                <a:latin typeface="Lato"/>
              </a:rPr>
              <a:t>şiddet</a:t>
            </a:r>
            <a:r>
              <a:rPr lang="en-US" sz="2000" dirty="0">
                <a:solidFill>
                  <a:srgbClr val="FBFFFC"/>
                </a:solidFill>
                <a:latin typeface="Lato"/>
              </a:rPr>
              <a:t> ve </a:t>
            </a:r>
            <a:r>
              <a:rPr lang="en-US" sz="2000" dirty="0" err="1">
                <a:solidFill>
                  <a:srgbClr val="FBFFFC"/>
                </a:solidFill>
                <a:latin typeface="Lato"/>
              </a:rPr>
              <a:t>istismarın</a:t>
            </a:r>
            <a:r>
              <a:rPr lang="en-US" sz="2000" dirty="0">
                <a:solidFill>
                  <a:srgbClr val="FBFFFC"/>
                </a:solidFill>
                <a:latin typeface="Lato"/>
              </a:rPr>
              <a:t> </a:t>
            </a:r>
            <a:r>
              <a:rPr lang="en-US" sz="2000" dirty="0" err="1">
                <a:solidFill>
                  <a:srgbClr val="FBFFFC"/>
                </a:solidFill>
                <a:latin typeface="Lato"/>
              </a:rPr>
              <a:t>tanığı</a:t>
            </a:r>
            <a:r>
              <a:rPr lang="en-US" sz="2000" dirty="0">
                <a:solidFill>
                  <a:srgbClr val="FBFFFC"/>
                </a:solidFill>
                <a:latin typeface="Lato"/>
              </a:rPr>
              <a:t> </a:t>
            </a:r>
            <a:r>
              <a:rPr lang="en-US" sz="2000" dirty="0" err="1">
                <a:solidFill>
                  <a:srgbClr val="FBFFFC"/>
                </a:solidFill>
                <a:latin typeface="Lato"/>
              </a:rPr>
              <a:t>olduğunda</a:t>
            </a:r>
            <a:r>
              <a:rPr lang="en-US" sz="2000" dirty="0">
                <a:solidFill>
                  <a:srgbClr val="FBFFFC"/>
                </a:solidFill>
                <a:latin typeface="Lato"/>
              </a:rPr>
              <a:t> da </a:t>
            </a:r>
            <a:r>
              <a:rPr lang="en-US" sz="2000" dirty="0" err="1">
                <a:solidFill>
                  <a:srgbClr val="FBFFFC"/>
                </a:solidFill>
                <a:latin typeface="Lato"/>
              </a:rPr>
              <a:t>gerçekleşir</a:t>
            </a:r>
            <a:r>
              <a:rPr lang="en-US" sz="2000" dirty="0">
                <a:solidFill>
                  <a:srgbClr val="FBFFFC"/>
                </a:solidFill>
                <a:latin typeface="Lato"/>
              </a:rPr>
              <a:t>  </a:t>
            </a:r>
            <a:r>
              <a:rPr lang="en-US" sz="2000" dirty="0" err="1">
                <a:solidFill>
                  <a:srgbClr val="FBFFFC"/>
                </a:solidFill>
                <a:latin typeface="Lato"/>
              </a:rPr>
              <a:t>Terör</a:t>
            </a:r>
            <a:r>
              <a:rPr lang="en-US" sz="2000" dirty="0">
                <a:solidFill>
                  <a:srgbClr val="FBFFFC"/>
                </a:solidFill>
                <a:latin typeface="Lato"/>
              </a:rPr>
              <a:t>, bu </a:t>
            </a:r>
            <a:r>
              <a:rPr lang="en-US" sz="2000" dirty="0" err="1">
                <a:solidFill>
                  <a:srgbClr val="FBFFFC"/>
                </a:solidFill>
                <a:latin typeface="Lato"/>
              </a:rPr>
              <a:t>sınıflamaya</a:t>
            </a:r>
            <a:r>
              <a:rPr lang="en-US" sz="2000" dirty="0">
                <a:solidFill>
                  <a:srgbClr val="FBFFFC"/>
                </a:solidFill>
                <a:latin typeface="Lato"/>
              </a:rPr>
              <a:t> </a:t>
            </a:r>
            <a:r>
              <a:rPr lang="en-US" sz="2000" dirty="0" err="1">
                <a:solidFill>
                  <a:srgbClr val="FBFFFC"/>
                </a:solidFill>
                <a:latin typeface="Lato"/>
              </a:rPr>
              <a:t>göre</a:t>
            </a:r>
            <a:r>
              <a:rPr lang="en-US" sz="2000" dirty="0">
                <a:solidFill>
                  <a:srgbClr val="FBFFFC"/>
                </a:solidFill>
                <a:latin typeface="Lato"/>
              </a:rPr>
              <a:t> Tip II travmaya </a:t>
            </a:r>
            <a:r>
              <a:rPr lang="en-US" sz="2000" dirty="0" err="1">
                <a:solidFill>
                  <a:srgbClr val="FBFFFC"/>
                </a:solidFill>
                <a:latin typeface="Lato"/>
              </a:rPr>
              <a:t>dâhil</a:t>
            </a:r>
            <a:r>
              <a:rPr lang="en-US" sz="2000" dirty="0">
                <a:solidFill>
                  <a:srgbClr val="FBFFFC"/>
                </a:solidFill>
                <a:latin typeface="Lato"/>
              </a:rPr>
              <a:t> </a:t>
            </a:r>
            <a:r>
              <a:rPr lang="en-US" sz="2000" dirty="0" err="1">
                <a:solidFill>
                  <a:srgbClr val="FBFFFC"/>
                </a:solidFill>
                <a:latin typeface="Lato"/>
              </a:rPr>
              <a:t>edilebilir</a:t>
            </a:r>
            <a:r>
              <a:rPr lang="en-US" sz="2000" dirty="0">
                <a:solidFill>
                  <a:srgbClr val="FBFFFC"/>
                </a:solidFill>
                <a:latin typeface="Lato"/>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sp>
        <p:nvSpPr>
          <p:cNvPr id="2" name="AutoShape 2"/>
          <p:cNvSpPr/>
          <p:nvPr/>
        </p:nvSpPr>
        <p:spPr>
          <a:xfrm>
            <a:off x="0" y="893718"/>
            <a:ext cx="12029810" cy="1478653"/>
          </a:xfrm>
          <a:prstGeom prst="rect">
            <a:avLst/>
          </a:prstGeom>
          <a:solidFill>
            <a:srgbClr val="254769"/>
          </a:solidFill>
        </p:spPr>
      </p:sp>
      <p:pic>
        <p:nvPicPr>
          <p:cNvPr id="3" name="Picture 3"/>
          <p:cNvPicPr>
            <a:picLocks noChangeAspect="1"/>
          </p:cNvPicPr>
          <p:nvPr/>
        </p:nvPicPr>
        <p:blipFill>
          <a:blip r:embed="rId2"/>
          <a:srcRect l="25632" r="17579"/>
          <a:stretch>
            <a:fillRect/>
          </a:stretch>
        </p:blipFill>
        <p:spPr>
          <a:xfrm>
            <a:off x="10484521" y="0"/>
            <a:ext cx="11445238" cy="10542350"/>
          </a:xfrm>
          <a:prstGeom prst="rect">
            <a:avLst/>
          </a:prstGeom>
        </p:spPr>
      </p:pic>
      <p:pic>
        <p:nvPicPr>
          <p:cNvPr id="4" name="Picture 4"/>
          <p:cNvPicPr>
            <a:picLocks noChangeAspect="1"/>
          </p:cNvPicPr>
          <p:nvPr/>
        </p:nvPicPr>
        <p:blipFill>
          <a:blip r:embed="rId3"/>
          <a:srcRect t="929" b="929"/>
          <a:stretch>
            <a:fillRect/>
          </a:stretch>
        </p:blipFill>
        <p:spPr>
          <a:xfrm>
            <a:off x="1673191" y="4496020"/>
            <a:ext cx="7005513" cy="5713062"/>
          </a:xfrm>
          <a:prstGeom prst="rect">
            <a:avLst/>
          </a:prstGeom>
        </p:spPr>
      </p:pic>
      <p:sp>
        <p:nvSpPr>
          <p:cNvPr id="5" name="TextBox 5"/>
          <p:cNvSpPr txBox="1"/>
          <p:nvPr/>
        </p:nvSpPr>
        <p:spPr>
          <a:xfrm>
            <a:off x="1028700" y="1041448"/>
            <a:ext cx="11001110" cy="1020068"/>
          </a:xfrm>
          <a:prstGeom prst="rect">
            <a:avLst/>
          </a:prstGeom>
        </p:spPr>
        <p:txBody>
          <a:bodyPr lIns="0" tIns="0" rIns="0" bIns="0" rtlCol="0" anchor="t">
            <a:spAutoFit/>
          </a:bodyPr>
          <a:lstStyle/>
          <a:p>
            <a:pPr algn="l">
              <a:lnSpc>
                <a:spcPts val="8400"/>
              </a:lnSpc>
            </a:pPr>
            <a:r>
              <a:rPr lang="en-US" sz="6000" dirty="0">
                <a:solidFill>
                  <a:srgbClr val="F6505C"/>
                </a:solidFill>
                <a:latin typeface="Oswald"/>
              </a:rPr>
              <a:t>TERÖR VE TRAVMA</a:t>
            </a:r>
          </a:p>
        </p:txBody>
      </p:sp>
      <p:sp>
        <p:nvSpPr>
          <p:cNvPr id="6" name="TextBox 6"/>
          <p:cNvSpPr txBox="1"/>
          <p:nvPr/>
        </p:nvSpPr>
        <p:spPr>
          <a:xfrm>
            <a:off x="665376" y="2737070"/>
            <a:ext cx="9329505" cy="1758950"/>
          </a:xfrm>
          <a:prstGeom prst="rect">
            <a:avLst/>
          </a:prstGeom>
        </p:spPr>
        <p:txBody>
          <a:bodyPr lIns="0" tIns="0" rIns="0" bIns="0" rtlCol="0" anchor="t">
            <a:spAutoFit/>
          </a:bodyPr>
          <a:lstStyle/>
          <a:p>
            <a:pPr algn="just">
              <a:lnSpc>
                <a:spcPts val="2800"/>
              </a:lnSpc>
            </a:pPr>
            <a:r>
              <a:rPr lang="en-US" sz="2000" dirty="0" err="1">
                <a:solidFill>
                  <a:srgbClr val="FBFFFC"/>
                </a:solidFill>
                <a:latin typeface="Lato"/>
              </a:rPr>
              <a:t>Travmadan</a:t>
            </a:r>
            <a:r>
              <a:rPr lang="en-US" sz="2000" dirty="0">
                <a:solidFill>
                  <a:srgbClr val="FBFFFC"/>
                </a:solidFill>
                <a:latin typeface="Lato"/>
              </a:rPr>
              <a:t> </a:t>
            </a:r>
            <a:r>
              <a:rPr lang="en-US" sz="2000" dirty="0" err="1">
                <a:solidFill>
                  <a:srgbClr val="FBFFFC"/>
                </a:solidFill>
                <a:latin typeface="Lato"/>
              </a:rPr>
              <a:t>doğrudan</a:t>
            </a:r>
            <a:r>
              <a:rPr lang="en-US" sz="2000" dirty="0">
                <a:solidFill>
                  <a:srgbClr val="FBFFFC"/>
                </a:solidFill>
                <a:latin typeface="Lato"/>
              </a:rPr>
              <a:t> ve dolaylı </a:t>
            </a:r>
            <a:r>
              <a:rPr lang="en-US" sz="2000" dirty="0" err="1">
                <a:solidFill>
                  <a:srgbClr val="FBFFFC"/>
                </a:solidFill>
                <a:latin typeface="Lato"/>
              </a:rPr>
              <a:t>etkilenenlerin</a:t>
            </a:r>
            <a:r>
              <a:rPr lang="en-US" sz="2000" dirty="0">
                <a:solidFill>
                  <a:srgbClr val="FBFFFC"/>
                </a:solidFill>
                <a:latin typeface="Lato"/>
              </a:rPr>
              <a:t> </a:t>
            </a:r>
            <a:r>
              <a:rPr lang="en-US" sz="2000" dirty="0" err="1">
                <a:solidFill>
                  <a:srgbClr val="FBFFFC"/>
                </a:solidFill>
                <a:latin typeface="Lato"/>
              </a:rPr>
              <a:t>tümü</a:t>
            </a:r>
            <a:r>
              <a:rPr lang="en-US" sz="2000" dirty="0">
                <a:solidFill>
                  <a:srgbClr val="FBFFFC"/>
                </a:solidFill>
                <a:latin typeface="Lato"/>
              </a:rPr>
              <a:t> aynı tepkileri </a:t>
            </a:r>
            <a:r>
              <a:rPr lang="en-US" sz="2000" dirty="0" err="1">
                <a:solidFill>
                  <a:srgbClr val="FBFFFC"/>
                </a:solidFill>
                <a:latin typeface="Lato"/>
              </a:rPr>
              <a:t>vermezler</a:t>
            </a:r>
            <a:r>
              <a:rPr lang="en-US" sz="2000" dirty="0">
                <a:solidFill>
                  <a:srgbClr val="FBFFFC"/>
                </a:solidFill>
                <a:latin typeface="Lato"/>
              </a:rPr>
              <a:t>. </a:t>
            </a:r>
            <a:r>
              <a:rPr lang="en-US" sz="2000" dirty="0" err="1">
                <a:solidFill>
                  <a:srgbClr val="FBFFFC"/>
                </a:solidFill>
                <a:latin typeface="Lato"/>
              </a:rPr>
              <a:t>Yaş</a:t>
            </a:r>
            <a:r>
              <a:rPr lang="en-US" sz="2000" dirty="0">
                <a:solidFill>
                  <a:srgbClr val="FBFFFC"/>
                </a:solidFill>
                <a:latin typeface="Lato"/>
              </a:rPr>
              <a:t> </a:t>
            </a:r>
            <a:r>
              <a:rPr lang="en-US" sz="2000" dirty="0" err="1">
                <a:solidFill>
                  <a:srgbClr val="FBFFFC"/>
                </a:solidFill>
                <a:latin typeface="Lato"/>
              </a:rPr>
              <a:t>grupları</a:t>
            </a:r>
            <a:r>
              <a:rPr lang="en-US" sz="2000" dirty="0">
                <a:solidFill>
                  <a:srgbClr val="FBFFFC"/>
                </a:solidFill>
                <a:latin typeface="Lato"/>
              </a:rPr>
              <a:t>, </a:t>
            </a:r>
            <a:r>
              <a:rPr lang="en-US" sz="2000" dirty="0" err="1">
                <a:solidFill>
                  <a:srgbClr val="FBFFFC"/>
                </a:solidFill>
                <a:latin typeface="Lato"/>
              </a:rPr>
              <a:t>cinsiyet</a:t>
            </a:r>
            <a:r>
              <a:rPr lang="en-US" sz="2000" dirty="0">
                <a:solidFill>
                  <a:srgbClr val="FBFFFC"/>
                </a:solidFill>
                <a:latin typeface="Lato"/>
              </a:rPr>
              <a:t>, </a:t>
            </a:r>
            <a:r>
              <a:rPr lang="en-US" sz="2000" dirty="0" err="1">
                <a:solidFill>
                  <a:srgbClr val="FBFFFC"/>
                </a:solidFill>
                <a:latin typeface="Lato"/>
              </a:rPr>
              <a:t>ülkenin</a:t>
            </a:r>
            <a:r>
              <a:rPr lang="en-US" sz="2000" dirty="0">
                <a:solidFill>
                  <a:srgbClr val="FBFFFC"/>
                </a:solidFill>
                <a:latin typeface="Lato"/>
              </a:rPr>
              <a:t> </a:t>
            </a:r>
            <a:r>
              <a:rPr lang="en-US" sz="2000" dirty="0" err="1">
                <a:solidFill>
                  <a:srgbClr val="FBFFFC"/>
                </a:solidFill>
                <a:latin typeface="Lato"/>
              </a:rPr>
              <a:t>gelişmiş</a:t>
            </a:r>
            <a:r>
              <a:rPr lang="en-US" sz="2000" dirty="0">
                <a:solidFill>
                  <a:srgbClr val="FBFFFC"/>
                </a:solidFill>
                <a:latin typeface="Lato"/>
              </a:rPr>
              <a:t> </a:t>
            </a:r>
            <a:r>
              <a:rPr lang="en-US" sz="2000" dirty="0" err="1">
                <a:solidFill>
                  <a:srgbClr val="FBFFFC"/>
                </a:solidFill>
                <a:latin typeface="Lato"/>
              </a:rPr>
              <a:t>ya</a:t>
            </a:r>
            <a:r>
              <a:rPr lang="en-US" sz="2000" dirty="0">
                <a:solidFill>
                  <a:srgbClr val="FBFFFC"/>
                </a:solidFill>
                <a:latin typeface="Lato"/>
              </a:rPr>
              <a:t> da </a:t>
            </a:r>
            <a:r>
              <a:rPr lang="en-US" sz="2000" dirty="0" err="1">
                <a:solidFill>
                  <a:srgbClr val="FBFFFC"/>
                </a:solidFill>
                <a:latin typeface="Lato"/>
              </a:rPr>
              <a:t>gelişmekte</a:t>
            </a:r>
            <a:r>
              <a:rPr lang="en-US" sz="2000" dirty="0">
                <a:solidFill>
                  <a:srgbClr val="FBFFFC"/>
                </a:solidFill>
                <a:latin typeface="Lato"/>
              </a:rPr>
              <a:t> </a:t>
            </a:r>
            <a:r>
              <a:rPr lang="en-US" sz="2000" dirty="0" err="1">
                <a:solidFill>
                  <a:srgbClr val="FBFFFC"/>
                </a:solidFill>
                <a:latin typeface="Lato"/>
              </a:rPr>
              <a:t>olup</a:t>
            </a:r>
            <a:r>
              <a:rPr lang="en-US" sz="2000" dirty="0">
                <a:solidFill>
                  <a:srgbClr val="FBFFFC"/>
                </a:solidFill>
                <a:latin typeface="Lato"/>
              </a:rPr>
              <a:t> </a:t>
            </a:r>
            <a:r>
              <a:rPr lang="en-US" sz="2000" dirty="0" err="1">
                <a:solidFill>
                  <a:srgbClr val="FBFFFC"/>
                </a:solidFill>
                <a:latin typeface="Lato"/>
              </a:rPr>
              <a:t>olmaması</a:t>
            </a:r>
            <a:r>
              <a:rPr lang="en-US" sz="2000" dirty="0">
                <a:solidFill>
                  <a:srgbClr val="FBFFFC"/>
                </a:solidFill>
                <a:latin typeface="Lato"/>
              </a:rPr>
              <a:t> gibi </a:t>
            </a:r>
            <a:r>
              <a:rPr lang="en-US" sz="2000" dirty="0" err="1">
                <a:solidFill>
                  <a:srgbClr val="FBFFFC"/>
                </a:solidFill>
                <a:latin typeface="Lato"/>
              </a:rPr>
              <a:t>koşulların</a:t>
            </a:r>
            <a:r>
              <a:rPr lang="en-US" sz="2000" dirty="0">
                <a:solidFill>
                  <a:srgbClr val="FBFFFC"/>
                </a:solidFill>
                <a:latin typeface="Lato"/>
              </a:rPr>
              <a:t> da travmatik olayın </a:t>
            </a:r>
            <a:r>
              <a:rPr lang="en-US" sz="2000" dirty="0" err="1">
                <a:solidFill>
                  <a:srgbClr val="FBFFFC"/>
                </a:solidFill>
                <a:latin typeface="Lato"/>
              </a:rPr>
              <a:t>sonuçlarına</a:t>
            </a:r>
            <a:r>
              <a:rPr lang="en-US" sz="2000" dirty="0">
                <a:solidFill>
                  <a:srgbClr val="FBFFFC"/>
                </a:solidFill>
                <a:latin typeface="Lato"/>
              </a:rPr>
              <a:t> ilişkin </a:t>
            </a:r>
            <a:r>
              <a:rPr lang="en-US" sz="2000" dirty="0" err="1">
                <a:solidFill>
                  <a:srgbClr val="FBFFFC"/>
                </a:solidFill>
                <a:latin typeface="Lato"/>
              </a:rPr>
              <a:t>belirleyici</a:t>
            </a:r>
            <a:r>
              <a:rPr lang="en-US" sz="2000" dirty="0">
                <a:solidFill>
                  <a:srgbClr val="FBFFFC"/>
                </a:solidFill>
                <a:latin typeface="Lato"/>
              </a:rPr>
              <a:t> </a:t>
            </a:r>
            <a:r>
              <a:rPr lang="en-US" sz="2000" dirty="0" err="1">
                <a:solidFill>
                  <a:srgbClr val="FBFFFC"/>
                </a:solidFill>
                <a:latin typeface="Lato"/>
              </a:rPr>
              <a:t>etkileri</a:t>
            </a:r>
            <a:r>
              <a:rPr lang="en-US" sz="2000" dirty="0">
                <a:solidFill>
                  <a:srgbClr val="FBFFFC"/>
                </a:solidFill>
                <a:latin typeface="Lato"/>
              </a:rPr>
              <a:t> olabilmektedir. Norris ve diğ., (2002, s. 247) travmatik olayın olumsuz </a:t>
            </a:r>
            <a:r>
              <a:rPr lang="en-US" sz="2000" dirty="0" err="1">
                <a:solidFill>
                  <a:srgbClr val="FBFFFC"/>
                </a:solidFill>
                <a:latin typeface="Lato"/>
              </a:rPr>
              <a:t>sonuçlarıyla</a:t>
            </a:r>
            <a:r>
              <a:rPr lang="en-US" sz="2000" dirty="0">
                <a:solidFill>
                  <a:srgbClr val="FBFFFC"/>
                </a:solidFill>
                <a:latin typeface="Lato"/>
              </a:rPr>
              <a:t> </a:t>
            </a:r>
            <a:r>
              <a:rPr lang="en-US" sz="2000" dirty="0" err="1">
                <a:solidFill>
                  <a:srgbClr val="FBFFFC"/>
                </a:solidFill>
                <a:latin typeface="Lato"/>
              </a:rPr>
              <a:t>ilişkili</a:t>
            </a:r>
            <a:r>
              <a:rPr lang="en-US" sz="2000" dirty="0">
                <a:solidFill>
                  <a:srgbClr val="FBFFFC"/>
                </a:solidFill>
                <a:latin typeface="Lato"/>
              </a:rPr>
              <a:t> olarak </a:t>
            </a:r>
            <a:r>
              <a:rPr lang="en-US" sz="2000" dirty="0" err="1">
                <a:solidFill>
                  <a:srgbClr val="FBFFFC"/>
                </a:solidFill>
                <a:latin typeface="Lato"/>
              </a:rPr>
              <a:t>bireysel</a:t>
            </a:r>
            <a:r>
              <a:rPr lang="en-US" sz="2000" dirty="0">
                <a:solidFill>
                  <a:srgbClr val="FBFFFC"/>
                </a:solidFill>
                <a:latin typeface="Lato"/>
              </a:rPr>
              <a:t> </a:t>
            </a:r>
            <a:r>
              <a:rPr lang="en-US" sz="2000" dirty="0" err="1">
                <a:solidFill>
                  <a:srgbClr val="FBFFFC"/>
                </a:solidFill>
                <a:latin typeface="Lato"/>
              </a:rPr>
              <a:t>seviyedeki</a:t>
            </a:r>
            <a:r>
              <a:rPr lang="en-US" sz="2000" dirty="0">
                <a:solidFill>
                  <a:srgbClr val="FBFFFC"/>
                </a:solidFill>
                <a:latin typeface="Lato"/>
              </a:rPr>
              <a:t> risk </a:t>
            </a:r>
            <a:r>
              <a:rPr lang="en-US" sz="2000" dirty="0" err="1">
                <a:solidFill>
                  <a:srgbClr val="FBFFFC"/>
                </a:solidFill>
                <a:latin typeface="Lato"/>
              </a:rPr>
              <a:t>faktörlerini</a:t>
            </a:r>
            <a:r>
              <a:rPr lang="en-US" sz="2000" dirty="0">
                <a:solidFill>
                  <a:srgbClr val="FBFFFC"/>
                </a:solidFill>
                <a:latin typeface="Lato"/>
              </a:rPr>
              <a:t> </a:t>
            </a:r>
            <a:r>
              <a:rPr lang="en-US" sz="2000" dirty="0" err="1">
                <a:solidFill>
                  <a:srgbClr val="FBFFFC"/>
                </a:solidFill>
                <a:latin typeface="Lato"/>
              </a:rPr>
              <a:t>belirlemişlerdir</a:t>
            </a:r>
            <a:r>
              <a:rPr lang="en-US" sz="2000" dirty="0">
                <a:solidFill>
                  <a:srgbClr val="FBFFFC"/>
                </a:solidFill>
                <a:latin typeface="Lato"/>
              </a:rPr>
              <a:t>. </a:t>
            </a:r>
            <a:r>
              <a:rPr lang="en-US" sz="2000" dirty="0" err="1">
                <a:solidFill>
                  <a:srgbClr val="FBFFFC"/>
                </a:solidFill>
                <a:latin typeface="Lato"/>
              </a:rPr>
              <a:t>aşağıdaki</a:t>
            </a:r>
            <a:r>
              <a:rPr lang="en-US" sz="2000" dirty="0">
                <a:solidFill>
                  <a:srgbClr val="FBFFFC"/>
                </a:solidFill>
                <a:latin typeface="Lato"/>
              </a:rPr>
              <a:t> bu risk </a:t>
            </a:r>
            <a:r>
              <a:rPr lang="en-US" sz="2000" dirty="0" err="1">
                <a:solidFill>
                  <a:srgbClr val="FBFFFC"/>
                </a:solidFill>
                <a:latin typeface="Lato"/>
              </a:rPr>
              <a:t>faktörlerini</a:t>
            </a:r>
            <a:r>
              <a:rPr lang="en-US" sz="2000" dirty="0">
                <a:solidFill>
                  <a:srgbClr val="FBFFFC"/>
                </a:solidFill>
                <a:latin typeface="Lato"/>
              </a:rPr>
              <a:t> </a:t>
            </a:r>
            <a:r>
              <a:rPr lang="en-US" sz="2000" dirty="0" err="1">
                <a:solidFill>
                  <a:srgbClr val="FBFFFC"/>
                </a:solidFill>
                <a:latin typeface="Lato"/>
              </a:rPr>
              <a:t>açıklamaktadır</a:t>
            </a:r>
            <a:r>
              <a:rPr lang="en-US" sz="2000" dirty="0">
                <a:solidFill>
                  <a:srgbClr val="FBFFFC"/>
                </a:solidFill>
                <a:latin typeface="Lato"/>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ppt_x"/>
                                          </p:val>
                                        </p:tav>
                                        <p:tav tm="100000">
                                          <p:val>
                                            <p:strVal val="#ppt_x"/>
                                          </p:val>
                                        </p:tav>
                                      </p:tavLst>
                                    </p:anim>
                                    <p:anim calcmode="lin" valueType="num">
                                      <p:cBhvr additive="base">
                                        <p:cTn id="2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ppt_x"/>
                                          </p:val>
                                        </p:tav>
                                        <p:tav tm="100000">
                                          <p:val>
                                            <p:strVal val="#ppt_x"/>
                                          </p:val>
                                        </p:tav>
                                      </p:tavLst>
                                    </p:anim>
                                    <p:anim calcmode="lin" valueType="num">
                                      <p:cBhvr additive="base">
                                        <p:cTn id="2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505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798" t="13785" b="8323"/>
          <a:stretch>
            <a:fillRect/>
          </a:stretch>
        </p:blipFill>
        <p:spPr>
          <a:xfrm>
            <a:off x="10185231" y="-557870"/>
            <a:ext cx="8720432" cy="11739021"/>
          </a:xfrm>
          <a:prstGeom prst="rect">
            <a:avLst/>
          </a:prstGeom>
        </p:spPr>
      </p:pic>
      <p:sp>
        <p:nvSpPr>
          <p:cNvPr id="3" name="TextBox 3"/>
          <p:cNvSpPr txBox="1"/>
          <p:nvPr/>
        </p:nvSpPr>
        <p:spPr>
          <a:xfrm>
            <a:off x="632381" y="3477578"/>
            <a:ext cx="9067626" cy="4695765"/>
          </a:xfrm>
          <a:prstGeom prst="rect">
            <a:avLst/>
          </a:prstGeom>
        </p:spPr>
        <p:txBody>
          <a:bodyPr lIns="0" tIns="0" rIns="0" bIns="0" rtlCol="0" anchor="t">
            <a:spAutoFit/>
          </a:bodyPr>
          <a:lstStyle/>
          <a:p>
            <a:pPr algn="l">
              <a:lnSpc>
                <a:spcPts val="2939"/>
              </a:lnSpc>
            </a:pPr>
            <a:r>
              <a:rPr lang="en-US" sz="2099" dirty="0" err="1">
                <a:solidFill>
                  <a:srgbClr val="FBFFFC"/>
                </a:solidFill>
                <a:latin typeface="Lato"/>
              </a:rPr>
              <a:t>Felaketlerin</a:t>
            </a:r>
            <a:r>
              <a:rPr lang="en-US" sz="2099" dirty="0">
                <a:solidFill>
                  <a:srgbClr val="FBFFFC"/>
                </a:solidFill>
                <a:latin typeface="Lato"/>
              </a:rPr>
              <a:t> </a:t>
            </a:r>
            <a:r>
              <a:rPr lang="en-US" sz="2099" dirty="0" err="1">
                <a:solidFill>
                  <a:srgbClr val="FBFFFC"/>
                </a:solidFill>
                <a:latin typeface="Lato"/>
              </a:rPr>
              <a:t>çocuklar</a:t>
            </a:r>
            <a:r>
              <a:rPr lang="en-US" sz="2099" dirty="0">
                <a:solidFill>
                  <a:srgbClr val="FBFFFC"/>
                </a:solidFill>
                <a:latin typeface="Lato"/>
              </a:rPr>
              <a:t> üzerindeki </a:t>
            </a:r>
            <a:r>
              <a:rPr lang="en-US" sz="2099" dirty="0" err="1">
                <a:solidFill>
                  <a:srgbClr val="FBFFFC"/>
                </a:solidFill>
                <a:latin typeface="Lato"/>
              </a:rPr>
              <a:t>etkisini</a:t>
            </a:r>
            <a:r>
              <a:rPr lang="en-US" sz="2099" dirty="0">
                <a:solidFill>
                  <a:srgbClr val="FBFFFC"/>
                </a:solidFill>
                <a:latin typeface="Lato"/>
              </a:rPr>
              <a:t> belirleyen faktörler; çocukların </a:t>
            </a:r>
            <a:r>
              <a:rPr lang="en-US" sz="2099" dirty="0" err="1">
                <a:solidFill>
                  <a:srgbClr val="FBFFFC"/>
                </a:solidFill>
                <a:latin typeface="Lato"/>
              </a:rPr>
              <a:t>olaydan</a:t>
            </a:r>
            <a:r>
              <a:rPr lang="en-US" sz="2099" dirty="0">
                <a:solidFill>
                  <a:srgbClr val="FBFFFC"/>
                </a:solidFill>
                <a:latin typeface="Lato"/>
              </a:rPr>
              <a:t> önceki kişisel </a:t>
            </a:r>
            <a:r>
              <a:rPr lang="en-US" sz="2099" dirty="0" err="1">
                <a:solidFill>
                  <a:srgbClr val="FBFFFC"/>
                </a:solidFill>
                <a:latin typeface="Lato"/>
              </a:rPr>
              <a:t>deneyimleri</a:t>
            </a:r>
            <a:r>
              <a:rPr lang="en-US" sz="2099" dirty="0">
                <a:solidFill>
                  <a:srgbClr val="FBFFFC"/>
                </a:solidFill>
                <a:latin typeface="Lato"/>
              </a:rPr>
              <a:t>, </a:t>
            </a:r>
            <a:r>
              <a:rPr lang="en-US" sz="2099" dirty="0" err="1">
                <a:solidFill>
                  <a:srgbClr val="FBFFFC"/>
                </a:solidFill>
                <a:latin typeface="Lato"/>
              </a:rPr>
              <a:t>ebeveynlerinin</a:t>
            </a:r>
            <a:r>
              <a:rPr lang="en-US" sz="2099" dirty="0">
                <a:solidFill>
                  <a:srgbClr val="FBFFFC"/>
                </a:solidFill>
                <a:latin typeface="Lato"/>
              </a:rPr>
              <a:t> </a:t>
            </a:r>
            <a:r>
              <a:rPr lang="en-US" sz="2099" dirty="0" err="1">
                <a:solidFill>
                  <a:srgbClr val="FBFFFC"/>
                </a:solidFill>
                <a:latin typeface="Lato"/>
              </a:rPr>
              <a:t>olaya</a:t>
            </a:r>
            <a:r>
              <a:rPr lang="en-US" sz="2099" dirty="0">
                <a:solidFill>
                  <a:srgbClr val="FBFFFC"/>
                </a:solidFill>
                <a:latin typeface="Lato"/>
              </a:rPr>
              <a:t> </a:t>
            </a:r>
            <a:r>
              <a:rPr lang="en-US" sz="2099" dirty="0" err="1">
                <a:solidFill>
                  <a:srgbClr val="FBFFFC"/>
                </a:solidFill>
                <a:latin typeface="Lato"/>
              </a:rPr>
              <a:t>gösterdiği</a:t>
            </a:r>
            <a:r>
              <a:rPr lang="en-US" sz="2099" dirty="0">
                <a:solidFill>
                  <a:srgbClr val="FBFFFC"/>
                </a:solidFill>
                <a:latin typeface="Lato"/>
              </a:rPr>
              <a:t> tepkiler, </a:t>
            </a:r>
            <a:r>
              <a:rPr lang="en-US" sz="2099" dirty="0" err="1">
                <a:solidFill>
                  <a:srgbClr val="FBFFFC"/>
                </a:solidFill>
                <a:latin typeface="Lato"/>
              </a:rPr>
              <a:t>gelişimsel</a:t>
            </a:r>
            <a:r>
              <a:rPr lang="en-US" sz="2099" dirty="0">
                <a:solidFill>
                  <a:srgbClr val="FBFFFC"/>
                </a:solidFill>
                <a:latin typeface="Lato"/>
              </a:rPr>
              <a:t> düzeyleri, </a:t>
            </a:r>
            <a:r>
              <a:rPr lang="en-US" sz="2099" dirty="0" err="1">
                <a:solidFill>
                  <a:srgbClr val="FBFFFC"/>
                </a:solidFill>
                <a:latin typeface="Lato"/>
              </a:rPr>
              <a:t>yeterlilikleri</a:t>
            </a:r>
            <a:r>
              <a:rPr lang="en-US" sz="2099" dirty="0">
                <a:solidFill>
                  <a:srgbClr val="FBFFFC"/>
                </a:solidFill>
                <a:latin typeface="Lato"/>
              </a:rPr>
              <a:t> ve </a:t>
            </a:r>
            <a:r>
              <a:rPr lang="en-US" sz="2099" dirty="0" err="1">
                <a:solidFill>
                  <a:srgbClr val="FBFFFC"/>
                </a:solidFill>
                <a:latin typeface="Lato"/>
              </a:rPr>
              <a:t>cinsiyetleri</a:t>
            </a:r>
            <a:r>
              <a:rPr lang="en-US" sz="2099" dirty="0">
                <a:solidFill>
                  <a:srgbClr val="FBFFFC"/>
                </a:solidFill>
                <a:latin typeface="Lato"/>
              </a:rPr>
              <a:t> </a:t>
            </a:r>
            <a:r>
              <a:rPr lang="en-US" sz="2099" dirty="0" err="1">
                <a:solidFill>
                  <a:srgbClr val="FBFFFC"/>
                </a:solidFill>
                <a:latin typeface="Lato"/>
              </a:rPr>
              <a:t>olaydan</a:t>
            </a:r>
            <a:r>
              <a:rPr lang="en-US" sz="2099" dirty="0">
                <a:solidFill>
                  <a:srgbClr val="FBFFFC"/>
                </a:solidFill>
                <a:latin typeface="Lato"/>
              </a:rPr>
              <a:t> sonra </a:t>
            </a:r>
            <a:r>
              <a:rPr lang="en-US" sz="2099" dirty="0" err="1">
                <a:solidFill>
                  <a:srgbClr val="FBFFFC"/>
                </a:solidFill>
                <a:latin typeface="Lato"/>
              </a:rPr>
              <a:t>oluşabilecek</a:t>
            </a:r>
            <a:r>
              <a:rPr lang="en-US" sz="2099" dirty="0">
                <a:solidFill>
                  <a:srgbClr val="FBFFFC"/>
                </a:solidFill>
                <a:latin typeface="Lato"/>
              </a:rPr>
              <a:t> risk </a:t>
            </a:r>
            <a:r>
              <a:rPr lang="en-US" sz="2099" dirty="0" err="1">
                <a:solidFill>
                  <a:srgbClr val="FBFFFC"/>
                </a:solidFill>
                <a:latin typeface="Lato"/>
              </a:rPr>
              <a:t>faktörleri</a:t>
            </a:r>
            <a:r>
              <a:rPr lang="en-US" sz="2099" dirty="0">
                <a:solidFill>
                  <a:srgbClr val="FBFFFC"/>
                </a:solidFill>
                <a:latin typeface="Lato"/>
              </a:rPr>
              <a:t>; maruz </a:t>
            </a:r>
            <a:r>
              <a:rPr lang="en-US" sz="2099" dirty="0" err="1">
                <a:solidFill>
                  <a:srgbClr val="FBFFFC"/>
                </a:solidFill>
                <a:latin typeface="Lato"/>
              </a:rPr>
              <a:t>kalmanın</a:t>
            </a:r>
            <a:r>
              <a:rPr lang="en-US" sz="2099" dirty="0">
                <a:solidFill>
                  <a:srgbClr val="FBFFFC"/>
                </a:solidFill>
                <a:latin typeface="Lato"/>
              </a:rPr>
              <a:t> </a:t>
            </a:r>
            <a:r>
              <a:rPr lang="en-US" sz="2099" dirty="0" err="1">
                <a:solidFill>
                  <a:srgbClr val="FBFFFC"/>
                </a:solidFill>
                <a:latin typeface="Lato"/>
              </a:rPr>
              <a:t>yoğunluğu</a:t>
            </a:r>
            <a:r>
              <a:rPr lang="en-US" sz="2099" dirty="0">
                <a:solidFill>
                  <a:srgbClr val="FBFFFC"/>
                </a:solidFill>
                <a:latin typeface="Lato"/>
              </a:rPr>
              <a:t>/</a:t>
            </a:r>
            <a:r>
              <a:rPr lang="en-US" sz="2099" dirty="0" err="1">
                <a:solidFill>
                  <a:srgbClr val="FBFFFC"/>
                </a:solidFill>
                <a:latin typeface="Lato"/>
              </a:rPr>
              <a:t>ciddiyeti</a:t>
            </a:r>
            <a:r>
              <a:rPr lang="en-US" sz="2099" dirty="0">
                <a:solidFill>
                  <a:srgbClr val="FBFFFC"/>
                </a:solidFill>
                <a:latin typeface="Lato"/>
              </a:rPr>
              <a:t>, </a:t>
            </a:r>
            <a:r>
              <a:rPr lang="en-US" sz="2099" dirty="0" err="1">
                <a:solidFill>
                  <a:srgbClr val="FBFFFC"/>
                </a:solidFill>
                <a:latin typeface="Lato"/>
              </a:rPr>
              <a:t>öncelikli</a:t>
            </a:r>
            <a:r>
              <a:rPr lang="en-US" sz="2099" dirty="0">
                <a:solidFill>
                  <a:srgbClr val="FBFFFC"/>
                </a:solidFill>
                <a:latin typeface="Lato"/>
              </a:rPr>
              <a:t> stres tepkileri ve çocukların mevcut psikolojik </a:t>
            </a:r>
            <a:r>
              <a:rPr lang="en-US" sz="2099" dirty="0" err="1">
                <a:solidFill>
                  <a:srgbClr val="FBFFFC"/>
                </a:solidFill>
                <a:latin typeface="Lato"/>
              </a:rPr>
              <a:t>sorununun</a:t>
            </a:r>
            <a:r>
              <a:rPr lang="en-US" sz="2099" dirty="0">
                <a:solidFill>
                  <a:srgbClr val="FBFFFC"/>
                </a:solidFill>
                <a:latin typeface="Lato"/>
              </a:rPr>
              <a:t> </a:t>
            </a:r>
            <a:r>
              <a:rPr lang="en-US" sz="2099" dirty="0" err="1">
                <a:solidFill>
                  <a:srgbClr val="FBFFFC"/>
                </a:solidFill>
                <a:latin typeface="Lato"/>
              </a:rPr>
              <a:t>olup</a:t>
            </a:r>
            <a:r>
              <a:rPr lang="en-US" sz="2099" dirty="0">
                <a:solidFill>
                  <a:srgbClr val="FBFFFC"/>
                </a:solidFill>
                <a:latin typeface="Lato"/>
              </a:rPr>
              <a:t> </a:t>
            </a:r>
            <a:r>
              <a:rPr lang="en-US" sz="2099" dirty="0" err="1">
                <a:solidFill>
                  <a:srgbClr val="FBFFFC"/>
                </a:solidFill>
                <a:latin typeface="Lato"/>
              </a:rPr>
              <a:t>olmamasıdır</a:t>
            </a:r>
            <a:r>
              <a:rPr lang="en-US" sz="2099" dirty="0">
                <a:solidFill>
                  <a:srgbClr val="FBFFFC"/>
                </a:solidFill>
                <a:latin typeface="Lato"/>
              </a:rPr>
              <a:t> . </a:t>
            </a:r>
            <a:r>
              <a:rPr lang="en-US" sz="2099" dirty="0" err="1">
                <a:solidFill>
                  <a:srgbClr val="FBFFFC"/>
                </a:solidFill>
                <a:latin typeface="Lato"/>
              </a:rPr>
              <a:t>Erken</a:t>
            </a:r>
            <a:r>
              <a:rPr lang="en-US" sz="2099" dirty="0">
                <a:solidFill>
                  <a:srgbClr val="FBFFFC"/>
                </a:solidFill>
                <a:latin typeface="Lato"/>
              </a:rPr>
              <a:t> </a:t>
            </a:r>
            <a:r>
              <a:rPr lang="en-US" sz="2099" dirty="0" err="1">
                <a:solidFill>
                  <a:srgbClr val="FBFFFC"/>
                </a:solidFill>
                <a:latin typeface="Lato"/>
              </a:rPr>
              <a:t>çocukluk</a:t>
            </a:r>
            <a:r>
              <a:rPr lang="en-US" sz="2099" dirty="0">
                <a:solidFill>
                  <a:srgbClr val="FBFFFC"/>
                </a:solidFill>
                <a:latin typeface="Lato"/>
              </a:rPr>
              <a:t>, </a:t>
            </a:r>
            <a:r>
              <a:rPr lang="en-US" sz="2099" dirty="0" err="1">
                <a:solidFill>
                  <a:srgbClr val="FBFFFC"/>
                </a:solidFill>
                <a:latin typeface="Lato"/>
              </a:rPr>
              <a:t>orta</a:t>
            </a:r>
            <a:r>
              <a:rPr lang="en-US" sz="2099" dirty="0">
                <a:solidFill>
                  <a:srgbClr val="FBFFFC"/>
                </a:solidFill>
                <a:latin typeface="Lato"/>
              </a:rPr>
              <a:t> </a:t>
            </a:r>
            <a:r>
              <a:rPr lang="en-US" sz="2099" dirty="0" err="1">
                <a:solidFill>
                  <a:srgbClr val="FBFFFC"/>
                </a:solidFill>
                <a:latin typeface="Lato"/>
              </a:rPr>
              <a:t>çocukluk</a:t>
            </a:r>
            <a:r>
              <a:rPr lang="en-US" sz="2099" dirty="0">
                <a:solidFill>
                  <a:srgbClr val="FBFFFC"/>
                </a:solidFill>
                <a:latin typeface="Lato"/>
              </a:rPr>
              <a:t> </a:t>
            </a:r>
            <a:r>
              <a:rPr lang="en-US" sz="2099" dirty="0" err="1">
                <a:solidFill>
                  <a:srgbClr val="FBFFFC"/>
                </a:solidFill>
                <a:latin typeface="Lato"/>
              </a:rPr>
              <a:t>ya</a:t>
            </a:r>
            <a:r>
              <a:rPr lang="en-US" sz="2099" dirty="0">
                <a:solidFill>
                  <a:srgbClr val="FBFFFC"/>
                </a:solidFill>
                <a:latin typeface="Lato"/>
              </a:rPr>
              <a:t> da </a:t>
            </a:r>
            <a:r>
              <a:rPr lang="en-US" sz="2099" dirty="0" err="1">
                <a:solidFill>
                  <a:srgbClr val="FBFFFC"/>
                </a:solidFill>
                <a:latin typeface="Lato"/>
              </a:rPr>
              <a:t>ergenlik</a:t>
            </a:r>
            <a:r>
              <a:rPr lang="en-US" sz="2099" dirty="0">
                <a:solidFill>
                  <a:srgbClr val="FBFFFC"/>
                </a:solidFill>
                <a:latin typeface="Lato"/>
              </a:rPr>
              <a:t> </a:t>
            </a:r>
            <a:r>
              <a:rPr lang="en-US" sz="2099" dirty="0" err="1">
                <a:solidFill>
                  <a:srgbClr val="FBFFFC"/>
                </a:solidFill>
                <a:latin typeface="Lato"/>
              </a:rPr>
              <a:t>dönemlerinde</a:t>
            </a:r>
            <a:r>
              <a:rPr lang="en-US" sz="2099" dirty="0">
                <a:solidFill>
                  <a:srgbClr val="FBFFFC"/>
                </a:solidFill>
                <a:latin typeface="Lato"/>
              </a:rPr>
              <a:t> </a:t>
            </a:r>
            <a:r>
              <a:rPr lang="en-US" sz="2099" dirty="0" err="1">
                <a:solidFill>
                  <a:srgbClr val="FBFFFC"/>
                </a:solidFill>
                <a:latin typeface="Lato"/>
              </a:rPr>
              <a:t>birkaç</a:t>
            </a:r>
            <a:r>
              <a:rPr lang="en-US" sz="2099" dirty="0">
                <a:solidFill>
                  <a:srgbClr val="FBFFFC"/>
                </a:solidFill>
                <a:latin typeface="Lato"/>
              </a:rPr>
              <a:t> </a:t>
            </a:r>
            <a:r>
              <a:rPr lang="en-US" sz="2099" dirty="0" err="1">
                <a:solidFill>
                  <a:srgbClr val="FBFFFC"/>
                </a:solidFill>
                <a:latin typeface="Lato"/>
              </a:rPr>
              <a:t>hafta</a:t>
            </a:r>
            <a:r>
              <a:rPr lang="en-US" sz="2099" dirty="0">
                <a:solidFill>
                  <a:srgbClr val="FBFFFC"/>
                </a:solidFill>
                <a:latin typeface="Lato"/>
              </a:rPr>
              <a:t> </a:t>
            </a:r>
            <a:r>
              <a:rPr lang="en-US" sz="2099" dirty="0" err="1">
                <a:solidFill>
                  <a:srgbClr val="FBFFFC"/>
                </a:solidFill>
                <a:latin typeface="Lato"/>
              </a:rPr>
              <a:t>boyunca</a:t>
            </a:r>
            <a:r>
              <a:rPr lang="en-US" sz="2099" dirty="0">
                <a:solidFill>
                  <a:srgbClr val="FBFFFC"/>
                </a:solidFill>
                <a:latin typeface="Lato"/>
              </a:rPr>
              <a:t> </a:t>
            </a:r>
            <a:r>
              <a:rPr lang="en-US" sz="2099" dirty="0" err="1">
                <a:solidFill>
                  <a:srgbClr val="FBFFFC"/>
                </a:solidFill>
                <a:latin typeface="Lato"/>
              </a:rPr>
              <a:t>olayla</a:t>
            </a:r>
            <a:r>
              <a:rPr lang="en-US" sz="2099" dirty="0">
                <a:solidFill>
                  <a:srgbClr val="FBFFFC"/>
                </a:solidFill>
                <a:latin typeface="Lato"/>
              </a:rPr>
              <a:t> </a:t>
            </a:r>
            <a:r>
              <a:rPr lang="en-US" sz="2099" dirty="0" err="1">
                <a:solidFill>
                  <a:srgbClr val="FBFFFC"/>
                </a:solidFill>
                <a:latin typeface="Lato"/>
              </a:rPr>
              <a:t>ilgili</a:t>
            </a:r>
            <a:r>
              <a:rPr lang="en-US" sz="2099" dirty="0">
                <a:solidFill>
                  <a:srgbClr val="FBFFFC"/>
                </a:solidFill>
                <a:latin typeface="Lato"/>
              </a:rPr>
              <a:t> </a:t>
            </a:r>
            <a:r>
              <a:rPr lang="en-US" sz="2099" dirty="0" err="1">
                <a:solidFill>
                  <a:srgbClr val="FBFFFC"/>
                </a:solidFill>
                <a:latin typeface="Lato"/>
              </a:rPr>
              <a:t>rüyalar</a:t>
            </a:r>
            <a:r>
              <a:rPr lang="en-US" sz="2099" dirty="0">
                <a:solidFill>
                  <a:srgbClr val="FBFFFC"/>
                </a:solidFill>
                <a:latin typeface="Lato"/>
              </a:rPr>
              <a:t> ve </a:t>
            </a:r>
            <a:r>
              <a:rPr lang="en-US" sz="2099" dirty="0" err="1">
                <a:solidFill>
                  <a:srgbClr val="FBFFFC"/>
                </a:solidFill>
                <a:latin typeface="Lato"/>
              </a:rPr>
              <a:t>kâbuslar</a:t>
            </a:r>
            <a:r>
              <a:rPr lang="en-US" sz="2099" dirty="0">
                <a:solidFill>
                  <a:srgbClr val="FBFFFC"/>
                </a:solidFill>
                <a:latin typeface="Lato"/>
              </a:rPr>
              <a:t> </a:t>
            </a:r>
            <a:r>
              <a:rPr lang="en-US" sz="2099" dirty="0" err="1">
                <a:solidFill>
                  <a:srgbClr val="FBFFFC"/>
                </a:solidFill>
                <a:latin typeface="Lato"/>
              </a:rPr>
              <a:t>görülebilir</a:t>
            </a:r>
            <a:r>
              <a:rPr lang="en-US" sz="2099" dirty="0">
                <a:solidFill>
                  <a:srgbClr val="FBFFFC"/>
                </a:solidFill>
                <a:latin typeface="Lato"/>
              </a:rPr>
              <a:t>, travmanın </a:t>
            </a:r>
            <a:r>
              <a:rPr lang="en-US" sz="2099" dirty="0" err="1">
                <a:solidFill>
                  <a:srgbClr val="FBFFFC"/>
                </a:solidFill>
                <a:latin typeface="Lato"/>
              </a:rPr>
              <a:t>etkisini</a:t>
            </a:r>
            <a:r>
              <a:rPr lang="en-US" sz="2099" dirty="0">
                <a:solidFill>
                  <a:srgbClr val="FBFFFC"/>
                </a:solidFill>
                <a:latin typeface="Lato"/>
              </a:rPr>
              <a:t> </a:t>
            </a:r>
            <a:r>
              <a:rPr lang="en-US" sz="2099" dirty="0" err="1">
                <a:solidFill>
                  <a:srgbClr val="FBFFFC"/>
                </a:solidFill>
                <a:latin typeface="Lato"/>
              </a:rPr>
              <a:t>hafifletmek</a:t>
            </a:r>
            <a:r>
              <a:rPr lang="en-US" sz="2099" dirty="0">
                <a:solidFill>
                  <a:srgbClr val="FBFFFC"/>
                </a:solidFill>
                <a:latin typeface="Lato"/>
              </a:rPr>
              <a:t> için </a:t>
            </a:r>
            <a:r>
              <a:rPr lang="en-US" sz="2099" dirty="0" err="1">
                <a:solidFill>
                  <a:srgbClr val="FBFFFC"/>
                </a:solidFill>
                <a:latin typeface="Lato"/>
              </a:rPr>
              <a:t>tekrarlanan</a:t>
            </a:r>
            <a:r>
              <a:rPr lang="en-US" sz="2099" dirty="0">
                <a:solidFill>
                  <a:srgbClr val="FBFFFC"/>
                </a:solidFill>
                <a:latin typeface="Lato"/>
              </a:rPr>
              <a:t> </a:t>
            </a:r>
            <a:r>
              <a:rPr lang="en-US" sz="2099" dirty="0" err="1">
                <a:solidFill>
                  <a:srgbClr val="FBFFFC"/>
                </a:solidFill>
                <a:latin typeface="Lato"/>
              </a:rPr>
              <a:t>oyunlar</a:t>
            </a:r>
            <a:r>
              <a:rPr lang="en-US" sz="2099" dirty="0">
                <a:solidFill>
                  <a:srgbClr val="FBFFFC"/>
                </a:solidFill>
                <a:latin typeface="Lato"/>
              </a:rPr>
              <a:t> </a:t>
            </a:r>
            <a:r>
              <a:rPr lang="en-US" sz="2099" dirty="0" err="1">
                <a:solidFill>
                  <a:srgbClr val="FBFFFC"/>
                </a:solidFill>
                <a:latin typeface="Lato"/>
              </a:rPr>
              <a:t>oynanabilir</a:t>
            </a:r>
            <a:r>
              <a:rPr lang="en-US" sz="2099" dirty="0">
                <a:solidFill>
                  <a:srgbClr val="FBFFFC"/>
                </a:solidFill>
                <a:latin typeface="Lato"/>
              </a:rPr>
              <a:t> ve </a:t>
            </a:r>
            <a:r>
              <a:rPr lang="en-US" sz="2099" dirty="0" err="1">
                <a:solidFill>
                  <a:srgbClr val="FBFFFC"/>
                </a:solidFill>
                <a:latin typeface="Lato"/>
              </a:rPr>
              <a:t>çocuklar</a:t>
            </a:r>
            <a:r>
              <a:rPr lang="en-US" sz="2099" dirty="0">
                <a:solidFill>
                  <a:srgbClr val="FBFFFC"/>
                </a:solidFill>
                <a:latin typeface="Lato"/>
              </a:rPr>
              <a:t> baş </a:t>
            </a:r>
            <a:r>
              <a:rPr lang="en-US" sz="2099" dirty="0" err="1">
                <a:solidFill>
                  <a:srgbClr val="FBFFFC"/>
                </a:solidFill>
                <a:latin typeface="Lato"/>
              </a:rPr>
              <a:t>ağrısı</a:t>
            </a:r>
            <a:r>
              <a:rPr lang="en-US" sz="2099" dirty="0">
                <a:solidFill>
                  <a:srgbClr val="FBFFFC"/>
                </a:solidFill>
                <a:latin typeface="Lato"/>
              </a:rPr>
              <a:t>, </a:t>
            </a:r>
            <a:r>
              <a:rPr lang="en-US" sz="2099" dirty="0" err="1">
                <a:solidFill>
                  <a:srgbClr val="FBFFFC"/>
                </a:solidFill>
                <a:latin typeface="Lato"/>
              </a:rPr>
              <a:t>karın</a:t>
            </a:r>
            <a:r>
              <a:rPr lang="en-US" sz="2099" dirty="0">
                <a:solidFill>
                  <a:srgbClr val="FBFFFC"/>
                </a:solidFill>
                <a:latin typeface="Lato"/>
              </a:rPr>
              <a:t> </a:t>
            </a:r>
            <a:r>
              <a:rPr lang="en-US" sz="2099" dirty="0" err="1">
                <a:solidFill>
                  <a:srgbClr val="FBFFFC"/>
                </a:solidFill>
                <a:latin typeface="Lato"/>
              </a:rPr>
              <a:t>ağrısı</a:t>
            </a:r>
            <a:r>
              <a:rPr lang="en-US" sz="2099" dirty="0">
                <a:solidFill>
                  <a:srgbClr val="FBFFFC"/>
                </a:solidFill>
                <a:latin typeface="Lato"/>
              </a:rPr>
              <a:t> gibi çeşitli fiziksel </a:t>
            </a:r>
            <a:r>
              <a:rPr lang="en-US" sz="2099" dirty="0" err="1">
                <a:solidFill>
                  <a:srgbClr val="FBFFFC"/>
                </a:solidFill>
                <a:latin typeface="Lato"/>
              </a:rPr>
              <a:t>semptomlar</a:t>
            </a:r>
            <a:r>
              <a:rPr lang="en-US" sz="2099" dirty="0">
                <a:solidFill>
                  <a:srgbClr val="FBFFFC"/>
                </a:solidFill>
                <a:latin typeface="Lato"/>
              </a:rPr>
              <a:t> </a:t>
            </a:r>
            <a:r>
              <a:rPr lang="en-US" sz="2099" dirty="0" err="1">
                <a:solidFill>
                  <a:srgbClr val="FBFFFC"/>
                </a:solidFill>
                <a:latin typeface="Lato"/>
              </a:rPr>
              <a:t>sergileyebilirler</a:t>
            </a:r>
            <a:r>
              <a:rPr lang="en-US" sz="2099" dirty="0">
                <a:solidFill>
                  <a:srgbClr val="FBFFFC"/>
                </a:solidFill>
                <a:latin typeface="Lato"/>
              </a:rPr>
              <a:t> .  </a:t>
            </a:r>
            <a:r>
              <a:rPr lang="en-US" sz="2099" dirty="0" err="1">
                <a:solidFill>
                  <a:srgbClr val="FBFFFC"/>
                </a:solidFill>
                <a:latin typeface="Lato"/>
              </a:rPr>
              <a:t>Terör</a:t>
            </a:r>
            <a:r>
              <a:rPr lang="en-US" sz="2099" dirty="0">
                <a:solidFill>
                  <a:srgbClr val="FBFFFC"/>
                </a:solidFill>
                <a:latin typeface="Lato"/>
              </a:rPr>
              <a:t> </a:t>
            </a:r>
            <a:r>
              <a:rPr lang="en-US" sz="2099" dirty="0" err="1">
                <a:solidFill>
                  <a:srgbClr val="FBFFFC"/>
                </a:solidFill>
                <a:latin typeface="Lato"/>
              </a:rPr>
              <a:t>kurbanlarının</a:t>
            </a:r>
            <a:r>
              <a:rPr lang="en-US" sz="2099" dirty="0">
                <a:solidFill>
                  <a:srgbClr val="FBFFFC"/>
                </a:solidFill>
                <a:latin typeface="Lato"/>
              </a:rPr>
              <a:t> </a:t>
            </a:r>
            <a:r>
              <a:rPr lang="en-US" sz="2099" dirty="0" err="1">
                <a:solidFill>
                  <a:srgbClr val="FBFFFC"/>
                </a:solidFill>
                <a:latin typeface="Lato"/>
              </a:rPr>
              <a:t>çoğunun</a:t>
            </a:r>
            <a:r>
              <a:rPr lang="en-US" sz="2099" dirty="0">
                <a:solidFill>
                  <a:srgbClr val="FBFFFC"/>
                </a:solidFill>
                <a:latin typeface="Lato"/>
              </a:rPr>
              <a:t> (%82) </a:t>
            </a:r>
            <a:r>
              <a:rPr lang="en-US" sz="2099" dirty="0" err="1">
                <a:solidFill>
                  <a:srgbClr val="FBFFFC"/>
                </a:solidFill>
                <a:latin typeface="Lato"/>
              </a:rPr>
              <a:t>akut</a:t>
            </a:r>
            <a:r>
              <a:rPr lang="en-US" sz="2099" dirty="0">
                <a:solidFill>
                  <a:srgbClr val="FBFFFC"/>
                </a:solidFill>
                <a:latin typeface="Lato"/>
              </a:rPr>
              <a:t> stres </a:t>
            </a:r>
            <a:r>
              <a:rPr lang="en-US" sz="2099" dirty="0" err="1">
                <a:solidFill>
                  <a:srgbClr val="FBFFFC"/>
                </a:solidFill>
                <a:latin typeface="Lato"/>
              </a:rPr>
              <a:t>tepkilerini</a:t>
            </a:r>
            <a:r>
              <a:rPr lang="en-US" sz="2099" dirty="0">
                <a:solidFill>
                  <a:srgbClr val="FBFFFC"/>
                </a:solidFill>
                <a:latin typeface="Lato"/>
              </a:rPr>
              <a:t> </a:t>
            </a:r>
            <a:r>
              <a:rPr lang="en-US" sz="2099" dirty="0" err="1">
                <a:solidFill>
                  <a:srgbClr val="FBFFFC"/>
                </a:solidFill>
                <a:latin typeface="Lato"/>
              </a:rPr>
              <a:t>klinik</a:t>
            </a:r>
            <a:r>
              <a:rPr lang="en-US" sz="2099" dirty="0">
                <a:solidFill>
                  <a:srgbClr val="FBFFFC"/>
                </a:solidFill>
                <a:latin typeface="Lato"/>
              </a:rPr>
              <a:t> </a:t>
            </a:r>
            <a:r>
              <a:rPr lang="en-US" sz="2099" dirty="0" err="1">
                <a:solidFill>
                  <a:srgbClr val="FBFFFC"/>
                </a:solidFill>
                <a:latin typeface="Lato"/>
              </a:rPr>
              <a:t>açıdan</a:t>
            </a:r>
            <a:r>
              <a:rPr lang="en-US" sz="2099" dirty="0">
                <a:solidFill>
                  <a:srgbClr val="FBFFFC"/>
                </a:solidFill>
                <a:latin typeface="Lato"/>
              </a:rPr>
              <a:t> </a:t>
            </a:r>
            <a:r>
              <a:rPr lang="en-US" sz="2099" dirty="0" err="1">
                <a:solidFill>
                  <a:srgbClr val="FBFFFC"/>
                </a:solidFill>
                <a:latin typeface="Lato"/>
              </a:rPr>
              <a:t>göstermediğini</a:t>
            </a:r>
            <a:r>
              <a:rPr lang="en-US" sz="2099" dirty="0">
                <a:solidFill>
                  <a:srgbClr val="FBFFFC"/>
                </a:solidFill>
                <a:latin typeface="Lato"/>
              </a:rPr>
              <a:t>; </a:t>
            </a:r>
            <a:r>
              <a:rPr lang="en-US" sz="2099" dirty="0" err="1">
                <a:solidFill>
                  <a:srgbClr val="FBFFFC"/>
                </a:solidFill>
                <a:latin typeface="Lato"/>
              </a:rPr>
              <a:t>telaş</a:t>
            </a:r>
            <a:r>
              <a:rPr lang="en-US" sz="2099" dirty="0">
                <a:solidFill>
                  <a:srgbClr val="FBFFFC"/>
                </a:solidFill>
                <a:latin typeface="Lato"/>
              </a:rPr>
              <a:t>, </a:t>
            </a:r>
            <a:r>
              <a:rPr lang="en-US" sz="2099" dirty="0" err="1">
                <a:solidFill>
                  <a:srgbClr val="FBFFFC"/>
                </a:solidFill>
                <a:latin typeface="Lato"/>
              </a:rPr>
              <a:t>üzüntü</a:t>
            </a:r>
            <a:r>
              <a:rPr lang="en-US" sz="2099" dirty="0">
                <a:solidFill>
                  <a:srgbClr val="FBFFFC"/>
                </a:solidFill>
                <a:latin typeface="Lato"/>
              </a:rPr>
              <a:t> ve </a:t>
            </a:r>
            <a:r>
              <a:rPr lang="en-US" sz="2099" dirty="0" err="1">
                <a:solidFill>
                  <a:srgbClr val="FBFFFC"/>
                </a:solidFill>
                <a:latin typeface="Lato"/>
              </a:rPr>
              <a:t>uykusuzluk</a:t>
            </a:r>
            <a:r>
              <a:rPr lang="en-US" sz="2099" dirty="0">
                <a:solidFill>
                  <a:srgbClr val="FBFFFC"/>
                </a:solidFill>
                <a:latin typeface="Lato"/>
              </a:rPr>
              <a:t> gibi normal </a:t>
            </a:r>
            <a:r>
              <a:rPr lang="en-US" sz="2099" dirty="0" err="1">
                <a:solidFill>
                  <a:srgbClr val="FBFFFC"/>
                </a:solidFill>
                <a:latin typeface="Lato"/>
              </a:rPr>
              <a:t>kabul</a:t>
            </a:r>
            <a:r>
              <a:rPr lang="en-US" sz="2099" dirty="0">
                <a:solidFill>
                  <a:srgbClr val="FBFFFC"/>
                </a:solidFill>
                <a:latin typeface="Lato"/>
              </a:rPr>
              <a:t> </a:t>
            </a:r>
            <a:r>
              <a:rPr lang="en-US" sz="2099" dirty="0" err="1">
                <a:solidFill>
                  <a:srgbClr val="FBFFFC"/>
                </a:solidFill>
                <a:latin typeface="Lato"/>
              </a:rPr>
              <a:t>edilecek</a:t>
            </a:r>
            <a:r>
              <a:rPr lang="en-US" sz="2099" dirty="0">
                <a:solidFill>
                  <a:srgbClr val="FBFFFC"/>
                </a:solidFill>
                <a:latin typeface="Lato"/>
              </a:rPr>
              <a:t> belirtiler </a:t>
            </a:r>
            <a:r>
              <a:rPr lang="en-US" sz="2099" dirty="0" err="1">
                <a:solidFill>
                  <a:srgbClr val="FBFFFC"/>
                </a:solidFill>
                <a:latin typeface="Lato"/>
              </a:rPr>
              <a:t>gösterdiklerini</a:t>
            </a:r>
            <a:r>
              <a:rPr lang="en-US" sz="2099" dirty="0">
                <a:solidFill>
                  <a:srgbClr val="FBFFFC"/>
                </a:solidFill>
                <a:latin typeface="Lato"/>
              </a:rPr>
              <a:t> </a:t>
            </a:r>
            <a:r>
              <a:rPr lang="en-US" sz="2099" dirty="0" err="1">
                <a:solidFill>
                  <a:srgbClr val="FBFFFC"/>
                </a:solidFill>
                <a:latin typeface="Lato"/>
              </a:rPr>
              <a:t>rapor</a:t>
            </a:r>
            <a:r>
              <a:rPr lang="en-US" sz="2099" dirty="0">
                <a:solidFill>
                  <a:srgbClr val="FBFFFC"/>
                </a:solidFill>
                <a:latin typeface="Lato"/>
              </a:rPr>
              <a:t> </a:t>
            </a:r>
            <a:r>
              <a:rPr lang="en-US" sz="2099" dirty="0" err="1">
                <a:solidFill>
                  <a:srgbClr val="FBFFFC"/>
                </a:solidFill>
                <a:latin typeface="Lato"/>
              </a:rPr>
              <a:t>etmişlerdir</a:t>
            </a:r>
            <a:r>
              <a:rPr lang="en-US" sz="2099" dirty="0">
                <a:solidFill>
                  <a:srgbClr val="FBFFFC"/>
                </a:solidFill>
                <a:latin typeface="Lato"/>
              </a:rPr>
              <a:t>. Aynı </a:t>
            </a:r>
            <a:r>
              <a:rPr lang="en-US" sz="2099" dirty="0" err="1">
                <a:solidFill>
                  <a:srgbClr val="FBFFFC"/>
                </a:solidFill>
                <a:latin typeface="Lato"/>
              </a:rPr>
              <a:t>çalışmada</a:t>
            </a:r>
            <a:r>
              <a:rPr lang="en-US" sz="2099" dirty="0">
                <a:solidFill>
                  <a:srgbClr val="FBFFFC"/>
                </a:solidFill>
                <a:latin typeface="Lato"/>
              </a:rPr>
              <a:t> </a:t>
            </a:r>
            <a:r>
              <a:rPr lang="en-US" sz="2099" dirty="0" err="1">
                <a:solidFill>
                  <a:srgbClr val="FBFFFC"/>
                </a:solidFill>
                <a:latin typeface="Lato"/>
              </a:rPr>
              <a:t>yaş</a:t>
            </a:r>
            <a:r>
              <a:rPr lang="en-US" sz="2099" dirty="0">
                <a:solidFill>
                  <a:srgbClr val="FBFFFC"/>
                </a:solidFill>
                <a:latin typeface="Lato"/>
              </a:rPr>
              <a:t> </a:t>
            </a:r>
            <a:r>
              <a:rPr lang="en-US" sz="2099" dirty="0" err="1">
                <a:solidFill>
                  <a:srgbClr val="FBFFFC"/>
                </a:solidFill>
                <a:latin typeface="Lato"/>
              </a:rPr>
              <a:t>gruplarına</a:t>
            </a:r>
            <a:r>
              <a:rPr lang="en-US" sz="2099" dirty="0">
                <a:solidFill>
                  <a:srgbClr val="FBFFFC"/>
                </a:solidFill>
                <a:latin typeface="Lato"/>
              </a:rPr>
              <a:t> </a:t>
            </a:r>
            <a:r>
              <a:rPr lang="en-US" sz="2099" dirty="0" err="1">
                <a:solidFill>
                  <a:srgbClr val="FBFFFC"/>
                </a:solidFill>
                <a:latin typeface="Lato"/>
              </a:rPr>
              <a:t>göre</a:t>
            </a:r>
            <a:r>
              <a:rPr lang="en-US" sz="2099" dirty="0">
                <a:solidFill>
                  <a:srgbClr val="FBFFFC"/>
                </a:solidFill>
                <a:latin typeface="Lato"/>
              </a:rPr>
              <a:t> </a:t>
            </a:r>
            <a:r>
              <a:rPr lang="en-US" sz="2099" dirty="0" err="1">
                <a:solidFill>
                  <a:srgbClr val="FBFFFC"/>
                </a:solidFill>
                <a:latin typeface="Lato"/>
              </a:rPr>
              <a:t>teröre</a:t>
            </a:r>
            <a:r>
              <a:rPr lang="en-US" sz="2099" dirty="0">
                <a:solidFill>
                  <a:srgbClr val="FBFFFC"/>
                </a:solidFill>
                <a:latin typeface="Lato"/>
              </a:rPr>
              <a:t> maruz </a:t>
            </a:r>
            <a:r>
              <a:rPr lang="en-US" sz="2099" dirty="0" err="1">
                <a:solidFill>
                  <a:srgbClr val="FBFFFC"/>
                </a:solidFill>
                <a:latin typeface="Lato"/>
              </a:rPr>
              <a:t>kaldıktan</a:t>
            </a:r>
            <a:r>
              <a:rPr lang="en-US" sz="2099" dirty="0">
                <a:solidFill>
                  <a:srgbClr val="FBFFFC"/>
                </a:solidFill>
                <a:latin typeface="Lato"/>
              </a:rPr>
              <a:t> hemen sonra ortaya </a:t>
            </a:r>
            <a:r>
              <a:rPr lang="en-US" sz="2099" dirty="0" err="1">
                <a:solidFill>
                  <a:srgbClr val="FBFFFC"/>
                </a:solidFill>
                <a:latin typeface="Lato"/>
              </a:rPr>
              <a:t>çıkan</a:t>
            </a:r>
            <a:r>
              <a:rPr lang="en-US" sz="2099" dirty="0">
                <a:solidFill>
                  <a:srgbClr val="FBFFFC"/>
                </a:solidFill>
                <a:latin typeface="Lato"/>
              </a:rPr>
              <a:t> belirtiler </a:t>
            </a:r>
            <a:r>
              <a:rPr lang="en-US" sz="2099" dirty="0" err="1">
                <a:solidFill>
                  <a:srgbClr val="FBFFFC"/>
                </a:solidFill>
                <a:latin typeface="Lato"/>
              </a:rPr>
              <a:t>şu</a:t>
            </a:r>
            <a:r>
              <a:rPr lang="en-US" sz="2099" dirty="0">
                <a:solidFill>
                  <a:srgbClr val="FBFFFC"/>
                </a:solidFill>
                <a:latin typeface="Lato"/>
              </a:rPr>
              <a:t> </a:t>
            </a:r>
            <a:r>
              <a:rPr lang="en-US" sz="2099" dirty="0" err="1">
                <a:solidFill>
                  <a:srgbClr val="FBFFFC"/>
                </a:solidFill>
                <a:latin typeface="Lato"/>
              </a:rPr>
              <a:t>şekildedir</a:t>
            </a:r>
            <a:r>
              <a:rPr lang="en-US" sz="2099" dirty="0">
                <a:solidFill>
                  <a:srgbClr val="FBFFFC"/>
                </a:solidFill>
                <a:latin typeface="Lato"/>
              </a:rPr>
              <a:t>.</a:t>
            </a:r>
          </a:p>
        </p:txBody>
      </p:sp>
      <p:sp>
        <p:nvSpPr>
          <p:cNvPr id="4" name="AutoShape 4"/>
          <p:cNvSpPr/>
          <p:nvPr/>
        </p:nvSpPr>
        <p:spPr>
          <a:xfrm>
            <a:off x="0" y="893718"/>
            <a:ext cx="10185231" cy="2250379"/>
          </a:xfrm>
          <a:prstGeom prst="rect">
            <a:avLst/>
          </a:prstGeom>
          <a:solidFill>
            <a:srgbClr val="254769"/>
          </a:solidFill>
        </p:spPr>
      </p:sp>
      <p:sp>
        <p:nvSpPr>
          <p:cNvPr id="5" name="TextBox 5"/>
          <p:cNvSpPr txBox="1"/>
          <p:nvPr/>
        </p:nvSpPr>
        <p:spPr>
          <a:xfrm>
            <a:off x="442838" y="1065861"/>
            <a:ext cx="11001110" cy="2078236"/>
          </a:xfrm>
          <a:prstGeom prst="rect">
            <a:avLst/>
          </a:prstGeom>
        </p:spPr>
        <p:txBody>
          <a:bodyPr lIns="0" tIns="0" rIns="0" bIns="0" rtlCol="0" anchor="t">
            <a:spAutoFit/>
          </a:bodyPr>
          <a:lstStyle/>
          <a:p>
            <a:pPr algn="l">
              <a:lnSpc>
                <a:spcPts val="8400"/>
              </a:lnSpc>
            </a:pPr>
            <a:r>
              <a:rPr lang="en-US" sz="6000" dirty="0">
                <a:solidFill>
                  <a:srgbClr val="F6505C"/>
                </a:solidFill>
                <a:latin typeface="Oswald"/>
              </a:rPr>
              <a:t>TERÖR TRAVMASININ ÇOCUKLAR ÜZERİNDEKİ ETKİSİ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ppt_x"/>
                                          </p:val>
                                        </p:tav>
                                        <p:tav tm="100000">
                                          <p:val>
                                            <p:strVal val="#ppt_x"/>
                                          </p:val>
                                        </p:tav>
                                      </p:tavLst>
                                    </p:anim>
                                    <p:anim calcmode="lin" valueType="num">
                                      <p:cBhvr additive="base">
                                        <p:cTn id="20"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4769"/>
        </a:solidFill>
        <a:effectLst/>
      </p:bgPr>
    </p:bg>
    <p:spTree>
      <p:nvGrpSpPr>
        <p:cNvPr id="1" name=""/>
        <p:cNvGrpSpPr/>
        <p:nvPr/>
      </p:nvGrpSpPr>
      <p:grpSpPr>
        <a:xfrm>
          <a:off x="0" y="0"/>
          <a:ext cx="0" cy="0"/>
          <a:chOff x="0" y="0"/>
          <a:chExt cx="0" cy="0"/>
        </a:xfrm>
      </p:grpSpPr>
      <p:sp>
        <p:nvSpPr>
          <p:cNvPr id="2" name="AutoShape 2"/>
          <p:cNvSpPr/>
          <p:nvPr/>
        </p:nvSpPr>
        <p:spPr>
          <a:xfrm>
            <a:off x="0" y="245108"/>
            <a:ext cx="18288000" cy="9796784"/>
          </a:xfrm>
          <a:prstGeom prst="rect">
            <a:avLst/>
          </a:prstGeom>
          <a:solidFill>
            <a:srgbClr val="F6505C"/>
          </a:solidFill>
        </p:spPr>
      </p:sp>
      <p:grpSp>
        <p:nvGrpSpPr>
          <p:cNvPr id="3" name="Group 3"/>
          <p:cNvGrpSpPr/>
          <p:nvPr/>
        </p:nvGrpSpPr>
        <p:grpSpPr>
          <a:xfrm>
            <a:off x="9854588" y="1116827"/>
            <a:ext cx="7146244" cy="3850606"/>
            <a:chOff x="0" y="0"/>
            <a:chExt cx="9528325" cy="5134141"/>
          </a:xfrm>
        </p:grpSpPr>
        <p:sp>
          <p:nvSpPr>
            <p:cNvPr id="4" name="TextBox 4"/>
            <p:cNvSpPr txBox="1"/>
            <p:nvPr/>
          </p:nvSpPr>
          <p:spPr>
            <a:xfrm>
              <a:off x="0" y="32742"/>
              <a:ext cx="9455333" cy="989170"/>
            </a:xfrm>
            <a:prstGeom prst="rect">
              <a:avLst/>
            </a:prstGeom>
          </p:spPr>
          <p:txBody>
            <a:bodyPr lIns="0" tIns="0" rIns="0" bIns="0" rtlCol="0" anchor="t">
              <a:spAutoFit/>
            </a:bodyPr>
            <a:lstStyle/>
            <a:p>
              <a:pPr algn="ctr">
                <a:lnSpc>
                  <a:spcPts val="6359"/>
                </a:lnSpc>
              </a:pPr>
              <a:r>
                <a:rPr lang="en-US" sz="4542">
                  <a:solidFill>
                    <a:srgbClr val="254769"/>
                  </a:solidFill>
                  <a:latin typeface="Oswald"/>
                </a:rPr>
                <a:t>YENI DOĞAN VE BEBEKLER</a:t>
              </a:r>
            </a:p>
          </p:txBody>
        </p:sp>
        <p:sp>
          <p:nvSpPr>
            <p:cNvPr id="5" name="TextBox 5"/>
            <p:cNvSpPr txBox="1"/>
            <p:nvPr/>
          </p:nvSpPr>
          <p:spPr>
            <a:xfrm>
              <a:off x="45512" y="1619271"/>
              <a:ext cx="9482813" cy="3529753"/>
            </a:xfrm>
            <a:prstGeom prst="rect">
              <a:avLst/>
            </a:prstGeom>
          </p:spPr>
          <p:txBody>
            <a:bodyPr lIns="0" tIns="0" rIns="0" bIns="0" rtlCol="0" anchor="t">
              <a:spAutoFit/>
            </a:bodyPr>
            <a:lstStyle/>
            <a:p>
              <a:pPr algn="just">
                <a:lnSpc>
                  <a:spcPts val="2660"/>
                </a:lnSpc>
              </a:pPr>
              <a:r>
                <a:rPr lang="en-US" sz="1900" dirty="0" err="1">
                  <a:solidFill>
                    <a:srgbClr val="FBFFFC"/>
                  </a:solidFill>
                  <a:latin typeface="Lato"/>
                </a:rPr>
                <a:t>Birkaç</a:t>
              </a:r>
              <a:r>
                <a:rPr lang="en-US" sz="1900" dirty="0">
                  <a:solidFill>
                    <a:srgbClr val="FBFFFC"/>
                  </a:solidFill>
                  <a:latin typeface="Lato"/>
                </a:rPr>
                <a:t> </a:t>
              </a:r>
              <a:r>
                <a:rPr lang="en-US" sz="1900" dirty="0" err="1">
                  <a:solidFill>
                    <a:srgbClr val="FBFFFC"/>
                  </a:solidFill>
                  <a:latin typeface="Lato"/>
                </a:rPr>
                <a:t>aylıktan</a:t>
              </a:r>
              <a:r>
                <a:rPr lang="en-US" sz="1900" dirty="0">
                  <a:solidFill>
                    <a:srgbClr val="FBFFFC"/>
                  </a:solidFill>
                  <a:latin typeface="Lato"/>
                </a:rPr>
                <a:t> iki </a:t>
              </a:r>
              <a:r>
                <a:rPr lang="en-US" sz="1900" dirty="0" err="1">
                  <a:solidFill>
                    <a:srgbClr val="FBFFFC"/>
                  </a:solidFill>
                  <a:latin typeface="Lato"/>
                </a:rPr>
                <a:t>yaşına</a:t>
              </a:r>
              <a:r>
                <a:rPr lang="en-US" sz="1900" dirty="0">
                  <a:solidFill>
                    <a:srgbClr val="FBFFFC"/>
                  </a:solidFill>
                  <a:latin typeface="Lato"/>
                </a:rPr>
                <a:t> kadar olan </a:t>
              </a:r>
              <a:r>
                <a:rPr lang="en-US" sz="1900" dirty="0" err="1">
                  <a:solidFill>
                    <a:srgbClr val="FBFFFC"/>
                  </a:solidFill>
                  <a:latin typeface="Lato"/>
                </a:rPr>
                <a:t>bebekleri</a:t>
              </a:r>
              <a:r>
                <a:rPr lang="en-US" sz="1900" dirty="0">
                  <a:solidFill>
                    <a:srgbClr val="FBFFFC"/>
                  </a:solidFill>
                  <a:latin typeface="Lato"/>
                </a:rPr>
                <a:t> </a:t>
              </a:r>
              <a:r>
                <a:rPr lang="en-US" sz="1900" dirty="0" err="1">
                  <a:solidFill>
                    <a:srgbClr val="FBFFFC"/>
                  </a:solidFill>
                  <a:latin typeface="Lato"/>
                </a:rPr>
                <a:t>değerlendirmek</a:t>
              </a:r>
              <a:r>
                <a:rPr lang="en-US" sz="1900" dirty="0">
                  <a:solidFill>
                    <a:srgbClr val="FBFFFC"/>
                  </a:solidFill>
                  <a:latin typeface="Lato"/>
                </a:rPr>
                <a:t> için </a:t>
              </a:r>
              <a:r>
                <a:rPr lang="en-US" sz="1900" dirty="0" err="1">
                  <a:solidFill>
                    <a:srgbClr val="FBFFFC"/>
                  </a:solidFill>
                  <a:latin typeface="Lato"/>
                </a:rPr>
                <a:t>çocuğa</a:t>
              </a:r>
              <a:r>
                <a:rPr lang="en-US" sz="1900" dirty="0">
                  <a:solidFill>
                    <a:srgbClr val="FBFFFC"/>
                  </a:solidFill>
                  <a:latin typeface="Lato"/>
                </a:rPr>
                <a:t> </a:t>
              </a:r>
              <a:r>
                <a:rPr lang="en-US" sz="1900" dirty="0" err="1">
                  <a:solidFill>
                    <a:srgbClr val="FBFFFC"/>
                  </a:solidFill>
                  <a:latin typeface="Lato"/>
                </a:rPr>
                <a:t>bakım</a:t>
              </a:r>
              <a:r>
                <a:rPr lang="en-US" sz="1900" dirty="0">
                  <a:solidFill>
                    <a:srgbClr val="FBFFFC"/>
                  </a:solidFill>
                  <a:latin typeface="Lato"/>
                </a:rPr>
                <a:t> </a:t>
              </a:r>
              <a:r>
                <a:rPr lang="en-US" sz="1900" dirty="0" err="1">
                  <a:solidFill>
                    <a:srgbClr val="FBFFFC"/>
                  </a:solidFill>
                  <a:latin typeface="Lato"/>
                </a:rPr>
                <a:t>verenlerin</a:t>
              </a:r>
              <a:r>
                <a:rPr lang="en-US" sz="1900" dirty="0">
                  <a:solidFill>
                    <a:srgbClr val="FBFFFC"/>
                  </a:solidFill>
                  <a:latin typeface="Lato"/>
                </a:rPr>
                <a:t> </a:t>
              </a:r>
              <a:r>
                <a:rPr lang="en-US" sz="1900" dirty="0" err="1">
                  <a:solidFill>
                    <a:srgbClr val="FBFFFC"/>
                  </a:solidFill>
                  <a:latin typeface="Lato"/>
                </a:rPr>
                <a:t>ihtiyaçlarını</a:t>
              </a:r>
              <a:r>
                <a:rPr lang="en-US" sz="1900" dirty="0">
                  <a:solidFill>
                    <a:srgbClr val="FBFFFC"/>
                  </a:solidFill>
                  <a:latin typeface="Lato"/>
                </a:rPr>
                <a:t> </a:t>
              </a:r>
              <a:r>
                <a:rPr lang="en-US" sz="1900" dirty="0" err="1">
                  <a:solidFill>
                    <a:srgbClr val="FBFFFC"/>
                  </a:solidFill>
                  <a:latin typeface="Lato"/>
                </a:rPr>
                <a:t>karşılayıp</a:t>
              </a:r>
              <a:r>
                <a:rPr lang="en-US" sz="1900" dirty="0">
                  <a:solidFill>
                    <a:srgbClr val="FBFFFC"/>
                  </a:solidFill>
                  <a:latin typeface="Lato"/>
                </a:rPr>
                <a:t> </a:t>
              </a:r>
              <a:r>
                <a:rPr lang="en-US" sz="1900" dirty="0" err="1">
                  <a:solidFill>
                    <a:srgbClr val="FBFFFC"/>
                  </a:solidFill>
                  <a:latin typeface="Lato"/>
                </a:rPr>
                <a:t>karşılamadığı</a:t>
              </a:r>
              <a:r>
                <a:rPr lang="en-US" sz="1900" dirty="0">
                  <a:solidFill>
                    <a:srgbClr val="FBFFFC"/>
                  </a:solidFill>
                  <a:latin typeface="Lato"/>
                </a:rPr>
                <a:t> bir arada </a:t>
              </a:r>
              <a:r>
                <a:rPr lang="en-US" sz="1900" dirty="0" err="1">
                  <a:solidFill>
                    <a:srgbClr val="FBFFFC"/>
                  </a:solidFill>
                  <a:latin typeface="Lato"/>
                </a:rPr>
                <a:t>iken</a:t>
              </a:r>
              <a:r>
                <a:rPr lang="en-US" sz="1900" dirty="0">
                  <a:solidFill>
                    <a:srgbClr val="FBFFFC"/>
                  </a:solidFill>
                  <a:latin typeface="Lato"/>
                </a:rPr>
                <a:t> </a:t>
              </a:r>
              <a:r>
                <a:rPr lang="en-US" sz="1900" dirty="0" err="1">
                  <a:solidFill>
                    <a:srgbClr val="FBFFFC"/>
                  </a:solidFill>
                  <a:latin typeface="Lato"/>
                </a:rPr>
                <a:t>gözlemlenebilir</a:t>
              </a:r>
              <a:r>
                <a:rPr lang="en-US" sz="1900" dirty="0">
                  <a:solidFill>
                    <a:srgbClr val="FBFFFC"/>
                  </a:solidFill>
                  <a:latin typeface="Lato"/>
                </a:rPr>
                <a:t>. </a:t>
              </a:r>
              <a:r>
                <a:rPr lang="en-US" sz="1900" dirty="0" err="1">
                  <a:solidFill>
                    <a:srgbClr val="FBFFFC"/>
                  </a:solidFill>
                  <a:latin typeface="Lato"/>
                </a:rPr>
                <a:t>Bebeklerin</a:t>
              </a:r>
              <a:r>
                <a:rPr lang="en-US" sz="1900" dirty="0">
                  <a:solidFill>
                    <a:srgbClr val="FBFFFC"/>
                  </a:solidFill>
                  <a:latin typeface="Lato"/>
                </a:rPr>
                <a:t> duygusal tepkileri </a:t>
              </a:r>
              <a:r>
                <a:rPr lang="en-US" sz="1900" dirty="0" err="1">
                  <a:solidFill>
                    <a:srgbClr val="FBFFFC"/>
                  </a:solidFill>
                  <a:latin typeface="Lato"/>
                </a:rPr>
                <a:t>çeşitlidir</a:t>
              </a:r>
              <a:r>
                <a:rPr lang="en-US" sz="1900" dirty="0">
                  <a:solidFill>
                    <a:srgbClr val="FBFFFC"/>
                  </a:solidFill>
                  <a:latin typeface="Lato"/>
                </a:rPr>
                <a:t>. </a:t>
              </a:r>
              <a:r>
                <a:rPr lang="en-US" sz="1900" dirty="0" err="1">
                  <a:solidFill>
                    <a:srgbClr val="FBFFFC"/>
                  </a:solidFill>
                  <a:latin typeface="Lato"/>
                </a:rPr>
                <a:t>Bazı</a:t>
              </a:r>
              <a:r>
                <a:rPr lang="en-US" sz="1900" dirty="0">
                  <a:solidFill>
                    <a:srgbClr val="FBFFFC"/>
                  </a:solidFill>
                  <a:latin typeface="Lato"/>
                </a:rPr>
                <a:t> </a:t>
              </a:r>
              <a:r>
                <a:rPr lang="en-US" sz="1900" dirty="0" err="1">
                  <a:solidFill>
                    <a:srgbClr val="FBFFFC"/>
                  </a:solidFill>
                  <a:latin typeface="Lato"/>
                </a:rPr>
                <a:t>bebekler</a:t>
              </a:r>
              <a:r>
                <a:rPr lang="en-US" sz="1900" dirty="0">
                  <a:solidFill>
                    <a:srgbClr val="FBFFFC"/>
                  </a:solidFill>
                  <a:latin typeface="Lato"/>
                </a:rPr>
                <a:t> </a:t>
              </a:r>
              <a:r>
                <a:rPr lang="en-US" sz="1900" dirty="0" err="1">
                  <a:solidFill>
                    <a:srgbClr val="FBFFFC"/>
                  </a:solidFill>
                  <a:latin typeface="Lato"/>
                </a:rPr>
                <a:t>ebeveynlerinin</a:t>
              </a:r>
              <a:r>
                <a:rPr lang="en-US" sz="1900" dirty="0">
                  <a:solidFill>
                    <a:srgbClr val="FBFFFC"/>
                  </a:solidFill>
                  <a:latin typeface="Lato"/>
                </a:rPr>
                <a:t> </a:t>
              </a:r>
              <a:r>
                <a:rPr lang="en-US" sz="1900" dirty="0" err="1">
                  <a:solidFill>
                    <a:srgbClr val="FBFFFC"/>
                  </a:solidFill>
                  <a:latin typeface="Lato"/>
                </a:rPr>
                <a:t>stresine</a:t>
              </a:r>
              <a:r>
                <a:rPr lang="en-US" sz="1900" dirty="0">
                  <a:solidFill>
                    <a:srgbClr val="FBFFFC"/>
                  </a:solidFill>
                  <a:latin typeface="Lato"/>
                </a:rPr>
                <a:t> </a:t>
              </a:r>
              <a:r>
                <a:rPr lang="en-US" sz="1900" dirty="0" err="1">
                  <a:solidFill>
                    <a:srgbClr val="FBFFFC"/>
                  </a:solidFill>
                  <a:latin typeface="Lato"/>
                </a:rPr>
                <a:t>sessiz</a:t>
              </a:r>
              <a:r>
                <a:rPr lang="en-US" sz="1900" dirty="0">
                  <a:solidFill>
                    <a:srgbClr val="FBFFFC"/>
                  </a:solidFill>
                  <a:latin typeface="Lato"/>
                </a:rPr>
                <a:t> </a:t>
              </a:r>
              <a:r>
                <a:rPr lang="en-US" sz="1900" dirty="0" err="1">
                  <a:solidFill>
                    <a:srgbClr val="FBFFFC"/>
                  </a:solidFill>
                  <a:latin typeface="Lato"/>
                </a:rPr>
                <a:t>kalarak</a:t>
              </a:r>
              <a:r>
                <a:rPr lang="en-US" sz="1900" dirty="0">
                  <a:solidFill>
                    <a:srgbClr val="FBFFFC"/>
                  </a:solidFill>
                  <a:latin typeface="Lato"/>
                </a:rPr>
                <a:t> </a:t>
              </a:r>
              <a:r>
                <a:rPr lang="en-US" sz="1900" dirty="0" err="1">
                  <a:solidFill>
                    <a:srgbClr val="FBFFFC"/>
                  </a:solidFill>
                  <a:latin typeface="Lato"/>
                </a:rPr>
                <a:t>ya</a:t>
              </a:r>
              <a:r>
                <a:rPr lang="en-US" sz="1900" dirty="0">
                  <a:solidFill>
                    <a:srgbClr val="FBFFFC"/>
                  </a:solidFill>
                  <a:latin typeface="Lato"/>
                </a:rPr>
                <a:t> da </a:t>
              </a:r>
              <a:r>
                <a:rPr lang="en-US" sz="1900" dirty="0" err="1">
                  <a:solidFill>
                    <a:srgbClr val="FBFFFC"/>
                  </a:solidFill>
                  <a:latin typeface="Lato"/>
                </a:rPr>
                <a:t>uykuya</a:t>
              </a:r>
              <a:r>
                <a:rPr lang="en-US" sz="1900" dirty="0">
                  <a:solidFill>
                    <a:srgbClr val="FBFFFC"/>
                  </a:solidFill>
                  <a:latin typeface="Lato"/>
                </a:rPr>
                <a:t> </a:t>
              </a:r>
              <a:r>
                <a:rPr lang="en-US" sz="1900" dirty="0" err="1">
                  <a:solidFill>
                    <a:srgbClr val="FBFFFC"/>
                  </a:solidFill>
                  <a:latin typeface="Lato"/>
                </a:rPr>
                <a:t>dalarak</a:t>
              </a:r>
              <a:r>
                <a:rPr lang="en-US" sz="1900" dirty="0">
                  <a:solidFill>
                    <a:srgbClr val="FBFFFC"/>
                  </a:solidFill>
                  <a:latin typeface="Lato"/>
                </a:rPr>
                <a:t>; </a:t>
              </a:r>
              <a:r>
                <a:rPr lang="en-US" sz="1900" dirty="0" err="1">
                  <a:solidFill>
                    <a:srgbClr val="FBFFFC"/>
                  </a:solidFill>
                  <a:latin typeface="Lato"/>
                </a:rPr>
                <a:t>bazılarıysa</a:t>
              </a:r>
              <a:r>
                <a:rPr lang="en-US" sz="1900" dirty="0">
                  <a:solidFill>
                    <a:srgbClr val="FBFFFC"/>
                  </a:solidFill>
                  <a:latin typeface="Lato"/>
                </a:rPr>
                <a:t> </a:t>
              </a:r>
              <a:r>
                <a:rPr lang="en-US" sz="1900" dirty="0" err="1">
                  <a:solidFill>
                    <a:srgbClr val="FBFFFC"/>
                  </a:solidFill>
                  <a:latin typeface="Lato"/>
                </a:rPr>
                <a:t>uykusuzluk</a:t>
              </a:r>
              <a:r>
                <a:rPr lang="en-US" sz="1900" dirty="0">
                  <a:solidFill>
                    <a:srgbClr val="FBFFFC"/>
                  </a:solidFill>
                  <a:latin typeface="Lato"/>
                </a:rPr>
                <a:t>, </a:t>
              </a:r>
              <a:r>
                <a:rPr lang="en-US" sz="1900" dirty="0" err="1">
                  <a:solidFill>
                    <a:srgbClr val="FBFFFC"/>
                  </a:solidFill>
                  <a:latin typeface="Lato"/>
                </a:rPr>
                <a:t>sürekli</a:t>
              </a:r>
              <a:r>
                <a:rPr lang="en-US" sz="1900" dirty="0">
                  <a:solidFill>
                    <a:srgbClr val="FBFFFC"/>
                  </a:solidFill>
                  <a:latin typeface="Lato"/>
                </a:rPr>
                <a:t> </a:t>
              </a:r>
              <a:r>
                <a:rPr lang="en-US" sz="1900" dirty="0" err="1">
                  <a:solidFill>
                    <a:srgbClr val="FBFFFC"/>
                  </a:solidFill>
                  <a:latin typeface="Lato"/>
                </a:rPr>
                <a:t>ağlama</a:t>
              </a:r>
              <a:r>
                <a:rPr lang="en-US" sz="1900" dirty="0">
                  <a:solidFill>
                    <a:srgbClr val="FBFFFC"/>
                  </a:solidFill>
                  <a:latin typeface="Lato"/>
                </a:rPr>
                <a:t>, </a:t>
              </a:r>
              <a:r>
                <a:rPr lang="en-US" sz="1900" dirty="0" err="1">
                  <a:solidFill>
                    <a:srgbClr val="FBFFFC"/>
                  </a:solidFill>
                  <a:latin typeface="Lato"/>
                </a:rPr>
                <a:t>sakinleşmeme</a:t>
              </a:r>
              <a:r>
                <a:rPr lang="en-US" sz="1900" dirty="0">
                  <a:solidFill>
                    <a:srgbClr val="FBFFFC"/>
                  </a:solidFill>
                  <a:latin typeface="Lato"/>
                </a:rPr>
                <a:t> </a:t>
              </a:r>
              <a:r>
                <a:rPr lang="en-US" sz="1900" dirty="0" err="1">
                  <a:solidFill>
                    <a:srgbClr val="FBFFFC"/>
                  </a:solidFill>
                  <a:latin typeface="Lato"/>
                </a:rPr>
                <a:t>ya</a:t>
              </a:r>
              <a:r>
                <a:rPr lang="en-US" sz="1900" dirty="0">
                  <a:solidFill>
                    <a:srgbClr val="FBFFFC"/>
                  </a:solidFill>
                  <a:latin typeface="Lato"/>
                </a:rPr>
                <a:t> da </a:t>
              </a:r>
              <a:r>
                <a:rPr lang="en-US" sz="1900" dirty="0" err="1">
                  <a:solidFill>
                    <a:srgbClr val="FBFFFC"/>
                  </a:solidFill>
                  <a:latin typeface="Lato"/>
                </a:rPr>
                <a:t>ebeveynden</a:t>
              </a:r>
              <a:r>
                <a:rPr lang="en-US" sz="1900" dirty="0">
                  <a:solidFill>
                    <a:srgbClr val="FBFFFC"/>
                  </a:solidFill>
                  <a:latin typeface="Lato"/>
                </a:rPr>
                <a:t> </a:t>
              </a:r>
              <a:r>
                <a:rPr lang="en-US" sz="1900" dirty="0" err="1">
                  <a:solidFill>
                    <a:srgbClr val="FBFFFC"/>
                  </a:solidFill>
                  <a:latin typeface="Lato"/>
                </a:rPr>
                <a:t>ayrılma</a:t>
              </a:r>
              <a:r>
                <a:rPr lang="en-US" sz="1900" dirty="0">
                  <a:solidFill>
                    <a:srgbClr val="FBFFFC"/>
                  </a:solidFill>
                  <a:latin typeface="Lato"/>
                </a:rPr>
                <a:t> kaygısı şeklinde </a:t>
              </a:r>
              <a:r>
                <a:rPr lang="en-US" sz="1900" dirty="0" err="1">
                  <a:solidFill>
                    <a:srgbClr val="FBFFFC"/>
                  </a:solidFill>
                  <a:latin typeface="Lato"/>
                </a:rPr>
                <a:t>tepki</a:t>
              </a:r>
              <a:r>
                <a:rPr lang="en-US" sz="1900" dirty="0">
                  <a:solidFill>
                    <a:srgbClr val="FBFFFC"/>
                  </a:solidFill>
                  <a:latin typeface="Lato"/>
                </a:rPr>
                <a:t> </a:t>
              </a:r>
              <a:r>
                <a:rPr lang="en-US" sz="1900" dirty="0" err="1">
                  <a:solidFill>
                    <a:srgbClr val="FBFFFC"/>
                  </a:solidFill>
                  <a:latin typeface="Lato"/>
                </a:rPr>
                <a:t>gösterirler</a:t>
              </a:r>
              <a:r>
                <a:rPr lang="en-US" sz="1900" dirty="0">
                  <a:solidFill>
                    <a:srgbClr val="FBFFFC"/>
                  </a:solidFill>
                  <a:latin typeface="Lato"/>
                </a:rPr>
                <a:t>. Anne </a:t>
              </a:r>
              <a:r>
                <a:rPr lang="en-US" sz="1900" dirty="0" err="1">
                  <a:solidFill>
                    <a:srgbClr val="FBFFFC"/>
                  </a:solidFill>
                  <a:latin typeface="Lato"/>
                </a:rPr>
                <a:t>babanın</a:t>
              </a:r>
              <a:r>
                <a:rPr lang="en-US" sz="1900" dirty="0">
                  <a:solidFill>
                    <a:srgbClr val="FBFFFC"/>
                  </a:solidFill>
                  <a:latin typeface="Lato"/>
                </a:rPr>
                <a:t> kaybı </a:t>
              </a:r>
              <a:r>
                <a:rPr lang="en-US" sz="1900" dirty="0" err="1">
                  <a:solidFill>
                    <a:srgbClr val="FBFFFC"/>
                  </a:solidFill>
                  <a:latin typeface="Lato"/>
                </a:rPr>
                <a:t>söz</a:t>
              </a:r>
              <a:r>
                <a:rPr lang="en-US" sz="1900" dirty="0">
                  <a:solidFill>
                    <a:srgbClr val="FBFFFC"/>
                  </a:solidFill>
                  <a:latin typeface="Lato"/>
                </a:rPr>
                <a:t> </a:t>
              </a:r>
              <a:r>
                <a:rPr lang="en-US" sz="1900" dirty="0" err="1">
                  <a:solidFill>
                    <a:srgbClr val="FBFFFC"/>
                  </a:solidFill>
                  <a:latin typeface="Lato"/>
                </a:rPr>
                <a:t>konusu</a:t>
              </a:r>
              <a:r>
                <a:rPr lang="en-US" sz="1900" dirty="0">
                  <a:solidFill>
                    <a:srgbClr val="FBFFFC"/>
                  </a:solidFill>
                  <a:latin typeface="Lato"/>
                </a:rPr>
                <a:t> </a:t>
              </a:r>
              <a:r>
                <a:rPr lang="en-US" sz="1900" dirty="0" err="1">
                  <a:solidFill>
                    <a:srgbClr val="FBFFFC"/>
                  </a:solidFill>
                  <a:latin typeface="Lato"/>
                </a:rPr>
                <a:t>olduğunda</a:t>
              </a:r>
              <a:r>
                <a:rPr lang="en-US" sz="1900" dirty="0">
                  <a:solidFill>
                    <a:srgbClr val="FBFFFC"/>
                  </a:solidFill>
                  <a:latin typeface="Lato"/>
                </a:rPr>
                <a:t> </a:t>
              </a:r>
              <a:r>
                <a:rPr lang="en-US" sz="1900" dirty="0" err="1">
                  <a:solidFill>
                    <a:srgbClr val="FBFFFC"/>
                  </a:solidFill>
                  <a:latin typeface="Lato"/>
                </a:rPr>
                <a:t>yakın</a:t>
              </a:r>
              <a:r>
                <a:rPr lang="en-US" sz="1900" dirty="0">
                  <a:solidFill>
                    <a:srgbClr val="FBFFFC"/>
                  </a:solidFill>
                  <a:latin typeface="Lato"/>
                </a:rPr>
                <a:t> </a:t>
              </a:r>
              <a:r>
                <a:rPr lang="en-US" sz="1900" dirty="0" err="1">
                  <a:solidFill>
                    <a:srgbClr val="FBFFFC"/>
                  </a:solidFill>
                  <a:latin typeface="Lato"/>
                </a:rPr>
                <a:t>aile</a:t>
              </a:r>
              <a:r>
                <a:rPr lang="en-US" sz="1900" dirty="0">
                  <a:solidFill>
                    <a:srgbClr val="FBFFFC"/>
                  </a:solidFill>
                  <a:latin typeface="Lato"/>
                </a:rPr>
                <a:t> </a:t>
              </a:r>
              <a:r>
                <a:rPr lang="en-US" sz="1900" dirty="0" err="1">
                  <a:solidFill>
                    <a:srgbClr val="FBFFFC"/>
                  </a:solidFill>
                  <a:latin typeface="Lato"/>
                </a:rPr>
                <a:t>üyelerinin</a:t>
              </a:r>
              <a:r>
                <a:rPr lang="en-US" sz="1900" dirty="0">
                  <a:solidFill>
                    <a:srgbClr val="FBFFFC"/>
                  </a:solidFill>
                  <a:latin typeface="Lato"/>
                </a:rPr>
                <a:t> </a:t>
              </a:r>
              <a:r>
                <a:rPr lang="en-US" sz="1900" dirty="0" err="1">
                  <a:solidFill>
                    <a:srgbClr val="FBFFFC"/>
                  </a:solidFill>
                  <a:latin typeface="Lato"/>
                </a:rPr>
                <a:t>empati</a:t>
              </a:r>
              <a:r>
                <a:rPr lang="en-US" sz="1900" dirty="0">
                  <a:solidFill>
                    <a:srgbClr val="FBFFFC"/>
                  </a:solidFill>
                  <a:latin typeface="Lato"/>
                </a:rPr>
                <a:t>, </a:t>
              </a:r>
              <a:r>
                <a:rPr lang="en-US" sz="1900" dirty="0" err="1">
                  <a:solidFill>
                    <a:srgbClr val="FBFFFC"/>
                  </a:solidFill>
                  <a:latin typeface="Lato"/>
                </a:rPr>
                <a:t>hassasiyet</a:t>
              </a:r>
              <a:r>
                <a:rPr lang="en-US" sz="1900" dirty="0">
                  <a:solidFill>
                    <a:srgbClr val="FBFFFC"/>
                  </a:solidFill>
                  <a:latin typeface="Lato"/>
                </a:rPr>
                <a:t> ve </a:t>
              </a:r>
              <a:r>
                <a:rPr lang="en-US" sz="1900" dirty="0" err="1">
                  <a:solidFill>
                    <a:srgbClr val="FBFFFC"/>
                  </a:solidFill>
                  <a:latin typeface="Lato"/>
                </a:rPr>
                <a:t>ilgi</a:t>
              </a:r>
              <a:r>
                <a:rPr lang="en-US" sz="1900" dirty="0">
                  <a:solidFill>
                    <a:srgbClr val="FBFFFC"/>
                  </a:solidFill>
                  <a:latin typeface="Lato"/>
                </a:rPr>
                <a:t> </a:t>
              </a:r>
              <a:r>
                <a:rPr lang="en-US" sz="1900" dirty="0" err="1">
                  <a:solidFill>
                    <a:srgbClr val="FBFFFC"/>
                  </a:solidFill>
                  <a:latin typeface="Lato"/>
                </a:rPr>
                <a:t>göstermeleri</a:t>
              </a:r>
              <a:r>
                <a:rPr lang="en-US" sz="1900" dirty="0">
                  <a:solidFill>
                    <a:srgbClr val="FBFFFC"/>
                  </a:solidFill>
                  <a:latin typeface="Lato"/>
                </a:rPr>
                <a:t> bebek açısından çok </a:t>
              </a:r>
              <a:r>
                <a:rPr lang="en-US" sz="1900" dirty="0" err="1">
                  <a:solidFill>
                    <a:srgbClr val="FBFFFC"/>
                  </a:solidFill>
                  <a:latin typeface="Lato"/>
                </a:rPr>
                <a:t>önemlidir</a:t>
              </a:r>
              <a:r>
                <a:rPr lang="en-US" sz="1900" dirty="0">
                  <a:solidFill>
                    <a:srgbClr val="FBFFFC"/>
                  </a:solidFill>
                  <a:latin typeface="Lato"/>
                </a:rPr>
                <a:t>.</a:t>
              </a:r>
            </a:p>
          </p:txBody>
        </p:sp>
      </p:grpSp>
      <p:grpSp>
        <p:nvGrpSpPr>
          <p:cNvPr id="6" name="Group 6"/>
          <p:cNvGrpSpPr/>
          <p:nvPr/>
        </p:nvGrpSpPr>
        <p:grpSpPr>
          <a:xfrm>
            <a:off x="1688137" y="4967433"/>
            <a:ext cx="6625957" cy="4915145"/>
            <a:chOff x="0" y="0"/>
            <a:chExt cx="8834609" cy="6553526"/>
          </a:xfrm>
        </p:grpSpPr>
        <p:sp>
          <p:nvSpPr>
            <p:cNvPr id="7" name="TextBox 7"/>
            <p:cNvSpPr txBox="1"/>
            <p:nvPr/>
          </p:nvSpPr>
          <p:spPr>
            <a:xfrm>
              <a:off x="0" y="-75605"/>
              <a:ext cx="8766932" cy="755200"/>
            </a:xfrm>
            <a:prstGeom prst="rect">
              <a:avLst/>
            </a:prstGeom>
          </p:spPr>
          <p:txBody>
            <a:bodyPr lIns="0" tIns="0" rIns="0" bIns="0" rtlCol="0" anchor="t">
              <a:spAutoFit/>
            </a:bodyPr>
            <a:lstStyle/>
            <a:p>
              <a:pPr algn="ctr">
                <a:lnSpc>
                  <a:spcPts val="4760"/>
                </a:lnSpc>
              </a:pPr>
              <a:r>
                <a:rPr lang="en-US" sz="3400">
                  <a:solidFill>
                    <a:srgbClr val="254769"/>
                  </a:solidFill>
                  <a:latin typeface="Oswald"/>
                </a:rPr>
                <a:t>OKUL ÖNCESI ÇOCUKLAR</a:t>
              </a:r>
            </a:p>
          </p:txBody>
        </p:sp>
        <p:sp>
          <p:nvSpPr>
            <p:cNvPr id="8" name="TextBox 8"/>
            <p:cNvSpPr txBox="1"/>
            <p:nvPr/>
          </p:nvSpPr>
          <p:spPr>
            <a:xfrm>
              <a:off x="42198" y="1146580"/>
              <a:ext cx="8792411" cy="5424805"/>
            </a:xfrm>
            <a:prstGeom prst="rect">
              <a:avLst/>
            </a:prstGeom>
          </p:spPr>
          <p:txBody>
            <a:bodyPr lIns="0" tIns="0" rIns="0" bIns="0" rtlCol="0" anchor="t">
              <a:spAutoFit/>
            </a:bodyPr>
            <a:lstStyle/>
            <a:p>
              <a:pPr algn="just">
                <a:lnSpc>
                  <a:spcPts val="2940"/>
                </a:lnSpc>
              </a:pPr>
              <a:r>
                <a:rPr lang="en-US" sz="2100" dirty="0">
                  <a:solidFill>
                    <a:srgbClr val="FBFFFC"/>
                  </a:solidFill>
                  <a:latin typeface="Lato"/>
                </a:rPr>
                <a:t> Bu </a:t>
              </a:r>
              <a:r>
                <a:rPr lang="en-US" sz="2100" dirty="0" err="1">
                  <a:solidFill>
                    <a:srgbClr val="FBFFFC"/>
                  </a:solidFill>
                  <a:latin typeface="Lato"/>
                </a:rPr>
                <a:t>yaş</a:t>
              </a:r>
              <a:r>
                <a:rPr lang="en-US" sz="2100" dirty="0">
                  <a:solidFill>
                    <a:srgbClr val="FBFFFC"/>
                  </a:solidFill>
                  <a:latin typeface="Lato"/>
                </a:rPr>
                <a:t> </a:t>
              </a:r>
              <a:r>
                <a:rPr lang="en-US" sz="2100" dirty="0" err="1">
                  <a:solidFill>
                    <a:srgbClr val="FBFFFC"/>
                  </a:solidFill>
                  <a:latin typeface="Lato"/>
                </a:rPr>
                <a:t>grubu</a:t>
              </a:r>
              <a:r>
                <a:rPr lang="en-US" sz="2100" dirty="0">
                  <a:solidFill>
                    <a:srgbClr val="FBFFFC"/>
                  </a:solidFill>
                  <a:latin typeface="Lato"/>
                </a:rPr>
                <a:t> </a:t>
              </a:r>
              <a:r>
                <a:rPr lang="en-US" sz="2100" dirty="0" err="1">
                  <a:solidFill>
                    <a:srgbClr val="FBFFFC"/>
                  </a:solidFill>
                  <a:latin typeface="Lato"/>
                </a:rPr>
                <a:t>çocuklar</a:t>
              </a:r>
              <a:r>
                <a:rPr lang="en-US" sz="2100" dirty="0">
                  <a:solidFill>
                    <a:srgbClr val="FBFFFC"/>
                  </a:solidFill>
                  <a:latin typeface="Lato"/>
                </a:rPr>
                <a:t> </a:t>
              </a:r>
              <a:r>
                <a:rPr lang="en-US" sz="2100" dirty="0" err="1">
                  <a:solidFill>
                    <a:srgbClr val="FBFFFC"/>
                  </a:solidFill>
                  <a:latin typeface="Lato"/>
                </a:rPr>
                <a:t>sözel</a:t>
              </a:r>
              <a:r>
                <a:rPr lang="en-US" sz="2100" dirty="0">
                  <a:solidFill>
                    <a:srgbClr val="FBFFFC"/>
                  </a:solidFill>
                  <a:latin typeface="Lato"/>
                </a:rPr>
                <a:t> </a:t>
              </a:r>
              <a:r>
                <a:rPr lang="en-US" sz="2100" dirty="0" err="1">
                  <a:solidFill>
                    <a:srgbClr val="FBFFFC"/>
                  </a:solidFill>
                  <a:latin typeface="Lato"/>
                </a:rPr>
                <a:t>etkileşim</a:t>
              </a:r>
              <a:r>
                <a:rPr lang="en-US" sz="2100" dirty="0">
                  <a:solidFill>
                    <a:srgbClr val="FBFFFC"/>
                  </a:solidFill>
                  <a:latin typeface="Lato"/>
                </a:rPr>
                <a:t> </a:t>
              </a:r>
              <a:r>
                <a:rPr lang="en-US" sz="2100" dirty="0" err="1">
                  <a:solidFill>
                    <a:srgbClr val="FBFFFC"/>
                  </a:solidFill>
                  <a:latin typeface="Lato"/>
                </a:rPr>
                <a:t>kurabilmekte</a:t>
              </a:r>
              <a:r>
                <a:rPr lang="en-US" sz="2100" dirty="0">
                  <a:solidFill>
                    <a:srgbClr val="FBFFFC"/>
                  </a:solidFill>
                  <a:latin typeface="Lato"/>
                </a:rPr>
                <a:t> ve </a:t>
              </a:r>
              <a:r>
                <a:rPr lang="en-US" sz="2100" dirty="0" err="1">
                  <a:solidFill>
                    <a:srgbClr val="FBFFFC"/>
                  </a:solidFill>
                  <a:latin typeface="Lato"/>
                </a:rPr>
                <a:t>yaşadıklarını</a:t>
              </a:r>
              <a:r>
                <a:rPr lang="en-US" sz="2100" dirty="0">
                  <a:solidFill>
                    <a:srgbClr val="FBFFFC"/>
                  </a:solidFill>
                  <a:latin typeface="Lato"/>
                </a:rPr>
                <a:t> </a:t>
              </a:r>
              <a:r>
                <a:rPr lang="en-US" sz="2100" dirty="0" err="1">
                  <a:solidFill>
                    <a:srgbClr val="FBFFFC"/>
                  </a:solidFill>
                  <a:latin typeface="Lato"/>
                </a:rPr>
                <a:t>nispeten</a:t>
              </a:r>
              <a:r>
                <a:rPr lang="en-US" sz="2100" dirty="0">
                  <a:solidFill>
                    <a:srgbClr val="FBFFFC"/>
                  </a:solidFill>
                  <a:latin typeface="Lato"/>
                </a:rPr>
                <a:t> </a:t>
              </a:r>
              <a:r>
                <a:rPr lang="en-US" sz="2100" dirty="0" err="1">
                  <a:solidFill>
                    <a:srgbClr val="FBFFFC"/>
                  </a:solidFill>
                  <a:latin typeface="Lato"/>
                </a:rPr>
                <a:t>sözel</a:t>
              </a:r>
              <a:r>
                <a:rPr lang="en-US" sz="2100" dirty="0">
                  <a:solidFill>
                    <a:srgbClr val="FBFFFC"/>
                  </a:solidFill>
                  <a:latin typeface="Lato"/>
                </a:rPr>
                <a:t> olarak </a:t>
              </a:r>
              <a:r>
                <a:rPr lang="en-US" sz="2100" dirty="0" err="1">
                  <a:solidFill>
                    <a:srgbClr val="FBFFFC"/>
                  </a:solidFill>
                  <a:latin typeface="Lato"/>
                </a:rPr>
                <a:t>aktarabilmektedir</a:t>
              </a:r>
              <a:r>
                <a:rPr lang="en-US" sz="2100" dirty="0">
                  <a:solidFill>
                    <a:srgbClr val="FBFFFC"/>
                  </a:solidFill>
                  <a:latin typeface="Lato"/>
                </a:rPr>
                <a:t>. </a:t>
              </a:r>
              <a:r>
                <a:rPr lang="en-US" sz="2100" dirty="0" err="1">
                  <a:solidFill>
                    <a:srgbClr val="FBFFFC"/>
                  </a:solidFill>
                  <a:latin typeface="Lato"/>
                </a:rPr>
                <a:t>Aile</a:t>
              </a:r>
              <a:r>
                <a:rPr lang="en-US" sz="2100" dirty="0">
                  <a:solidFill>
                    <a:srgbClr val="FBFFFC"/>
                  </a:solidFill>
                  <a:latin typeface="Lato"/>
                </a:rPr>
                <a:t> </a:t>
              </a:r>
              <a:r>
                <a:rPr lang="en-US" sz="2100" dirty="0" err="1">
                  <a:solidFill>
                    <a:srgbClr val="FBFFFC"/>
                  </a:solidFill>
                  <a:latin typeface="Lato"/>
                </a:rPr>
                <a:t>yakınlarının</a:t>
              </a:r>
              <a:r>
                <a:rPr lang="en-US" sz="2100" dirty="0">
                  <a:solidFill>
                    <a:srgbClr val="FBFFFC"/>
                  </a:solidFill>
                  <a:latin typeface="Lato"/>
                </a:rPr>
                <a:t> </a:t>
              </a:r>
              <a:r>
                <a:rPr lang="en-US" sz="2100" dirty="0" err="1">
                  <a:solidFill>
                    <a:srgbClr val="FBFFFC"/>
                  </a:solidFill>
                  <a:latin typeface="Lato"/>
                </a:rPr>
                <a:t>varlığı</a:t>
              </a:r>
              <a:r>
                <a:rPr lang="en-US" sz="2100" dirty="0">
                  <a:solidFill>
                    <a:srgbClr val="FBFFFC"/>
                  </a:solidFill>
                  <a:latin typeface="Lato"/>
                </a:rPr>
                <a:t> </a:t>
              </a:r>
              <a:r>
                <a:rPr lang="en-US" sz="2100" dirty="0" err="1">
                  <a:solidFill>
                    <a:srgbClr val="FBFFFC"/>
                  </a:solidFill>
                  <a:latin typeface="Lato"/>
                </a:rPr>
                <a:t>olumlu</a:t>
              </a:r>
              <a:r>
                <a:rPr lang="en-US" sz="2100" dirty="0">
                  <a:solidFill>
                    <a:srgbClr val="FBFFFC"/>
                  </a:solidFill>
                  <a:latin typeface="Lato"/>
                </a:rPr>
                <a:t> </a:t>
              </a:r>
              <a:r>
                <a:rPr lang="en-US" sz="2100" dirty="0" err="1">
                  <a:solidFill>
                    <a:srgbClr val="FBFFFC"/>
                  </a:solidFill>
                  <a:latin typeface="Lato"/>
                </a:rPr>
                <a:t>etki</a:t>
              </a:r>
              <a:r>
                <a:rPr lang="en-US" sz="2100" dirty="0">
                  <a:solidFill>
                    <a:srgbClr val="FBFFFC"/>
                  </a:solidFill>
                  <a:latin typeface="Lato"/>
                </a:rPr>
                <a:t> </a:t>
              </a:r>
              <a:r>
                <a:rPr lang="en-US" sz="2100" dirty="0" err="1">
                  <a:solidFill>
                    <a:srgbClr val="FBFFFC"/>
                  </a:solidFill>
                  <a:latin typeface="Lato"/>
                </a:rPr>
                <a:t>yaratmaktadır</a:t>
              </a:r>
              <a:r>
                <a:rPr lang="en-US" sz="2100" dirty="0">
                  <a:solidFill>
                    <a:srgbClr val="FBFFFC"/>
                  </a:solidFill>
                  <a:latin typeface="Lato"/>
                </a:rPr>
                <a:t>. </a:t>
              </a:r>
              <a:r>
                <a:rPr lang="en-US" sz="2100" dirty="0" err="1">
                  <a:solidFill>
                    <a:srgbClr val="FBFFFC"/>
                  </a:solidFill>
                  <a:latin typeface="Lato"/>
                </a:rPr>
                <a:t>Bazı</a:t>
              </a:r>
              <a:r>
                <a:rPr lang="en-US" sz="2100" dirty="0">
                  <a:solidFill>
                    <a:srgbClr val="FBFFFC"/>
                  </a:solidFill>
                  <a:latin typeface="Lato"/>
                </a:rPr>
                <a:t> </a:t>
              </a:r>
              <a:r>
                <a:rPr lang="en-US" sz="2100" dirty="0" err="1">
                  <a:solidFill>
                    <a:srgbClr val="FBFFFC"/>
                  </a:solidFill>
                  <a:latin typeface="Lato"/>
                </a:rPr>
                <a:t>çocuklar</a:t>
              </a:r>
              <a:r>
                <a:rPr lang="en-US" sz="2100" dirty="0">
                  <a:solidFill>
                    <a:srgbClr val="FBFFFC"/>
                  </a:solidFill>
                  <a:latin typeface="Lato"/>
                </a:rPr>
                <a:t> olayı </a:t>
              </a:r>
              <a:r>
                <a:rPr lang="en-US" sz="2100" dirty="0" err="1">
                  <a:solidFill>
                    <a:srgbClr val="FBFFFC"/>
                  </a:solidFill>
                  <a:latin typeface="Lato"/>
                </a:rPr>
                <a:t>sözcüklerle</a:t>
              </a:r>
              <a:r>
                <a:rPr lang="en-US" sz="2100" dirty="0">
                  <a:solidFill>
                    <a:srgbClr val="FBFFFC"/>
                  </a:solidFill>
                  <a:latin typeface="Lato"/>
                </a:rPr>
                <a:t> </a:t>
              </a:r>
              <a:r>
                <a:rPr lang="en-US" sz="2100" dirty="0" err="1">
                  <a:solidFill>
                    <a:srgbClr val="FBFFFC"/>
                  </a:solidFill>
                  <a:latin typeface="Lato"/>
                </a:rPr>
                <a:t>aktarırken</a:t>
              </a:r>
              <a:r>
                <a:rPr lang="en-US" sz="2100" dirty="0">
                  <a:solidFill>
                    <a:srgbClr val="FBFFFC"/>
                  </a:solidFill>
                  <a:latin typeface="Lato"/>
                </a:rPr>
                <a:t> </a:t>
              </a:r>
              <a:r>
                <a:rPr lang="en-US" sz="2100" dirty="0" err="1">
                  <a:solidFill>
                    <a:srgbClr val="FBFFFC"/>
                  </a:solidFill>
                  <a:latin typeface="Lato"/>
                </a:rPr>
                <a:t>bazıları</a:t>
              </a:r>
              <a:r>
                <a:rPr lang="en-US" sz="2100" dirty="0">
                  <a:solidFill>
                    <a:srgbClr val="FBFFFC"/>
                  </a:solidFill>
                  <a:latin typeface="Lato"/>
                </a:rPr>
                <a:t> </a:t>
              </a:r>
              <a:r>
                <a:rPr lang="en-US" sz="2100" dirty="0" err="1">
                  <a:solidFill>
                    <a:srgbClr val="FBFFFC"/>
                  </a:solidFill>
                  <a:latin typeface="Lato"/>
                </a:rPr>
                <a:t>oyunlarla</a:t>
              </a:r>
              <a:r>
                <a:rPr lang="en-US" sz="2100" dirty="0">
                  <a:solidFill>
                    <a:srgbClr val="FBFFFC"/>
                  </a:solidFill>
                  <a:latin typeface="Lato"/>
                </a:rPr>
                <a:t> </a:t>
              </a:r>
              <a:r>
                <a:rPr lang="en-US" sz="2100" dirty="0" err="1">
                  <a:solidFill>
                    <a:srgbClr val="FBFFFC"/>
                  </a:solidFill>
                  <a:latin typeface="Lato"/>
                </a:rPr>
                <a:t>aktarmaktadır</a:t>
              </a:r>
              <a:r>
                <a:rPr lang="en-US" sz="2100" dirty="0">
                  <a:solidFill>
                    <a:srgbClr val="FBFFFC"/>
                  </a:solidFill>
                  <a:latin typeface="Lato"/>
                </a:rPr>
                <a:t>. Ebeveynlerin </a:t>
              </a:r>
              <a:r>
                <a:rPr lang="en-US" sz="2100" dirty="0" err="1">
                  <a:solidFill>
                    <a:srgbClr val="FBFFFC"/>
                  </a:solidFill>
                  <a:latin typeface="Lato"/>
                </a:rPr>
                <a:t>birinde</a:t>
              </a:r>
              <a:r>
                <a:rPr lang="en-US" sz="2100" dirty="0">
                  <a:solidFill>
                    <a:srgbClr val="FBFFFC"/>
                  </a:solidFill>
                  <a:latin typeface="Lato"/>
                </a:rPr>
                <a:t> travma sonrası stres bozukluğu (TSSB) </a:t>
              </a:r>
              <a:r>
                <a:rPr lang="en-US" sz="2100" dirty="0" err="1">
                  <a:solidFill>
                    <a:srgbClr val="FBFFFC"/>
                  </a:solidFill>
                  <a:latin typeface="Lato"/>
                </a:rPr>
                <a:t>saptandığında</a:t>
              </a:r>
              <a:r>
                <a:rPr lang="en-US" sz="2100" dirty="0">
                  <a:solidFill>
                    <a:srgbClr val="FBFFFC"/>
                  </a:solidFill>
                  <a:latin typeface="Lato"/>
                </a:rPr>
                <a:t> </a:t>
              </a:r>
              <a:r>
                <a:rPr lang="en-US" sz="2100" dirty="0" err="1">
                  <a:solidFill>
                    <a:srgbClr val="FBFFFC"/>
                  </a:solidFill>
                  <a:latin typeface="Lato"/>
                </a:rPr>
                <a:t>terör</a:t>
              </a:r>
              <a:r>
                <a:rPr lang="en-US" sz="2100" dirty="0">
                  <a:solidFill>
                    <a:srgbClr val="FBFFFC"/>
                  </a:solidFill>
                  <a:latin typeface="Lato"/>
                </a:rPr>
                <a:t> travmasına maruz kalan </a:t>
              </a:r>
              <a:r>
                <a:rPr lang="en-US" sz="2100" dirty="0" err="1">
                  <a:solidFill>
                    <a:srgbClr val="FBFFFC"/>
                  </a:solidFill>
                  <a:latin typeface="Lato"/>
                </a:rPr>
                <a:t>bazı</a:t>
              </a:r>
              <a:r>
                <a:rPr lang="en-US" sz="2100" dirty="0">
                  <a:solidFill>
                    <a:srgbClr val="FBFFFC"/>
                  </a:solidFill>
                  <a:latin typeface="Lato"/>
                </a:rPr>
                <a:t> </a:t>
              </a:r>
              <a:r>
                <a:rPr lang="en-US" sz="2100" dirty="0" err="1">
                  <a:solidFill>
                    <a:srgbClr val="FBFFFC"/>
                  </a:solidFill>
                  <a:latin typeface="Lato"/>
                </a:rPr>
                <a:t>çocuklarda</a:t>
              </a:r>
              <a:r>
                <a:rPr lang="en-US" sz="2100" dirty="0">
                  <a:solidFill>
                    <a:srgbClr val="FBFFFC"/>
                  </a:solidFill>
                  <a:latin typeface="Lato"/>
                </a:rPr>
                <a:t> da TSSB </a:t>
              </a:r>
              <a:r>
                <a:rPr lang="en-US" sz="2100" dirty="0" err="1">
                  <a:solidFill>
                    <a:srgbClr val="FBFFFC"/>
                  </a:solidFill>
                  <a:latin typeface="Lato"/>
                </a:rPr>
                <a:t>ayrılık</a:t>
              </a:r>
              <a:r>
                <a:rPr lang="en-US" sz="2100" dirty="0">
                  <a:solidFill>
                    <a:srgbClr val="FBFFFC"/>
                  </a:solidFill>
                  <a:latin typeface="Lato"/>
                </a:rPr>
                <a:t> </a:t>
              </a:r>
              <a:r>
                <a:rPr lang="en-US" sz="2100" dirty="0" err="1">
                  <a:solidFill>
                    <a:srgbClr val="FBFFFC"/>
                  </a:solidFill>
                  <a:latin typeface="Lato"/>
                </a:rPr>
                <a:t>anksiyetesiyle</a:t>
              </a:r>
              <a:r>
                <a:rPr lang="en-US" sz="2100" dirty="0">
                  <a:solidFill>
                    <a:srgbClr val="FBFFFC"/>
                  </a:solidFill>
                  <a:latin typeface="Lato"/>
                </a:rPr>
                <a:t> birlikte görülmüştür. Çocukların </a:t>
              </a:r>
              <a:r>
                <a:rPr lang="en-US" sz="2100" dirty="0" err="1">
                  <a:solidFill>
                    <a:srgbClr val="FBFFFC"/>
                  </a:solidFill>
                  <a:latin typeface="Lato"/>
                </a:rPr>
                <a:t>sözel</a:t>
              </a:r>
              <a:r>
                <a:rPr lang="en-US" sz="2100" dirty="0">
                  <a:solidFill>
                    <a:srgbClr val="FBFFFC"/>
                  </a:solidFill>
                  <a:latin typeface="Lato"/>
                </a:rPr>
                <a:t> </a:t>
              </a:r>
              <a:r>
                <a:rPr lang="en-US" sz="2100" dirty="0" err="1">
                  <a:solidFill>
                    <a:srgbClr val="FBFFFC"/>
                  </a:solidFill>
                  <a:latin typeface="Lato"/>
                </a:rPr>
                <a:t>tepki</a:t>
              </a:r>
              <a:r>
                <a:rPr lang="en-US" sz="2100" dirty="0">
                  <a:solidFill>
                    <a:srgbClr val="FBFFFC"/>
                  </a:solidFill>
                  <a:latin typeface="Lato"/>
                </a:rPr>
                <a:t> </a:t>
              </a:r>
              <a:r>
                <a:rPr lang="en-US" sz="2100" dirty="0" err="1">
                  <a:solidFill>
                    <a:srgbClr val="FBFFFC"/>
                  </a:solidFill>
                  <a:latin typeface="Lato"/>
                </a:rPr>
                <a:t>vermesi</a:t>
              </a:r>
              <a:r>
                <a:rPr lang="en-US" sz="2100" dirty="0">
                  <a:solidFill>
                    <a:srgbClr val="FBFFFC"/>
                  </a:solidFill>
                  <a:latin typeface="Lato"/>
                </a:rPr>
                <a:t> </a:t>
              </a:r>
              <a:r>
                <a:rPr lang="en-US" sz="2100" dirty="0" err="1">
                  <a:solidFill>
                    <a:srgbClr val="FBFFFC"/>
                  </a:solidFill>
                  <a:latin typeface="Lato"/>
                </a:rPr>
                <a:t>mümkün</a:t>
              </a:r>
              <a:r>
                <a:rPr lang="en-US" sz="2100" dirty="0">
                  <a:solidFill>
                    <a:srgbClr val="FBFFFC"/>
                  </a:solidFill>
                  <a:latin typeface="Lato"/>
                </a:rPr>
                <a:t> </a:t>
              </a:r>
              <a:r>
                <a:rPr lang="en-US" sz="2100" dirty="0" err="1">
                  <a:solidFill>
                    <a:srgbClr val="FBFFFC"/>
                  </a:solidFill>
                  <a:latin typeface="Lato"/>
                </a:rPr>
                <a:t>olsa</a:t>
              </a:r>
              <a:r>
                <a:rPr lang="en-US" sz="2100" dirty="0">
                  <a:solidFill>
                    <a:srgbClr val="FBFFFC"/>
                  </a:solidFill>
                  <a:latin typeface="Lato"/>
                </a:rPr>
                <a:t> da, </a:t>
              </a:r>
              <a:r>
                <a:rPr lang="en-US" sz="2100" dirty="0" err="1">
                  <a:solidFill>
                    <a:srgbClr val="FBFFFC"/>
                  </a:solidFill>
                  <a:latin typeface="Lato"/>
                </a:rPr>
                <a:t>sözcük</a:t>
              </a:r>
              <a:r>
                <a:rPr lang="en-US" sz="2100" dirty="0">
                  <a:solidFill>
                    <a:srgbClr val="FBFFFC"/>
                  </a:solidFill>
                  <a:latin typeface="Lato"/>
                </a:rPr>
                <a:t> </a:t>
              </a:r>
              <a:r>
                <a:rPr lang="en-US" sz="2100" dirty="0" err="1">
                  <a:solidFill>
                    <a:srgbClr val="FBFFFC"/>
                  </a:solidFill>
                  <a:latin typeface="Lato"/>
                </a:rPr>
                <a:t>haznelerinin</a:t>
              </a:r>
              <a:r>
                <a:rPr lang="en-US" sz="2100" dirty="0">
                  <a:solidFill>
                    <a:srgbClr val="FBFFFC"/>
                  </a:solidFill>
                  <a:latin typeface="Lato"/>
                </a:rPr>
                <a:t> </a:t>
              </a:r>
              <a:r>
                <a:rPr lang="en-US" sz="2100" dirty="0" err="1">
                  <a:solidFill>
                    <a:srgbClr val="FBFFFC"/>
                  </a:solidFill>
                  <a:latin typeface="Lato"/>
                </a:rPr>
                <a:t>sınırlılığı</a:t>
              </a:r>
              <a:r>
                <a:rPr lang="en-US" sz="2100" dirty="0">
                  <a:solidFill>
                    <a:srgbClr val="FBFFFC"/>
                  </a:solidFill>
                  <a:latin typeface="Lato"/>
                </a:rPr>
                <a:t> </a:t>
              </a:r>
              <a:r>
                <a:rPr lang="en-US" sz="2100" dirty="0" err="1">
                  <a:solidFill>
                    <a:srgbClr val="FBFFFC"/>
                  </a:solidFill>
                  <a:latin typeface="Lato"/>
                </a:rPr>
                <a:t>bilinmeli</a:t>
              </a:r>
              <a:r>
                <a:rPr lang="en-US" sz="2100" dirty="0">
                  <a:solidFill>
                    <a:srgbClr val="FBFFFC"/>
                  </a:solidFill>
                  <a:latin typeface="Lato"/>
                </a:rPr>
                <a:t> ve duyguları </a:t>
              </a:r>
              <a:r>
                <a:rPr lang="en-US" sz="2100" dirty="0" err="1">
                  <a:solidFill>
                    <a:srgbClr val="FBFFFC"/>
                  </a:solidFill>
                  <a:latin typeface="Lato"/>
                </a:rPr>
                <a:t>açığa</a:t>
              </a:r>
              <a:r>
                <a:rPr lang="en-US" sz="2100" dirty="0">
                  <a:solidFill>
                    <a:srgbClr val="FBFFFC"/>
                  </a:solidFill>
                  <a:latin typeface="Lato"/>
                </a:rPr>
                <a:t> </a:t>
              </a:r>
              <a:r>
                <a:rPr lang="en-US" sz="2100" dirty="0" err="1">
                  <a:solidFill>
                    <a:srgbClr val="FBFFFC"/>
                  </a:solidFill>
                  <a:latin typeface="Lato"/>
                </a:rPr>
                <a:t>çıkarabilecek</a:t>
              </a:r>
              <a:r>
                <a:rPr lang="en-US" sz="2100" dirty="0">
                  <a:solidFill>
                    <a:srgbClr val="FBFFFC"/>
                  </a:solidFill>
                  <a:latin typeface="Lato"/>
                </a:rPr>
                <a:t> </a:t>
              </a:r>
              <a:r>
                <a:rPr lang="en-US" sz="2100" dirty="0" err="1">
                  <a:solidFill>
                    <a:srgbClr val="FBFFFC"/>
                  </a:solidFill>
                  <a:latin typeface="Lato"/>
                </a:rPr>
                <a:t>etkinlikler</a:t>
              </a:r>
              <a:r>
                <a:rPr lang="en-US" sz="2100" dirty="0">
                  <a:solidFill>
                    <a:srgbClr val="FBFFFC"/>
                  </a:solidFill>
                  <a:latin typeface="Lato"/>
                </a:rPr>
                <a:t> </a:t>
              </a:r>
              <a:r>
                <a:rPr lang="en-US" sz="2100" dirty="0" err="1">
                  <a:solidFill>
                    <a:srgbClr val="FBFFFC"/>
                  </a:solidFill>
                  <a:latin typeface="Lato"/>
                </a:rPr>
                <a:t>kullanılmalıdır</a:t>
              </a:r>
              <a:r>
                <a:rPr lang="en-US" sz="2100" dirty="0">
                  <a:solidFill>
                    <a:srgbClr val="FBFFFC"/>
                  </a:solidFill>
                  <a:latin typeface="Lato"/>
                </a:rPr>
                <a:t>.</a:t>
              </a:r>
            </a:p>
          </p:txBody>
        </p:sp>
      </p:grpSp>
      <p:pic>
        <p:nvPicPr>
          <p:cNvPr id="9" name="Picture 9"/>
          <p:cNvPicPr>
            <a:picLocks noChangeAspect="1"/>
          </p:cNvPicPr>
          <p:nvPr/>
        </p:nvPicPr>
        <p:blipFill>
          <a:blip r:embed="rId2"/>
          <a:srcRect t="29341" r="223" b="29451"/>
          <a:stretch>
            <a:fillRect/>
          </a:stretch>
        </p:blipFill>
        <p:spPr>
          <a:xfrm>
            <a:off x="9444260" y="5447138"/>
            <a:ext cx="7966899" cy="4435439"/>
          </a:xfrm>
          <a:prstGeom prst="rect">
            <a:avLst/>
          </a:prstGeom>
        </p:spPr>
      </p:pic>
      <p:pic>
        <p:nvPicPr>
          <p:cNvPr id="10" name="Picture 10"/>
          <p:cNvPicPr>
            <a:picLocks noChangeAspect="1"/>
          </p:cNvPicPr>
          <p:nvPr/>
        </p:nvPicPr>
        <p:blipFill>
          <a:blip r:embed="rId3"/>
          <a:srcRect t="30737" b="27728"/>
          <a:stretch>
            <a:fillRect/>
          </a:stretch>
        </p:blipFill>
        <p:spPr>
          <a:xfrm>
            <a:off x="270856" y="400189"/>
            <a:ext cx="8043238" cy="4459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fill="hold"/>
                                        <p:tgtEl>
                                          <p:spTgt spid="9"/>
                                        </p:tgtEl>
                                        <p:attrNameLst>
                                          <p:attrName>ppt_x</p:attrName>
                                        </p:attrNameLst>
                                      </p:cBhvr>
                                      <p:tavLst>
                                        <p:tav tm="0">
                                          <p:val>
                                            <p:strVal val="#ppt_x"/>
                                          </p:val>
                                        </p:tav>
                                        <p:tav tm="100000">
                                          <p:val>
                                            <p:strVal val="#ppt_x"/>
                                          </p:val>
                                        </p:tav>
                                      </p:tavLst>
                                    </p:anim>
                                    <p:anim calcmode="lin" valueType="num">
                                      <p:cBhvr additive="base">
                                        <p:cTn id="2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ppt_x"/>
                                          </p:val>
                                        </p:tav>
                                        <p:tav tm="100000">
                                          <p:val>
                                            <p:strVal val="#ppt_x"/>
                                          </p:val>
                                        </p:tav>
                                      </p:tavLst>
                                    </p:anim>
                                    <p:anim calcmode="lin" valueType="num">
                                      <p:cBhvr additive="base">
                                        <p:cTn id="2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1518</Words>
  <Application>Microsoft Office PowerPoint</Application>
  <PresentationFormat>Özel</PresentationFormat>
  <Paragraphs>70</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Oswald</vt:lpstr>
      <vt:lpstr>Calibri</vt:lpstr>
      <vt:lpstr>Arimo</vt:lpstr>
      <vt:lpstr>Lato Italics</vt:lpstr>
      <vt:lpstr>Lato</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Kırmızı Mavi Modern Fotoğraf Mimari Sunum</dc:title>
  <dc:creator>HP</dc:creator>
  <cp:lastModifiedBy>HP</cp:lastModifiedBy>
  <cp:revision>9</cp:revision>
  <dcterms:created xsi:type="dcterms:W3CDTF">2006-08-16T00:00:00Z</dcterms:created>
  <dcterms:modified xsi:type="dcterms:W3CDTF">2021-12-30T06:31:11Z</dcterms:modified>
  <dc:identifier>DAEzcAy79b0</dc:identifier>
</cp:coreProperties>
</file>