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73" r:id="rId8"/>
    <p:sldId id="262" r:id="rId9"/>
    <p:sldId id="263" r:id="rId10"/>
    <p:sldId id="264" r:id="rId11"/>
    <p:sldId id="265" r:id="rId12"/>
    <p:sldId id="266" r:id="rId13"/>
    <p:sldId id="267" r:id="rId14"/>
    <p:sldId id="268" r:id="rId15"/>
    <p:sldId id="274" r:id="rId16"/>
    <p:sldId id="275" r:id="rId17"/>
  </p:sldIdLst>
  <p:sldSz cx="18288000" cy="10287000"/>
  <p:notesSz cx="6858000" cy="9144000"/>
  <p:embeddedFontLst>
    <p:embeddedFont>
      <p:font typeface="Montserrat Extra-Light" panose="020B0604020202020204" charset="-94"/>
      <p:regular r:id="rId18"/>
    </p:embeddedFont>
    <p:embeddedFont>
      <p:font typeface="Baloo" panose="020B0604020202020204" charset="-94"/>
      <p:regular r:id="rId19"/>
    </p:embeddedFont>
    <p:embeddedFont>
      <p:font typeface="Calibri" panose="020F0502020204030204" pitchFamily="34" charset="0"/>
      <p:regular r:id="rId20"/>
      <p:bold r:id="rId21"/>
      <p:italic r:id="rId22"/>
      <p:boldItalic r:id="rId23"/>
    </p:embeddedFont>
    <p:embeddedFont>
      <p:font typeface="Overpass" panose="020B0604020202020204" charset="-94"/>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76" autoAdjust="0"/>
    <p:restoredTop sz="94622" autoAdjust="0"/>
  </p:normalViewPr>
  <p:slideViewPr>
    <p:cSldViewPr>
      <p:cViewPr varScale="1">
        <p:scale>
          <a:sx n="72" d="100"/>
          <a:sy n="72" d="100"/>
        </p:scale>
        <p:origin x="5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3/4/2022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D8AAB"/>
        </a:solidFill>
        <a:effectLst/>
      </p:bgPr>
    </p:bg>
    <p:spTree>
      <p:nvGrpSpPr>
        <p:cNvPr id="1" name=""/>
        <p:cNvGrpSpPr/>
        <p:nvPr/>
      </p:nvGrpSpPr>
      <p:grpSpPr>
        <a:xfrm>
          <a:off x="0" y="0"/>
          <a:ext cx="0" cy="0"/>
          <a:chOff x="0" y="0"/>
          <a:chExt cx="0" cy="0"/>
        </a:xfrm>
      </p:grpSpPr>
      <p:grpSp>
        <p:nvGrpSpPr>
          <p:cNvPr id="2" name="Group 2"/>
          <p:cNvGrpSpPr/>
          <p:nvPr/>
        </p:nvGrpSpPr>
        <p:grpSpPr>
          <a:xfrm>
            <a:off x="1028699" y="3924300"/>
            <a:ext cx="16034961" cy="3950227"/>
            <a:chOff x="0" y="406400"/>
            <a:chExt cx="21379947" cy="5266970"/>
          </a:xfrm>
        </p:grpSpPr>
        <p:sp>
          <p:nvSpPr>
            <p:cNvPr id="3" name="TextBox 3"/>
            <p:cNvSpPr txBox="1"/>
            <p:nvPr/>
          </p:nvSpPr>
          <p:spPr>
            <a:xfrm>
              <a:off x="0" y="406400"/>
              <a:ext cx="21379947" cy="4103688"/>
            </a:xfrm>
            <a:prstGeom prst="rect">
              <a:avLst/>
            </a:prstGeom>
          </p:spPr>
          <p:txBody>
            <a:bodyPr lIns="0" tIns="0" rIns="0" bIns="0" rtlCol="0" anchor="t">
              <a:spAutoFit/>
            </a:bodyPr>
            <a:lstStyle/>
            <a:p>
              <a:pPr algn="ctr">
                <a:lnSpc>
                  <a:spcPts val="11999"/>
                </a:lnSpc>
              </a:pPr>
              <a:r>
                <a:rPr lang="en-US" sz="9999" dirty="0" smtClean="0">
                  <a:solidFill>
                    <a:srgbClr val="FFFAEF"/>
                  </a:solidFill>
                  <a:latin typeface="Baloo"/>
                </a:rPr>
                <a:t> DOĞAL AFET TRAVMASI MOD</a:t>
              </a:r>
              <a:r>
                <a:rPr lang="tr-TR" sz="9999" dirty="0">
                  <a:solidFill>
                    <a:srgbClr val="FFFAEF"/>
                  </a:solidFill>
                  <a:latin typeface="Baloo"/>
                </a:rPr>
                <a:t>Ü</a:t>
              </a:r>
              <a:r>
                <a:rPr lang="en-US" sz="9999" dirty="0" smtClean="0">
                  <a:solidFill>
                    <a:srgbClr val="FFFAEF"/>
                  </a:solidFill>
                  <a:latin typeface="Baloo"/>
                </a:rPr>
                <a:t>LÜ</a:t>
              </a:r>
              <a:endParaRPr lang="en-US" sz="9999" dirty="0">
                <a:solidFill>
                  <a:srgbClr val="FFFAEF"/>
                </a:solidFill>
                <a:latin typeface="Baloo"/>
              </a:endParaRPr>
            </a:p>
          </p:txBody>
        </p:sp>
        <p:sp>
          <p:nvSpPr>
            <p:cNvPr id="4" name="TextBox 4"/>
            <p:cNvSpPr txBox="1"/>
            <p:nvPr/>
          </p:nvSpPr>
          <p:spPr>
            <a:xfrm>
              <a:off x="0" y="4856565"/>
              <a:ext cx="21379947" cy="816805"/>
            </a:xfrm>
            <a:prstGeom prst="rect">
              <a:avLst/>
            </a:prstGeom>
          </p:spPr>
          <p:txBody>
            <a:bodyPr lIns="0" tIns="0" rIns="0" bIns="0" rtlCol="0" anchor="t">
              <a:spAutoFit/>
            </a:bodyPr>
            <a:lstStyle/>
            <a:p>
              <a:pPr algn="ctr">
                <a:lnSpc>
                  <a:spcPts val="5180"/>
                </a:lnSpc>
              </a:pPr>
              <a:endParaRPr lang="en-US" sz="3700" dirty="0">
                <a:solidFill>
                  <a:srgbClr val="FFFAEF"/>
                </a:solidFill>
                <a:latin typeface="Overpass"/>
              </a:endParaRPr>
            </a:p>
          </p:txBody>
        </p:sp>
      </p:grpSp>
      <p:pic>
        <p:nvPicPr>
          <p:cNvPr id="11" name="Picture 11"/>
          <p:cNvPicPr>
            <a:picLocks noChangeAspect="1"/>
          </p:cNvPicPr>
          <p:nvPr/>
        </p:nvPicPr>
        <p:blipFill>
          <a:blip r:embed="rId2"/>
          <a:srcRect/>
          <a:stretch>
            <a:fillRect/>
          </a:stretch>
        </p:blipFill>
        <p:spPr>
          <a:xfrm>
            <a:off x="6744821" y="-266700"/>
            <a:ext cx="4602718" cy="4602718"/>
          </a:xfrm>
          <a:prstGeom prst="rect">
            <a:avLst/>
          </a:prstGeom>
        </p:spPr>
      </p:pic>
      <p:sp>
        <p:nvSpPr>
          <p:cNvPr id="5" name="Metin kutusu 4"/>
          <p:cNvSpPr txBox="1"/>
          <p:nvPr/>
        </p:nvSpPr>
        <p:spPr>
          <a:xfrm>
            <a:off x="1028699" y="7307120"/>
            <a:ext cx="16306800" cy="647165"/>
          </a:xfrm>
          <a:prstGeom prst="rect">
            <a:avLst/>
          </a:prstGeom>
          <a:noFill/>
        </p:spPr>
        <p:txBody>
          <a:bodyPr wrap="square" rtlCol="0">
            <a:spAutoFit/>
          </a:bodyPr>
          <a:lstStyle/>
          <a:p>
            <a:pPr algn="ctr">
              <a:lnSpc>
                <a:spcPts val="5180"/>
              </a:lnSpc>
            </a:pPr>
            <a:r>
              <a:rPr lang="en-US" dirty="0">
                <a:solidFill>
                  <a:srgbClr val="FFFAEF"/>
                </a:solidFill>
                <a:latin typeface="Overpass"/>
              </a:rPr>
              <a:t>ALTINDAĞ PSİKOSOSYAL DESTEK HİZMETLERİ İLÇE EKİBİ-OCAK 2022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2" name="TextBox 2"/>
          <p:cNvSpPr txBox="1"/>
          <p:nvPr/>
        </p:nvSpPr>
        <p:spPr>
          <a:xfrm>
            <a:off x="1028700" y="1028700"/>
            <a:ext cx="11821925" cy="1371600"/>
          </a:xfrm>
          <a:prstGeom prst="rect">
            <a:avLst/>
          </a:prstGeom>
        </p:spPr>
        <p:txBody>
          <a:bodyPr lIns="0" tIns="0" rIns="0" bIns="0" rtlCol="0" anchor="t">
            <a:spAutoFit/>
          </a:bodyPr>
          <a:lstStyle/>
          <a:p>
            <a:pPr>
              <a:lnSpc>
                <a:spcPts val="10800"/>
              </a:lnSpc>
            </a:pPr>
            <a:r>
              <a:rPr lang="en-US" sz="9000" dirty="0">
                <a:solidFill>
                  <a:srgbClr val="C00000"/>
                </a:solidFill>
                <a:latin typeface="Baloo"/>
              </a:rPr>
              <a:t>DOĞAL AFET TÜRLERİ</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76060">
            <a:off x="12219516" y="-1981356"/>
            <a:ext cx="8338090" cy="7254138"/>
          </a:xfrm>
          <a:prstGeom prst="rect">
            <a:avLst/>
          </a:prstGeom>
        </p:spPr>
      </p:pic>
      <p:grpSp>
        <p:nvGrpSpPr>
          <p:cNvPr id="4" name="Group 4"/>
          <p:cNvGrpSpPr>
            <a:grpSpLocks noChangeAspect="1"/>
          </p:cNvGrpSpPr>
          <p:nvPr/>
        </p:nvGrpSpPr>
        <p:grpSpPr>
          <a:xfrm>
            <a:off x="10354344" y="1955333"/>
            <a:ext cx="7149455" cy="6881413"/>
            <a:chOff x="30480" y="591820"/>
            <a:chExt cx="12736830" cy="12259310"/>
          </a:xfrm>
        </p:grpSpPr>
        <p:sp>
          <p:nvSpPr>
            <p:cNvPr id="5" name="Freeform 5"/>
            <p:cNvSpPr/>
            <p:nvPr/>
          </p:nvSpPr>
          <p:spPr>
            <a:xfrm>
              <a:off x="30480" y="591820"/>
              <a:ext cx="12736830" cy="12259310"/>
            </a:xfrm>
            <a:custGeom>
              <a:avLst/>
              <a:gdLst/>
              <a:ahLst/>
              <a:cxnLst/>
              <a:rect l="l" t="t" r="r" b="b"/>
              <a:pathLst>
                <a:path w="12736830" h="1225931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4"/>
              <a:stretch>
                <a:fillRect l="-243" t="-17744" r="243" b="-7476"/>
              </a:stretch>
            </a:blipFill>
          </p:spPr>
        </p:sp>
      </p:grpSp>
      <p:grpSp>
        <p:nvGrpSpPr>
          <p:cNvPr id="6" name="Group 6"/>
          <p:cNvGrpSpPr/>
          <p:nvPr/>
        </p:nvGrpSpPr>
        <p:grpSpPr>
          <a:xfrm>
            <a:off x="1028700" y="4430425"/>
            <a:ext cx="8293143" cy="2792890"/>
            <a:chOff x="0" y="-38100"/>
            <a:chExt cx="11057524" cy="3723853"/>
          </a:xfrm>
        </p:grpSpPr>
        <p:sp>
          <p:nvSpPr>
            <p:cNvPr id="7" name="TextBox 7"/>
            <p:cNvSpPr txBox="1"/>
            <p:nvPr/>
          </p:nvSpPr>
          <p:spPr>
            <a:xfrm>
              <a:off x="0" y="-38100"/>
              <a:ext cx="8248829" cy="666849"/>
            </a:xfrm>
            <a:prstGeom prst="rect">
              <a:avLst/>
            </a:prstGeom>
          </p:spPr>
          <p:txBody>
            <a:bodyPr lIns="0" tIns="0" rIns="0" bIns="0" rtlCol="0" anchor="t">
              <a:spAutoFit/>
            </a:bodyPr>
            <a:lstStyle/>
            <a:p>
              <a:pPr>
                <a:lnSpc>
                  <a:spcPts val="3900"/>
                </a:lnSpc>
              </a:pPr>
              <a:r>
                <a:rPr lang="en-US" sz="3000" dirty="0" smtClean="0">
                  <a:solidFill>
                    <a:srgbClr val="C00000"/>
                  </a:solidFill>
                  <a:latin typeface="Baloo"/>
                </a:rPr>
                <a:t>KURAKLIK</a:t>
              </a:r>
              <a:endParaRPr lang="en-US" sz="3000" dirty="0">
                <a:solidFill>
                  <a:srgbClr val="C00000"/>
                </a:solidFill>
                <a:latin typeface="Baloo"/>
              </a:endParaRPr>
            </a:p>
          </p:txBody>
        </p:sp>
        <p:sp>
          <p:nvSpPr>
            <p:cNvPr id="8" name="TextBox 8"/>
            <p:cNvSpPr txBox="1"/>
            <p:nvPr/>
          </p:nvSpPr>
          <p:spPr>
            <a:xfrm>
              <a:off x="0" y="872148"/>
              <a:ext cx="11057524" cy="2813605"/>
            </a:xfrm>
            <a:prstGeom prst="rect">
              <a:avLst/>
            </a:prstGeom>
          </p:spPr>
          <p:txBody>
            <a:bodyPr lIns="0" tIns="0" rIns="0" bIns="0" rtlCol="0" anchor="t">
              <a:spAutoFit/>
            </a:bodyPr>
            <a:lstStyle/>
            <a:p>
              <a:pPr>
                <a:lnSpc>
                  <a:spcPts val="2730"/>
                </a:lnSpc>
              </a:pPr>
              <a:r>
                <a:rPr lang="en-US" sz="2100" b="1" dirty="0">
                  <a:solidFill>
                    <a:schemeClr val="tx2">
                      <a:lumMod val="50000"/>
                    </a:schemeClr>
                  </a:solidFill>
                  <a:effectLst>
                    <a:outerShdw blurRad="38100" dist="38100" dir="2700000" algn="tl">
                      <a:srgbClr val="000000">
                        <a:alpha val="43137"/>
                      </a:srgbClr>
                    </a:outerShdw>
                  </a:effectLst>
                  <a:latin typeface="Overpass"/>
                </a:rPr>
                <a:t>Yağış rejimlerinin düzensiz ve dengesiz olmasına bağlı olarak meydana gelen susuzluk nedeniyle toprağın özelliklerini uzun süreli olarak kaybetmesi kuraklık olarak tanımlanmaktadır. Kuraklık sebebiyle topraktan alınan verimin azalması, yetersiz beslenme başta olmak üzere birçok olumsuz sonucu doğurur ki bu tür olumsuz sonuçların tümüne birden kıtlık denilir</a:t>
              </a:r>
            </a:p>
          </p:txBody>
        </p:sp>
      </p:grpSp>
      <p:grpSp>
        <p:nvGrpSpPr>
          <p:cNvPr id="9" name="Group 9"/>
          <p:cNvGrpSpPr/>
          <p:nvPr/>
        </p:nvGrpSpPr>
        <p:grpSpPr>
          <a:xfrm>
            <a:off x="1028700" y="2209391"/>
            <a:ext cx="8293143" cy="2044918"/>
            <a:chOff x="0" y="-38100"/>
            <a:chExt cx="11057524" cy="2726557"/>
          </a:xfrm>
        </p:grpSpPr>
        <p:sp>
          <p:nvSpPr>
            <p:cNvPr id="10" name="TextBox 10"/>
            <p:cNvSpPr txBox="1"/>
            <p:nvPr/>
          </p:nvSpPr>
          <p:spPr>
            <a:xfrm>
              <a:off x="0" y="-38100"/>
              <a:ext cx="11057524" cy="666849"/>
            </a:xfrm>
            <a:prstGeom prst="rect">
              <a:avLst/>
            </a:prstGeom>
          </p:spPr>
          <p:txBody>
            <a:bodyPr lIns="0" tIns="0" rIns="0" bIns="0" rtlCol="0" anchor="t">
              <a:spAutoFit/>
            </a:bodyPr>
            <a:lstStyle/>
            <a:p>
              <a:pPr>
                <a:lnSpc>
                  <a:spcPts val="3900"/>
                </a:lnSpc>
              </a:pPr>
              <a:r>
                <a:rPr lang="en-US" sz="3000" dirty="0" smtClean="0">
                  <a:solidFill>
                    <a:srgbClr val="C00000"/>
                  </a:solidFill>
                  <a:latin typeface="Baloo"/>
                </a:rPr>
                <a:t>EROZYON </a:t>
              </a:r>
              <a:endParaRPr lang="en-US" sz="3000" dirty="0">
                <a:solidFill>
                  <a:srgbClr val="C00000"/>
                </a:solidFill>
                <a:latin typeface="Baloo"/>
              </a:endParaRPr>
            </a:p>
          </p:txBody>
        </p:sp>
        <p:sp>
          <p:nvSpPr>
            <p:cNvPr id="11" name="TextBox 11"/>
            <p:cNvSpPr txBox="1"/>
            <p:nvPr/>
          </p:nvSpPr>
          <p:spPr>
            <a:xfrm>
              <a:off x="0" y="872148"/>
              <a:ext cx="11057524" cy="1816309"/>
            </a:xfrm>
            <a:prstGeom prst="rect">
              <a:avLst/>
            </a:prstGeom>
          </p:spPr>
          <p:txBody>
            <a:bodyPr lIns="0" tIns="0" rIns="0" bIns="0" rtlCol="0" anchor="t">
              <a:spAutoFit/>
            </a:bodyPr>
            <a:lstStyle/>
            <a:p>
              <a:pPr>
                <a:lnSpc>
                  <a:spcPts val="2730"/>
                </a:lnSpc>
              </a:pPr>
              <a:r>
                <a:rPr lang="en-US" sz="2100" b="1" dirty="0">
                  <a:solidFill>
                    <a:schemeClr val="tx2">
                      <a:lumMod val="50000"/>
                    </a:schemeClr>
                  </a:solidFill>
                  <a:effectLst>
                    <a:outerShdw blurRad="38100" dist="38100" dir="2700000" algn="tl">
                      <a:srgbClr val="000000">
                        <a:alpha val="43137"/>
                      </a:srgbClr>
                    </a:outerShdw>
                  </a:effectLst>
                  <a:latin typeface="Overpass"/>
                </a:rPr>
                <a:t>Erozyon, toprağın bir bütün olarak kalmasını sağlayan bitki örtüsünün yok edilmesi sonucu koruyucu örtüden yoksun kalan toprağın su, rüzgârlar veya diğer dış kuvvetlerin etkisiyle aşınması ve taşınması olayıdır </a:t>
              </a:r>
            </a:p>
          </p:txBody>
        </p:sp>
      </p:grpSp>
      <p:grpSp>
        <p:nvGrpSpPr>
          <p:cNvPr id="12" name="Group 12"/>
          <p:cNvGrpSpPr/>
          <p:nvPr/>
        </p:nvGrpSpPr>
        <p:grpSpPr>
          <a:xfrm>
            <a:off x="1028700" y="7356278"/>
            <a:ext cx="8293143" cy="2044918"/>
            <a:chOff x="0" y="-38100"/>
            <a:chExt cx="11057524" cy="2726558"/>
          </a:xfrm>
        </p:grpSpPr>
        <p:sp>
          <p:nvSpPr>
            <p:cNvPr id="13" name="TextBox 13"/>
            <p:cNvSpPr txBox="1"/>
            <p:nvPr/>
          </p:nvSpPr>
          <p:spPr>
            <a:xfrm>
              <a:off x="0" y="-38100"/>
              <a:ext cx="8248829" cy="666849"/>
            </a:xfrm>
            <a:prstGeom prst="rect">
              <a:avLst/>
            </a:prstGeom>
          </p:spPr>
          <p:txBody>
            <a:bodyPr lIns="0" tIns="0" rIns="0" bIns="0" rtlCol="0" anchor="t">
              <a:spAutoFit/>
            </a:bodyPr>
            <a:lstStyle/>
            <a:p>
              <a:pPr>
                <a:lnSpc>
                  <a:spcPts val="3900"/>
                </a:lnSpc>
              </a:pPr>
              <a:r>
                <a:rPr lang="en-US" sz="3000" dirty="0" smtClean="0">
                  <a:solidFill>
                    <a:srgbClr val="C00000"/>
                  </a:solidFill>
                  <a:latin typeface="Baloo"/>
                </a:rPr>
                <a:t>TSUNAMI </a:t>
              </a:r>
              <a:endParaRPr lang="en-US" sz="3000" dirty="0">
                <a:solidFill>
                  <a:srgbClr val="C00000"/>
                </a:solidFill>
                <a:latin typeface="Baloo"/>
              </a:endParaRPr>
            </a:p>
          </p:txBody>
        </p:sp>
        <p:sp>
          <p:nvSpPr>
            <p:cNvPr id="14" name="TextBox 14"/>
            <p:cNvSpPr txBox="1"/>
            <p:nvPr/>
          </p:nvSpPr>
          <p:spPr>
            <a:xfrm>
              <a:off x="0" y="872148"/>
              <a:ext cx="11057524" cy="1816310"/>
            </a:xfrm>
            <a:prstGeom prst="rect">
              <a:avLst/>
            </a:prstGeom>
          </p:spPr>
          <p:txBody>
            <a:bodyPr lIns="0" tIns="0" rIns="0" bIns="0" rtlCol="0" anchor="t">
              <a:spAutoFit/>
            </a:bodyPr>
            <a:lstStyle/>
            <a:p>
              <a:pPr>
                <a:lnSpc>
                  <a:spcPts val="2730"/>
                </a:lnSpc>
              </a:pPr>
              <a:r>
                <a:rPr lang="en-US" sz="2100" b="1" dirty="0">
                  <a:solidFill>
                    <a:schemeClr val="tx2">
                      <a:lumMod val="50000"/>
                    </a:schemeClr>
                  </a:solidFill>
                  <a:effectLst>
                    <a:outerShdw blurRad="38100" dist="38100" dir="2700000" algn="tl">
                      <a:srgbClr val="000000">
                        <a:alpha val="43137"/>
                      </a:srgbClr>
                    </a:outerShdw>
                  </a:effectLst>
                  <a:latin typeface="Overpass"/>
                </a:rPr>
                <a:t>Okyanus ve denizlerin taban kısımlarında meydana gelen deprem ve bunlara bağlı olarak taban çökmesi gibi tektonik olaylar sonucu denize geçen enerji nedeniyle oluşan uzun dönemli devasa deniz dalgaları tusunami olarak adlandırılır</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131914"/>
            <a:ext cx="11821925" cy="756617"/>
          </a:xfrm>
          <a:prstGeom prst="rect">
            <a:avLst/>
          </a:prstGeom>
        </p:spPr>
        <p:txBody>
          <a:bodyPr lIns="0" tIns="0" rIns="0" bIns="0" rtlCol="0" anchor="t">
            <a:spAutoFit/>
          </a:bodyPr>
          <a:lstStyle/>
          <a:p>
            <a:pPr algn="just">
              <a:lnSpc>
                <a:spcPts val="5880"/>
              </a:lnSpc>
            </a:pPr>
            <a:r>
              <a:rPr lang="en-US" sz="4900" b="1" dirty="0">
                <a:solidFill>
                  <a:srgbClr val="C00000"/>
                </a:solidFill>
                <a:effectLst>
                  <a:outerShdw blurRad="38100" dist="38100" dir="2700000" algn="tl">
                    <a:srgbClr val="000000">
                      <a:alpha val="43137"/>
                    </a:srgbClr>
                  </a:outerShdw>
                </a:effectLst>
                <a:latin typeface="Baloo"/>
              </a:rPr>
              <a:t>DOĞAL </a:t>
            </a:r>
            <a:r>
              <a:rPr lang="en-US" sz="4900" b="1" dirty="0" smtClean="0">
                <a:solidFill>
                  <a:srgbClr val="C00000"/>
                </a:solidFill>
                <a:effectLst>
                  <a:outerShdw blurRad="38100" dist="38100" dir="2700000" algn="tl">
                    <a:srgbClr val="000000">
                      <a:alpha val="43137"/>
                    </a:srgbClr>
                  </a:outerShdw>
                </a:effectLst>
                <a:latin typeface="Baloo"/>
              </a:rPr>
              <a:t>AFETLER</a:t>
            </a:r>
            <a:r>
              <a:rPr lang="tr-TR" sz="4900" b="1" dirty="0" smtClean="0">
                <a:solidFill>
                  <a:srgbClr val="C00000"/>
                </a:solidFill>
                <a:effectLst>
                  <a:outerShdw blurRad="38100" dist="38100" dir="2700000" algn="tl">
                    <a:srgbClr val="000000">
                      <a:alpha val="43137"/>
                    </a:srgbClr>
                  </a:outerShdw>
                </a:effectLst>
                <a:latin typeface="Baloo"/>
              </a:rPr>
              <a:t>İ</a:t>
            </a:r>
            <a:r>
              <a:rPr lang="en-US" sz="4900" b="1" dirty="0" smtClean="0">
                <a:solidFill>
                  <a:srgbClr val="C00000"/>
                </a:solidFill>
                <a:effectLst>
                  <a:outerShdw blurRad="38100" dist="38100" dir="2700000" algn="tl">
                    <a:srgbClr val="000000">
                      <a:alpha val="43137"/>
                    </a:srgbClr>
                  </a:outerShdw>
                </a:effectLst>
                <a:latin typeface="Baloo"/>
              </a:rPr>
              <a:t>N PS</a:t>
            </a:r>
            <a:r>
              <a:rPr lang="tr-TR" sz="4900" b="1" dirty="0" smtClean="0">
                <a:solidFill>
                  <a:srgbClr val="C00000"/>
                </a:solidFill>
                <a:effectLst>
                  <a:outerShdw blurRad="38100" dist="38100" dir="2700000" algn="tl">
                    <a:srgbClr val="000000">
                      <a:alpha val="43137"/>
                    </a:srgbClr>
                  </a:outerShdw>
                </a:effectLst>
                <a:latin typeface="Baloo"/>
              </a:rPr>
              <a:t>İ</a:t>
            </a:r>
            <a:r>
              <a:rPr lang="en-US" sz="4900" b="1" dirty="0" smtClean="0">
                <a:solidFill>
                  <a:srgbClr val="C00000"/>
                </a:solidFill>
                <a:effectLst>
                  <a:outerShdw blurRad="38100" dist="38100" dir="2700000" algn="tl">
                    <a:srgbClr val="000000">
                      <a:alpha val="43137"/>
                    </a:srgbClr>
                  </a:outerShdw>
                </a:effectLst>
                <a:latin typeface="Baloo"/>
              </a:rPr>
              <a:t>KOLOJ</a:t>
            </a:r>
            <a:r>
              <a:rPr lang="tr-TR" sz="4900" b="1" dirty="0" smtClean="0">
                <a:solidFill>
                  <a:srgbClr val="C00000"/>
                </a:solidFill>
                <a:effectLst>
                  <a:outerShdw blurRad="38100" dist="38100" dir="2700000" algn="tl">
                    <a:srgbClr val="000000">
                      <a:alpha val="43137"/>
                    </a:srgbClr>
                  </a:outerShdw>
                </a:effectLst>
                <a:latin typeface="Baloo"/>
              </a:rPr>
              <a:t>İ</a:t>
            </a:r>
            <a:r>
              <a:rPr lang="en-US" sz="4900" b="1" dirty="0" smtClean="0">
                <a:solidFill>
                  <a:srgbClr val="C00000"/>
                </a:solidFill>
                <a:effectLst>
                  <a:outerShdw blurRad="38100" dist="38100" dir="2700000" algn="tl">
                    <a:srgbClr val="000000">
                      <a:alpha val="43137"/>
                    </a:srgbClr>
                  </a:outerShdw>
                </a:effectLst>
                <a:latin typeface="Baloo"/>
              </a:rPr>
              <a:t>K ETK</a:t>
            </a:r>
            <a:r>
              <a:rPr lang="tr-TR" sz="4900" b="1" dirty="0" smtClean="0">
                <a:solidFill>
                  <a:srgbClr val="C00000"/>
                </a:solidFill>
                <a:effectLst>
                  <a:outerShdw blurRad="38100" dist="38100" dir="2700000" algn="tl">
                    <a:srgbClr val="000000">
                      <a:alpha val="43137"/>
                    </a:srgbClr>
                  </a:outerShdw>
                </a:effectLst>
                <a:latin typeface="Baloo"/>
              </a:rPr>
              <a:t>İ</a:t>
            </a:r>
            <a:r>
              <a:rPr lang="en-US" sz="4900" b="1" dirty="0" smtClean="0">
                <a:solidFill>
                  <a:srgbClr val="C00000"/>
                </a:solidFill>
                <a:effectLst>
                  <a:outerShdw blurRad="38100" dist="38100" dir="2700000" algn="tl">
                    <a:srgbClr val="000000">
                      <a:alpha val="43137"/>
                    </a:srgbClr>
                  </a:outerShdw>
                </a:effectLst>
                <a:latin typeface="Baloo"/>
              </a:rPr>
              <a:t>LER</a:t>
            </a:r>
            <a:r>
              <a:rPr lang="tr-TR" sz="4900" b="1" dirty="0" smtClean="0">
                <a:solidFill>
                  <a:srgbClr val="C00000"/>
                </a:solidFill>
                <a:effectLst>
                  <a:outerShdw blurRad="38100" dist="38100" dir="2700000" algn="tl">
                    <a:srgbClr val="000000">
                      <a:alpha val="43137"/>
                    </a:srgbClr>
                  </a:outerShdw>
                </a:effectLst>
                <a:latin typeface="Baloo"/>
              </a:rPr>
              <a:t>İ</a:t>
            </a:r>
            <a:endParaRPr lang="en-US" sz="4900" b="1" dirty="0">
              <a:solidFill>
                <a:srgbClr val="C00000"/>
              </a:solidFill>
              <a:effectLst>
                <a:outerShdw blurRad="38100" dist="38100" dir="2700000" algn="tl">
                  <a:srgbClr val="000000">
                    <a:alpha val="43137"/>
                  </a:srgbClr>
                </a:outerShdw>
              </a:effectLst>
              <a:latin typeface="Baloo"/>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76060">
            <a:off x="12219516" y="-1981356"/>
            <a:ext cx="8338090" cy="7254138"/>
          </a:xfrm>
          <a:prstGeom prst="rect">
            <a:avLst/>
          </a:prstGeom>
        </p:spPr>
      </p:pic>
      <p:grpSp>
        <p:nvGrpSpPr>
          <p:cNvPr id="4" name="Group 4"/>
          <p:cNvGrpSpPr>
            <a:grpSpLocks noChangeAspect="1"/>
          </p:cNvGrpSpPr>
          <p:nvPr/>
        </p:nvGrpSpPr>
        <p:grpSpPr>
          <a:xfrm>
            <a:off x="10354344" y="1955333"/>
            <a:ext cx="7149455" cy="6881413"/>
            <a:chOff x="30480" y="591820"/>
            <a:chExt cx="12736830" cy="12259310"/>
          </a:xfrm>
        </p:grpSpPr>
        <p:sp>
          <p:nvSpPr>
            <p:cNvPr id="5" name="Freeform 5"/>
            <p:cNvSpPr/>
            <p:nvPr/>
          </p:nvSpPr>
          <p:spPr>
            <a:xfrm>
              <a:off x="30480" y="591820"/>
              <a:ext cx="12736830" cy="12259310"/>
            </a:xfrm>
            <a:custGeom>
              <a:avLst/>
              <a:gdLst/>
              <a:ahLst/>
              <a:cxnLst/>
              <a:rect l="l" t="t" r="r" b="b"/>
              <a:pathLst>
                <a:path w="12736830" h="1225931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4"/>
              <a:stretch>
                <a:fillRect l="-15288" t="-5134" r="-14801" b="5134"/>
              </a:stretch>
            </a:blipFill>
          </p:spPr>
        </p:sp>
      </p:grpSp>
      <p:sp>
        <p:nvSpPr>
          <p:cNvPr id="6" name="TextBox 6"/>
          <p:cNvSpPr txBox="1"/>
          <p:nvPr/>
        </p:nvSpPr>
        <p:spPr>
          <a:xfrm>
            <a:off x="1028700" y="1967120"/>
            <a:ext cx="8293143" cy="8207891"/>
          </a:xfrm>
          <a:prstGeom prst="rect">
            <a:avLst/>
          </a:prstGeom>
        </p:spPr>
        <p:txBody>
          <a:bodyPr lIns="0" tIns="0" rIns="0" bIns="0" rtlCol="0" anchor="t">
            <a:spAutoFit/>
          </a:bodyPr>
          <a:lstStyle/>
          <a:p>
            <a:pPr>
              <a:lnSpc>
                <a:spcPts val="3380"/>
              </a:lnSpc>
            </a:pPr>
            <a:r>
              <a:rPr lang="en-US" sz="2600" b="1" dirty="0">
                <a:solidFill>
                  <a:schemeClr val="tx2">
                    <a:lumMod val="50000"/>
                  </a:schemeClr>
                </a:solidFill>
                <a:effectLst>
                  <a:outerShdw blurRad="38100" dist="38100" dir="2700000" algn="tl">
                    <a:srgbClr val="000000">
                      <a:alpha val="43137"/>
                    </a:srgbClr>
                  </a:outerShdw>
                </a:effectLst>
                <a:latin typeface="Overpass"/>
              </a:rPr>
              <a:t>Bireyin var oluşunu, doğrudan ya da dolaylı yönden tehdit eden, yaşam alışkanlıklarını bozan, beklenmedik bir anda gerçekleşen ve korku veren her deneyim bir travma olarak tanımlanmaktadır.</a:t>
            </a:r>
          </a:p>
          <a:p>
            <a:pPr>
              <a:lnSpc>
                <a:spcPts val="3380"/>
              </a:lnSpc>
            </a:pPr>
            <a:r>
              <a:rPr lang="en-US" sz="2600" b="1" dirty="0">
                <a:solidFill>
                  <a:schemeClr val="tx2">
                    <a:lumMod val="50000"/>
                  </a:schemeClr>
                </a:solidFill>
                <a:effectLst>
                  <a:outerShdw blurRad="38100" dist="38100" dir="2700000" algn="tl">
                    <a:srgbClr val="000000">
                      <a:alpha val="43137"/>
                    </a:srgbClr>
                  </a:outerShdw>
                </a:effectLst>
                <a:latin typeface="Overpass"/>
              </a:rPr>
              <a:t> Doğal afete maruz kalan kişilerin verdikleri tepkiler kişiden kişiye farklı olabilmekle birlikte sıklıkla rastlanan tepkiler arasında yaşadığı çevreye hâkimiyet noktasında kontrolün olmadığı hissi ile gelecekte daha kötü şeylerin de yaşanabileceğine ilişkin yoğun olumsuz duyguların (kaygı gibi) hissedilmesidir.</a:t>
            </a:r>
          </a:p>
          <a:p>
            <a:pPr>
              <a:lnSpc>
                <a:spcPts val="3380"/>
              </a:lnSpc>
            </a:pPr>
            <a:r>
              <a:rPr lang="en-US" sz="2600" b="1" dirty="0">
                <a:solidFill>
                  <a:schemeClr val="tx2">
                    <a:lumMod val="50000"/>
                  </a:schemeClr>
                </a:solidFill>
                <a:effectLst>
                  <a:outerShdw blurRad="38100" dist="38100" dir="2700000" algn="tl">
                    <a:srgbClr val="000000">
                      <a:alpha val="43137"/>
                    </a:srgbClr>
                  </a:outerShdw>
                </a:effectLst>
                <a:latin typeface="Overpass"/>
              </a:rPr>
              <a:t>Doğal afete maruz kalan bireylerin afetten önceki ve afetten sonraki yaşam koşullarında büyük farklar oluşabilmektedir. Afetten önceki yaşam koşulları ve çevre ile afetten sonraki yaşam koşulları ve çevre arasındaki fark büyüdükçe doğal afetin neden olduğu travmanın şiddeti de o oranda artmaktadır. Hissedilen ruhsal ve maddi farklılıklar bireylerde korku, endişe ve gelecek kaygısı gibi ruhsal zorluklar ortaya çıkmasına yol </a:t>
            </a:r>
            <a:r>
              <a:rPr lang="en-US" sz="2600" b="1" dirty="0" smtClean="0">
                <a:solidFill>
                  <a:schemeClr val="tx2">
                    <a:lumMod val="50000"/>
                  </a:schemeClr>
                </a:solidFill>
                <a:effectLst>
                  <a:outerShdw blurRad="38100" dist="38100" dir="2700000" algn="tl">
                    <a:srgbClr val="000000">
                      <a:alpha val="43137"/>
                    </a:srgbClr>
                  </a:outerShdw>
                </a:effectLst>
                <a:latin typeface="Overpass"/>
              </a:rPr>
              <a:t>açabilmektedir</a:t>
            </a:r>
            <a:r>
              <a:rPr lang="tr-TR" sz="2600" b="1" dirty="0" smtClean="0">
                <a:solidFill>
                  <a:schemeClr val="tx2">
                    <a:lumMod val="50000"/>
                  </a:schemeClr>
                </a:solidFill>
                <a:effectLst>
                  <a:outerShdw blurRad="38100" dist="38100" dir="2700000" algn="tl">
                    <a:srgbClr val="000000">
                      <a:alpha val="43137"/>
                    </a:srgbClr>
                  </a:outerShdw>
                </a:effectLst>
                <a:latin typeface="Overpass"/>
              </a:rPr>
              <a:t>.</a:t>
            </a:r>
            <a:endParaRPr lang="en-US" sz="2600" b="1" dirty="0">
              <a:solidFill>
                <a:schemeClr val="tx2">
                  <a:lumMod val="50000"/>
                </a:schemeClr>
              </a:solidFill>
              <a:effectLst>
                <a:outerShdw blurRad="38100" dist="38100" dir="2700000" algn="tl">
                  <a:srgbClr val="000000">
                    <a:alpha val="43137"/>
                  </a:srgbClr>
                </a:outerShdw>
              </a:effectLst>
              <a:latin typeface="Overpas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131914"/>
            <a:ext cx="11821925" cy="756617"/>
          </a:xfrm>
          <a:prstGeom prst="rect">
            <a:avLst/>
          </a:prstGeom>
        </p:spPr>
        <p:txBody>
          <a:bodyPr lIns="0" tIns="0" rIns="0" bIns="0" rtlCol="0" anchor="t">
            <a:spAutoFit/>
          </a:bodyPr>
          <a:lstStyle/>
          <a:p>
            <a:pPr algn="just">
              <a:lnSpc>
                <a:spcPts val="5880"/>
              </a:lnSpc>
            </a:pPr>
            <a:r>
              <a:rPr lang="en-US" sz="4900" dirty="0">
                <a:solidFill>
                  <a:srgbClr val="C00000"/>
                </a:solidFill>
                <a:latin typeface="Baloo"/>
              </a:rPr>
              <a:t>DOĞAL </a:t>
            </a:r>
            <a:r>
              <a:rPr lang="en-US" sz="4900" dirty="0" smtClean="0">
                <a:solidFill>
                  <a:srgbClr val="C00000"/>
                </a:solidFill>
                <a:latin typeface="Baloo"/>
              </a:rPr>
              <a:t>AFETLER</a:t>
            </a:r>
            <a:r>
              <a:rPr lang="tr-TR" sz="4900" dirty="0" smtClean="0">
                <a:solidFill>
                  <a:srgbClr val="C00000"/>
                </a:solidFill>
                <a:latin typeface="Baloo"/>
              </a:rPr>
              <a:t>İ</a:t>
            </a:r>
            <a:r>
              <a:rPr lang="en-US" sz="4900" dirty="0" smtClean="0">
                <a:solidFill>
                  <a:srgbClr val="C00000"/>
                </a:solidFill>
                <a:latin typeface="Baloo"/>
              </a:rPr>
              <a:t>N PS</a:t>
            </a:r>
            <a:r>
              <a:rPr lang="tr-TR" sz="4900" dirty="0" smtClean="0">
                <a:solidFill>
                  <a:srgbClr val="C00000"/>
                </a:solidFill>
                <a:latin typeface="Baloo"/>
              </a:rPr>
              <a:t>İ</a:t>
            </a:r>
            <a:r>
              <a:rPr lang="en-US" sz="4900" dirty="0" smtClean="0">
                <a:solidFill>
                  <a:srgbClr val="C00000"/>
                </a:solidFill>
                <a:latin typeface="Baloo"/>
              </a:rPr>
              <a:t>KOLOJ</a:t>
            </a:r>
            <a:r>
              <a:rPr lang="tr-TR" sz="4900" dirty="0" smtClean="0">
                <a:solidFill>
                  <a:srgbClr val="C00000"/>
                </a:solidFill>
                <a:latin typeface="Baloo"/>
              </a:rPr>
              <a:t>İ</a:t>
            </a:r>
            <a:r>
              <a:rPr lang="en-US" sz="4900" dirty="0" smtClean="0">
                <a:solidFill>
                  <a:srgbClr val="C00000"/>
                </a:solidFill>
                <a:latin typeface="Baloo"/>
              </a:rPr>
              <a:t>K ETK</a:t>
            </a:r>
            <a:r>
              <a:rPr lang="tr-TR" sz="4900" dirty="0" smtClean="0">
                <a:solidFill>
                  <a:srgbClr val="C00000"/>
                </a:solidFill>
                <a:latin typeface="Baloo"/>
              </a:rPr>
              <a:t>İ</a:t>
            </a:r>
            <a:r>
              <a:rPr lang="en-US" sz="4900" dirty="0" smtClean="0">
                <a:solidFill>
                  <a:srgbClr val="C00000"/>
                </a:solidFill>
                <a:latin typeface="Baloo"/>
              </a:rPr>
              <a:t>LER</a:t>
            </a:r>
            <a:r>
              <a:rPr lang="tr-TR" sz="4900" dirty="0" smtClean="0">
                <a:solidFill>
                  <a:srgbClr val="C00000"/>
                </a:solidFill>
                <a:latin typeface="Baloo"/>
              </a:rPr>
              <a:t>İ</a:t>
            </a:r>
            <a:endParaRPr lang="en-US" sz="4900" dirty="0">
              <a:solidFill>
                <a:srgbClr val="C00000"/>
              </a:solidFill>
              <a:latin typeface="Baloo"/>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76060">
            <a:off x="12219516" y="-1981356"/>
            <a:ext cx="8338090" cy="7254138"/>
          </a:xfrm>
          <a:prstGeom prst="rect">
            <a:avLst/>
          </a:prstGeom>
        </p:spPr>
      </p:pic>
      <p:grpSp>
        <p:nvGrpSpPr>
          <p:cNvPr id="4" name="Group 4"/>
          <p:cNvGrpSpPr>
            <a:grpSpLocks noChangeAspect="1"/>
          </p:cNvGrpSpPr>
          <p:nvPr/>
        </p:nvGrpSpPr>
        <p:grpSpPr>
          <a:xfrm>
            <a:off x="10354344" y="1955333"/>
            <a:ext cx="7149455" cy="6881413"/>
            <a:chOff x="30480" y="591820"/>
            <a:chExt cx="12736830" cy="12259310"/>
          </a:xfrm>
        </p:grpSpPr>
        <p:sp>
          <p:nvSpPr>
            <p:cNvPr id="5" name="Freeform 5"/>
            <p:cNvSpPr/>
            <p:nvPr/>
          </p:nvSpPr>
          <p:spPr>
            <a:xfrm>
              <a:off x="30480" y="591820"/>
              <a:ext cx="12736830" cy="12259310"/>
            </a:xfrm>
            <a:custGeom>
              <a:avLst/>
              <a:gdLst/>
              <a:ahLst/>
              <a:cxnLst/>
              <a:rect l="l" t="t" r="r" b="b"/>
              <a:pathLst>
                <a:path w="12736830" h="1225931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4"/>
              <a:stretch>
                <a:fillRect l="-15288" t="-5134" r="-14801" b="5134"/>
              </a:stretch>
            </a:blipFill>
          </p:spPr>
        </p:sp>
      </p:grpSp>
      <p:sp>
        <p:nvSpPr>
          <p:cNvPr id="6" name="TextBox 6"/>
          <p:cNvSpPr txBox="1"/>
          <p:nvPr/>
        </p:nvSpPr>
        <p:spPr>
          <a:xfrm>
            <a:off x="1028700" y="1967120"/>
            <a:ext cx="8293143" cy="6540252"/>
          </a:xfrm>
          <a:prstGeom prst="rect">
            <a:avLst/>
          </a:prstGeom>
        </p:spPr>
        <p:txBody>
          <a:bodyPr lIns="0" tIns="0" rIns="0" bIns="0" rtlCol="0" anchor="t">
            <a:spAutoFit/>
          </a:bodyPr>
          <a:lstStyle/>
          <a:p>
            <a:pPr>
              <a:lnSpc>
                <a:spcPts val="3380"/>
              </a:lnSpc>
            </a:pPr>
            <a:r>
              <a:rPr lang="en-US" sz="2600" b="1" dirty="0">
                <a:solidFill>
                  <a:schemeClr val="tx2">
                    <a:lumMod val="50000"/>
                  </a:schemeClr>
                </a:solidFill>
                <a:effectLst>
                  <a:outerShdw blurRad="38100" dist="38100" dir="2700000" algn="tl">
                    <a:srgbClr val="000000">
                      <a:alpha val="43137"/>
                    </a:srgbClr>
                  </a:outerShdw>
                </a:effectLst>
                <a:latin typeface="Overpass"/>
              </a:rPr>
              <a:t>Doğal afetten sonra bireylerin travma sonrası stres bozukluğu (TSSB) oranının %10 ile %90 aralığında değiştiği görülmüştür.</a:t>
            </a:r>
          </a:p>
          <a:p>
            <a:pPr>
              <a:lnSpc>
                <a:spcPts val="3380"/>
              </a:lnSpc>
            </a:pPr>
            <a:r>
              <a:rPr lang="en-US" sz="2600" b="1" dirty="0">
                <a:solidFill>
                  <a:schemeClr val="tx2">
                    <a:lumMod val="50000"/>
                  </a:schemeClr>
                </a:solidFill>
                <a:effectLst>
                  <a:outerShdw blurRad="38100" dist="38100" dir="2700000" algn="tl">
                    <a:srgbClr val="000000">
                      <a:alpha val="43137"/>
                    </a:srgbClr>
                  </a:outerShdw>
                </a:effectLst>
                <a:latin typeface="Overpass"/>
              </a:rPr>
              <a:t>Doğal afet travmasının yarattığı psikolojik etkiler ve belirtiler travma anında pek görülmese bile ya hemen ya da bir süre sonra çok tipik bir şekilde ortaya çıkar. Travmatik olaylar, duygu ve düşünceler yoluyla bireyin gelişiminde yıkıcı bir etkiye sahiptir.</a:t>
            </a:r>
          </a:p>
          <a:p>
            <a:pPr>
              <a:lnSpc>
                <a:spcPts val="3380"/>
              </a:lnSpc>
            </a:pPr>
            <a:r>
              <a:rPr lang="en-US" sz="2600" b="1" dirty="0">
                <a:solidFill>
                  <a:schemeClr val="tx2">
                    <a:lumMod val="50000"/>
                  </a:schemeClr>
                </a:solidFill>
                <a:effectLst>
                  <a:outerShdw blurRad="38100" dist="38100" dir="2700000" algn="tl">
                    <a:srgbClr val="000000">
                      <a:alpha val="43137"/>
                    </a:srgbClr>
                  </a:outerShdw>
                </a:effectLst>
                <a:latin typeface="Overpass"/>
              </a:rPr>
              <a:t>Doğal afet travmasına maruz kalan bireylerin psikolojik iyi oluş düzeyleri ve stresle baş etme düzeyleri düşmektedir. Bunun sebebi ise güven duygusunun kaybı, kırılganlık ve umutsuzluk duygularının yoğun olarak yaşanmasıdır.</a:t>
            </a:r>
          </a:p>
          <a:p>
            <a:pPr>
              <a:lnSpc>
                <a:spcPts val="3380"/>
              </a:lnSpc>
            </a:pPr>
            <a:r>
              <a:rPr lang="en-US" sz="2600" b="1" dirty="0">
                <a:solidFill>
                  <a:schemeClr val="tx2">
                    <a:lumMod val="50000"/>
                  </a:schemeClr>
                </a:solidFill>
                <a:effectLst>
                  <a:outerShdw blurRad="38100" dist="38100" dir="2700000" algn="tl">
                    <a:srgbClr val="000000">
                      <a:alpha val="43137"/>
                    </a:srgbClr>
                  </a:outerShdw>
                </a:effectLst>
                <a:latin typeface="Overpass"/>
              </a:rPr>
              <a:t>Bununla birlikte kaygı, öfke, uyuşukluk, uyku bozuklukları </a:t>
            </a:r>
            <a:r>
              <a:rPr lang="en-US" sz="2600" b="1" dirty="0" smtClean="0">
                <a:solidFill>
                  <a:schemeClr val="tx2">
                    <a:lumMod val="50000"/>
                  </a:schemeClr>
                </a:solidFill>
                <a:effectLst>
                  <a:outerShdw blurRad="38100" dist="38100" dir="2700000" algn="tl">
                    <a:srgbClr val="000000">
                      <a:alpha val="43137"/>
                    </a:srgbClr>
                  </a:outerShdw>
                </a:effectLst>
                <a:latin typeface="Overpass"/>
              </a:rPr>
              <a:t>suçluluk duyguları </a:t>
            </a:r>
            <a:r>
              <a:rPr lang="en-US" sz="2600" b="1" dirty="0">
                <a:solidFill>
                  <a:schemeClr val="tx2">
                    <a:lumMod val="50000"/>
                  </a:schemeClr>
                </a:solidFill>
                <a:effectLst>
                  <a:outerShdw blurRad="38100" dist="38100" dir="2700000" algn="tl">
                    <a:srgbClr val="000000">
                      <a:alpha val="43137"/>
                    </a:srgbClr>
                  </a:outerShdw>
                </a:effectLst>
                <a:latin typeface="Overpass"/>
              </a:rPr>
              <a:t>görülebilmektedir.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131914"/>
            <a:ext cx="11821925" cy="756617"/>
          </a:xfrm>
          <a:prstGeom prst="rect">
            <a:avLst/>
          </a:prstGeom>
        </p:spPr>
        <p:txBody>
          <a:bodyPr lIns="0" tIns="0" rIns="0" bIns="0" rtlCol="0" anchor="t">
            <a:spAutoFit/>
          </a:bodyPr>
          <a:lstStyle/>
          <a:p>
            <a:pPr algn="just">
              <a:lnSpc>
                <a:spcPts val="5880"/>
              </a:lnSpc>
            </a:pPr>
            <a:r>
              <a:rPr lang="en-US" sz="4900" dirty="0">
                <a:solidFill>
                  <a:srgbClr val="C00000"/>
                </a:solidFill>
                <a:latin typeface="Baloo"/>
              </a:rPr>
              <a:t>DOĞAL </a:t>
            </a:r>
            <a:r>
              <a:rPr lang="en-US" sz="4900" dirty="0" smtClean="0">
                <a:solidFill>
                  <a:srgbClr val="C00000"/>
                </a:solidFill>
                <a:latin typeface="Baloo"/>
              </a:rPr>
              <a:t>AFETLER</a:t>
            </a:r>
            <a:r>
              <a:rPr lang="tr-TR" sz="4900" dirty="0" smtClean="0">
                <a:solidFill>
                  <a:srgbClr val="C00000"/>
                </a:solidFill>
                <a:latin typeface="Baloo"/>
              </a:rPr>
              <a:t>İ</a:t>
            </a:r>
            <a:r>
              <a:rPr lang="en-US" sz="4900" dirty="0" smtClean="0">
                <a:solidFill>
                  <a:srgbClr val="C00000"/>
                </a:solidFill>
                <a:latin typeface="Baloo"/>
              </a:rPr>
              <a:t>N PS</a:t>
            </a:r>
            <a:r>
              <a:rPr lang="tr-TR" sz="4900" dirty="0" smtClean="0">
                <a:solidFill>
                  <a:srgbClr val="C00000"/>
                </a:solidFill>
                <a:latin typeface="Baloo"/>
              </a:rPr>
              <a:t>İ</a:t>
            </a:r>
            <a:r>
              <a:rPr lang="en-US" sz="4900" dirty="0" smtClean="0">
                <a:solidFill>
                  <a:srgbClr val="C00000"/>
                </a:solidFill>
                <a:latin typeface="Baloo"/>
              </a:rPr>
              <a:t>KOLOJ</a:t>
            </a:r>
            <a:r>
              <a:rPr lang="tr-TR" sz="4900" dirty="0" smtClean="0">
                <a:solidFill>
                  <a:srgbClr val="C00000"/>
                </a:solidFill>
                <a:latin typeface="Baloo"/>
              </a:rPr>
              <a:t>İ</a:t>
            </a:r>
            <a:r>
              <a:rPr lang="en-US" sz="4900" dirty="0" smtClean="0">
                <a:solidFill>
                  <a:srgbClr val="C00000"/>
                </a:solidFill>
                <a:latin typeface="Baloo"/>
              </a:rPr>
              <a:t>K ETK</a:t>
            </a:r>
            <a:r>
              <a:rPr lang="tr-TR" sz="4900" dirty="0" smtClean="0">
                <a:solidFill>
                  <a:srgbClr val="C00000"/>
                </a:solidFill>
                <a:latin typeface="Baloo"/>
              </a:rPr>
              <a:t>İ</a:t>
            </a:r>
            <a:r>
              <a:rPr lang="en-US" sz="4900" dirty="0" smtClean="0">
                <a:solidFill>
                  <a:srgbClr val="C00000"/>
                </a:solidFill>
                <a:latin typeface="Baloo"/>
              </a:rPr>
              <a:t>LER</a:t>
            </a:r>
            <a:r>
              <a:rPr lang="tr-TR" sz="4900" dirty="0" smtClean="0">
                <a:solidFill>
                  <a:srgbClr val="C00000"/>
                </a:solidFill>
                <a:latin typeface="Baloo"/>
              </a:rPr>
              <a:t>İ</a:t>
            </a:r>
            <a:endParaRPr lang="en-US" sz="4900" dirty="0">
              <a:solidFill>
                <a:srgbClr val="C00000"/>
              </a:solidFill>
              <a:latin typeface="Baloo"/>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76060">
            <a:off x="12219516" y="-1981356"/>
            <a:ext cx="8338090" cy="7254138"/>
          </a:xfrm>
          <a:prstGeom prst="rect">
            <a:avLst/>
          </a:prstGeom>
        </p:spPr>
      </p:pic>
      <p:grpSp>
        <p:nvGrpSpPr>
          <p:cNvPr id="4" name="Group 4"/>
          <p:cNvGrpSpPr>
            <a:grpSpLocks noChangeAspect="1"/>
          </p:cNvGrpSpPr>
          <p:nvPr/>
        </p:nvGrpSpPr>
        <p:grpSpPr>
          <a:xfrm>
            <a:off x="10735308" y="1955333"/>
            <a:ext cx="6768491" cy="6514732"/>
            <a:chOff x="30480" y="591820"/>
            <a:chExt cx="12736830" cy="12259310"/>
          </a:xfrm>
        </p:grpSpPr>
        <p:sp>
          <p:nvSpPr>
            <p:cNvPr id="5" name="Freeform 5"/>
            <p:cNvSpPr/>
            <p:nvPr/>
          </p:nvSpPr>
          <p:spPr>
            <a:xfrm>
              <a:off x="30480" y="591820"/>
              <a:ext cx="12736830" cy="12259310"/>
            </a:xfrm>
            <a:custGeom>
              <a:avLst/>
              <a:gdLst/>
              <a:ahLst/>
              <a:cxnLst/>
              <a:rect l="l" t="t" r="r" b="b"/>
              <a:pathLst>
                <a:path w="12736830" h="1225931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4"/>
              <a:stretch>
                <a:fillRect l="-243" t="-27252" r="243" b="-16983"/>
              </a:stretch>
            </a:blipFill>
          </p:spPr>
        </p:sp>
      </p:grpSp>
      <p:sp>
        <p:nvSpPr>
          <p:cNvPr id="6" name="TextBox 6"/>
          <p:cNvSpPr txBox="1"/>
          <p:nvPr/>
        </p:nvSpPr>
        <p:spPr>
          <a:xfrm>
            <a:off x="1028700" y="1967120"/>
            <a:ext cx="8293143" cy="6104235"/>
          </a:xfrm>
          <a:prstGeom prst="rect">
            <a:avLst/>
          </a:prstGeom>
        </p:spPr>
        <p:txBody>
          <a:bodyPr lIns="0" tIns="0" rIns="0" bIns="0" rtlCol="0" anchor="t">
            <a:spAutoFit/>
          </a:bodyPr>
          <a:lstStyle/>
          <a:p>
            <a:pPr>
              <a:lnSpc>
                <a:spcPts val="3380"/>
              </a:lnSpc>
            </a:pPr>
            <a:r>
              <a:rPr lang="en-US" sz="2600" b="1" dirty="0">
                <a:solidFill>
                  <a:schemeClr val="tx2">
                    <a:lumMod val="50000"/>
                  </a:schemeClr>
                </a:solidFill>
                <a:effectLst>
                  <a:outerShdw blurRad="38100" dist="38100" dir="2700000" algn="tl">
                    <a:srgbClr val="000000">
                      <a:alpha val="43137"/>
                    </a:srgbClr>
                  </a:outerShdw>
                </a:effectLst>
                <a:latin typeface="Overpass"/>
              </a:rPr>
              <a:t>Doğal afet sonucu travma yaşayan herkes, kişisel farklılık nedeniyle aynı duygulanım ve tepkileri göstermeyebilir. Ayrıca, doğal afete maruz kalan bireylerin doğal afete yükledikleri anlam da afet sonrası gelişebilecek travma yaşantıları üzerinde etkili olabilmektedir. Benzer doğal afete maruz kalan iki kişiden biri travma yaşayabilirken, bir diğeri psikolojik bir hasar almadan olayı atlatabilir.</a:t>
            </a:r>
          </a:p>
          <a:p>
            <a:pPr>
              <a:lnSpc>
                <a:spcPts val="3380"/>
              </a:lnSpc>
            </a:pPr>
            <a:r>
              <a:rPr lang="en-US" sz="2600" b="1" dirty="0">
                <a:solidFill>
                  <a:schemeClr val="tx2">
                    <a:lumMod val="50000"/>
                  </a:schemeClr>
                </a:solidFill>
                <a:effectLst>
                  <a:outerShdw blurRad="38100" dist="38100" dir="2700000" algn="tl">
                    <a:srgbClr val="000000">
                      <a:alpha val="43137"/>
                    </a:srgbClr>
                  </a:outerShdw>
                </a:effectLst>
                <a:latin typeface="Overpass"/>
              </a:rPr>
              <a:t> Doğal afete maruz kalan bireyin </a:t>
            </a:r>
            <a:r>
              <a:rPr lang="en-US" sz="2600" b="1" dirty="0" smtClean="0">
                <a:solidFill>
                  <a:schemeClr val="tx2">
                    <a:lumMod val="50000"/>
                  </a:schemeClr>
                </a:solidFill>
                <a:effectLst>
                  <a:outerShdw blurRad="38100" dist="38100" dir="2700000" algn="tl">
                    <a:srgbClr val="000000">
                      <a:alpha val="43137"/>
                    </a:srgbClr>
                  </a:outerShdw>
                </a:effectLst>
                <a:latin typeface="Overpass"/>
              </a:rPr>
              <a:t>yaşı afetin </a:t>
            </a:r>
            <a:r>
              <a:rPr lang="en-US" sz="2600" b="1" dirty="0">
                <a:solidFill>
                  <a:schemeClr val="tx2">
                    <a:lumMod val="50000"/>
                  </a:schemeClr>
                </a:solidFill>
                <a:effectLst>
                  <a:outerShdw blurRad="38100" dist="38100" dir="2700000" algn="tl">
                    <a:srgbClr val="000000">
                      <a:alpha val="43137"/>
                    </a:srgbClr>
                  </a:outerShdw>
                </a:effectLst>
                <a:latin typeface="Overpass"/>
              </a:rPr>
              <a:t>türü </a:t>
            </a:r>
            <a:r>
              <a:rPr lang="en-US" sz="2600" b="1" dirty="0" smtClean="0">
                <a:solidFill>
                  <a:schemeClr val="tx2">
                    <a:lumMod val="50000"/>
                  </a:schemeClr>
                </a:solidFill>
                <a:effectLst>
                  <a:outerShdw blurRad="38100" dist="38100" dir="2700000" algn="tl">
                    <a:srgbClr val="000000">
                      <a:alpha val="43137"/>
                    </a:srgbClr>
                  </a:outerShdw>
                </a:effectLst>
                <a:latin typeface="Overpass"/>
              </a:rPr>
              <a:t>afetle </a:t>
            </a:r>
            <a:r>
              <a:rPr lang="en-US" sz="2600" b="1" dirty="0">
                <a:solidFill>
                  <a:schemeClr val="tx2">
                    <a:lumMod val="50000"/>
                  </a:schemeClr>
                </a:solidFill>
                <a:effectLst>
                  <a:outerShdw blurRad="38100" dist="38100" dir="2700000" algn="tl">
                    <a:srgbClr val="000000">
                      <a:alpha val="43137"/>
                    </a:srgbClr>
                  </a:outerShdw>
                </a:effectLst>
                <a:latin typeface="Overpass"/>
              </a:rPr>
              <a:t>baş etme </a:t>
            </a:r>
            <a:r>
              <a:rPr lang="en-US" sz="2600" b="1" dirty="0" smtClean="0">
                <a:solidFill>
                  <a:schemeClr val="tx2">
                    <a:lumMod val="50000"/>
                  </a:schemeClr>
                </a:solidFill>
                <a:effectLst>
                  <a:outerShdw blurRad="38100" dist="38100" dir="2700000" algn="tl">
                    <a:srgbClr val="000000">
                      <a:alpha val="43137"/>
                    </a:srgbClr>
                  </a:outerShdw>
                </a:effectLst>
                <a:latin typeface="Overpass"/>
              </a:rPr>
              <a:t>yolu</a:t>
            </a:r>
            <a:r>
              <a:rPr lang="tr-TR" sz="2600" b="1" dirty="0" smtClean="0">
                <a:solidFill>
                  <a:schemeClr val="tx2">
                    <a:lumMod val="50000"/>
                  </a:schemeClr>
                </a:solidFill>
                <a:effectLst>
                  <a:outerShdw blurRad="38100" dist="38100" dir="2700000" algn="tl">
                    <a:srgbClr val="000000">
                      <a:alpha val="43137"/>
                    </a:srgbClr>
                  </a:outerShdw>
                </a:effectLst>
                <a:latin typeface="Overpass"/>
              </a:rPr>
              <a:t> </a:t>
            </a:r>
            <a:r>
              <a:rPr lang="en-US" sz="2600" b="1" dirty="0" smtClean="0">
                <a:solidFill>
                  <a:schemeClr val="tx2">
                    <a:lumMod val="50000"/>
                  </a:schemeClr>
                </a:solidFill>
                <a:effectLst>
                  <a:outerShdw blurRad="38100" dist="38100" dir="2700000" algn="tl">
                    <a:srgbClr val="000000">
                      <a:alpha val="43137"/>
                    </a:srgbClr>
                  </a:outerShdw>
                </a:effectLst>
                <a:latin typeface="Overpass"/>
              </a:rPr>
              <a:t>kişinin </a:t>
            </a:r>
            <a:r>
              <a:rPr lang="en-US" sz="2600" b="1" dirty="0">
                <a:solidFill>
                  <a:schemeClr val="tx2">
                    <a:lumMod val="50000"/>
                  </a:schemeClr>
                </a:solidFill>
                <a:effectLst>
                  <a:outerShdw blurRad="38100" dist="38100" dir="2700000" algn="tl">
                    <a:srgbClr val="000000">
                      <a:alpha val="43137"/>
                    </a:srgbClr>
                  </a:outerShdw>
                </a:effectLst>
                <a:latin typeface="Overpass"/>
              </a:rPr>
              <a:t>cinsiyeti </a:t>
            </a:r>
            <a:r>
              <a:rPr lang="en-US" sz="2600" b="1" dirty="0" smtClean="0">
                <a:solidFill>
                  <a:schemeClr val="tx2">
                    <a:lumMod val="50000"/>
                  </a:schemeClr>
                </a:solidFill>
                <a:effectLst>
                  <a:outerShdw blurRad="38100" dist="38100" dir="2700000" algn="tl">
                    <a:srgbClr val="000000">
                      <a:alpha val="43137"/>
                    </a:srgbClr>
                  </a:outerShdw>
                </a:effectLst>
                <a:latin typeface="Overpass"/>
              </a:rPr>
              <a:t>kişilik </a:t>
            </a:r>
            <a:r>
              <a:rPr lang="en-US" sz="2600" b="1" dirty="0">
                <a:solidFill>
                  <a:schemeClr val="tx2">
                    <a:lumMod val="50000"/>
                  </a:schemeClr>
                </a:solidFill>
                <a:effectLst>
                  <a:outerShdw blurRad="38100" dist="38100" dir="2700000" algn="tl">
                    <a:srgbClr val="000000">
                      <a:alpha val="43137"/>
                    </a:srgbClr>
                  </a:outerShdw>
                </a:effectLst>
                <a:latin typeface="Overpass"/>
              </a:rPr>
              <a:t>özellikleri </a:t>
            </a:r>
            <a:r>
              <a:rPr lang="en-US" sz="2600" b="1" dirty="0" smtClean="0">
                <a:solidFill>
                  <a:schemeClr val="tx2">
                    <a:lumMod val="50000"/>
                  </a:schemeClr>
                </a:solidFill>
                <a:effectLst>
                  <a:outerShdw blurRad="38100" dist="38100" dir="2700000" algn="tl">
                    <a:srgbClr val="000000">
                      <a:alpha val="43137"/>
                    </a:srgbClr>
                  </a:outerShdw>
                </a:effectLst>
                <a:latin typeface="Overpass"/>
              </a:rPr>
              <a:t>farklı </a:t>
            </a:r>
            <a:r>
              <a:rPr lang="en-US" sz="2600" b="1" dirty="0">
                <a:solidFill>
                  <a:schemeClr val="tx2">
                    <a:lumMod val="50000"/>
                  </a:schemeClr>
                </a:solidFill>
                <a:effectLst>
                  <a:outerShdw blurRad="38100" dist="38100" dir="2700000" algn="tl">
                    <a:srgbClr val="000000">
                      <a:alpha val="43137"/>
                    </a:srgbClr>
                  </a:outerShdw>
                </a:effectLst>
                <a:latin typeface="Overpass"/>
              </a:rPr>
              <a:t>koşullara uyum sağlama yeteneği </a:t>
            </a:r>
            <a:r>
              <a:rPr lang="en-US" sz="2600" b="1" dirty="0" smtClean="0">
                <a:solidFill>
                  <a:schemeClr val="tx2">
                    <a:lumMod val="50000"/>
                  </a:schemeClr>
                </a:solidFill>
                <a:effectLst>
                  <a:outerShdw blurRad="38100" dist="38100" dir="2700000" algn="tl">
                    <a:srgbClr val="000000">
                      <a:alpha val="43137"/>
                    </a:srgbClr>
                  </a:outerShdw>
                </a:effectLst>
                <a:latin typeface="Overpass"/>
              </a:rPr>
              <a:t>mücadeleci </a:t>
            </a:r>
            <a:r>
              <a:rPr lang="en-US" sz="2600" b="1" dirty="0">
                <a:solidFill>
                  <a:schemeClr val="tx2">
                    <a:lumMod val="50000"/>
                  </a:schemeClr>
                </a:solidFill>
                <a:effectLst>
                  <a:outerShdw blurRad="38100" dist="38100" dir="2700000" algn="tl">
                    <a:srgbClr val="000000">
                      <a:alpha val="43137"/>
                    </a:srgbClr>
                  </a:outerShdw>
                </a:effectLst>
                <a:latin typeface="Overpass"/>
              </a:rPr>
              <a:t>ruhu </a:t>
            </a:r>
            <a:r>
              <a:rPr lang="en-US" sz="2600" b="1" dirty="0" smtClean="0">
                <a:solidFill>
                  <a:schemeClr val="tx2">
                    <a:lumMod val="50000"/>
                  </a:schemeClr>
                </a:solidFill>
                <a:effectLst>
                  <a:outerShdw blurRad="38100" dist="38100" dir="2700000" algn="tl">
                    <a:srgbClr val="000000">
                      <a:alpha val="43137"/>
                    </a:srgbClr>
                  </a:outerShdw>
                </a:effectLst>
                <a:latin typeface="Overpass"/>
              </a:rPr>
              <a:t>bireyin </a:t>
            </a:r>
            <a:r>
              <a:rPr lang="en-US" sz="2600" b="1" dirty="0">
                <a:solidFill>
                  <a:schemeClr val="tx2">
                    <a:lumMod val="50000"/>
                  </a:schemeClr>
                </a:solidFill>
                <a:effectLst>
                  <a:outerShdw blurRad="38100" dist="38100" dir="2700000" algn="tl">
                    <a:srgbClr val="000000">
                      <a:alpha val="43137"/>
                    </a:srgbClr>
                  </a:outerShdw>
                </a:effectLst>
                <a:latin typeface="Overpass"/>
              </a:rPr>
              <a:t>sosyal kaynakları </a:t>
            </a:r>
            <a:r>
              <a:rPr lang="en-US" sz="2600" b="1" dirty="0" smtClean="0">
                <a:solidFill>
                  <a:schemeClr val="tx2">
                    <a:lumMod val="50000"/>
                  </a:schemeClr>
                </a:solidFill>
                <a:effectLst>
                  <a:outerShdw blurRad="38100" dist="38100" dir="2700000" algn="tl">
                    <a:srgbClr val="000000">
                      <a:alpha val="43137"/>
                    </a:srgbClr>
                  </a:outerShdw>
                </a:effectLst>
                <a:latin typeface="Overpass"/>
              </a:rPr>
              <a:t>ve </a:t>
            </a:r>
            <a:r>
              <a:rPr lang="en-US" sz="2600" b="1" dirty="0">
                <a:solidFill>
                  <a:schemeClr val="tx2">
                    <a:lumMod val="50000"/>
                  </a:schemeClr>
                </a:solidFill>
                <a:effectLst>
                  <a:outerShdw blurRad="38100" dist="38100" dir="2700000" algn="tl">
                    <a:srgbClr val="000000">
                      <a:alpha val="43137"/>
                    </a:srgbClr>
                  </a:outerShdw>
                </a:effectLst>
                <a:latin typeface="Overpass"/>
              </a:rPr>
              <a:t>psikiyatrik rahatsızlıklara eğilimi </a:t>
            </a:r>
            <a:r>
              <a:rPr lang="en-US" sz="2600" b="1" dirty="0" smtClean="0">
                <a:solidFill>
                  <a:schemeClr val="tx2">
                    <a:lumMod val="50000"/>
                  </a:schemeClr>
                </a:solidFill>
                <a:effectLst>
                  <a:outerShdw blurRad="38100" dist="38100" dir="2700000" algn="tl">
                    <a:srgbClr val="000000">
                      <a:alpha val="43137"/>
                    </a:srgbClr>
                  </a:outerShdw>
                </a:effectLst>
                <a:latin typeface="Overpass"/>
              </a:rPr>
              <a:t>gibi </a:t>
            </a:r>
            <a:r>
              <a:rPr lang="en-US" sz="2600" b="1" dirty="0">
                <a:solidFill>
                  <a:schemeClr val="tx2">
                    <a:lumMod val="50000"/>
                  </a:schemeClr>
                </a:solidFill>
                <a:effectLst>
                  <a:outerShdw blurRad="38100" dist="38100" dir="2700000" algn="tl">
                    <a:srgbClr val="000000">
                      <a:alpha val="43137"/>
                    </a:srgbClr>
                  </a:outerShdw>
                </a:effectLst>
                <a:latin typeface="Overpass"/>
              </a:rPr>
              <a:t>faktörler yaşanan doğal afetin psikolojik hasar oranını belirleyen faktörlerdir.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131914"/>
            <a:ext cx="11821925" cy="756617"/>
          </a:xfrm>
          <a:prstGeom prst="rect">
            <a:avLst/>
          </a:prstGeom>
        </p:spPr>
        <p:txBody>
          <a:bodyPr lIns="0" tIns="0" rIns="0" bIns="0" rtlCol="0" anchor="t">
            <a:spAutoFit/>
          </a:bodyPr>
          <a:lstStyle/>
          <a:p>
            <a:pPr algn="just">
              <a:lnSpc>
                <a:spcPts val="5880"/>
              </a:lnSpc>
            </a:pPr>
            <a:r>
              <a:rPr lang="en-US" sz="4900" dirty="0">
                <a:solidFill>
                  <a:srgbClr val="C00000"/>
                </a:solidFill>
                <a:latin typeface="Baloo"/>
              </a:rPr>
              <a:t>DOĞAL </a:t>
            </a:r>
            <a:r>
              <a:rPr lang="en-US" sz="4900" dirty="0" smtClean="0">
                <a:solidFill>
                  <a:srgbClr val="C00000"/>
                </a:solidFill>
                <a:latin typeface="Baloo"/>
              </a:rPr>
              <a:t>AFETLER</a:t>
            </a:r>
            <a:r>
              <a:rPr lang="tr-TR" sz="4900" dirty="0" smtClean="0">
                <a:solidFill>
                  <a:srgbClr val="C00000"/>
                </a:solidFill>
                <a:latin typeface="Baloo"/>
              </a:rPr>
              <a:t>İ</a:t>
            </a:r>
            <a:r>
              <a:rPr lang="en-US" sz="4900" dirty="0" smtClean="0">
                <a:solidFill>
                  <a:srgbClr val="C00000"/>
                </a:solidFill>
                <a:latin typeface="Baloo"/>
              </a:rPr>
              <a:t>N PS</a:t>
            </a:r>
            <a:r>
              <a:rPr lang="tr-TR" sz="4900" dirty="0" smtClean="0">
                <a:solidFill>
                  <a:srgbClr val="C00000"/>
                </a:solidFill>
                <a:latin typeface="Baloo"/>
              </a:rPr>
              <a:t>İ</a:t>
            </a:r>
            <a:r>
              <a:rPr lang="en-US" sz="4900" dirty="0" smtClean="0">
                <a:solidFill>
                  <a:srgbClr val="C00000"/>
                </a:solidFill>
                <a:latin typeface="Baloo"/>
              </a:rPr>
              <a:t>KOLOJ</a:t>
            </a:r>
            <a:r>
              <a:rPr lang="tr-TR" sz="4900" dirty="0" smtClean="0">
                <a:solidFill>
                  <a:srgbClr val="C00000"/>
                </a:solidFill>
                <a:latin typeface="Baloo"/>
              </a:rPr>
              <a:t>İ</a:t>
            </a:r>
            <a:r>
              <a:rPr lang="en-US" sz="4900" dirty="0" smtClean="0">
                <a:solidFill>
                  <a:srgbClr val="C00000"/>
                </a:solidFill>
                <a:latin typeface="Baloo"/>
              </a:rPr>
              <a:t>K ETK</a:t>
            </a:r>
            <a:r>
              <a:rPr lang="tr-TR" sz="4900" dirty="0" smtClean="0">
                <a:solidFill>
                  <a:srgbClr val="C00000"/>
                </a:solidFill>
                <a:latin typeface="Baloo"/>
              </a:rPr>
              <a:t>İ</a:t>
            </a:r>
            <a:r>
              <a:rPr lang="en-US" sz="4900" dirty="0" smtClean="0">
                <a:solidFill>
                  <a:srgbClr val="C00000"/>
                </a:solidFill>
                <a:latin typeface="Baloo"/>
              </a:rPr>
              <a:t>LER</a:t>
            </a:r>
            <a:r>
              <a:rPr lang="tr-TR" sz="4900" dirty="0" smtClean="0">
                <a:solidFill>
                  <a:srgbClr val="C00000"/>
                </a:solidFill>
                <a:latin typeface="Baloo"/>
              </a:rPr>
              <a:t>İ</a:t>
            </a:r>
            <a:endParaRPr lang="en-US" sz="4900" dirty="0">
              <a:solidFill>
                <a:srgbClr val="C00000"/>
              </a:solidFill>
              <a:latin typeface="Baloo"/>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76060">
            <a:off x="11983682" y="-2116846"/>
            <a:ext cx="8338090" cy="7254138"/>
          </a:xfrm>
          <a:prstGeom prst="rect">
            <a:avLst/>
          </a:prstGeom>
        </p:spPr>
      </p:pic>
      <p:grpSp>
        <p:nvGrpSpPr>
          <p:cNvPr id="4" name="Group 4"/>
          <p:cNvGrpSpPr>
            <a:grpSpLocks noChangeAspect="1"/>
          </p:cNvGrpSpPr>
          <p:nvPr/>
        </p:nvGrpSpPr>
        <p:grpSpPr>
          <a:xfrm>
            <a:off x="10735308" y="1955333"/>
            <a:ext cx="6768491" cy="6514732"/>
            <a:chOff x="30480" y="591820"/>
            <a:chExt cx="12736830" cy="12259310"/>
          </a:xfrm>
        </p:grpSpPr>
        <p:sp>
          <p:nvSpPr>
            <p:cNvPr id="5" name="Freeform 5"/>
            <p:cNvSpPr/>
            <p:nvPr/>
          </p:nvSpPr>
          <p:spPr>
            <a:xfrm>
              <a:off x="30480" y="591820"/>
              <a:ext cx="12736830" cy="12259310"/>
            </a:xfrm>
            <a:custGeom>
              <a:avLst/>
              <a:gdLst/>
              <a:ahLst/>
              <a:cxnLst/>
              <a:rect l="l" t="t" r="r" b="b"/>
              <a:pathLst>
                <a:path w="12736830" h="1225931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4"/>
              <a:stretch>
                <a:fillRect l="-11713" t="-5134" r="-11226" b="5134"/>
              </a:stretch>
            </a:blipFill>
          </p:spPr>
        </p:sp>
      </p:grpSp>
      <p:sp>
        <p:nvSpPr>
          <p:cNvPr id="6" name="TextBox 6"/>
          <p:cNvSpPr txBox="1"/>
          <p:nvPr/>
        </p:nvSpPr>
        <p:spPr>
          <a:xfrm>
            <a:off x="1286736" y="2782772"/>
            <a:ext cx="8293143" cy="4774128"/>
          </a:xfrm>
          <a:prstGeom prst="rect">
            <a:avLst/>
          </a:prstGeom>
        </p:spPr>
        <p:txBody>
          <a:bodyPr lIns="0" tIns="0" rIns="0" bIns="0" rtlCol="0" anchor="t">
            <a:spAutoFit/>
          </a:bodyPr>
          <a:lstStyle/>
          <a:p>
            <a:pPr>
              <a:lnSpc>
                <a:spcPts val="3380"/>
              </a:lnSpc>
            </a:pPr>
            <a:r>
              <a:rPr lang="en-US" sz="2600" b="1" dirty="0">
                <a:solidFill>
                  <a:schemeClr val="tx2">
                    <a:lumMod val="50000"/>
                  </a:schemeClr>
                </a:solidFill>
                <a:effectLst>
                  <a:outerShdw blurRad="38100" dist="38100" dir="2700000" algn="tl">
                    <a:srgbClr val="000000">
                      <a:alpha val="43137"/>
                    </a:srgbClr>
                  </a:outerShdw>
                </a:effectLst>
                <a:latin typeface="Overpass"/>
              </a:rPr>
              <a:t>Çocuklar sınırlı olan bilişsel şemaları ve davranış repertuarı ile doğal afet karşısında daha işlevsiz kaldığı için eğitim ortamlarında travma hakkında bilgilendirici çalışmalar yapılması, yapılacak müdahalelerin daha sağlıklı olmasını </a:t>
            </a:r>
            <a:r>
              <a:rPr lang="en-US" sz="2600" b="1" dirty="0" smtClean="0">
                <a:solidFill>
                  <a:schemeClr val="tx2">
                    <a:lumMod val="50000"/>
                  </a:schemeClr>
                </a:solidFill>
                <a:effectLst>
                  <a:outerShdw blurRad="38100" dist="38100" dir="2700000" algn="tl">
                    <a:srgbClr val="000000">
                      <a:alpha val="43137"/>
                    </a:srgbClr>
                  </a:outerShdw>
                </a:effectLst>
                <a:latin typeface="Overpass"/>
              </a:rPr>
              <a:t>sağlayacaktır</a:t>
            </a:r>
            <a:r>
              <a:rPr lang="tr-TR" sz="2600" b="1" dirty="0" smtClean="0">
                <a:solidFill>
                  <a:schemeClr val="tx2">
                    <a:lumMod val="50000"/>
                  </a:schemeClr>
                </a:solidFill>
                <a:effectLst>
                  <a:outerShdw blurRad="38100" dist="38100" dir="2700000" algn="tl">
                    <a:srgbClr val="000000">
                      <a:alpha val="43137"/>
                    </a:srgbClr>
                  </a:outerShdw>
                </a:effectLst>
                <a:latin typeface="Overpass"/>
              </a:rPr>
              <a:t>.</a:t>
            </a:r>
            <a:r>
              <a:rPr lang="en-US" sz="2600" b="1" dirty="0" smtClean="0">
                <a:solidFill>
                  <a:schemeClr val="tx2">
                    <a:lumMod val="50000"/>
                  </a:schemeClr>
                </a:solidFill>
                <a:effectLst>
                  <a:outerShdw blurRad="38100" dist="38100" dir="2700000" algn="tl">
                    <a:srgbClr val="000000">
                      <a:alpha val="43137"/>
                    </a:srgbClr>
                  </a:outerShdw>
                </a:effectLst>
                <a:latin typeface="Overpass"/>
              </a:rPr>
              <a:t>Bu </a:t>
            </a:r>
            <a:r>
              <a:rPr lang="en-US" sz="2600" b="1" dirty="0">
                <a:solidFill>
                  <a:schemeClr val="tx2">
                    <a:lumMod val="50000"/>
                  </a:schemeClr>
                </a:solidFill>
                <a:effectLst>
                  <a:outerShdw blurRad="38100" dist="38100" dir="2700000" algn="tl">
                    <a:srgbClr val="000000">
                      <a:alpha val="43137"/>
                    </a:srgbClr>
                  </a:outerShdw>
                </a:effectLst>
                <a:latin typeface="Overpass"/>
              </a:rPr>
              <a:t>konuda özellikle öğretmenlere büyük görevler düşmektedir. Çünkü öğretmenler, travmaya maruz kalmış çocukları tanıma ve sosyal destek sağlama noktasında önemli bir yere sahiptir. Doğal afet travmasına maruz kalmış biri için sosyal destek psikolojik sağlık için önemli bir yer teşkil etmektedir.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98266" y="1028700"/>
            <a:ext cx="13441734" cy="1513235"/>
          </a:xfrm>
          <a:prstGeom prst="rect">
            <a:avLst/>
          </a:prstGeom>
        </p:spPr>
        <p:txBody>
          <a:bodyPr wrap="square" lIns="0" tIns="0" rIns="0" bIns="0" rtlCol="0" anchor="t">
            <a:spAutoFit/>
          </a:bodyPr>
          <a:lstStyle/>
          <a:p>
            <a:pPr algn="ctr">
              <a:lnSpc>
                <a:spcPts val="5880"/>
              </a:lnSpc>
            </a:pPr>
            <a:r>
              <a:rPr lang="en-US" sz="4900" b="1" dirty="0">
                <a:solidFill>
                  <a:srgbClr val="C00000"/>
                </a:solidFill>
                <a:effectLst>
                  <a:outerShdw blurRad="38100" dist="38100" dir="2700000" algn="tl">
                    <a:srgbClr val="000000">
                      <a:alpha val="43137"/>
                    </a:srgbClr>
                  </a:outerShdw>
                </a:effectLst>
                <a:latin typeface="Baloo"/>
              </a:rPr>
              <a:t>DOĞAL </a:t>
            </a:r>
            <a:r>
              <a:rPr lang="en-US" sz="4900" b="1" dirty="0" smtClean="0">
                <a:solidFill>
                  <a:srgbClr val="C00000"/>
                </a:solidFill>
                <a:effectLst>
                  <a:outerShdw blurRad="38100" dist="38100" dir="2700000" algn="tl">
                    <a:srgbClr val="000000">
                      <a:alpha val="43137"/>
                    </a:srgbClr>
                  </a:outerShdw>
                </a:effectLst>
                <a:latin typeface="Baloo"/>
              </a:rPr>
              <a:t>AFETLER</a:t>
            </a:r>
            <a:r>
              <a:rPr lang="tr-TR" sz="4900" b="1" dirty="0" smtClean="0">
                <a:solidFill>
                  <a:srgbClr val="C00000"/>
                </a:solidFill>
                <a:effectLst>
                  <a:outerShdw blurRad="38100" dist="38100" dir="2700000" algn="tl">
                    <a:srgbClr val="000000">
                      <a:alpha val="43137"/>
                    </a:srgbClr>
                  </a:outerShdw>
                </a:effectLst>
                <a:latin typeface="Baloo"/>
              </a:rPr>
              <a:t>İ</a:t>
            </a:r>
            <a:r>
              <a:rPr lang="en-US" sz="4900" b="1" dirty="0" smtClean="0">
                <a:solidFill>
                  <a:srgbClr val="C00000"/>
                </a:solidFill>
                <a:effectLst>
                  <a:outerShdw blurRad="38100" dist="38100" dir="2700000" algn="tl">
                    <a:srgbClr val="000000">
                      <a:alpha val="43137"/>
                    </a:srgbClr>
                  </a:outerShdw>
                </a:effectLst>
                <a:latin typeface="Baloo"/>
              </a:rPr>
              <a:t>N PS</a:t>
            </a:r>
            <a:r>
              <a:rPr lang="tr-TR" sz="4900" b="1" dirty="0" smtClean="0">
                <a:solidFill>
                  <a:srgbClr val="C00000"/>
                </a:solidFill>
                <a:effectLst>
                  <a:outerShdw blurRad="38100" dist="38100" dir="2700000" algn="tl">
                    <a:srgbClr val="000000">
                      <a:alpha val="43137"/>
                    </a:srgbClr>
                  </a:outerShdw>
                </a:effectLst>
                <a:latin typeface="Baloo"/>
              </a:rPr>
              <a:t>i</a:t>
            </a:r>
            <a:r>
              <a:rPr lang="en-US" sz="4900" b="1" dirty="0" smtClean="0">
                <a:solidFill>
                  <a:srgbClr val="C00000"/>
                </a:solidFill>
                <a:effectLst>
                  <a:outerShdw blurRad="38100" dist="38100" dir="2700000" algn="tl">
                    <a:srgbClr val="000000">
                      <a:alpha val="43137"/>
                    </a:srgbClr>
                  </a:outerShdw>
                </a:effectLst>
                <a:latin typeface="Baloo"/>
              </a:rPr>
              <a:t>KOLOJ</a:t>
            </a:r>
            <a:r>
              <a:rPr lang="tr-TR" sz="4900" b="1" dirty="0" smtClean="0">
                <a:solidFill>
                  <a:srgbClr val="C00000"/>
                </a:solidFill>
                <a:effectLst>
                  <a:outerShdw blurRad="38100" dist="38100" dir="2700000" algn="tl">
                    <a:srgbClr val="000000">
                      <a:alpha val="43137"/>
                    </a:srgbClr>
                  </a:outerShdw>
                </a:effectLst>
                <a:latin typeface="Baloo"/>
              </a:rPr>
              <a:t>i</a:t>
            </a:r>
            <a:r>
              <a:rPr lang="en-US" sz="4900" b="1" dirty="0" smtClean="0">
                <a:solidFill>
                  <a:srgbClr val="C00000"/>
                </a:solidFill>
                <a:effectLst>
                  <a:outerShdw blurRad="38100" dist="38100" dir="2700000" algn="tl">
                    <a:srgbClr val="000000">
                      <a:alpha val="43137"/>
                    </a:srgbClr>
                  </a:outerShdw>
                </a:effectLst>
                <a:latin typeface="Baloo"/>
              </a:rPr>
              <a:t>K ETK</a:t>
            </a:r>
            <a:r>
              <a:rPr lang="tr-TR" sz="4900" b="1" dirty="0" smtClean="0">
                <a:solidFill>
                  <a:srgbClr val="C00000"/>
                </a:solidFill>
                <a:effectLst>
                  <a:outerShdw blurRad="38100" dist="38100" dir="2700000" algn="tl">
                    <a:srgbClr val="000000">
                      <a:alpha val="43137"/>
                    </a:srgbClr>
                  </a:outerShdw>
                </a:effectLst>
                <a:latin typeface="Baloo"/>
              </a:rPr>
              <a:t>i</a:t>
            </a:r>
            <a:r>
              <a:rPr lang="en-US" sz="4900" b="1" dirty="0" smtClean="0">
                <a:solidFill>
                  <a:srgbClr val="C00000"/>
                </a:solidFill>
                <a:effectLst>
                  <a:outerShdw blurRad="38100" dist="38100" dir="2700000" algn="tl">
                    <a:srgbClr val="000000">
                      <a:alpha val="43137"/>
                    </a:srgbClr>
                  </a:outerShdw>
                </a:effectLst>
                <a:latin typeface="Baloo"/>
              </a:rPr>
              <a:t>LER</a:t>
            </a:r>
            <a:r>
              <a:rPr lang="tr-TR" sz="4900" b="1" dirty="0" smtClean="0">
                <a:solidFill>
                  <a:srgbClr val="C00000"/>
                </a:solidFill>
                <a:effectLst>
                  <a:outerShdw blurRad="38100" dist="38100" dir="2700000" algn="tl">
                    <a:srgbClr val="000000">
                      <a:alpha val="43137"/>
                    </a:srgbClr>
                  </a:outerShdw>
                </a:effectLst>
                <a:latin typeface="Baloo"/>
              </a:rPr>
              <a:t>i </a:t>
            </a:r>
            <a:endParaRPr lang="tr-TR" sz="4900" b="1" dirty="0" smtClean="0">
              <a:solidFill>
                <a:srgbClr val="C00000"/>
              </a:solidFill>
              <a:effectLst>
                <a:outerShdw blurRad="38100" dist="38100" dir="2700000" algn="tl">
                  <a:srgbClr val="000000">
                    <a:alpha val="43137"/>
                  </a:srgbClr>
                </a:outerShdw>
              </a:effectLst>
              <a:latin typeface="Baloo"/>
            </a:endParaRPr>
          </a:p>
          <a:p>
            <a:pPr algn="ctr">
              <a:lnSpc>
                <a:spcPts val="5880"/>
              </a:lnSpc>
            </a:pPr>
            <a:r>
              <a:rPr lang="tr-TR" sz="4900" b="1" dirty="0" smtClean="0">
                <a:solidFill>
                  <a:srgbClr val="C00000"/>
                </a:solidFill>
                <a:effectLst>
                  <a:outerShdw blurRad="38100" dist="38100" dir="2700000" algn="tl">
                    <a:srgbClr val="000000">
                      <a:alpha val="43137"/>
                    </a:srgbClr>
                  </a:outerShdw>
                </a:effectLst>
                <a:latin typeface="Baloo"/>
              </a:rPr>
              <a:t>( ÖRNEK ÖĞRETMEN </a:t>
            </a:r>
            <a:r>
              <a:rPr lang="tr-TR" sz="4900" b="1" dirty="0" smtClean="0">
                <a:solidFill>
                  <a:srgbClr val="C00000"/>
                </a:solidFill>
                <a:effectLst>
                  <a:outerShdw blurRad="38100" dist="38100" dir="2700000" algn="tl">
                    <a:srgbClr val="000000">
                      <a:alpha val="43137"/>
                    </a:srgbClr>
                  </a:outerShdw>
                </a:effectLst>
                <a:latin typeface="Baloo"/>
              </a:rPr>
              <a:t>ETKİNLİĞİ )</a:t>
            </a:r>
            <a:endParaRPr lang="en-US" sz="4900" b="1" dirty="0">
              <a:solidFill>
                <a:srgbClr val="C00000"/>
              </a:solidFill>
              <a:effectLst>
                <a:outerShdw blurRad="38100" dist="38100" dir="2700000" algn="tl">
                  <a:srgbClr val="000000">
                    <a:alpha val="43137"/>
                  </a:srgbClr>
                </a:outerShdw>
              </a:effectLst>
              <a:latin typeface="Baloo"/>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76060">
            <a:off x="13581168" y="-2135706"/>
            <a:ext cx="6808049" cy="5923003"/>
          </a:xfrm>
          <a:prstGeom prst="rect">
            <a:avLst/>
          </a:prstGeom>
        </p:spPr>
      </p:pic>
      <p:sp>
        <p:nvSpPr>
          <p:cNvPr id="4" name="Metin kutusu 3"/>
          <p:cNvSpPr txBox="1"/>
          <p:nvPr/>
        </p:nvSpPr>
        <p:spPr>
          <a:xfrm>
            <a:off x="1676400" y="2705100"/>
            <a:ext cx="14554200" cy="369332"/>
          </a:xfrm>
          <a:prstGeom prst="rect">
            <a:avLst/>
          </a:prstGeom>
          <a:noFill/>
        </p:spPr>
        <p:txBody>
          <a:bodyPr wrap="square" rtlCol="0">
            <a:spAutoFit/>
          </a:bodyPr>
          <a:lstStyle/>
          <a:p>
            <a:r>
              <a:rPr lang="tr-TR" b="1" dirty="0" smtClean="0">
                <a:solidFill>
                  <a:schemeClr val="tx2">
                    <a:lumMod val="50000"/>
                  </a:schemeClr>
                </a:solidFill>
                <a:effectLst>
                  <a:outerShdw blurRad="38100" dist="38100" dir="2700000" algn="tl">
                    <a:srgbClr val="000000">
                      <a:alpha val="43137"/>
                    </a:srgbClr>
                  </a:outerShdw>
                </a:effectLst>
              </a:rPr>
              <a:t>Değerli öğretmen arkadaşlar şimdi de sizinle ‘’ Öğrencimi Önemsiyorum ‘’ adlı etkinliği gerçekleştireceğiz.</a:t>
            </a:r>
            <a:endParaRPr lang="tr-TR" b="1" dirty="0">
              <a:solidFill>
                <a:schemeClr val="tx2">
                  <a:lumMod val="50000"/>
                </a:schemeClr>
              </a:solidFill>
              <a:effectLst>
                <a:outerShdw blurRad="38100" dist="38100" dir="2700000" algn="tl">
                  <a:srgbClr val="000000">
                    <a:alpha val="43137"/>
                  </a:srgbClr>
                </a:outerShdw>
              </a:effectLst>
            </a:endParaRPr>
          </a:p>
        </p:txBody>
      </p:sp>
      <p:sp>
        <p:nvSpPr>
          <p:cNvPr id="11" name="Metin kutusu 10"/>
          <p:cNvSpPr txBox="1"/>
          <p:nvPr/>
        </p:nvSpPr>
        <p:spPr>
          <a:xfrm>
            <a:off x="1676400" y="3305264"/>
            <a:ext cx="12984534" cy="369332"/>
          </a:xfrm>
          <a:prstGeom prst="rect">
            <a:avLst/>
          </a:prstGeom>
          <a:noFill/>
        </p:spPr>
        <p:txBody>
          <a:bodyPr wrap="square" rtlCol="0">
            <a:spAutoFit/>
          </a:bodyPr>
          <a:lstStyle/>
          <a:p>
            <a:r>
              <a:rPr lang="tr-TR" b="1" dirty="0" smtClean="0">
                <a:solidFill>
                  <a:schemeClr val="tx2">
                    <a:lumMod val="50000"/>
                  </a:schemeClr>
                </a:solidFill>
                <a:effectLst>
                  <a:outerShdw blurRad="38100" dist="38100" dir="2700000" algn="tl">
                    <a:srgbClr val="000000">
                      <a:alpha val="43137"/>
                    </a:srgbClr>
                  </a:outerShdw>
                </a:effectLst>
              </a:rPr>
              <a:t>Sizlere birkaç soru sormak ve sizlerinde düşüncelerinizi grupla paylaşmanızı istiyorum. </a:t>
            </a:r>
            <a:endParaRPr lang="tr-TR" b="1" dirty="0">
              <a:solidFill>
                <a:schemeClr val="tx2">
                  <a:lumMod val="50000"/>
                </a:schemeClr>
              </a:solidFill>
              <a:effectLst>
                <a:outerShdw blurRad="38100" dist="38100" dir="2700000" algn="tl">
                  <a:srgbClr val="000000">
                    <a:alpha val="43137"/>
                  </a:srgbClr>
                </a:outerShdw>
              </a:effectLst>
            </a:endParaRPr>
          </a:p>
        </p:txBody>
      </p:sp>
      <p:sp>
        <p:nvSpPr>
          <p:cNvPr id="12" name="Metin kutusu 11"/>
          <p:cNvSpPr txBox="1"/>
          <p:nvPr/>
        </p:nvSpPr>
        <p:spPr>
          <a:xfrm>
            <a:off x="1722066" y="3858027"/>
            <a:ext cx="13594134" cy="1200329"/>
          </a:xfrm>
          <a:prstGeom prst="rect">
            <a:avLst/>
          </a:prstGeom>
          <a:noFill/>
        </p:spPr>
        <p:txBody>
          <a:bodyPr wrap="square" rtlCol="0">
            <a:spAutoFit/>
          </a:bodyPr>
          <a:lstStyle/>
          <a:p>
            <a:r>
              <a:rPr lang="tr-TR" b="1" dirty="0" smtClean="0">
                <a:solidFill>
                  <a:schemeClr val="tx2">
                    <a:lumMod val="50000"/>
                  </a:schemeClr>
                </a:solidFill>
                <a:effectLst>
                  <a:outerShdw blurRad="38100" dist="38100" dir="2700000" algn="tl">
                    <a:srgbClr val="000000">
                      <a:alpha val="43137"/>
                    </a:srgbClr>
                  </a:outerShdw>
                </a:effectLst>
              </a:rPr>
              <a:t>Öğrencilerinize doğal afetler konusunda şimdiye kadar ne gibi bilgiler verdiniz ? </a:t>
            </a:r>
          </a:p>
          <a:p>
            <a:r>
              <a:rPr lang="tr-TR" b="1" dirty="0" smtClean="0">
                <a:solidFill>
                  <a:schemeClr val="tx2">
                    <a:lumMod val="50000"/>
                  </a:schemeClr>
                </a:solidFill>
                <a:effectLst>
                  <a:outerShdw blurRad="38100" dist="38100" dir="2700000" algn="tl">
                    <a:srgbClr val="000000">
                      <a:alpha val="43137"/>
                    </a:srgbClr>
                  </a:outerShdw>
                </a:effectLst>
              </a:rPr>
              <a:t>Doğal Afet durumlarında nasıl davranır ve neler yaparsınız ? </a:t>
            </a:r>
          </a:p>
          <a:p>
            <a:r>
              <a:rPr lang="tr-TR" b="1" dirty="0" smtClean="0">
                <a:solidFill>
                  <a:schemeClr val="tx2">
                    <a:lumMod val="50000"/>
                  </a:schemeClr>
                </a:solidFill>
                <a:effectLst>
                  <a:outerShdw blurRad="38100" dist="38100" dir="2700000" algn="tl">
                    <a:srgbClr val="000000">
                      <a:alpha val="43137"/>
                    </a:srgbClr>
                  </a:outerShdw>
                </a:effectLst>
              </a:rPr>
              <a:t>Doğal afet durumlarında neler hissederiz çocuklar neler hisseder ? </a:t>
            </a:r>
          </a:p>
          <a:p>
            <a:endParaRPr lang="tr-TR" b="1" dirty="0">
              <a:solidFill>
                <a:schemeClr val="tx2">
                  <a:lumMod val="50000"/>
                </a:schemeClr>
              </a:solidFill>
              <a:effectLst>
                <a:outerShdw blurRad="38100" dist="38100" dir="2700000" algn="tl">
                  <a:srgbClr val="000000">
                    <a:alpha val="43137"/>
                  </a:srgbClr>
                </a:outerShdw>
              </a:effectLst>
            </a:endParaRPr>
          </a:p>
        </p:txBody>
      </p:sp>
      <p:sp>
        <p:nvSpPr>
          <p:cNvPr id="13" name="Metin kutusu 12"/>
          <p:cNvSpPr txBox="1"/>
          <p:nvPr/>
        </p:nvSpPr>
        <p:spPr>
          <a:xfrm>
            <a:off x="1685623" y="4850758"/>
            <a:ext cx="12268200" cy="646331"/>
          </a:xfrm>
          <a:prstGeom prst="rect">
            <a:avLst/>
          </a:prstGeom>
          <a:noFill/>
        </p:spPr>
        <p:txBody>
          <a:bodyPr wrap="square" rtlCol="0">
            <a:spAutoFit/>
          </a:bodyPr>
          <a:lstStyle/>
          <a:p>
            <a:r>
              <a:rPr lang="tr-TR" b="1" dirty="0" smtClean="0">
                <a:solidFill>
                  <a:schemeClr val="tx2">
                    <a:lumMod val="50000"/>
                  </a:schemeClr>
                </a:solidFill>
                <a:effectLst>
                  <a:outerShdw blurRad="38100" dist="38100" dir="2700000" algn="tl">
                    <a:srgbClr val="000000">
                      <a:alpha val="43137"/>
                    </a:srgbClr>
                  </a:outerShdw>
                </a:effectLst>
              </a:rPr>
              <a:t>Paylaşımlarınız için teşekkür ederim . Şimdide Öğrencimi Önemsiyorum etkinliğinin ikinci kısmına geçeceğiz. Bu bölümde az sonra ekrana yansıtacağımız tablo ile ilgili paylaşımlar yapmanızı rica ediyoruz. </a:t>
            </a:r>
            <a:endParaRPr lang="tr-TR" b="1" dirty="0">
              <a:solidFill>
                <a:schemeClr val="tx2">
                  <a:lumMod val="50000"/>
                </a:schemeClr>
              </a:solidFill>
              <a:effectLst>
                <a:outerShdw blurRad="38100" dist="38100" dir="2700000" algn="tl">
                  <a:srgbClr val="000000">
                    <a:alpha val="43137"/>
                  </a:srgbClr>
                </a:outerShdw>
              </a:effectLst>
            </a:endParaRPr>
          </a:p>
        </p:txBody>
      </p:sp>
      <p:graphicFrame>
        <p:nvGraphicFramePr>
          <p:cNvPr id="14" name="Tablo 13"/>
          <p:cNvGraphicFramePr>
            <a:graphicFrameLocks noGrp="1"/>
          </p:cNvGraphicFramePr>
          <p:nvPr>
            <p:extLst>
              <p:ext uri="{D42A27DB-BD31-4B8C-83A1-F6EECF244321}">
                <p14:modId xmlns:p14="http://schemas.microsoft.com/office/powerpoint/2010/main" val="950685979"/>
              </p:ext>
            </p:extLst>
          </p:nvPr>
        </p:nvGraphicFramePr>
        <p:xfrm>
          <a:off x="1814831" y="5676900"/>
          <a:ext cx="9509802" cy="4344616"/>
        </p:xfrm>
        <a:graphic>
          <a:graphicData uri="http://schemas.openxmlformats.org/drawingml/2006/table">
            <a:tbl>
              <a:tblPr firstRow="1" bandRow="1">
                <a:tableStyleId>{5C22544A-7EE6-4342-B048-85BDC9FD1C3A}</a:tableStyleId>
              </a:tblPr>
              <a:tblGrid>
                <a:gridCol w="3169934"/>
                <a:gridCol w="3169934"/>
                <a:gridCol w="3169934"/>
              </a:tblGrid>
              <a:tr h="538360">
                <a:tc>
                  <a:txBody>
                    <a:bodyPr/>
                    <a:lstStyle/>
                    <a:p>
                      <a:r>
                        <a:rPr lang="tr-TR" dirty="0" smtClean="0"/>
                        <a:t>Öğrencilerimin bulunduğu yaş dönemi Özellikleri</a:t>
                      </a:r>
                      <a:endParaRPr lang="tr-TR" dirty="0"/>
                    </a:p>
                  </a:txBody>
                  <a:tcPr/>
                </a:tc>
                <a:tc>
                  <a:txBody>
                    <a:bodyPr/>
                    <a:lstStyle/>
                    <a:p>
                      <a:r>
                        <a:rPr lang="tr-TR" dirty="0" smtClean="0"/>
                        <a:t>Öğrencilerime doğal afetlerle</a:t>
                      </a:r>
                      <a:r>
                        <a:rPr lang="tr-TR" baseline="0" dirty="0" smtClean="0"/>
                        <a:t> ilgili neler söylemeliyim, nasıl yaklaşmalıyım</a:t>
                      </a:r>
                      <a:endParaRPr lang="tr-TR" dirty="0"/>
                    </a:p>
                  </a:txBody>
                  <a:tcPr/>
                </a:tc>
                <a:tc>
                  <a:txBody>
                    <a:bodyPr/>
                    <a:lstStyle/>
                    <a:p>
                      <a:r>
                        <a:rPr lang="tr-TR" dirty="0" smtClean="0"/>
                        <a:t>Öğrencilerimde  Doğal Adetlerle ilgili farkındalık oluşturmak için neler yapmalıyım ?</a:t>
                      </a:r>
                      <a:endParaRPr lang="tr-TR" dirty="0"/>
                    </a:p>
                  </a:txBody>
                  <a:tcPr/>
                </a:tc>
              </a:tr>
              <a:tr h="3155896">
                <a:tc>
                  <a:txBody>
                    <a:bodyPr/>
                    <a:lstStyle/>
                    <a:p>
                      <a:endParaRPr lang="tr-TR" dirty="0"/>
                    </a:p>
                  </a:txBody>
                  <a:tcPr/>
                </a:tc>
                <a:tc>
                  <a:txBody>
                    <a:bodyPr/>
                    <a:lstStyle/>
                    <a:p>
                      <a:endParaRPr lang="tr-TR" dirty="0"/>
                    </a:p>
                  </a:txBody>
                  <a:tcPr/>
                </a:tc>
                <a:tc>
                  <a:txBody>
                    <a:bodyPr/>
                    <a:lstStyle/>
                    <a:p>
                      <a:endParaRPr lang="tr-TR" dirty="0"/>
                    </a:p>
                  </a:txBody>
                  <a:tcPr/>
                </a:tc>
              </a:tr>
            </a:tbl>
          </a:graphicData>
        </a:graphic>
      </p:graphicFrame>
      <p:sp>
        <p:nvSpPr>
          <p:cNvPr id="15" name="Metin kutusu 14"/>
          <p:cNvSpPr txBox="1"/>
          <p:nvPr/>
        </p:nvSpPr>
        <p:spPr>
          <a:xfrm>
            <a:off x="12115800" y="5676900"/>
            <a:ext cx="5486400" cy="2308324"/>
          </a:xfrm>
          <a:prstGeom prst="rect">
            <a:avLst/>
          </a:prstGeom>
          <a:noFill/>
        </p:spPr>
        <p:txBody>
          <a:bodyPr wrap="square" rtlCol="0">
            <a:spAutoFit/>
          </a:bodyPr>
          <a:lstStyle/>
          <a:p>
            <a:r>
              <a:rPr lang="tr-TR" b="1" dirty="0" smtClean="0">
                <a:effectLst>
                  <a:outerShdw blurRad="38100" dist="38100" dir="2700000" algn="tl">
                    <a:srgbClr val="000000">
                      <a:alpha val="43137"/>
                    </a:srgbClr>
                  </a:outerShdw>
                </a:effectLst>
              </a:rPr>
              <a:t>Değerli  öğretmen arkadaşlar tablo ile iligli paylaşımımızda da gördüğümüz gibi öğrencilerimizin yaş dönemi özellikleri  , doğal afetlerle ilgili neler söylememiz gerektiği ve farkındalık oluşturmak için neler yapabileceğimiz farklılıklar gösterebilmektedir. Yapılacak çalışmalarda bu farklılıklara dikkat etmek yapacağımız çalışmaların verimliliğini arttırmada önemli bir role sahiptir. </a:t>
            </a:r>
            <a:endParaRPr lang="tr-T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497389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944763" y="4396829"/>
            <a:ext cx="11821925" cy="2269852"/>
          </a:xfrm>
          <a:prstGeom prst="rect">
            <a:avLst/>
          </a:prstGeom>
        </p:spPr>
        <p:txBody>
          <a:bodyPr lIns="0" tIns="0" rIns="0" bIns="0" rtlCol="0" anchor="t">
            <a:spAutoFit/>
          </a:bodyPr>
          <a:lstStyle/>
          <a:p>
            <a:pPr algn="ctr">
              <a:lnSpc>
                <a:spcPts val="5880"/>
              </a:lnSpc>
            </a:pPr>
            <a:r>
              <a:rPr lang="tr-TR" sz="4900" dirty="0" smtClean="0">
                <a:solidFill>
                  <a:srgbClr val="C00000"/>
                </a:solidFill>
                <a:latin typeface="Baloo"/>
              </a:rPr>
              <a:t>DİNLEDİĞİNİZ İÇİN TEŞEKKÜR EDERİZ.</a:t>
            </a:r>
          </a:p>
          <a:p>
            <a:pPr algn="ctr">
              <a:lnSpc>
                <a:spcPts val="5880"/>
              </a:lnSpc>
            </a:pPr>
            <a:r>
              <a:rPr lang="en-US" sz="5400" dirty="0">
                <a:solidFill>
                  <a:srgbClr val="C00000"/>
                </a:solidFill>
                <a:latin typeface="Baloo" panose="020B0604020202020204" charset="-94"/>
                <a:cs typeface="Baloo" panose="020B0604020202020204" charset="-94"/>
              </a:rPr>
              <a:t>ALTINDAĞ PSİKOSOSYAL DESTEK HİZMETLERİ İLÇE EKİBİ</a:t>
            </a:r>
            <a:endParaRPr lang="en-US" sz="4900" dirty="0">
              <a:solidFill>
                <a:srgbClr val="C00000"/>
              </a:solidFill>
              <a:latin typeface="Baloo" panose="020B0604020202020204" charset="-94"/>
              <a:cs typeface="Baloo" panose="020B0604020202020204" charset="-94"/>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76060">
            <a:off x="12219516" y="-1981356"/>
            <a:ext cx="8338090" cy="7254138"/>
          </a:xfrm>
          <a:prstGeom prst="rect">
            <a:avLst/>
          </a:prstGeom>
        </p:spPr>
      </p:pic>
    </p:spTree>
    <p:extLst>
      <p:ext uri="{BB962C8B-B14F-4D97-AF65-F5344CB8AC3E}">
        <p14:creationId xmlns:p14="http://schemas.microsoft.com/office/powerpoint/2010/main" val="4089515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2" name="TextBox 2"/>
          <p:cNvSpPr txBox="1"/>
          <p:nvPr/>
        </p:nvSpPr>
        <p:spPr>
          <a:xfrm>
            <a:off x="2970270" y="2460791"/>
            <a:ext cx="13251118" cy="4479727"/>
          </a:xfrm>
          <a:prstGeom prst="rect">
            <a:avLst/>
          </a:prstGeom>
        </p:spPr>
        <p:txBody>
          <a:bodyPr lIns="0" tIns="0" rIns="0" bIns="0" rtlCol="0" anchor="t">
            <a:spAutoFit/>
          </a:bodyPr>
          <a:lstStyle/>
          <a:p>
            <a:pPr algn="ctr">
              <a:lnSpc>
                <a:spcPts val="5040"/>
              </a:lnSpc>
            </a:pPr>
            <a:r>
              <a:rPr lang="en-US" sz="4200" b="1" dirty="0">
                <a:solidFill>
                  <a:schemeClr val="tx2">
                    <a:lumMod val="50000"/>
                  </a:schemeClr>
                </a:solidFill>
                <a:effectLst>
                  <a:outerShdw blurRad="38100" dist="38100" dir="2700000" algn="tl">
                    <a:srgbClr val="000000">
                      <a:alpha val="43137"/>
                    </a:srgbClr>
                  </a:outerShdw>
                </a:effectLst>
                <a:latin typeface="Montserrat Extra-Light"/>
              </a:rPr>
              <a:t>Bilindiği üzere ülkemiz 17 Ağustos ve 12 Kasım 1999 depremleri ile sarsılmış ve birçoğumuzun yaşamı önemli ölçüde değişmiştir. Bu bağlamda psikososyal müdahale hizmetlerine ihtiyaç duyulmuştur ve deprem, sel, kaza, gibi toplumsal travmatik sonuçları olan olaylarda kullanılan “Psikososyal Destek Programı” geliştirilmiştir.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2" name="TextBox 2"/>
          <p:cNvSpPr txBox="1"/>
          <p:nvPr/>
        </p:nvSpPr>
        <p:spPr>
          <a:xfrm>
            <a:off x="2719809" y="1846071"/>
            <a:ext cx="13764005" cy="6399609"/>
          </a:xfrm>
          <a:prstGeom prst="rect">
            <a:avLst/>
          </a:prstGeom>
        </p:spPr>
        <p:txBody>
          <a:bodyPr lIns="0" tIns="0" rIns="0" bIns="0" rtlCol="0" anchor="t">
            <a:spAutoFit/>
          </a:bodyPr>
          <a:lstStyle/>
          <a:p>
            <a:pPr algn="just">
              <a:lnSpc>
                <a:spcPts val="5040"/>
              </a:lnSpc>
            </a:pPr>
            <a:r>
              <a:rPr lang="en-US" sz="4200" b="1" dirty="0">
                <a:solidFill>
                  <a:schemeClr val="tx2">
                    <a:lumMod val="50000"/>
                  </a:schemeClr>
                </a:solidFill>
                <a:effectLst>
                  <a:outerShdw blurRad="38100" dist="38100" dir="2700000" algn="tl">
                    <a:srgbClr val="000000">
                      <a:alpha val="43137"/>
                    </a:srgbClr>
                  </a:outerShdw>
                </a:effectLst>
                <a:latin typeface="Montserrat Extra-Light"/>
              </a:rPr>
              <a:t>Bu doğrultuda, </a:t>
            </a:r>
            <a:r>
              <a:rPr lang="en-US" sz="4200" b="1" dirty="0" smtClean="0">
                <a:solidFill>
                  <a:schemeClr val="tx2">
                    <a:lumMod val="50000"/>
                  </a:schemeClr>
                </a:solidFill>
                <a:effectLst>
                  <a:outerShdw blurRad="38100" dist="38100" dir="2700000" algn="tl">
                    <a:srgbClr val="000000">
                      <a:alpha val="43137"/>
                    </a:srgbClr>
                  </a:outerShdw>
                </a:effectLst>
                <a:latin typeface="Montserrat Extra-Light"/>
              </a:rPr>
              <a:t>Mill</a:t>
            </a:r>
            <a:r>
              <a:rPr lang="tr-TR" sz="4200" b="1" dirty="0" smtClean="0">
                <a:solidFill>
                  <a:schemeClr val="tx2">
                    <a:lumMod val="50000"/>
                  </a:schemeClr>
                </a:solidFill>
                <a:effectLst>
                  <a:outerShdw blurRad="38100" dist="38100" dir="2700000" algn="tl">
                    <a:srgbClr val="000000">
                      <a:alpha val="43137"/>
                    </a:srgbClr>
                  </a:outerShdw>
                </a:effectLst>
                <a:latin typeface="Montserrat Extra-Light"/>
              </a:rPr>
              <a:t>i</a:t>
            </a:r>
            <a:r>
              <a:rPr lang="en-US" sz="4200" b="1" dirty="0" smtClean="0">
                <a:solidFill>
                  <a:schemeClr val="tx2">
                    <a:lumMod val="50000"/>
                  </a:schemeClr>
                </a:solidFill>
                <a:effectLst>
                  <a:outerShdw blurRad="38100" dist="38100" dir="2700000" algn="tl">
                    <a:srgbClr val="000000">
                      <a:alpha val="43137"/>
                    </a:srgbClr>
                  </a:outerShdw>
                </a:effectLst>
                <a:latin typeface="Montserrat Extra-Light"/>
              </a:rPr>
              <a:t> </a:t>
            </a:r>
            <a:r>
              <a:rPr lang="en-US" sz="4200" b="1" dirty="0">
                <a:solidFill>
                  <a:schemeClr val="tx2">
                    <a:lumMod val="50000"/>
                  </a:schemeClr>
                </a:solidFill>
                <a:effectLst>
                  <a:outerShdw blurRad="38100" dist="38100" dir="2700000" algn="tl">
                    <a:srgbClr val="000000">
                      <a:alpha val="43137"/>
                    </a:srgbClr>
                  </a:outerShdw>
                </a:effectLst>
                <a:latin typeface="Montserrat Extra-Light"/>
              </a:rPr>
              <a:t>Eğitim Bakanlığı ve </a:t>
            </a:r>
            <a:r>
              <a:rPr lang="en-US" sz="4200" b="1" dirty="0" smtClean="0">
                <a:solidFill>
                  <a:schemeClr val="tx2">
                    <a:lumMod val="50000"/>
                  </a:schemeClr>
                </a:solidFill>
                <a:effectLst>
                  <a:outerShdw blurRad="38100" dist="38100" dir="2700000" algn="tl">
                    <a:srgbClr val="000000">
                      <a:alpha val="43137"/>
                    </a:srgbClr>
                  </a:outerShdw>
                </a:effectLst>
                <a:latin typeface="Montserrat Extra-Light"/>
              </a:rPr>
              <a:t>UNICEF</a:t>
            </a:r>
            <a:endParaRPr lang="tr-TR" sz="4200" b="1" dirty="0" smtClean="0">
              <a:solidFill>
                <a:schemeClr val="tx2">
                  <a:lumMod val="50000"/>
                </a:schemeClr>
              </a:solidFill>
              <a:effectLst>
                <a:outerShdw blurRad="38100" dist="38100" dir="2700000" algn="tl">
                  <a:srgbClr val="000000">
                    <a:alpha val="43137"/>
                  </a:srgbClr>
                </a:outerShdw>
              </a:effectLst>
              <a:latin typeface="Montserrat Extra-Light"/>
            </a:endParaRPr>
          </a:p>
          <a:p>
            <a:pPr algn="just">
              <a:lnSpc>
                <a:spcPts val="5040"/>
              </a:lnSpc>
            </a:pPr>
            <a:r>
              <a:rPr lang="en-US" sz="4200" b="1" dirty="0" smtClean="0">
                <a:solidFill>
                  <a:schemeClr val="tx2">
                    <a:lumMod val="50000"/>
                  </a:schemeClr>
                </a:solidFill>
                <a:effectLst>
                  <a:outerShdw blurRad="38100" dist="38100" dir="2700000" algn="tl">
                    <a:srgbClr val="000000">
                      <a:alpha val="43137"/>
                    </a:srgbClr>
                  </a:outerShdw>
                </a:effectLst>
                <a:latin typeface="Montserrat Extra-Light"/>
              </a:rPr>
              <a:t>işbirliği </a:t>
            </a:r>
            <a:r>
              <a:rPr lang="en-US" sz="4200" b="1" dirty="0">
                <a:solidFill>
                  <a:schemeClr val="tx2">
                    <a:lumMod val="50000"/>
                  </a:schemeClr>
                </a:solidFill>
                <a:effectLst>
                  <a:outerShdw blurRad="38100" dist="38100" dir="2700000" algn="tl">
                    <a:srgbClr val="000000">
                      <a:alpha val="43137"/>
                    </a:srgbClr>
                  </a:outerShdw>
                </a:effectLst>
                <a:latin typeface="Montserrat Extra-Light"/>
              </a:rPr>
              <a:t>ile 2001 yılında hazırlanan ve hâlen uygulanmakta olan programların yenilenmesini ve yaygınlaştırılmasını sağlamak amacıyla Kasım 2017’de Psikososyal Destek Programlarının Yenilenmesi Projesi başlatılmıştır. Proje kapsamında çalışmalar; planlama toplantıları, bölgesel odak grup çalıştayları, mevzuat çalıştayı, içerik hazırlama çalıştayları, pilotlama çalışmaları ve değerlendirme çalıştayı şeklinde gerçekleştirilmiştir.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338891" y="2326310"/>
            <a:ext cx="6387302" cy="6147834"/>
            <a:chOff x="30480" y="591820"/>
            <a:chExt cx="12736830" cy="12259310"/>
          </a:xfrm>
        </p:grpSpPr>
        <p:sp>
          <p:nvSpPr>
            <p:cNvPr id="3" name="Freeform 3"/>
            <p:cNvSpPr/>
            <p:nvPr/>
          </p:nvSpPr>
          <p:spPr>
            <a:xfrm>
              <a:off x="30480" y="591820"/>
              <a:ext cx="12736830" cy="12259310"/>
            </a:xfrm>
            <a:custGeom>
              <a:avLst/>
              <a:gdLst/>
              <a:ahLst/>
              <a:cxnLst/>
              <a:rect l="l" t="t" r="r" b="b"/>
              <a:pathLst>
                <a:path w="12736830" h="1225931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2"/>
              <a:stretch>
                <a:fillRect l="-243" t="-17905" r="243" b="-7637"/>
              </a:stretch>
            </a:blipFill>
          </p:spPr>
        </p:sp>
      </p:grpSp>
      <p:sp>
        <p:nvSpPr>
          <p:cNvPr id="4" name="TextBox 4"/>
          <p:cNvSpPr txBox="1"/>
          <p:nvPr/>
        </p:nvSpPr>
        <p:spPr>
          <a:xfrm>
            <a:off x="7726193" y="833356"/>
            <a:ext cx="10371052" cy="7363064"/>
          </a:xfrm>
          <a:prstGeom prst="rect">
            <a:avLst/>
          </a:prstGeom>
        </p:spPr>
        <p:txBody>
          <a:bodyPr lIns="0" tIns="0" rIns="0" bIns="0" rtlCol="0" anchor="t">
            <a:spAutoFit/>
          </a:bodyPr>
          <a:lstStyle/>
          <a:p>
            <a:pPr>
              <a:lnSpc>
                <a:spcPts val="3631"/>
              </a:lnSpc>
            </a:pPr>
            <a:r>
              <a:rPr lang="en-US" sz="2793" b="1" dirty="0">
                <a:solidFill>
                  <a:schemeClr val="tx2">
                    <a:lumMod val="50000"/>
                  </a:schemeClr>
                </a:solidFill>
                <a:effectLst>
                  <a:outerShdw blurRad="38100" dist="38100" dir="2700000" algn="tl">
                    <a:srgbClr val="000000">
                      <a:alpha val="43137"/>
                    </a:srgbClr>
                  </a:outerShdw>
                </a:effectLst>
                <a:latin typeface="Montserrat Extra-Light"/>
              </a:rPr>
              <a:t>Geçmişten günümüze kadar </a:t>
            </a:r>
            <a:r>
              <a:rPr lang="tr-TR" sz="2793" b="1" dirty="0" smtClean="0">
                <a:solidFill>
                  <a:schemeClr val="tx2">
                    <a:lumMod val="50000"/>
                  </a:schemeClr>
                </a:solidFill>
                <a:effectLst>
                  <a:outerShdw blurRad="38100" dist="38100" dir="2700000" algn="tl">
                    <a:srgbClr val="000000">
                      <a:alpha val="43137"/>
                    </a:srgbClr>
                  </a:outerShdw>
                </a:effectLst>
                <a:latin typeface="Montserrat Extra-Light"/>
              </a:rPr>
              <a:t>Türkiye’de</a:t>
            </a:r>
            <a:r>
              <a:rPr lang="en-US" sz="2793" b="1" dirty="0" smtClean="0">
                <a:solidFill>
                  <a:schemeClr val="tx2">
                    <a:lumMod val="50000"/>
                  </a:schemeClr>
                </a:solidFill>
                <a:effectLst>
                  <a:outerShdw blurRad="38100" dist="38100" dir="2700000" algn="tl">
                    <a:srgbClr val="000000">
                      <a:alpha val="43137"/>
                    </a:srgbClr>
                  </a:outerShdw>
                </a:effectLst>
                <a:latin typeface="Montserrat Extra-Light"/>
              </a:rPr>
              <a:t> </a:t>
            </a:r>
            <a:r>
              <a:rPr lang="tr-TR" sz="2793" b="1" dirty="0" smtClean="0">
                <a:solidFill>
                  <a:schemeClr val="tx2">
                    <a:lumMod val="50000"/>
                  </a:schemeClr>
                </a:solidFill>
                <a:effectLst>
                  <a:outerShdw blurRad="38100" dist="38100" dir="2700000" algn="tl">
                    <a:srgbClr val="000000">
                      <a:alpha val="43137"/>
                    </a:srgbClr>
                  </a:outerShdw>
                </a:effectLst>
                <a:latin typeface="Montserrat Extra-Light"/>
              </a:rPr>
              <a:t>insanları</a:t>
            </a:r>
            <a:r>
              <a:rPr lang="en-US" sz="2793" b="1" dirty="0" smtClean="0">
                <a:solidFill>
                  <a:schemeClr val="tx2">
                    <a:lumMod val="50000"/>
                  </a:schemeClr>
                </a:solidFill>
                <a:effectLst>
                  <a:outerShdw blurRad="38100" dist="38100" dir="2700000" algn="tl">
                    <a:srgbClr val="000000">
                      <a:alpha val="43137"/>
                    </a:srgbClr>
                  </a:outerShdw>
                </a:effectLst>
                <a:latin typeface="Montserrat Extra-Light"/>
              </a:rPr>
              <a:t> </a:t>
            </a:r>
            <a:r>
              <a:rPr lang="en-US" sz="2793" b="1" dirty="0">
                <a:solidFill>
                  <a:schemeClr val="tx2">
                    <a:lumMod val="50000"/>
                  </a:schemeClr>
                </a:solidFill>
                <a:effectLst>
                  <a:outerShdw blurRad="38100" dist="38100" dir="2700000" algn="tl">
                    <a:srgbClr val="000000">
                      <a:alpha val="43137"/>
                    </a:srgbClr>
                  </a:outerShdw>
                </a:effectLst>
                <a:latin typeface="Montserrat Extra-Light"/>
              </a:rPr>
              <a:t>ve </a:t>
            </a:r>
            <a:r>
              <a:rPr lang="tr-TR" sz="2793" b="1" dirty="0" smtClean="0">
                <a:solidFill>
                  <a:schemeClr val="tx2">
                    <a:lumMod val="50000"/>
                  </a:schemeClr>
                </a:solidFill>
                <a:effectLst>
                  <a:outerShdw blurRad="38100" dist="38100" dir="2700000" algn="tl">
                    <a:srgbClr val="000000">
                      <a:alpha val="43137"/>
                    </a:srgbClr>
                  </a:outerShdw>
                </a:effectLst>
                <a:latin typeface="Montserrat Extra-Light"/>
              </a:rPr>
              <a:t>toplumu</a:t>
            </a:r>
            <a:r>
              <a:rPr lang="en-US" sz="2793" b="1" dirty="0" smtClean="0">
                <a:solidFill>
                  <a:schemeClr val="tx2">
                    <a:lumMod val="50000"/>
                  </a:schemeClr>
                </a:solidFill>
                <a:effectLst>
                  <a:outerShdw blurRad="38100" dist="38100" dir="2700000" algn="tl">
                    <a:srgbClr val="000000">
                      <a:alpha val="43137"/>
                    </a:srgbClr>
                  </a:outerShdw>
                </a:effectLst>
                <a:latin typeface="Montserrat Extra-Light"/>
              </a:rPr>
              <a:t> </a:t>
            </a:r>
            <a:r>
              <a:rPr lang="en-US" sz="2793" b="1" dirty="0">
                <a:solidFill>
                  <a:schemeClr val="tx2">
                    <a:lumMod val="50000"/>
                  </a:schemeClr>
                </a:solidFill>
                <a:effectLst>
                  <a:outerShdw blurRad="38100" dist="38100" dir="2700000" algn="tl">
                    <a:srgbClr val="000000">
                      <a:alpha val="43137"/>
                    </a:srgbClr>
                  </a:outerShdw>
                </a:effectLst>
                <a:latin typeface="Montserrat Extra-Light"/>
              </a:rPr>
              <a:t>doğrudan ya da dolaylı olarak etkileyen mal kaybı, yaralanma ve can kaybına neden olan doğal afetlerle sık sık karşılaşılmıştır. Nedeni her ne olursa olsun aniden meydana gelen, tahmin edilemeyen, insanları zor durumda bırakan ve geniş alanlara yayılan doğal afetler başta deprem olmak üzere, heyelanlar, seller, kuraklık ve yangınlar önemli oranda zararlara ve yıkıcı etkilere yol açar. </a:t>
            </a:r>
          </a:p>
          <a:p>
            <a:pPr>
              <a:lnSpc>
                <a:spcPts val="3631"/>
              </a:lnSpc>
            </a:pPr>
            <a:endParaRPr lang="en-US" sz="2793" b="1" dirty="0">
              <a:solidFill>
                <a:schemeClr val="tx2">
                  <a:lumMod val="50000"/>
                </a:schemeClr>
              </a:solidFill>
              <a:effectLst>
                <a:outerShdw blurRad="38100" dist="38100" dir="2700000" algn="tl">
                  <a:srgbClr val="000000">
                    <a:alpha val="43137"/>
                  </a:srgbClr>
                </a:outerShdw>
              </a:effectLst>
              <a:latin typeface="Montserrat Extra-Light"/>
            </a:endParaRPr>
          </a:p>
          <a:p>
            <a:pPr>
              <a:lnSpc>
                <a:spcPts val="3631"/>
              </a:lnSpc>
            </a:pPr>
            <a:r>
              <a:rPr lang="en-US" sz="2793" b="1" dirty="0">
                <a:solidFill>
                  <a:schemeClr val="tx2">
                    <a:lumMod val="50000"/>
                  </a:schemeClr>
                </a:solidFill>
                <a:effectLst>
                  <a:outerShdw blurRad="38100" dist="38100" dir="2700000" algn="tl">
                    <a:srgbClr val="000000">
                      <a:alpha val="43137"/>
                    </a:srgbClr>
                  </a:outerShdw>
                </a:effectLst>
                <a:latin typeface="Montserrat Extra-Light"/>
              </a:rPr>
              <a:t>Türkiye, coğrafik konumu, jeolojik yapısı, meteorolojik özellikleri ve tektonik oluşumlardan dolayı çeşitli doğal afetlerin yaşanması olası bir ülkedir. Türkiye mevcut durumundan ötürü fiziksel ve sosyal zarar görme olasılığı yüksek bir ülkedir. Bu nedenle, ülkemizde doğal afetler sonucunda önemli miktarda can kayıpları, yaralanmalar ve mal kayıpları yaşanabilir.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160941" y="1561817"/>
            <a:ext cx="7090935" cy="6825087"/>
            <a:chOff x="30480" y="591820"/>
            <a:chExt cx="12736830" cy="12259310"/>
          </a:xfrm>
        </p:grpSpPr>
        <p:sp>
          <p:nvSpPr>
            <p:cNvPr id="3" name="Freeform 3"/>
            <p:cNvSpPr/>
            <p:nvPr/>
          </p:nvSpPr>
          <p:spPr>
            <a:xfrm>
              <a:off x="30480" y="591820"/>
              <a:ext cx="12736830" cy="12259310"/>
            </a:xfrm>
            <a:custGeom>
              <a:avLst/>
              <a:gdLst/>
              <a:ahLst/>
              <a:cxnLst/>
              <a:rect l="l" t="t" r="r" b="b"/>
              <a:pathLst>
                <a:path w="12736830" h="1225931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2"/>
              <a:stretch>
                <a:fillRect l="-243" t="-19710" r="243" b="-9442"/>
              </a:stretch>
            </a:blipFill>
          </p:spPr>
        </p:sp>
      </p:grpSp>
      <p:sp>
        <p:nvSpPr>
          <p:cNvPr id="4" name="TextBox 4"/>
          <p:cNvSpPr txBox="1"/>
          <p:nvPr/>
        </p:nvSpPr>
        <p:spPr>
          <a:xfrm>
            <a:off x="8642879" y="406479"/>
            <a:ext cx="8616421" cy="3952875"/>
          </a:xfrm>
          <a:prstGeom prst="rect">
            <a:avLst/>
          </a:prstGeom>
        </p:spPr>
        <p:txBody>
          <a:bodyPr lIns="0" tIns="0" rIns="0" bIns="0" rtlCol="0" anchor="t">
            <a:spAutoFit/>
          </a:bodyPr>
          <a:lstStyle/>
          <a:p>
            <a:pPr algn="just">
              <a:lnSpc>
                <a:spcPts val="3900"/>
              </a:lnSpc>
              <a:spcBef>
                <a:spcPct val="0"/>
              </a:spcBef>
            </a:pPr>
            <a:r>
              <a:rPr lang="en-US" sz="3000" b="1" dirty="0">
                <a:solidFill>
                  <a:schemeClr val="tx2">
                    <a:lumMod val="50000"/>
                  </a:schemeClr>
                </a:solidFill>
                <a:effectLst>
                  <a:outerShdw blurRad="38100" dist="38100" dir="2700000" algn="tl">
                    <a:srgbClr val="000000">
                      <a:alpha val="43137"/>
                    </a:srgbClr>
                  </a:outerShdw>
                </a:effectLst>
                <a:latin typeface="Montserrat Extra-Light"/>
              </a:rPr>
              <a:t>Doğal afet, insanların yaşamını önemli ölçüde ve olumsuz bir şekilde fiziksel, ekonomik ve sosyal kayıplar olarak etkileyen, normal hayatı durduran ya da kesintiye uğratan ve etkilenen insanların baş etme kapasitelerinin yeterli olmadığı doğa olayları olarak tanımlanmaktadır (T.C Kalkınma Bakanlığı, 2014).</a:t>
            </a:r>
          </a:p>
        </p:txBody>
      </p:sp>
      <p:sp>
        <p:nvSpPr>
          <p:cNvPr id="5" name="TextBox 5"/>
          <p:cNvSpPr txBox="1"/>
          <p:nvPr/>
        </p:nvSpPr>
        <p:spPr>
          <a:xfrm>
            <a:off x="8642879" y="4826847"/>
            <a:ext cx="8888003" cy="3500958"/>
          </a:xfrm>
          <a:prstGeom prst="rect">
            <a:avLst/>
          </a:prstGeom>
        </p:spPr>
        <p:txBody>
          <a:bodyPr lIns="0" tIns="0" rIns="0" bIns="0" rtlCol="0" anchor="t">
            <a:spAutoFit/>
          </a:bodyPr>
          <a:lstStyle/>
          <a:p>
            <a:pPr algn="just">
              <a:lnSpc>
                <a:spcPts val="3900"/>
              </a:lnSpc>
              <a:spcBef>
                <a:spcPct val="0"/>
              </a:spcBef>
            </a:pPr>
            <a:r>
              <a:rPr lang="en-US" sz="3000" b="1" dirty="0">
                <a:solidFill>
                  <a:srgbClr val="000000"/>
                </a:solidFill>
                <a:effectLst>
                  <a:outerShdw blurRad="38100" dist="38100" dir="2700000" algn="tl">
                    <a:srgbClr val="000000">
                      <a:alpha val="43137"/>
                    </a:srgbClr>
                  </a:outerShdw>
                </a:effectLst>
                <a:latin typeface="Montserrat Extra-Light"/>
              </a:rPr>
              <a:t>Türkiye coğrafi konumu, jeolojik yapısı ve iklim özelliklerinden dolayı sık sık depremler, kuraklıklar, şiddetli yağış ve seller, heyelanlar ve orman yangınları ile karşılaşmaktadır. Mevcut can ve mal kayıpları dikkate alındığında Türkiye’de deprem, heyelan ve sel olayları ilk üç sırayı almaktadır (Kahyaoğlu, 2016).</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028700" y="1836092"/>
            <a:ext cx="7271661" cy="6999037"/>
            <a:chOff x="30480" y="591820"/>
            <a:chExt cx="12736830" cy="12259310"/>
          </a:xfrm>
        </p:grpSpPr>
        <p:sp>
          <p:nvSpPr>
            <p:cNvPr id="3" name="Freeform 3"/>
            <p:cNvSpPr/>
            <p:nvPr/>
          </p:nvSpPr>
          <p:spPr>
            <a:xfrm>
              <a:off x="30480" y="591820"/>
              <a:ext cx="12736830" cy="12259310"/>
            </a:xfrm>
            <a:custGeom>
              <a:avLst/>
              <a:gdLst/>
              <a:ahLst/>
              <a:cxnLst/>
              <a:rect l="l" t="t" r="r" b="b"/>
              <a:pathLst>
                <a:path w="12736830" h="1225931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2"/>
              <a:stretch>
                <a:fillRect l="-243" t="-18874" r="243" b="-8605"/>
              </a:stretch>
            </a:blipFill>
          </p:spPr>
        </p:sp>
      </p:grpSp>
      <p:sp>
        <p:nvSpPr>
          <p:cNvPr id="4" name="TextBox 4"/>
          <p:cNvSpPr txBox="1"/>
          <p:nvPr/>
        </p:nvSpPr>
        <p:spPr>
          <a:xfrm>
            <a:off x="8432602" y="2252464"/>
            <a:ext cx="8826698" cy="5898089"/>
          </a:xfrm>
          <a:prstGeom prst="rect">
            <a:avLst/>
          </a:prstGeom>
        </p:spPr>
        <p:txBody>
          <a:bodyPr lIns="0" tIns="0" rIns="0" bIns="0" rtlCol="0" anchor="t">
            <a:spAutoFit/>
          </a:bodyPr>
          <a:lstStyle/>
          <a:p>
            <a:pPr algn="just">
              <a:lnSpc>
                <a:spcPts val="3250"/>
              </a:lnSpc>
            </a:pPr>
            <a:endParaRPr b="1" dirty="0">
              <a:solidFill>
                <a:schemeClr val="tx2">
                  <a:lumMod val="50000"/>
                </a:schemeClr>
              </a:solidFill>
              <a:effectLst>
                <a:outerShdw blurRad="38100" dist="38100" dir="2700000" algn="tl">
                  <a:srgbClr val="000000">
                    <a:alpha val="43137"/>
                  </a:srgbClr>
                </a:outerShdw>
              </a:effectLst>
            </a:endParaRPr>
          </a:p>
          <a:p>
            <a:pPr algn="just">
              <a:lnSpc>
                <a:spcPts val="3250"/>
              </a:lnSpc>
            </a:pPr>
            <a:r>
              <a:rPr lang="en-US" sz="2500" b="1" dirty="0">
                <a:solidFill>
                  <a:schemeClr val="tx2">
                    <a:lumMod val="50000"/>
                  </a:schemeClr>
                </a:solidFill>
                <a:effectLst>
                  <a:outerShdw blurRad="38100" dist="38100" dir="2700000" algn="tl">
                    <a:srgbClr val="000000">
                      <a:alpha val="43137"/>
                    </a:srgbClr>
                  </a:outerShdw>
                </a:effectLst>
                <a:latin typeface="Montserrat Extra-Light"/>
              </a:rPr>
              <a:t>Önceden keyif aldığı etkinliklere ilginin azalması</a:t>
            </a:r>
          </a:p>
          <a:p>
            <a:pPr algn="just">
              <a:lnSpc>
                <a:spcPts val="3250"/>
              </a:lnSpc>
              <a:spcBef>
                <a:spcPct val="0"/>
              </a:spcBef>
            </a:pPr>
            <a:r>
              <a:rPr lang="en-US" sz="2500" b="1" dirty="0">
                <a:solidFill>
                  <a:schemeClr val="tx2">
                    <a:lumMod val="50000"/>
                  </a:schemeClr>
                </a:solidFill>
                <a:effectLst>
                  <a:outerShdw blurRad="38100" dist="38100" dir="2700000" algn="tl">
                    <a:srgbClr val="000000">
                      <a:alpha val="43137"/>
                    </a:srgbClr>
                  </a:outerShdw>
                </a:effectLst>
                <a:latin typeface="Montserrat Extra-Light"/>
              </a:rPr>
              <a:t>Üzgün ya da sinirli bir ruh hali</a:t>
            </a:r>
          </a:p>
          <a:p>
            <a:pPr algn="just">
              <a:lnSpc>
                <a:spcPts val="3250"/>
              </a:lnSpc>
              <a:spcBef>
                <a:spcPct val="0"/>
              </a:spcBef>
            </a:pPr>
            <a:r>
              <a:rPr lang="en-US" sz="2500" b="1" dirty="0">
                <a:solidFill>
                  <a:schemeClr val="tx2">
                    <a:lumMod val="50000"/>
                  </a:schemeClr>
                </a:solidFill>
                <a:effectLst>
                  <a:outerShdw blurRad="38100" dist="38100" dir="2700000" algn="tl">
                    <a:srgbClr val="000000">
                      <a:alpha val="43137"/>
                    </a:srgbClr>
                  </a:outerShdw>
                </a:effectLst>
                <a:latin typeface="Montserrat Extra-Light"/>
              </a:rPr>
              <a:t>Diyet yapılmadığı halde bariz şekilde kilo kaybı veya artışı</a:t>
            </a:r>
          </a:p>
          <a:p>
            <a:pPr algn="just">
              <a:lnSpc>
                <a:spcPts val="3250"/>
              </a:lnSpc>
              <a:spcBef>
                <a:spcPct val="0"/>
              </a:spcBef>
            </a:pPr>
            <a:r>
              <a:rPr lang="en-US" sz="2500" b="1" dirty="0">
                <a:solidFill>
                  <a:schemeClr val="tx2">
                    <a:lumMod val="50000"/>
                  </a:schemeClr>
                </a:solidFill>
                <a:effectLst>
                  <a:outerShdw blurRad="38100" dist="38100" dir="2700000" algn="tl">
                    <a:srgbClr val="000000">
                      <a:alpha val="43137"/>
                    </a:srgbClr>
                  </a:outerShdw>
                </a:effectLst>
                <a:latin typeface="Montserrat Extra-Light"/>
              </a:rPr>
              <a:t>Sevilen birinin kaybını kabullenmeme</a:t>
            </a:r>
          </a:p>
          <a:p>
            <a:pPr algn="just">
              <a:lnSpc>
                <a:spcPts val="3250"/>
              </a:lnSpc>
              <a:spcBef>
                <a:spcPct val="0"/>
              </a:spcBef>
            </a:pPr>
            <a:r>
              <a:rPr lang="en-US" sz="2500" b="1" dirty="0">
                <a:solidFill>
                  <a:schemeClr val="tx2">
                    <a:lumMod val="50000"/>
                  </a:schemeClr>
                </a:solidFill>
                <a:effectLst>
                  <a:outerShdw blurRad="38100" dist="38100" dir="2700000" algn="tl">
                    <a:srgbClr val="000000">
                      <a:alpha val="43137"/>
                    </a:srgbClr>
                  </a:outerShdw>
                </a:effectLst>
                <a:latin typeface="Montserrat Extra-Light"/>
              </a:rPr>
              <a:t>Uykusuzluk ya da aşırı uyuma,</a:t>
            </a:r>
          </a:p>
          <a:p>
            <a:pPr algn="just">
              <a:lnSpc>
                <a:spcPts val="3250"/>
              </a:lnSpc>
              <a:spcBef>
                <a:spcPct val="0"/>
              </a:spcBef>
            </a:pPr>
            <a:r>
              <a:rPr lang="en-US" sz="2500" b="1" dirty="0">
                <a:solidFill>
                  <a:schemeClr val="tx2">
                    <a:lumMod val="50000"/>
                  </a:schemeClr>
                </a:solidFill>
                <a:effectLst>
                  <a:outerShdw blurRad="38100" dist="38100" dir="2700000" algn="tl">
                    <a:srgbClr val="000000">
                      <a:alpha val="43137"/>
                    </a:srgbClr>
                  </a:outerShdw>
                </a:effectLst>
                <a:latin typeface="Montserrat Extra-Light"/>
              </a:rPr>
              <a:t>Huzursuzluk</a:t>
            </a:r>
          </a:p>
          <a:p>
            <a:pPr algn="just">
              <a:lnSpc>
                <a:spcPts val="3250"/>
              </a:lnSpc>
              <a:spcBef>
                <a:spcPct val="0"/>
              </a:spcBef>
            </a:pPr>
            <a:r>
              <a:rPr lang="en-US" sz="2500" b="1" dirty="0">
                <a:solidFill>
                  <a:schemeClr val="tx2">
                    <a:lumMod val="50000"/>
                  </a:schemeClr>
                </a:solidFill>
                <a:effectLst>
                  <a:outerShdw blurRad="38100" dist="38100" dir="2700000" algn="tl">
                    <a:srgbClr val="000000">
                      <a:alpha val="43137"/>
                    </a:srgbClr>
                  </a:outerShdw>
                </a:effectLst>
                <a:latin typeface="Montserrat Extra-Light"/>
              </a:rPr>
              <a:t>Hayatın yaşamaya değmediğine dair düşünceler,</a:t>
            </a:r>
          </a:p>
          <a:p>
            <a:pPr algn="just">
              <a:lnSpc>
                <a:spcPts val="3250"/>
              </a:lnSpc>
              <a:spcBef>
                <a:spcPct val="0"/>
              </a:spcBef>
            </a:pPr>
            <a:r>
              <a:rPr lang="en-US" sz="2500" b="1" dirty="0">
                <a:solidFill>
                  <a:schemeClr val="tx2">
                    <a:lumMod val="50000"/>
                  </a:schemeClr>
                </a:solidFill>
                <a:effectLst>
                  <a:outerShdw blurRad="38100" dist="38100" dir="2700000" algn="tl">
                    <a:srgbClr val="000000">
                      <a:alpha val="43137"/>
                    </a:srgbClr>
                  </a:outerShdw>
                </a:effectLst>
                <a:latin typeface="Montserrat Extra-Light"/>
              </a:rPr>
              <a:t>Enerji kaybı/azalması ve derin bir yorgunluk hissi.</a:t>
            </a:r>
          </a:p>
          <a:p>
            <a:pPr algn="just">
              <a:lnSpc>
                <a:spcPts val="3250"/>
              </a:lnSpc>
              <a:spcBef>
                <a:spcPct val="0"/>
              </a:spcBef>
            </a:pPr>
            <a:r>
              <a:rPr lang="en-US" sz="2500" b="1" dirty="0">
                <a:solidFill>
                  <a:schemeClr val="tx2">
                    <a:lumMod val="50000"/>
                  </a:schemeClr>
                </a:solidFill>
                <a:effectLst>
                  <a:outerShdw blurRad="38100" dist="38100" dir="2700000" algn="tl">
                    <a:srgbClr val="000000">
                      <a:alpha val="43137"/>
                    </a:srgbClr>
                  </a:outerShdw>
                </a:effectLst>
                <a:latin typeface="Montserrat Extra-Light"/>
              </a:rPr>
              <a:t>Değersizlik duygusu,</a:t>
            </a:r>
          </a:p>
          <a:p>
            <a:pPr algn="just">
              <a:lnSpc>
                <a:spcPts val="3250"/>
              </a:lnSpc>
              <a:spcBef>
                <a:spcPct val="0"/>
              </a:spcBef>
            </a:pPr>
            <a:r>
              <a:rPr lang="en-US" sz="2500" b="1" dirty="0">
                <a:solidFill>
                  <a:schemeClr val="tx2">
                    <a:lumMod val="50000"/>
                  </a:schemeClr>
                </a:solidFill>
                <a:effectLst>
                  <a:outerShdw blurRad="38100" dist="38100" dir="2700000" algn="tl">
                    <a:srgbClr val="000000">
                      <a:alpha val="43137"/>
                    </a:srgbClr>
                  </a:outerShdw>
                </a:effectLst>
                <a:latin typeface="Montserrat Extra-Light"/>
              </a:rPr>
              <a:t>Konsantre olmada ya da karar vermede zorluk,</a:t>
            </a:r>
          </a:p>
          <a:p>
            <a:pPr algn="just">
              <a:lnSpc>
                <a:spcPts val="3250"/>
              </a:lnSpc>
              <a:spcBef>
                <a:spcPct val="0"/>
              </a:spcBef>
            </a:pPr>
            <a:endParaRPr lang="en-US" sz="2500" b="1" dirty="0">
              <a:solidFill>
                <a:schemeClr val="tx2">
                  <a:lumMod val="50000"/>
                </a:schemeClr>
              </a:solidFill>
              <a:effectLst>
                <a:outerShdw blurRad="38100" dist="38100" dir="2700000" algn="tl">
                  <a:srgbClr val="000000">
                    <a:alpha val="43137"/>
                  </a:srgbClr>
                </a:outerShdw>
              </a:effectLst>
              <a:latin typeface="Montserrat Extra-Light"/>
            </a:endParaRPr>
          </a:p>
          <a:p>
            <a:pPr algn="just">
              <a:lnSpc>
                <a:spcPts val="3250"/>
              </a:lnSpc>
              <a:spcBef>
                <a:spcPct val="0"/>
              </a:spcBef>
            </a:pPr>
            <a:endParaRPr lang="en-US" sz="2500" b="1" dirty="0">
              <a:solidFill>
                <a:schemeClr val="tx2">
                  <a:lumMod val="50000"/>
                </a:schemeClr>
              </a:solidFill>
              <a:effectLst>
                <a:outerShdw blurRad="38100" dist="38100" dir="2700000" algn="tl">
                  <a:srgbClr val="000000">
                    <a:alpha val="43137"/>
                  </a:srgbClr>
                </a:outerShdw>
              </a:effectLst>
              <a:latin typeface="Montserrat Extra-Light"/>
            </a:endParaRPr>
          </a:p>
          <a:p>
            <a:pPr algn="just">
              <a:lnSpc>
                <a:spcPts val="3250"/>
              </a:lnSpc>
              <a:spcBef>
                <a:spcPct val="0"/>
              </a:spcBef>
            </a:pPr>
            <a:endParaRPr lang="en-US" sz="2500" b="1" dirty="0">
              <a:solidFill>
                <a:schemeClr val="tx2">
                  <a:lumMod val="50000"/>
                </a:schemeClr>
              </a:solidFill>
              <a:effectLst>
                <a:outerShdw blurRad="38100" dist="38100" dir="2700000" algn="tl">
                  <a:srgbClr val="000000">
                    <a:alpha val="43137"/>
                  </a:srgbClr>
                </a:outerShdw>
              </a:effectLst>
              <a:latin typeface="Montserrat Extra-Light"/>
            </a:endParaRPr>
          </a:p>
        </p:txBody>
      </p:sp>
      <p:sp>
        <p:nvSpPr>
          <p:cNvPr id="5" name="TextBox 5"/>
          <p:cNvSpPr txBox="1"/>
          <p:nvPr/>
        </p:nvSpPr>
        <p:spPr>
          <a:xfrm>
            <a:off x="8241432" y="1258967"/>
            <a:ext cx="9611320" cy="566117"/>
          </a:xfrm>
          <a:prstGeom prst="rect">
            <a:avLst/>
          </a:prstGeom>
        </p:spPr>
        <p:txBody>
          <a:bodyPr lIns="0" tIns="0" rIns="0" bIns="0" rtlCol="0" anchor="t">
            <a:spAutoFit/>
          </a:bodyPr>
          <a:lstStyle/>
          <a:p>
            <a:pPr algn="ctr">
              <a:lnSpc>
                <a:spcPts val="4680"/>
              </a:lnSpc>
              <a:spcBef>
                <a:spcPct val="0"/>
              </a:spcBef>
            </a:pPr>
            <a:r>
              <a:rPr lang="en-US" sz="3600" b="1" dirty="0">
                <a:solidFill>
                  <a:srgbClr val="C00000"/>
                </a:solidFill>
                <a:effectLst>
                  <a:outerShdw blurRad="38100" dist="38100" dir="2700000" algn="tl">
                    <a:srgbClr val="000000">
                      <a:alpha val="43137"/>
                    </a:srgbClr>
                  </a:outerShdw>
                </a:effectLst>
                <a:latin typeface="Montserrat Extra-Light"/>
              </a:rPr>
              <a:t>TRAVMA SONRASI GÖSTERİLEN TEPKİLER</a:t>
            </a:r>
          </a:p>
        </p:txBody>
      </p:sp>
      <p:sp>
        <p:nvSpPr>
          <p:cNvPr id="6" name="TextBox 6"/>
          <p:cNvSpPr txBox="1"/>
          <p:nvPr/>
        </p:nvSpPr>
        <p:spPr>
          <a:xfrm>
            <a:off x="8534400" y="7460912"/>
            <a:ext cx="7574251" cy="2436564"/>
          </a:xfrm>
          <a:prstGeom prst="rect">
            <a:avLst/>
          </a:prstGeom>
        </p:spPr>
        <p:txBody>
          <a:bodyPr lIns="0" tIns="0" rIns="0" bIns="0" rtlCol="0" anchor="t">
            <a:spAutoFit/>
          </a:bodyPr>
          <a:lstStyle/>
          <a:p>
            <a:pPr>
              <a:lnSpc>
                <a:spcPts val="3841"/>
              </a:lnSpc>
            </a:pPr>
            <a:r>
              <a:rPr lang="en-US" sz="3200" b="1" dirty="0">
                <a:solidFill>
                  <a:schemeClr val="tx2">
                    <a:lumMod val="50000"/>
                  </a:schemeClr>
                </a:solidFill>
                <a:effectLst>
                  <a:outerShdw blurRad="38100" dist="38100" dir="2700000" algn="tl">
                    <a:srgbClr val="000000">
                      <a:alpha val="43137"/>
                    </a:srgbClr>
                  </a:outerShdw>
                </a:effectLst>
                <a:latin typeface="Montserrat Extra-Light"/>
              </a:rPr>
              <a:t>Sözü edilen tepkiler afetlere ve travmatik olaylara karşı verilen normal tepkilerdir. Bir başka ifadeyle olağan dışı bir duruma verilen normal </a:t>
            </a:r>
            <a:r>
              <a:rPr lang="en-US" sz="3200" b="1" dirty="0" smtClean="0">
                <a:solidFill>
                  <a:schemeClr val="tx2">
                    <a:lumMod val="50000"/>
                  </a:schemeClr>
                </a:solidFill>
                <a:effectLst>
                  <a:outerShdw blurRad="38100" dist="38100" dir="2700000" algn="tl">
                    <a:srgbClr val="000000">
                      <a:alpha val="43137"/>
                    </a:srgbClr>
                  </a:outerShdw>
                </a:effectLst>
                <a:latin typeface="Montserrat Extra-Light"/>
              </a:rPr>
              <a:t>tepkilerdir</a:t>
            </a:r>
            <a:r>
              <a:rPr lang="tr-TR" sz="3200" b="1" dirty="0" smtClean="0">
                <a:solidFill>
                  <a:schemeClr val="tx2">
                    <a:lumMod val="50000"/>
                  </a:schemeClr>
                </a:solidFill>
                <a:effectLst>
                  <a:outerShdw blurRad="38100" dist="38100" dir="2700000" algn="tl">
                    <a:srgbClr val="000000">
                      <a:alpha val="43137"/>
                    </a:srgbClr>
                  </a:outerShdw>
                </a:effectLst>
                <a:latin typeface="Montserrat Extra-Light"/>
              </a:rPr>
              <a:t>.</a:t>
            </a:r>
            <a:endParaRPr lang="en-US" sz="3200" b="1" dirty="0">
              <a:solidFill>
                <a:schemeClr val="tx2">
                  <a:lumMod val="50000"/>
                </a:schemeClr>
              </a:solidFill>
              <a:effectLst>
                <a:outerShdw blurRad="38100" dist="38100" dir="2700000" algn="tl">
                  <a:srgbClr val="000000">
                    <a:alpha val="43137"/>
                  </a:srgbClr>
                </a:outerShdw>
              </a:effectLst>
              <a:latin typeface="Montserrat Extra-Ligh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98266" y="1028700"/>
            <a:ext cx="13441734" cy="1513235"/>
          </a:xfrm>
          <a:prstGeom prst="rect">
            <a:avLst/>
          </a:prstGeom>
        </p:spPr>
        <p:txBody>
          <a:bodyPr wrap="square" lIns="0" tIns="0" rIns="0" bIns="0" rtlCol="0" anchor="t">
            <a:spAutoFit/>
          </a:bodyPr>
          <a:lstStyle/>
          <a:p>
            <a:pPr algn="ctr">
              <a:lnSpc>
                <a:spcPts val="5880"/>
              </a:lnSpc>
            </a:pPr>
            <a:r>
              <a:rPr lang="en-US" sz="4900" dirty="0">
                <a:solidFill>
                  <a:srgbClr val="C00000"/>
                </a:solidFill>
                <a:latin typeface="Baloo"/>
              </a:rPr>
              <a:t>DOĞAL </a:t>
            </a:r>
            <a:r>
              <a:rPr lang="en-US" sz="4900" dirty="0" smtClean="0">
                <a:solidFill>
                  <a:srgbClr val="C00000"/>
                </a:solidFill>
                <a:latin typeface="Baloo"/>
              </a:rPr>
              <a:t>AFETLER</a:t>
            </a:r>
            <a:r>
              <a:rPr lang="tr-TR" sz="4900" dirty="0" smtClean="0">
                <a:solidFill>
                  <a:srgbClr val="C00000"/>
                </a:solidFill>
                <a:latin typeface="Baloo"/>
              </a:rPr>
              <a:t>İ</a:t>
            </a:r>
            <a:r>
              <a:rPr lang="en-US" sz="4900" dirty="0" smtClean="0">
                <a:solidFill>
                  <a:srgbClr val="C00000"/>
                </a:solidFill>
                <a:latin typeface="Baloo"/>
              </a:rPr>
              <a:t>N PS</a:t>
            </a:r>
            <a:r>
              <a:rPr lang="tr-TR" sz="4900" dirty="0" smtClean="0">
                <a:solidFill>
                  <a:srgbClr val="C00000"/>
                </a:solidFill>
                <a:latin typeface="Baloo"/>
              </a:rPr>
              <a:t>i</a:t>
            </a:r>
            <a:r>
              <a:rPr lang="en-US" sz="4900" dirty="0" smtClean="0">
                <a:solidFill>
                  <a:srgbClr val="C00000"/>
                </a:solidFill>
                <a:latin typeface="Baloo"/>
              </a:rPr>
              <a:t>KOLOJ</a:t>
            </a:r>
            <a:r>
              <a:rPr lang="tr-TR" sz="4900" dirty="0" smtClean="0">
                <a:solidFill>
                  <a:srgbClr val="C00000"/>
                </a:solidFill>
                <a:latin typeface="Baloo"/>
              </a:rPr>
              <a:t>i</a:t>
            </a:r>
            <a:r>
              <a:rPr lang="en-US" sz="4900" dirty="0" smtClean="0">
                <a:solidFill>
                  <a:srgbClr val="C00000"/>
                </a:solidFill>
                <a:latin typeface="Baloo"/>
              </a:rPr>
              <a:t>K ETK</a:t>
            </a:r>
            <a:r>
              <a:rPr lang="tr-TR" sz="4900" dirty="0" smtClean="0">
                <a:solidFill>
                  <a:srgbClr val="C00000"/>
                </a:solidFill>
                <a:latin typeface="Baloo"/>
              </a:rPr>
              <a:t>i</a:t>
            </a:r>
            <a:r>
              <a:rPr lang="en-US" sz="4900" dirty="0" smtClean="0">
                <a:solidFill>
                  <a:srgbClr val="C00000"/>
                </a:solidFill>
                <a:latin typeface="Baloo"/>
              </a:rPr>
              <a:t>LER</a:t>
            </a:r>
            <a:r>
              <a:rPr lang="tr-TR" sz="4900" dirty="0" smtClean="0">
                <a:solidFill>
                  <a:srgbClr val="C00000"/>
                </a:solidFill>
                <a:latin typeface="Baloo"/>
              </a:rPr>
              <a:t>i </a:t>
            </a:r>
            <a:endParaRPr lang="tr-TR" sz="4900" dirty="0" smtClean="0">
              <a:solidFill>
                <a:srgbClr val="C00000"/>
              </a:solidFill>
              <a:latin typeface="Baloo"/>
            </a:endParaRPr>
          </a:p>
          <a:p>
            <a:pPr algn="ctr">
              <a:lnSpc>
                <a:spcPts val="5880"/>
              </a:lnSpc>
            </a:pPr>
            <a:r>
              <a:rPr lang="tr-TR" sz="4900" dirty="0" smtClean="0">
                <a:solidFill>
                  <a:srgbClr val="C00000"/>
                </a:solidFill>
                <a:latin typeface="Baloo"/>
              </a:rPr>
              <a:t>(ÖRNEK ÖĞRETMEN </a:t>
            </a:r>
            <a:r>
              <a:rPr lang="tr-TR" sz="4900" dirty="0" smtClean="0">
                <a:solidFill>
                  <a:srgbClr val="C00000"/>
                </a:solidFill>
                <a:latin typeface="Baloo"/>
              </a:rPr>
              <a:t>ETKİNLİĞİ )</a:t>
            </a:r>
            <a:endParaRPr lang="en-US" sz="4900" dirty="0">
              <a:solidFill>
                <a:srgbClr val="C00000"/>
              </a:solidFill>
              <a:latin typeface="Baloo"/>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76060">
            <a:off x="13581168" y="-2135706"/>
            <a:ext cx="6808049" cy="5923003"/>
          </a:xfrm>
          <a:prstGeom prst="rect">
            <a:avLst/>
          </a:prstGeom>
        </p:spPr>
      </p:pic>
      <p:sp>
        <p:nvSpPr>
          <p:cNvPr id="5" name="Metin kutusu 4"/>
          <p:cNvSpPr txBox="1"/>
          <p:nvPr/>
        </p:nvSpPr>
        <p:spPr>
          <a:xfrm>
            <a:off x="1905000" y="2628900"/>
            <a:ext cx="13716000" cy="646331"/>
          </a:xfrm>
          <a:prstGeom prst="rect">
            <a:avLst/>
          </a:prstGeom>
          <a:noFill/>
        </p:spPr>
        <p:txBody>
          <a:bodyPr wrap="square" rtlCol="0">
            <a:spAutoFit/>
          </a:bodyPr>
          <a:lstStyle/>
          <a:p>
            <a:r>
              <a:rPr lang="tr-TR" b="1" dirty="0" smtClean="0">
                <a:effectLst>
                  <a:outerShdw blurRad="38100" dist="38100" dir="2700000" algn="tl">
                    <a:srgbClr val="000000">
                      <a:alpha val="43137"/>
                    </a:srgbClr>
                  </a:outerShdw>
                </a:effectLst>
              </a:rPr>
              <a:t>Değerli Öğretmenler, bugün sizlere afet türleri ile ilgili bilgi edinmek ve alınacak önlemlerle ilgili farkındalık kazandırmak amacıyla ‘’Bir Adım At’’ adında bir etkinlik yapacağız. Şimdi aklınıza gelen doğal afetleri söylemenizi rica ediyorum. </a:t>
            </a:r>
            <a:endParaRPr lang="tr-TR" b="1" dirty="0">
              <a:effectLst>
                <a:outerShdw blurRad="38100" dist="38100" dir="2700000" algn="tl">
                  <a:srgbClr val="000000">
                    <a:alpha val="43137"/>
                  </a:srgbClr>
                </a:outerShdw>
              </a:effectLst>
            </a:endParaRPr>
          </a:p>
        </p:txBody>
      </p:sp>
      <p:sp>
        <p:nvSpPr>
          <p:cNvPr id="7" name="Metin kutusu 6"/>
          <p:cNvSpPr txBox="1"/>
          <p:nvPr/>
        </p:nvSpPr>
        <p:spPr>
          <a:xfrm>
            <a:off x="2133600" y="3771900"/>
            <a:ext cx="12725400" cy="2308324"/>
          </a:xfrm>
          <a:prstGeom prst="rect">
            <a:avLst/>
          </a:prstGeom>
          <a:noFill/>
        </p:spPr>
        <p:txBody>
          <a:bodyPr wrap="square" rtlCol="0">
            <a:spAutoFit/>
          </a:bodyPr>
          <a:lstStyle/>
          <a:p>
            <a:pPr marL="285750" indent="-285750">
              <a:buFont typeface="Wingdings" panose="05000000000000000000" pitchFamily="2" charset="2"/>
              <a:buChar char="Ø"/>
            </a:pPr>
            <a:r>
              <a:rPr lang="tr-TR" b="1" dirty="0" smtClean="0">
                <a:solidFill>
                  <a:schemeClr val="tx2">
                    <a:lumMod val="50000"/>
                  </a:schemeClr>
                </a:solidFill>
                <a:effectLst>
                  <a:outerShdw blurRad="38100" dist="38100" dir="2700000" algn="tl">
                    <a:srgbClr val="000000">
                      <a:alpha val="43137"/>
                    </a:srgbClr>
                  </a:outerShdw>
                </a:effectLst>
              </a:rPr>
              <a:t>Deprem</a:t>
            </a:r>
          </a:p>
          <a:p>
            <a:pPr marL="285750" indent="-285750">
              <a:buFont typeface="Wingdings" panose="05000000000000000000" pitchFamily="2" charset="2"/>
              <a:buChar char="Ø"/>
            </a:pPr>
            <a:r>
              <a:rPr lang="tr-TR" b="1" dirty="0" smtClean="0">
                <a:solidFill>
                  <a:schemeClr val="tx2">
                    <a:lumMod val="50000"/>
                  </a:schemeClr>
                </a:solidFill>
                <a:effectLst>
                  <a:outerShdw blurRad="38100" dist="38100" dir="2700000" algn="tl">
                    <a:srgbClr val="000000">
                      <a:alpha val="43137"/>
                    </a:srgbClr>
                  </a:outerShdw>
                </a:effectLst>
              </a:rPr>
              <a:t>Sel </a:t>
            </a:r>
          </a:p>
          <a:p>
            <a:pPr marL="285750" indent="-285750">
              <a:buFont typeface="Wingdings" panose="05000000000000000000" pitchFamily="2" charset="2"/>
              <a:buChar char="Ø"/>
            </a:pPr>
            <a:r>
              <a:rPr lang="tr-TR" b="1" dirty="0" smtClean="0">
                <a:solidFill>
                  <a:schemeClr val="tx2">
                    <a:lumMod val="50000"/>
                  </a:schemeClr>
                </a:solidFill>
                <a:effectLst>
                  <a:outerShdw blurRad="38100" dist="38100" dir="2700000" algn="tl">
                    <a:srgbClr val="000000">
                      <a:alpha val="43137"/>
                    </a:srgbClr>
                  </a:outerShdw>
                </a:effectLst>
              </a:rPr>
              <a:t>Çığ</a:t>
            </a:r>
          </a:p>
          <a:p>
            <a:pPr marL="285750" indent="-285750">
              <a:buFont typeface="Wingdings" panose="05000000000000000000" pitchFamily="2" charset="2"/>
              <a:buChar char="Ø"/>
            </a:pPr>
            <a:r>
              <a:rPr lang="tr-TR" b="1" dirty="0" smtClean="0">
                <a:solidFill>
                  <a:schemeClr val="tx2">
                    <a:lumMod val="50000"/>
                  </a:schemeClr>
                </a:solidFill>
                <a:effectLst>
                  <a:outerShdw blurRad="38100" dist="38100" dir="2700000" algn="tl">
                    <a:srgbClr val="000000">
                      <a:alpha val="43137"/>
                    </a:srgbClr>
                  </a:outerShdw>
                </a:effectLst>
              </a:rPr>
              <a:t>Heyelan</a:t>
            </a:r>
          </a:p>
          <a:p>
            <a:pPr marL="285750" indent="-285750">
              <a:buFont typeface="Wingdings" panose="05000000000000000000" pitchFamily="2" charset="2"/>
              <a:buChar char="Ø"/>
            </a:pPr>
            <a:r>
              <a:rPr lang="tr-TR" b="1" dirty="0" smtClean="0">
                <a:solidFill>
                  <a:schemeClr val="tx2">
                    <a:lumMod val="50000"/>
                  </a:schemeClr>
                </a:solidFill>
                <a:effectLst>
                  <a:outerShdw blurRad="38100" dist="38100" dir="2700000" algn="tl">
                    <a:srgbClr val="000000">
                      <a:alpha val="43137"/>
                    </a:srgbClr>
                  </a:outerShdw>
                </a:effectLst>
              </a:rPr>
              <a:t>Erozyon</a:t>
            </a:r>
          </a:p>
          <a:p>
            <a:pPr marL="285750" indent="-285750">
              <a:buFont typeface="Wingdings" panose="05000000000000000000" pitchFamily="2" charset="2"/>
              <a:buChar char="Ø"/>
            </a:pPr>
            <a:r>
              <a:rPr lang="tr-TR" b="1" dirty="0" smtClean="0">
                <a:solidFill>
                  <a:schemeClr val="tx2">
                    <a:lumMod val="50000"/>
                  </a:schemeClr>
                </a:solidFill>
                <a:effectLst>
                  <a:outerShdw blurRad="38100" dist="38100" dir="2700000" algn="tl">
                    <a:srgbClr val="000000">
                      <a:alpha val="43137"/>
                    </a:srgbClr>
                  </a:outerShdw>
                </a:effectLst>
              </a:rPr>
              <a:t>Kuraklık</a:t>
            </a:r>
          </a:p>
          <a:p>
            <a:pPr marL="285750" indent="-285750">
              <a:buFont typeface="Wingdings" panose="05000000000000000000" pitchFamily="2" charset="2"/>
              <a:buChar char="Ø"/>
            </a:pPr>
            <a:r>
              <a:rPr lang="tr-TR" b="1" dirty="0" smtClean="0">
                <a:solidFill>
                  <a:schemeClr val="tx2">
                    <a:lumMod val="50000"/>
                  </a:schemeClr>
                </a:solidFill>
                <a:effectLst>
                  <a:outerShdw blurRad="38100" dist="38100" dir="2700000" algn="tl">
                    <a:srgbClr val="000000">
                      <a:alpha val="43137"/>
                    </a:srgbClr>
                  </a:outerShdw>
                </a:effectLst>
              </a:rPr>
              <a:t>Tsunami</a:t>
            </a:r>
          </a:p>
          <a:p>
            <a:pPr marL="285750" indent="-285750">
              <a:buFont typeface="Wingdings" panose="05000000000000000000" pitchFamily="2" charset="2"/>
              <a:buChar char="Ø"/>
            </a:pPr>
            <a:endParaRPr lang="tr-TR" b="1" dirty="0">
              <a:solidFill>
                <a:schemeClr val="tx2">
                  <a:lumMod val="50000"/>
                </a:schemeClr>
              </a:solidFill>
              <a:effectLst>
                <a:outerShdw blurRad="38100" dist="38100" dir="2700000" algn="tl">
                  <a:srgbClr val="000000">
                    <a:alpha val="43137"/>
                  </a:srgbClr>
                </a:outerShdw>
              </a:effectLst>
            </a:endParaRPr>
          </a:p>
        </p:txBody>
      </p:sp>
      <p:sp>
        <p:nvSpPr>
          <p:cNvPr id="8" name="Metin kutusu 7"/>
          <p:cNvSpPr txBox="1"/>
          <p:nvPr/>
        </p:nvSpPr>
        <p:spPr>
          <a:xfrm>
            <a:off x="1905000" y="6080224"/>
            <a:ext cx="13335000" cy="369332"/>
          </a:xfrm>
          <a:prstGeom prst="rect">
            <a:avLst/>
          </a:prstGeom>
          <a:noFill/>
        </p:spPr>
        <p:txBody>
          <a:bodyPr wrap="square" rtlCol="0">
            <a:spAutoFit/>
          </a:bodyPr>
          <a:lstStyle/>
          <a:p>
            <a:r>
              <a:rPr lang="tr-TR" b="1" dirty="0" smtClean="0">
                <a:solidFill>
                  <a:schemeClr val="tx2">
                    <a:lumMod val="50000"/>
                  </a:schemeClr>
                </a:solidFill>
                <a:effectLst>
                  <a:outerShdw blurRad="38100" dist="38100" dir="2700000" algn="tl">
                    <a:srgbClr val="000000">
                      <a:alpha val="43137"/>
                    </a:srgbClr>
                  </a:outerShdw>
                </a:effectLst>
              </a:rPr>
              <a:t>Peki bulunduğunuz bölgede şu ana kadar hangi afetler gerçekleşti ya da gerçekleşme olasılığı daha yüksektir ?  </a:t>
            </a:r>
            <a:endParaRPr lang="tr-TR" b="1" dirty="0">
              <a:solidFill>
                <a:schemeClr val="tx2">
                  <a:lumMod val="50000"/>
                </a:schemeClr>
              </a:solidFill>
              <a:effectLst>
                <a:outerShdw blurRad="38100" dist="38100" dir="2700000" algn="tl">
                  <a:srgbClr val="000000">
                    <a:alpha val="43137"/>
                  </a:srgbClr>
                </a:outerShdw>
              </a:effectLst>
            </a:endParaRPr>
          </a:p>
        </p:txBody>
      </p:sp>
      <p:sp>
        <p:nvSpPr>
          <p:cNvPr id="6" name="Metin kutusu 5"/>
          <p:cNvSpPr txBox="1"/>
          <p:nvPr/>
        </p:nvSpPr>
        <p:spPr>
          <a:xfrm>
            <a:off x="1905000" y="6896100"/>
            <a:ext cx="8763000" cy="369332"/>
          </a:xfrm>
          <a:prstGeom prst="rect">
            <a:avLst/>
          </a:prstGeom>
          <a:noFill/>
        </p:spPr>
        <p:txBody>
          <a:bodyPr wrap="square" rtlCol="0">
            <a:spAutoFit/>
          </a:bodyPr>
          <a:lstStyle/>
          <a:p>
            <a:r>
              <a:rPr lang="tr-TR" b="1" dirty="0" smtClean="0">
                <a:solidFill>
                  <a:schemeClr val="tx2">
                    <a:lumMod val="50000"/>
                  </a:schemeClr>
                </a:solidFill>
                <a:effectLst>
                  <a:outerShdw blurRad="38100" dist="38100" dir="2700000" algn="tl">
                    <a:srgbClr val="000000">
                      <a:alpha val="43137"/>
                    </a:srgbClr>
                  </a:outerShdw>
                </a:effectLst>
              </a:rPr>
              <a:t>Şimdi de bu doğal afetler ile ilgili konuşalım </a:t>
            </a:r>
            <a:endParaRPr lang="tr-TR" b="1" dirty="0">
              <a:solidFill>
                <a:schemeClr val="tx2">
                  <a:lumMod val="50000"/>
                </a:schemeClr>
              </a:solidFill>
              <a:effectLst>
                <a:outerShdw blurRad="38100" dist="38100" dir="2700000" algn="tl">
                  <a:srgbClr val="000000">
                    <a:alpha val="43137"/>
                  </a:srgbClr>
                </a:outerShdw>
              </a:effectLst>
            </a:endParaRPr>
          </a:p>
        </p:txBody>
      </p:sp>
      <p:sp>
        <p:nvSpPr>
          <p:cNvPr id="9" name="Metin kutusu 8"/>
          <p:cNvSpPr txBox="1"/>
          <p:nvPr/>
        </p:nvSpPr>
        <p:spPr>
          <a:xfrm>
            <a:off x="1981200" y="7429500"/>
            <a:ext cx="13944600" cy="923330"/>
          </a:xfrm>
          <a:prstGeom prst="rect">
            <a:avLst/>
          </a:prstGeom>
          <a:noFill/>
        </p:spPr>
        <p:txBody>
          <a:bodyPr wrap="square" rtlCol="0">
            <a:spAutoFit/>
          </a:bodyPr>
          <a:lstStyle/>
          <a:p>
            <a:pPr marL="285750" indent="-285750">
              <a:buFont typeface="Wingdings" panose="05000000000000000000" pitchFamily="2" charset="2"/>
              <a:buChar char="Ø"/>
            </a:pPr>
            <a:r>
              <a:rPr lang="tr-TR" b="1" dirty="0" smtClean="0">
                <a:solidFill>
                  <a:schemeClr val="tx2">
                    <a:lumMod val="50000"/>
                  </a:schemeClr>
                </a:solidFill>
                <a:effectLst>
                  <a:outerShdw blurRad="38100" dist="38100" dir="2700000" algn="tl">
                    <a:srgbClr val="000000">
                      <a:alpha val="43137"/>
                    </a:srgbClr>
                  </a:outerShdw>
                </a:effectLst>
              </a:rPr>
              <a:t>Doğal Afetler ( Deprem, Sel, Çığ, Heyelan, Erozyon, Kuraklık Tsunami )’in nedenleri nelerdir ?</a:t>
            </a:r>
          </a:p>
          <a:p>
            <a:pPr marL="285750" indent="-285750">
              <a:buFont typeface="Wingdings" panose="05000000000000000000" pitchFamily="2" charset="2"/>
              <a:buChar char="Ø"/>
            </a:pPr>
            <a:r>
              <a:rPr lang="tr-TR" b="1" dirty="0" smtClean="0">
                <a:solidFill>
                  <a:schemeClr val="tx2">
                    <a:lumMod val="50000"/>
                  </a:schemeClr>
                </a:solidFill>
                <a:effectLst>
                  <a:outerShdw blurRad="38100" dist="38100" dir="2700000" algn="tl">
                    <a:srgbClr val="000000">
                      <a:alpha val="43137"/>
                    </a:srgbClr>
                  </a:outerShdw>
                </a:effectLst>
              </a:rPr>
              <a:t>Doğal Afetleri önleyici çalışmalar nelerdir ? </a:t>
            </a:r>
          </a:p>
          <a:p>
            <a:pPr marL="285750" indent="-285750">
              <a:buFont typeface="Wingdings" panose="05000000000000000000" pitchFamily="2" charset="2"/>
              <a:buChar char="Ø"/>
            </a:pPr>
            <a:r>
              <a:rPr lang="tr-TR" b="1" dirty="0" smtClean="0">
                <a:solidFill>
                  <a:schemeClr val="tx2">
                    <a:lumMod val="50000"/>
                  </a:schemeClr>
                </a:solidFill>
                <a:effectLst>
                  <a:outerShdw blurRad="38100" dist="38100" dir="2700000" algn="tl">
                    <a:srgbClr val="000000">
                      <a:alpha val="43137"/>
                    </a:srgbClr>
                  </a:outerShdw>
                </a:effectLst>
              </a:rPr>
              <a:t>Doğal Afet sonrası yapılacak yardım etkinlikleri nelerdir ?</a:t>
            </a:r>
          </a:p>
        </p:txBody>
      </p:sp>
    </p:spTree>
    <p:extLst>
      <p:ext uri="{BB962C8B-B14F-4D97-AF65-F5344CB8AC3E}">
        <p14:creationId xmlns:p14="http://schemas.microsoft.com/office/powerpoint/2010/main" val="1682355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2" name="TextBox 2"/>
          <p:cNvSpPr txBox="1"/>
          <p:nvPr/>
        </p:nvSpPr>
        <p:spPr>
          <a:xfrm>
            <a:off x="1028700" y="1028700"/>
            <a:ext cx="11821925" cy="1371600"/>
          </a:xfrm>
          <a:prstGeom prst="rect">
            <a:avLst/>
          </a:prstGeom>
        </p:spPr>
        <p:txBody>
          <a:bodyPr lIns="0" tIns="0" rIns="0" bIns="0" rtlCol="0" anchor="t">
            <a:spAutoFit/>
          </a:bodyPr>
          <a:lstStyle/>
          <a:p>
            <a:pPr>
              <a:lnSpc>
                <a:spcPts val="10800"/>
              </a:lnSpc>
            </a:pPr>
            <a:r>
              <a:rPr lang="en-US" sz="9000" b="1" dirty="0">
                <a:solidFill>
                  <a:srgbClr val="C00000"/>
                </a:solidFill>
                <a:effectLst>
                  <a:outerShdw blurRad="38100" dist="38100" dir="2700000" algn="tl">
                    <a:srgbClr val="000000">
                      <a:alpha val="43137"/>
                    </a:srgbClr>
                  </a:outerShdw>
                </a:effectLst>
                <a:latin typeface="Baloo"/>
              </a:rPr>
              <a:t>DOĞAL AFET TÜRLERİ</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76060">
            <a:off x="12219516" y="-1981356"/>
            <a:ext cx="8338090" cy="7254138"/>
          </a:xfrm>
          <a:prstGeom prst="rect">
            <a:avLst/>
          </a:prstGeom>
        </p:spPr>
      </p:pic>
      <p:grpSp>
        <p:nvGrpSpPr>
          <p:cNvPr id="4" name="Group 4"/>
          <p:cNvGrpSpPr>
            <a:grpSpLocks noChangeAspect="1"/>
          </p:cNvGrpSpPr>
          <p:nvPr/>
        </p:nvGrpSpPr>
        <p:grpSpPr>
          <a:xfrm>
            <a:off x="10354344" y="1955333"/>
            <a:ext cx="7149455" cy="6881413"/>
            <a:chOff x="30480" y="591820"/>
            <a:chExt cx="12736830" cy="12259310"/>
          </a:xfrm>
        </p:grpSpPr>
        <p:sp>
          <p:nvSpPr>
            <p:cNvPr id="5" name="Freeform 5"/>
            <p:cNvSpPr/>
            <p:nvPr/>
          </p:nvSpPr>
          <p:spPr>
            <a:xfrm>
              <a:off x="30480" y="591820"/>
              <a:ext cx="12736830" cy="12259310"/>
            </a:xfrm>
            <a:custGeom>
              <a:avLst/>
              <a:gdLst/>
              <a:ahLst/>
              <a:cxnLst/>
              <a:rect l="l" t="t" r="r" b="b"/>
              <a:pathLst>
                <a:path w="12736830" h="1225931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4"/>
              <a:stretch>
                <a:fillRect l="-14703" t="-5134" r="-14216" b="5134"/>
              </a:stretch>
            </a:blipFill>
          </p:spPr>
        </p:sp>
      </p:grpSp>
      <p:grpSp>
        <p:nvGrpSpPr>
          <p:cNvPr id="6" name="Group 6"/>
          <p:cNvGrpSpPr/>
          <p:nvPr/>
        </p:nvGrpSpPr>
        <p:grpSpPr>
          <a:xfrm>
            <a:off x="1028700" y="6881461"/>
            <a:ext cx="8293143" cy="2085829"/>
            <a:chOff x="0" y="-38100"/>
            <a:chExt cx="11057524" cy="2781105"/>
          </a:xfrm>
        </p:grpSpPr>
        <p:sp>
          <p:nvSpPr>
            <p:cNvPr id="7" name="TextBox 7"/>
            <p:cNvSpPr txBox="1"/>
            <p:nvPr/>
          </p:nvSpPr>
          <p:spPr>
            <a:xfrm>
              <a:off x="0" y="-38100"/>
              <a:ext cx="8248829" cy="803638"/>
            </a:xfrm>
            <a:prstGeom prst="rect">
              <a:avLst/>
            </a:prstGeom>
          </p:spPr>
          <p:txBody>
            <a:bodyPr lIns="0" tIns="0" rIns="0" bIns="0" rtlCol="0" anchor="t">
              <a:spAutoFit/>
            </a:bodyPr>
            <a:lstStyle/>
            <a:p>
              <a:pPr>
                <a:lnSpc>
                  <a:spcPts val="4680"/>
                </a:lnSpc>
              </a:pPr>
              <a:r>
                <a:rPr lang="en-US" sz="3600" dirty="0" smtClean="0">
                  <a:solidFill>
                    <a:srgbClr val="C00000"/>
                  </a:solidFill>
                  <a:latin typeface="Baloo"/>
                </a:rPr>
                <a:t>SEL </a:t>
              </a:r>
              <a:endParaRPr lang="en-US" sz="3600" dirty="0">
                <a:solidFill>
                  <a:srgbClr val="C00000"/>
                </a:solidFill>
                <a:latin typeface="Baloo"/>
              </a:endParaRPr>
            </a:p>
          </p:txBody>
        </p:sp>
        <p:sp>
          <p:nvSpPr>
            <p:cNvPr id="8" name="TextBox 8"/>
            <p:cNvSpPr txBox="1"/>
            <p:nvPr/>
          </p:nvSpPr>
          <p:spPr>
            <a:xfrm>
              <a:off x="0" y="984425"/>
              <a:ext cx="11057524" cy="1758580"/>
            </a:xfrm>
            <a:prstGeom prst="rect">
              <a:avLst/>
            </a:prstGeom>
          </p:spPr>
          <p:txBody>
            <a:bodyPr lIns="0" tIns="0" rIns="0" bIns="0" rtlCol="0" anchor="t">
              <a:spAutoFit/>
            </a:bodyPr>
            <a:lstStyle/>
            <a:p>
              <a:pPr>
                <a:lnSpc>
                  <a:spcPts val="3380"/>
                </a:lnSpc>
              </a:pPr>
              <a:r>
                <a:rPr lang="en-US" sz="2600" dirty="0">
                  <a:solidFill>
                    <a:srgbClr val="000000"/>
                  </a:solidFill>
                  <a:latin typeface="Overpass"/>
                </a:rPr>
                <a:t>Sel, akarsu yatağına taşıyabileceğinden fazla su gelmesi sonucu suyun taşıp insanlara can ve mal kaybı yaşatan bir afet türüdür </a:t>
              </a:r>
            </a:p>
          </p:txBody>
        </p:sp>
      </p:grpSp>
      <p:grpSp>
        <p:nvGrpSpPr>
          <p:cNvPr id="9" name="Group 9"/>
          <p:cNvGrpSpPr/>
          <p:nvPr/>
        </p:nvGrpSpPr>
        <p:grpSpPr>
          <a:xfrm>
            <a:off x="1028700" y="3204591"/>
            <a:ext cx="8293143" cy="3373489"/>
            <a:chOff x="0" y="-38100"/>
            <a:chExt cx="11057524" cy="4497986"/>
          </a:xfrm>
        </p:grpSpPr>
        <p:sp>
          <p:nvSpPr>
            <p:cNvPr id="10" name="TextBox 10"/>
            <p:cNvSpPr txBox="1"/>
            <p:nvPr/>
          </p:nvSpPr>
          <p:spPr>
            <a:xfrm>
              <a:off x="0" y="-38100"/>
              <a:ext cx="11057524" cy="803639"/>
            </a:xfrm>
            <a:prstGeom prst="rect">
              <a:avLst/>
            </a:prstGeom>
          </p:spPr>
          <p:txBody>
            <a:bodyPr lIns="0" tIns="0" rIns="0" bIns="0" rtlCol="0" anchor="t">
              <a:spAutoFit/>
            </a:bodyPr>
            <a:lstStyle/>
            <a:p>
              <a:pPr>
                <a:lnSpc>
                  <a:spcPts val="4680"/>
                </a:lnSpc>
              </a:pPr>
              <a:r>
                <a:rPr lang="en-US" sz="3600" dirty="0" smtClean="0">
                  <a:solidFill>
                    <a:srgbClr val="C00000"/>
                  </a:solidFill>
                  <a:latin typeface="Baloo"/>
                </a:rPr>
                <a:t>DEPREM</a:t>
              </a:r>
              <a:endParaRPr lang="en-US" sz="3600" dirty="0">
                <a:solidFill>
                  <a:srgbClr val="C00000"/>
                </a:solidFill>
                <a:latin typeface="Baloo"/>
              </a:endParaRPr>
            </a:p>
          </p:txBody>
        </p:sp>
        <p:sp>
          <p:nvSpPr>
            <p:cNvPr id="11" name="TextBox 11"/>
            <p:cNvSpPr txBox="1"/>
            <p:nvPr/>
          </p:nvSpPr>
          <p:spPr>
            <a:xfrm>
              <a:off x="0" y="984425"/>
              <a:ext cx="11057524" cy="3475461"/>
            </a:xfrm>
            <a:prstGeom prst="rect">
              <a:avLst/>
            </a:prstGeom>
          </p:spPr>
          <p:txBody>
            <a:bodyPr lIns="0" tIns="0" rIns="0" bIns="0" rtlCol="0" anchor="t">
              <a:spAutoFit/>
            </a:bodyPr>
            <a:lstStyle/>
            <a:p>
              <a:pPr>
                <a:lnSpc>
                  <a:spcPts val="3380"/>
                </a:lnSpc>
              </a:pPr>
              <a:r>
                <a:rPr lang="en-US" sz="2600" dirty="0">
                  <a:solidFill>
                    <a:srgbClr val="000000"/>
                  </a:solidFill>
                  <a:latin typeface="Overpass"/>
                </a:rPr>
                <a:t>Deprem, bir kısmını insanoğlunun önceden belirleyebildiği, bir kısmını da henüz tam olarak belirleyemediği birçok etken nedeniyle yer kabuğunu oluşturan kayaçlarda meydana gelen ani kırılmalar sonucu, dalgalar hâlinde yayılarak geçtiği ortamları sarsan titreşimler olarak bilinmektedir </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2" name="TextBox 2"/>
          <p:cNvSpPr txBox="1"/>
          <p:nvPr/>
        </p:nvSpPr>
        <p:spPr>
          <a:xfrm>
            <a:off x="381000" y="1028700"/>
            <a:ext cx="11821925" cy="1371600"/>
          </a:xfrm>
          <a:prstGeom prst="rect">
            <a:avLst/>
          </a:prstGeom>
        </p:spPr>
        <p:txBody>
          <a:bodyPr lIns="0" tIns="0" rIns="0" bIns="0" rtlCol="0" anchor="t">
            <a:spAutoFit/>
          </a:bodyPr>
          <a:lstStyle/>
          <a:p>
            <a:pPr>
              <a:lnSpc>
                <a:spcPts val="10800"/>
              </a:lnSpc>
            </a:pPr>
            <a:r>
              <a:rPr lang="en-US" sz="9000" b="1" dirty="0">
                <a:solidFill>
                  <a:srgbClr val="C00000"/>
                </a:solidFill>
                <a:effectLst>
                  <a:outerShdw blurRad="38100" dist="38100" dir="2700000" algn="tl">
                    <a:srgbClr val="000000">
                      <a:alpha val="43137"/>
                    </a:srgbClr>
                  </a:outerShdw>
                </a:effectLst>
                <a:latin typeface="Baloo"/>
              </a:rPr>
              <a:t>DOĞAL AFET TÜRLERİ</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76060">
            <a:off x="12219516" y="-1981356"/>
            <a:ext cx="8338090" cy="7254138"/>
          </a:xfrm>
          <a:prstGeom prst="rect">
            <a:avLst/>
          </a:prstGeom>
        </p:spPr>
      </p:pic>
      <p:grpSp>
        <p:nvGrpSpPr>
          <p:cNvPr id="4" name="Group 4"/>
          <p:cNvGrpSpPr>
            <a:grpSpLocks noChangeAspect="1"/>
          </p:cNvGrpSpPr>
          <p:nvPr/>
        </p:nvGrpSpPr>
        <p:grpSpPr>
          <a:xfrm>
            <a:off x="10354344" y="1955333"/>
            <a:ext cx="7149455" cy="6881413"/>
            <a:chOff x="30480" y="591820"/>
            <a:chExt cx="12736830" cy="12259310"/>
          </a:xfrm>
        </p:grpSpPr>
        <p:sp>
          <p:nvSpPr>
            <p:cNvPr id="5" name="Freeform 5"/>
            <p:cNvSpPr/>
            <p:nvPr/>
          </p:nvSpPr>
          <p:spPr>
            <a:xfrm>
              <a:off x="30480" y="591820"/>
              <a:ext cx="12736830" cy="12259310"/>
            </a:xfrm>
            <a:custGeom>
              <a:avLst/>
              <a:gdLst/>
              <a:ahLst/>
              <a:cxnLst/>
              <a:rect l="l" t="t" r="r" b="b"/>
              <a:pathLst>
                <a:path w="12736830" h="1225931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4"/>
              <a:stretch>
                <a:fillRect l="-243" t="-17744" r="243" b="-7476"/>
              </a:stretch>
            </a:blipFill>
          </p:spPr>
        </p:sp>
      </p:grpSp>
      <p:grpSp>
        <p:nvGrpSpPr>
          <p:cNvPr id="6" name="Group 6"/>
          <p:cNvGrpSpPr/>
          <p:nvPr/>
        </p:nvGrpSpPr>
        <p:grpSpPr>
          <a:xfrm>
            <a:off x="1028700" y="5367465"/>
            <a:ext cx="8293143" cy="4598583"/>
            <a:chOff x="0" y="-38100"/>
            <a:chExt cx="11057524" cy="6131444"/>
          </a:xfrm>
        </p:grpSpPr>
        <p:sp>
          <p:nvSpPr>
            <p:cNvPr id="7" name="TextBox 7"/>
            <p:cNvSpPr txBox="1"/>
            <p:nvPr/>
          </p:nvSpPr>
          <p:spPr>
            <a:xfrm>
              <a:off x="0" y="-38100"/>
              <a:ext cx="8248829" cy="803639"/>
            </a:xfrm>
            <a:prstGeom prst="rect">
              <a:avLst/>
            </a:prstGeom>
          </p:spPr>
          <p:txBody>
            <a:bodyPr lIns="0" tIns="0" rIns="0" bIns="0" rtlCol="0" anchor="t">
              <a:spAutoFit/>
            </a:bodyPr>
            <a:lstStyle/>
            <a:p>
              <a:pPr>
                <a:lnSpc>
                  <a:spcPts val="4680"/>
                </a:lnSpc>
              </a:pPr>
              <a:r>
                <a:rPr lang="en-US" sz="3600" dirty="0" smtClean="0">
                  <a:solidFill>
                    <a:srgbClr val="C00000"/>
                  </a:solidFill>
                  <a:latin typeface="Baloo"/>
                </a:rPr>
                <a:t>HEYELAN</a:t>
              </a:r>
              <a:endParaRPr lang="en-US" sz="3600" dirty="0">
                <a:solidFill>
                  <a:srgbClr val="C00000"/>
                </a:solidFill>
                <a:latin typeface="Baloo"/>
              </a:endParaRPr>
            </a:p>
          </p:txBody>
        </p:sp>
        <p:sp>
          <p:nvSpPr>
            <p:cNvPr id="8" name="TextBox 8"/>
            <p:cNvSpPr txBox="1"/>
            <p:nvPr/>
          </p:nvSpPr>
          <p:spPr>
            <a:xfrm>
              <a:off x="0" y="993950"/>
              <a:ext cx="11057524" cy="5099394"/>
            </a:xfrm>
            <a:prstGeom prst="rect">
              <a:avLst/>
            </a:prstGeom>
          </p:spPr>
          <p:txBody>
            <a:bodyPr lIns="0" tIns="0" rIns="0" bIns="0" rtlCol="0" anchor="t">
              <a:spAutoFit/>
            </a:bodyPr>
            <a:lstStyle/>
            <a:p>
              <a:pPr>
                <a:lnSpc>
                  <a:spcPts val="2990"/>
                </a:lnSpc>
              </a:pPr>
              <a:r>
                <a:rPr lang="en-US" sz="2300" b="1" dirty="0">
                  <a:solidFill>
                    <a:schemeClr val="tx2">
                      <a:lumMod val="50000"/>
                    </a:schemeClr>
                  </a:solidFill>
                  <a:effectLst>
                    <a:outerShdw blurRad="38100" dist="38100" dir="2700000" algn="tl">
                      <a:srgbClr val="000000">
                        <a:alpha val="43137"/>
                      </a:srgbClr>
                    </a:outerShdw>
                  </a:effectLst>
                  <a:latin typeface="Overpass"/>
                </a:rPr>
                <a:t>Sel, akarsu yatağına taşıyabileceğinden fazla su gelmesi Topraklar genel olarak üst üste farklı kaya ve katmanların yüzyıllardır birikmesi ile oluşmaktadır. Oluşan bu farklı tabakalar suyu emme ve doyuma ulaşma açısından birbirlerinden farklılık göstermektedir. Doyan veya doyma noktasına gelen zemin, üzerindeki bitki örtüsünün de yapısına uygun olarak kayganlaşır. Şayet arazi fazla eğimli ve onu bir arada tutacak bitki örtüsünden yoksun ise kayganlaşan yüzey, üzerindeki kütleyi taşıyamaz hâle gelir ve aniden kayarak çok büyük oranda kütle hareketi meydana gelir</a:t>
              </a:r>
            </a:p>
          </p:txBody>
        </p:sp>
      </p:grpSp>
      <p:grpSp>
        <p:nvGrpSpPr>
          <p:cNvPr id="9" name="Group 9"/>
          <p:cNvGrpSpPr/>
          <p:nvPr/>
        </p:nvGrpSpPr>
        <p:grpSpPr>
          <a:xfrm>
            <a:off x="1028700" y="2209391"/>
            <a:ext cx="8293143" cy="2944269"/>
            <a:chOff x="0" y="-38100"/>
            <a:chExt cx="11057524" cy="3925692"/>
          </a:xfrm>
        </p:grpSpPr>
        <p:sp>
          <p:nvSpPr>
            <p:cNvPr id="10" name="TextBox 10"/>
            <p:cNvSpPr txBox="1"/>
            <p:nvPr/>
          </p:nvSpPr>
          <p:spPr>
            <a:xfrm>
              <a:off x="0" y="-38100"/>
              <a:ext cx="11057524" cy="803639"/>
            </a:xfrm>
            <a:prstGeom prst="rect">
              <a:avLst/>
            </a:prstGeom>
          </p:spPr>
          <p:txBody>
            <a:bodyPr lIns="0" tIns="0" rIns="0" bIns="0" rtlCol="0" anchor="t">
              <a:spAutoFit/>
            </a:bodyPr>
            <a:lstStyle/>
            <a:p>
              <a:pPr>
                <a:lnSpc>
                  <a:spcPts val="4680"/>
                </a:lnSpc>
              </a:pPr>
              <a:r>
                <a:rPr lang="en-US" sz="3600" dirty="0" smtClean="0">
                  <a:solidFill>
                    <a:srgbClr val="C00000"/>
                  </a:solidFill>
                  <a:latin typeface="Baloo"/>
                </a:rPr>
                <a:t>ÇIĞ</a:t>
              </a:r>
              <a:endParaRPr lang="en-US" sz="3600" dirty="0">
                <a:solidFill>
                  <a:srgbClr val="C00000"/>
                </a:solidFill>
                <a:latin typeface="Baloo"/>
              </a:endParaRPr>
            </a:p>
          </p:txBody>
        </p:sp>
        <p:sp>
          <p:nvSpPr>
            <p:cNvPr id="11" name="TextBox 11"/>
            <p:cNvSpPr txBox="1"/>
            <p:nvPr/>
          </p:nvSpPr>
          <p:spPr>
            <a:xfrm>
              <a:off x="0" y="984425"/>
              <a:ext cx="11057524" cy="2903167"/>
            </a:xfrm>
            <a:prstGeom prst="rect">
              <a:avLst/>
            </a:prstGeom>
          </p:spPr>
          <p:txBody>
            <a:bodyPr lIns="0" tIns="0" rIns="0" bIns="0" rtlCol="0" anchor="t">
              <a:spAutoFit/>
            </a:bodyPr>
            <a:lstStyle/>
            <a:p>
              <a:pPr>
                <a:lnSpc>
                  <a:spcPts val="3380"/>
                </a:lnSpc>
              </a:pPr>
              <a:r>
                <a:rPr lang="en-US" sz="2600" b="1" dirty="0">
                  <a:solidFill>
                    <a:schemeClr val="tx2">
                      <a:lumMod val="50000"/>
                    </a:schemeClr>
                  </a:solidFill>
                  <a:effectLst>
                    <a:outerShdw blurRad="38100" dist="38100" dir="2700000" algn="tl">
                      <a:srgbClr val="000000">
                        <a:alpha val="43137"/>
                      </a:srgbClr>
                    </a:outerShdw>
                  </a:effectLst>
                  <a:latin typeface="Overpass"/>
                </a:rPr>
                <a:t>Çığ, özellikle bitki örtüsü bakımından zayıf, eğimin yüksek olduğu arazilerde katmanlar hâlinde birikmiş olan kar kütlesinin iç ve dış kuvvetlerin etkisiyle, ani olarak bulunduğu yerden eğimi yönünde hızla kaymasıdır</a:t>
              </a: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TotalTime>
  <Words>1491</Words>
  <Application>Microsoft Office PowerPoint</Application>
  <PresentationFormat>Özel</PresentationFormat>
  <Paragraphs>84</Paragraphs>
  <Slides>16</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16</vt:i4>
      </vt:variant>
    </vt:vector>
  </HeadingPairs>
  <TitlesOfParts>
    <vt:vector size="23" baseType="lpstr">
      <vt:lpstr>Montserrat Extra-Light</vt:lpstr>
      <vt:lpstr>Arial</vt:lpstr>
      <vt:lpstr>Baloo</vt:lpstr>
      <vt:lpstr>Calibri</vt:lpstr>
      <vt:lpstr>Overpass</vt:lpstr>
      <vt:lpstr>Wingdings</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Doğal Afet Travması Modulü</dc:title>
  <dc:creator>HP</dc:creator>
  <cp:lastModifiedBy>HP</cp:lastModifiedBy>
  <cp:revision>20</cp:revision>
  <dcterms:created xsi:type="dcterms:W3CDTF">2006-08-16T00:00:00Z</dcterms:created>
  <dcterms:modified xsi:type="dcterms:W3CDTF">2022-03-04T08:47:27Z</dcterms:modified>
  <dc:identifier>DAEy-PbxHjw</dc:identifier>
</cp:coreProperties>
</file>