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1" r:id="rId3"/>
    <p:sldId id="257" r:id="rId4"/>
    <p:sldId id="282" r:id="rId5"/>
    <p:sldId id="258" r:id="rId6"/>
    <p:sldId id="283" r:id="rId7"/>
    <p:sldId id="259" r:id="rId8"/>
    <p:sldId id="284" r:id="rId9"/>
    <p:sldId id="260" r:id="rId10"/>
    <p:sldId id="261" r:id="rId11"/>
    <p:sldId id="285" r:id="rId12"/>
    <p:sldId id="262" r:id="rId13"/>
    <p:sldId id="263" r:id="rId14"/>
    <p:sldId id="264" r:id="rId15"/>
    <p:sldId id="286" r:id="rId16"/>
    <p:sldId id="265" r:id="rId17"/>
    <p:sldId id="266" r:id="rId18"/>
    <p:sldId id="267" r:id="rId19"/>
    <p:sldId id="28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582"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5.03.2021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14414" y="1857364"/>
            <a:ext cx="7170634" cy="928694"/>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BEDENSEL YETERSİZLİKLER</a:t>
            </a:r>
            <a:br>
              <a:rPr lang="tr-TR" dirty="0" smtClean="0"/>
            </a:br>
            <a:endParaRPr lang="tr-TR" dirty="0"/>
          </a:p>
        </p:txBody>
      </p:sp>
      <p:sp>
        <p:nvSpPr>
          <p:cNvPr id="3" name="2 Alt Başlık"/>
          <p:cNvSpPr>
            <a:spLocks noGrp="1"/>
          </p:cNvSpPr>
          <p:nvPr>
            <p:ph type="subTitle" idx="1"/>
          </p:nvPr>
        </p:nvSpPr>
        <p:spPr>
          <a:xfrm>
            <a:off x="533400" y="3228536"/>
            <a:ext cx="7854696" cy="2843670"/>
          </a:xfrm>
        </p:spPr>
        <p:txBody>
          <a:bodyPr>
            <a:normAutofit/>
          </a:bodyPr>
          <a:lstStyle/>
          <a:p>
            <a:pPr algn="ctr"/>
            <a:endParaRPr lang="tr-TR" b="1" dirty="0" smtClean="0"/>
          </a:p>
          <a:p>
            <a:pPr algn="ctr"/>
            <a:endParaRPr lang="tr-TR" b="1" dirty="0" smtClean="0"/>
          </a:p>
          <a:p>
            <a:pPr algn="ctr"/>
            <a:endParaRPr lang="tr-TR" b="1" dirty="0" smtClean="0"/>
          </a:p>
          <a:p>
            <a:pPr algn="ctr"/>
            <a:r>
              <a:rPr lang="tr-TR" b="1" dirty="0" smtClean="0"/>
              <a:t>MART-2021</a:t>
            </a:r>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dirty="0"/>
          </a:p>
        </p:txBody>
      </p:sp>
      <p:pic>
        <p:nvPicPr>
          <p:cNvPr id="29697" name="Picture 1"/>
          <p:cNvPicPr>
            <a:picLocks noChangeAspect="1" noChangeArrowheads="1"/>
          </p:cNvPicPr>
          <p:nvPr/>
        </p:nvPicPr>
        <p:blipFill>
          <a:blip r:embed="rId2"/>
          <a:srcRect/>
          <a:stretch>
            <a:fillRect/>
          </a:stretch>
        </p:blipFill>
        <p:spPr bwMode="auto">
          <a:xfrm>
            <a:off x="2285984" y="2214554"/>
            <a:ext cx="4000528" cy="2071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t>Sıklıkla yorgunluktan şikayet ederler.</a:t>
            </a:r>
          </a:p>
          <a:p>
            <a:r>
              <a:rPr lang="tr-TR" dirty="0" smtClean="0"/>
              <a:t>Yetersizlikten etkilenme düzeylerine göre uyum, konuşma ve öğrenme güçlükleri de görülebilir.</a:t>
            </a:r>
          </a:p>
          <a:p>
            <a:r>
              <a:rPr lang="tr-TR" dirty="0" smtClean="0"/>
              <a:t>Düşük benlik algısı görülebilir. Çocukların gelişimlerini ve dolayısıyla özelliklerini etkileyen pek çok faktör söz konusudur. Çocukta ortopedik yada </a:t>
            </a:r>
            <a:r>
              <a:rPr lang="tr-TR" dirty="0" err="1" smtClean="0"/>
              <a:t>sağlıkyetersizliği</a:t>
            </a:r>
            <a:r>
              <a:rPr lang="tr-TR" dirty="0" smtClean="0"/>
              <a:t> olması durumunda çocuğun gelişimini etkileyen faktörlerin sayısı ve niteliği artmakta ve değişmektedir. Yetersizliğin neden olduğu durumların yanı sıra ailenin eğitim düzeyi, sosyoekonomik durumu, kardeş sayısı, bulundukları çevre gibi etkenler çocuğun gelişiminde büyük rol oynamaktadır.</a:t>
            </a:r>
          </a:p>
          <a:p>
            <a:pPr>
              <a:buNone/>
            </a:pPr>
            <a:endParaRPr lang="tr-TR" dirty="0" smtClean="0"/>
          </a:p>
          <a:p>
            <a:r>
              <a:rPr lang="tr-TR" dirty="0" smtClean="0"/>
              <a:t>Ortopedik yetersizliği olan çocukların kendilerine özgü fiziksel, dil, konuşma, zihinsel sosyal ve duygusal özellikleri bulunmamaktadır.</a:t>
            </a:r>
          </a:p>
          <a:p>
            <a:pPr marL="0" indent="0">
              <a:buNone/>
            </a:pPr>
            <a:r>
              <a:rPr lang="tr-TR" dirty="0" smtClean="0"/>
              <a:t> </a:t>
            </a:r>
          </a:p>
          <a:p>
            <a:r>
              <a:rPr lang="tr-TR" dirty="0" smtClean="0"/>
              <a:t>Bedensel yetersiz olan çocukların tümünde ortak olan özellik bedensel hareketlerinin normal olarak işlevde bulunmalarının engellenmiş olmasıdır.</a:t>
            </a:r>
          </a:p>
          <a:p>
            <a:pPr>
              <a:buNone/>
            </a:pPr>
            <a:endParaRPr lang="tr-TR" dirty="0" smtClean="0"/>
          </a:p>
          <a:p>
            <a:r>
              <a:rPr lang="tr-TR" dirty="0" smtClean="0"/>
              <a:t>Bu çocuklarda denge bozuklukları görülür.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dirty="0"/>
          </a:p>
        </p:txBody>
      </p:sp>
      <p:pic>
        <p:nvPicPr>
          <p:cNvPr id="43010" name="Picture 2" descr="C:\Users\X\Desktop\BED 5.jpg"/>
          <p:cNvPicPr>
            <a:picLocks noChangeAspect="1" noChangeArrowheads="1"/>
          </p:cNvPicPr>
          <p:nvPr/>
        </p:nvPicPr>
        <p:blipFill>
          <a:blip r:embed="rId2"/>
          <a:srcRect/>
          <a:stretch>
            <a:fillRect/>
          </a:stretch>
        </p:blipFill>
        <p:spPr bwMode="auto">
          <a:xfrm>
            <a:off x="2500298" y="2557462"/>
            <a:ext cx="3381389" cy="265748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935480"/>
            <a:ext cx="8435280" cy="4389120"/>
          </a:xfrm>
        </p:spPr>
        <p:txBody>
          <a:bodyPr>
            <a:normAutofit fontScale="77500" lnSpcReduction="20000"/>
          </a:bodyPr>
          <a:lstStyle/>
          <a:p>
            <a:r>
              <a:rPr lang="tr-TR" dirty="0" smtClean="0"/>
              <a:t>Bedensel yetersizliği olan çocukların pek çoğunun zorunlu olarak doktora gitmesi veya çok hastalanması nedeniyle evde yatması okuldan ve derslerden geri kalmasına neden olmaktadır. Normal zeka düzeyinde olsa dahi bu durumlarından dolayı okul başarıları düşüktür.</a:t>
            </a:r>
          </a:p>
          <a:p>
            <a:pPr>
              <a:buNone/>
            </a:pPr>
            <a:endParaRPr lang="tr-TR" dirty="0" smtClean="0"/>
          </a:p>
          <a:p>
            <a:r>
              <a:rPr lang="tr-TR" dirty="0" smtClean="0"/>
              <a:t>Yürüme, koşma, tırmanma gibi hareketlerden kaçınırlar.</a:t>
            </a:r>
          </a:p>
          <a:p>
            <a:r>
              <a:rPr lang="tr-TR" dirty="0" smtClean="0"/>
              <a:t>Kendilerine güvenleri azdır.</a:t>
            </a:r>
          </a:p>
          <a:p>
            <a:r>
              <a:rPr lang="tr-TR" dirty="0" smtClean="0"/>
              <a:t>Motor koordinasyonları zayıftır.</a:t>
            </a:r>
          </a:p>
          <a:p>
            <a:r>
              <a:rPr lang="tr-TR" dirty="0" smtClean="0"/>
              <a:t>Bedensel yetersizliği olanların zaman zaman uyum problemleri olduğu bir gerçektir.</a:t>
            </a:r>
          </a:p>
          <a:p>
            <a:r>
              <a:rPr lang="tr-TR" dirty="0" smtClean="0"/>
              <a:t>Ancak bu problemleri bedensel yetersizlikten kaynaklanmaktan çok bedensel yetersizliği olanların toplum tarafından nasıl algılandığı, toplumun onlara yönelik tutum ve davranışlarından kaynaklanmaktadır.</a:t>
            </a:r>
          </a:p>
          <a:p>
            <a:r>
              <a:rPr lang="tr-TR" dirty="0" smtClean="0"/>
              <a:t>Yazı yazmada zorlanırlar.</a:t>
            </a:r>
          </a:p>
          <a:p>
            <a:endParaRPr lang="tr-TR" dirty="0" smtClean="0"/>
          </a:p>
          <a:p>
            <a:endParaRPr lang="tr-TR" dirty="0" smtClean="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smtClean="0"/>
              <a:t>BEDENSEL ENGELLİLİK TÜRLERİ</a:t>
            </a:r>
          </a:p>
          <a:p>
            <a:r>
              <a:rPr lang="tr-TR" b="1" dirty="0" err="1" smtClean="0"/>
              <a:t>Serebral</a:t>
            </a:r>
            <a:r>
              <a:rPr lang="tr-TR" b="1" dirty="0" smtClean="0"/>
              <a:t> </a:t>
            </a:r>
            <a:r>
              <a:rPr lang="tr-TR" b="1" dirty="0" err="1" smtClean="0"/>
              <a:t>Palsi</a:t>
            </a:r>
            <a:r>
              <a:rPr lang="tr-TR" b="1" dirty="0" smtClean="0"/>
              <a:t> (</a:t>
            </a:r>
            <a:r>
              <a:rPr lang="tr-TR" b="1" dirty="0" err="1" smtClean="0"/>
              <a:t>Cerebral</a:t>
            </a:r>
            <a:r>
              <a:rPr lang="tr-TR" b="1" dirty="0" smtClean="0"/>
              <a:t> </a:t>
            </a:r>
            <a:r>
              <a:rPr lang="tr-TR" b="1" dirty="0" err="1" smtClean="0"/>
              <a:t>Palsy</a:t>
            </a:r>
            <a:r>
              <a:rPr lang="tr-TR" b="1" dirty="0" smtClean="0"/>
              <a:t>)</a:t>
            </a:r>
          </a:p>
          <a:p>
            <a:r>
              <a:rPr lang="tr-TR" dirty="0" smtClean="0"/>
              <a:t>Gebeliğin başlangıcı ile ikinci yaşın sonuna kadar ki olan sürede beynin zarar görmesi sonucu oluşan duygu, algı ve hareket bozukluğudur. Bu bozukluk vücudun tamamını etkiliyorsa </a:t>
            </a:r>
            <a:r>
              <a:rPr lang="tr-TR" dirty="0" err="1" smtClean="0"/>
              <a:t>tetraparezi</a:t>
            </a:r>
            <a:r>
              <a:rPr lang="tr-TR" dirty="0" smtClean="0"/>
              <a:t> (</a:t>
            </a:r>
            <a:r>
              <a:rPr lang="tr-TR" dirty="0" err="1" smtClean="0"/>
              <a:t>kuadriparezi</a:t>
            </a:r>
            <a:r>
              <a:rPr lang="tr-TR" dirty="0" smtClean="0"/>
              <a:t>), daha çok bel altı yani </a:t>
            </a:r>
          </a:p>
          <a:p>
            <a:r>
              <a:rPr lang="tr-TR" dirty="0" smtClean="0"/>
              <a:t>bacakları etkilemiş ise </a:t>
            </a:r>
            <a:r>
              <a:rPr lang="tr-TR" dirty="0" err="1" smtClean="0"/>
              <a:t>diparezi</a:t>
            </a:r>
            <a:r>
              <a:rPr lang="tr-TR" dirty="0" smtClean="0"/>
              <a:t> (</a:t>
            </a:r>
            <a:r>
              <a:rPr lang="tr-TR" dirty="0" err="1" smtClean="0"/>
              <a:t>dipleji</a:t>
            </a:r>
            <a:r>
              <a:rPr lang="tr-TR" dirty="0" smtClean="0"/>
              <a:t>), vücudun yarısı etkilenmiş ise </a:t>
            </a:r>
            <a:r>
              <a:rPr lang="tr-TR" dirty="0" err="1" smtClean="0"/>
              <a:t>hemiparezi</a:t>
            </a:r>
            <a:r>
              <a:rPr lang="tr-TR" dirty="0" smtClean="0"/>
              <a:t>, tek kol veya tek bacak etkilenmiş ise </a:t>
            </a:r>
            <a:r>
              <a:rPr lang="tr-TR" dirty="0" err="1" smtClean="0"/>
              <a:t>monoparezi</a:t>
            </a:r>
            <a:r>
              <a:rPr lang="tr-TR" dirty="0" smtClean="0"/>
              <a:t> olarak adlandırılmaktadır.</a:t>
            </a:r>
          </a:p>
          <a:p>
            <a:r>
              <a:rPr lang="tr-TR" dirty="0" smtClean="0"/>
              <a:t>Doğum öncesi, sırası ve sonrasında beynin zedelenmesi sonucunda bedenin kaslarının işleyişi ve eşgüdümünde yetersizliklerin kas zayıflığının ve diğer hareket bozukluklarının görüldüğü bir durumdur. Beyin inmesi bir hastalık değildir. Bulaşıcı değildir. Beyindeki ilerlemeyen bir zedelenmedir. Kişinin el, kol ve bacak hareketlerinde görülen yetersizliklere ek olarak nöbetler ve konuşma problemleri de görülebilir Beyin inmeli çocukların % 40- 60 </a:t>
            </a:r>
            <a:r>
              <a:rPr lang="tr-TR" dirty="0"/>
              <a:t>'</a:t>
            </a:r>
            <a:r>
              <a:rPr lang="tr-TR" dirty="0" err="1"/>
              <a:t>ını</a:t>
            </a:r>
            <a:r>
              <a:rPr lang="tr-TR" dirty="0"/>
              <a:t> spastikler oluşturur. </a:t>
            </a:r>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Ayak atma, uzanma ve tutma gibi istemli hareketler sırasında kasları kontrol edeme ve kaslar arasında eşgüdümü sağlayamama temel özellikleridir. </a:t>
            </a:r>
          </a:p>
          <a:p>
            <a:r>
              <a:rPr lang="tr-TR" dirty="0" smtClean="0"/>
              <a:t>Kol ve bacakları hareket ettirirken, kişinin kendi isteği dışında kaslarda gerilme ve kasılmalar oluşarak hareket etmeyi güçleştirir.</a:t>
            </a:r>
          </a:p>
          <a:p>
            <a:r>
              <a:rPr lang="tr-TR" dirty="0" smtClean="0"/>
              <a:t>Beyin inmesinden etkilenmiş olmanın getirdiği yetersizlikler sadece hareket yetersizlikleriyle sınırlı değildir. </a:t>
            </a:r>
          </a:p>
          <a:p>
            <a:r>
              <a:rPr lang="tr-TR" dirty="0" smtClean="0"/>
              <a:t>Zihinsel süreçler ve duyuların işleyişi de etkilenebilir.</a:t>
            </a:r>
          </a:p>
          <a:p>
            <a:r>
              <a:rPr lang="tr-TR" dirty="0" smtClean="0"/>
              <a:t>Beyin inmesinden etkilenen çocuklardan bir bölümünde işitme, görme yetersizliklerinden, algısal güçlüklerinden, konuşma bozukluklarından ya da zihin yetersizliklerden bir ya da bir kaçı gözlenebilir. </a:t>
            </a:r>
          </a:p>
          <a:p>
            <a:r>
              <a:rPr lang="tr-TR" dirty="0" smtClean="0"/>
              <a:t>Beyin inmesinden etkilenen çocuklardan bir bölümü de normal ya da normalin üzerinde zeka kapasitesine sahip olabilir.</a:t>
            </a:r>
          </a:p>
          <a:p>
            <a:r>
              <a:rPr lang="tr-TR" dirty="0" smtClean="0"/>
              <a:t>Kaslarda istem dışı oluşan gerilme ve kasılmalar amaçlanan hareketlerin yapılmasını engeller ve /veya güç bir şekilde yapılmasına yol açar.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44034" name="Picture 2" descr="C:\Users\X\Desktop\BED 6.jpg"/>
          <p:cNvPicPr>
            <a:picLocks noChangeAspect="1" noChangeArrowheads="1"/>
          </p:cNvPicPr>
          <p:nvPr/>
        </p:nvPicPr>
        <p:blipFill>
          <a:blip r:embed="rId2"/>
          <a:srcRect/>
          <a:stretch>
            <a:fillRect/>
          </a:stretch>
        </p:blipFill>
        <p:spPr bwMode="auto">
          <a:xfrm>
            <a:off x="2143108" y="2505074"/>
            <a:ext cx="4572032" cy="292419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err="1" smtClean="0"/>
              <a:t>Serebral</a:t>
            </a:r>
            <a:r>
              <a:rPr lang="tr-TR" dirty="0" smtClean="0"/>
              <a:t> </a:t>
            </a:r>
            <a:r>
              <a:rPr lang="tr-TR" dirty="0" err="1" smtClean="0"/>
              <a:t>palsinin</a:t>
            </a:r>
            <a:r>
              <a:rPr lang="tr-TR" dirty="0" smtClean="0"/>
              <a:t> 5 farklı çeşidi bulunmaktadır.</a:t>
            </a:r>
          </a:p>
          <a:p>
            <a:r>
              <a:rPr lang="tr-TR" b="1" dirty="0" smtClean="0"/>
              <a:t>Spastik Tip</a:t>
            </a:r>
          </a:p>
          <a:p>
            <a:r>
              <a:rPr lang="tr-TR" dirty="0" smtClean="0"/>
              <a:t>Kasın istem dışı sertleşmesini ifade eden bu durum, bireyin bedensel </a:t>
            </a:r>
          </a:p>
          <a:p>
            <a:r>
              <a:rPr lang="tr-TR" dirty="0" smtClean="0"/>
              <a:t>hareketleri kontrol etmede güçlük çekmesine ve bazı bedensel hareketleri yapamamasına neden olmaktadır.</a:t>
            </a:r>
          </a:p>
          <a:p>
            <a:r>
              <a:rPr lang="tr-TR" b="1" dirty="0" err="1" smtClean="0"/>
              <a:t>Athetoid</a:t>
            </a:r>
            <a:r>
              <a:rPr lang="tr-TR" b="1" dirty="0" smtClean="0"/>
              <a:t>.</a:t>
            </a:r>
          </a:p>
          <a:p>
            <a:r>
              <a:rPr lang="tr-TR" dirty="0" smtClean="0"/>
              <a:t>Beyin inmesinden etkilenenlerin % 15-20'sini oluşturur. Özellikle parmak ve bileklerde istem dışı titrek hareketler oluşur. </a:t>
            </a:r>
          </a:p>
          <a:p>
            <a:r>
              <a:rPr lang="tr-TR" dirty="0" smtClean="0"/>
              <a:t>Kas kümelerinde </a:t>
            </a:r>
            <a:r>
              <a:rPr lang="tr-TR" dirty="0" err="1" smtClean="0"/>
              <a:t>ard</a:t>
            </a:r>
            <a:r>
              <a:rPr lang="tr-TR" dirty="0" smtClean="0"/>
              <a:t> arda kontrol edilemeyen kasılmalar hareketlerin eşgüdümsüz olmasına neden olur. Diyafram ve boyun kaslarının etkilenmiş olduğu durumlarda yutkunmada güçlükler oluşur</a:t>
            </a:r>
          </a:p>
          <a:p>
            <a:r>
              <a:rPr lang="tr-TR" dirty="0" smtClean="0"/>
              <a:t>Bu durum, kasların bazen sertleşmesini bazen de gevşemesini ifade eder.</a:t>
            </a:r>
          </a:p>
          <a:p>
            <a:r>
              <a:rPr lang="tr-TR" b="1" dirty="0" err="1" smtClean="0"/>
              <a:t>Ataksik</a:t>
            </a:r>
            <a:r>
              <a:rPr lang="tr-TR" b="1" dirty="0" smtClean="0"/>
              <a:t> Tip</a:t>
            </a:r>
          </a:p>
          <a:p>
            <a:r>
              <a:rPr lang="tr-TR" dirty="0" smtClean="0"/>
              <a:t>Birey, denge ve koordinasyon bozuklukları yaşar. Hareketlerde titreme görülür.</a:t>
            </a:r>
          </a:p>
          <a:p>
            <a:r>
              <a:rPr lang="tr-TR" b="1" dirty="0" err="1" smtClean="0"/>
              <a:t>Hipotonik</a:t>
            </a:r>
            <a:r>
              <a:rPr lang="tr-TR" b="1" dirty="0" smtClean="0"/>
              <a:t> (Gevşek) Tip</a:t>
            </a:r>
          </a:p>
          <a:p>
            <a:r>
              <a:rPr lang="tr-TR" dirty="0" smtClean="0"/>
              <a:t>Vücuttaki kasların çoğunda görülen gevşekliği ifade eder.</a:t>
            </a:r>
          </a:p>
          <a:p>
            <a:r>
              <a:rPr lang="tr-TR" b="1" dirty="0" smtClean="0"/>
              <a:t>Karışık Tip</a:t>
            </a:r>
          </a:p>
          <a:p>
            <a:r>
              <a:rPr lang="tr-TR" dirty="0" err="1" smtClean="0"/>
              <a:t>Serebral</a:t>
            </a:r>
            <a:r>
              <a:rPr lang="tr-TR" dirty="0" smtClean="0"/>
              <a:t> </a:t>
            </a:r>
            <a:r>
              <a:rPr lang="tr-TR" dirty="0" err="1" smtClean="0"/>
              <a:t>Palsi’nin</a:t>
            </a:r>
            <a:r>
              <a:rPr lang="tr-TR" dirty="0" smtClean="0"/>
              <a:t> farklı tiplerindeki özelliklerin bir arada görülmesini ifade eder.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Kalça Çıkığı</a:t>
            </a:r>
          </a:p>
          <a:p>
            <a:r>
              <a:rPr lang="tr-TR" dirty="0" smtClean="0"/>
              <a:t>İskelet ve eklem bozukluklarına yol açan bir durumdur. Erken tanılandığında, düzeltilmesi çok kolay olmaktadır. Özelikle bebekliğin ilk altı ayında tanılanırsa, düzeltilmesi kolay olur. Daha sonraki dönemlerde tanılandığında, cerrahi müdahale gerekmektedir. Düzeltilemeyen kalça çıkığı durumlarında çocuk aksayarak yürür.</a:t>
            </a:r>
          </a:p>
          <a:p>
            <a:r>
              <a:rPr lang="tr-TR" dirty="0" smtClean="0"/>
              <a:t>Kalça çıkığı okuldaki öğrenmeler için sorun yaratmamaktadır. Diğer çocuklar gibi derslerin ve okulun amaçlarını gerçekleştirmek için özel düzenlemelere gerek yoktur.</a:t>
            </a:r>
          </a:p>
          <a:p>
            <a:r>
              <a:rPr lang="tr-TR" b="1" dirty="0" err="1" smtClean="0"/>
              <a:t>Amputasyon</a:t>
            </a:r>
            <a:endParaRPr lang="tr-TR" b="1" dirty="0" smtClean="0"/>
          </a:p>
          <a:p>
            <a:r>
              <a:rPr lang="tr-TR" dirty="0" smtClean="0"/>
              <a:t>Çocuğun parmağının, elinin, dirsek altından kolunun, omuzdan kolunun ya da kollarının, kalça altından bacağının, diz altından bacağının ya da bacaklarının olmaması durumudur. </a:t>
            </a:r>
          </a:p>
          <a:p>
            <a:r>
              <a:rPr lang="tr-TR" dirty="0" err="1" smtClean="0"/>
              <a:t>Amputasyon</a:t>
            </a:r>
            <a:r>
              <a:rPr lang="tr-TR" dirty="0" smtClean="0"/>
              <a:t> durumları anne karnındaki çeşitli nedenlerden dolayı çocuğun olağan gelişimini tamamlayamamasının sonucu olduğunda bu duruma doğuştan </a:t>
            </a:r>
            <a:r>
              <a:rPr lang="tr-TR" dirty="0" err="1" smtClean="0"/>
              <a:t>ampute</a:t>
            </a:r>
            <a:r>
              <a:rPr lang="tr-TR" dirty="0" smtClean="0"/>
              <a:t> denilir. Kaza ve hastalıklar sonucu kol ve bacaklarda kesikler oluşursa,bunlara da edinilmiş </a:t>
            </a:r>
            <a:r>
              <a:rPr lang="tr-TR" dirty="0" err="1" smtClean="0"/>
              <a:t>ampute</a:t>
            </a:r>
            <a:r>
              <a:rPr lang="tr-TR" dirty="0" smtClean="0"/>
              <a:t> denilir.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t>Kol ve bacaklarda meydana gelen kesiklerden bazıları plastik ve </a:t>
            </a:r>
            <a:r>
              <a:rPr lang="tr-TR" dirty="0" err="1" smtClean="0"/>
              <a:t>rekonstraktiv</a:t>
            </a:r>
            <a:r>
              <a:rPr lang="tr-TR" dirty="0" smtClean="0"/>
              <a:t> ameliyatla düzeltilebilir. Yapay kol ve bacaklarla kaybedilen uzvun işlevini kazandırma yoluna gidilebilir. Yapay kol ve bacakların kullanımını kazandırma gibi ek sağaltıma gereksinimleri olabilir. Mimari engellerin kaldırılması ve araç gereçlerde çocuğun özelliğine göre düzenlemeler yapma, çocuğun bağımsız şekilde akranlarıyla birlikte eğitim ve öğretimden yararlanması için çoğu zaman yeterli olmaktadır.</a:t>
            </a:r>
          </a:p>
          <a:p>
            <a:r>
              <a:rPr lang="tr-TR" dirty="0" smtClean="0"/>
              <a:t>Merkezi Sinir Sistemini Etkileyen </a:t>
            </a:r>
            <a:r>
              <a:rPr lang="tr-TR" dirty="0" err="1" smtClean="0"/>
              <a:t>Dejeneratif</a:t>
            </a:r>
            <a:r>
              <a:rPr lang="tr-TR" dirty="0" smtClean="0"/>
              <a:t>, </a:t>
            </a:r>
            <a:r>
              <a:rPr lang="tr-TR" dirty="0" err="1" smtClean="0"/>
              <a:t>Metabolik</a:t>
            </a:r>
            <a:r>
              <a:rPr lang="tr-TR" dirty="0" smtClean="0"/>
              <a:t> ve Genetik Kökenli Hastalıklar</a:t>
            </a:r>
          </a:p>
          <a:p>
            <a:r>
              <a:rPr lang="tr-TR" dirty="0" smtClean="0"/>
              <a:t>Bu hastalıklara; </a:t>
            </a:r>
            <a:r>
              <a:rPr lang="tr-TR" dirty="0" err="1" smtClean="0"/>
              <a:t>Down</a:t>
            </a:r>
            <a:r>
              <a:rPr lang="tr-TR" dirty="0" smtClean="0"/>
              <a:t> sendromu, </a:t>
            </a:r>
            <a:r>
              <a:rPr lang="tr-TR" dirty="0" err="1" smtClean="0"/>
              <a:t>Subakut</a:t>
            </a:r>
            <a:r>
              <a:rPr lang="tr-TR" dirty="0" smtClean="0"/>
              <a:t> </a:t>
            </a:r>
            <a:r>
              <a:rPr lang="tr-TR" dirty="0" err="1" smtClean="0"/>
              <a:t>sklerozon</a:t>
            </a:r>
            <a:r>
              <a:rPr lang="tr-TR" dirty="0" smtClean="0"/>
              <a:t> </a:t>
            </a:r>
            <a:r>
              <a:rPr lang="tr-TR" dirty="0" err="1" smtClean="0"/>
              <a:t>panensefalit</a:t>
            </a:r>
            <a:r>
              <a:rPr lang="tr-TR" dirty="0" smtClean="0"/>
              <a:t>, </a:t>
            </a:r>
            <a:r>
              <a:rPr lang="tr-TR" dirty="0" err="1" smtClean="0"/>
              <a:t>Jobert</a:t>
            </a:r>
            <a:r>
              <a:rPr lang="tr-TR" dirty="0" smtClean="0"/>
              <a:t> sendromu, </a:t>
            </a:r>
            <a:r>
              <a:rPr lang="tr-TR" dirty="0" err="1" smtClean="0"/>
              <a:t>Rett</a:t>
            </a:r>
            <a:r>
              <a:rPr lang="tr-TR" dirty="0" smtClean="0"/>
              <a:t> sendromu, </a:t>
            </a:r>
            <a:r>
              <a:rPr lang="tr-TR" dirty="0" err="1" smtClean="0"/>
              <a:t>Prader</a:t>
            </a:r>
            <a:r>
              <a:rPr lang="tr-TR" dirty="0"/>
              <a:t> </a:t>
            </a:r>
            <a:r>
              <a:rPr lang="tr-TR" dirty="0" err="1" smtClean="0"/>
              <a:t>Willi</a:t>
            </a:r>
            <a:r>
              <a:rPr lang="tr-TR" dirty="0" smtClean="0"/>
              <a:t> sendromu ve Williams sendromu örnek olarak gösterilebilir.</a:t>
            </a:r>
          </a:p>
          <a:p>
            <a:r>
              <a:rPr lang="tr-TR" dirty="0" err="1" smtClean="0"/>
              <a:t>Mental</a:t>
            </a:r>
            <a:r>
              <a:rPr lang="tr-TR" dirty="0" smtClean="0"/>
              <a:t> Motor Gerilik (</a:t>
            </a:r>
            <a:r>
              <a:rPr lang="tr-TR" dirty="0" err="1" smtClean="0"/>
              <a:t>Mental</a:t>
            </a:r>
            <a:r>
              <a:rPr lang="tr-TR" dirty="0" smtClean="0"/>
              <a:t> Motor </a:t>
            </a:r>
            <a:r>
              <a:rPr lang="tr-TR" dirty="0" err="1" smtClean="0"/>
              <a:t>Retardasyon</a:t>
            </a:r>
            <a:r>
              <a:rPr lang="tr-TR" dirty="0" smtClean="0"/>
              <a:t>) Zeka, algı ve bedensel yeterlilikteki geriliğin bir arada görüldüğü durumdur.</a:t>
            </a:r>
          </a:p>
          <a:p>
            <a:r>
              <a:rPr lang="tr-TR" dirty="0" smtClean="0"/>
              <a:t>Doğuştan Kol Felci (</a:t>
            </a:r>
            <a:r>
              <a:rPr lang="tr-TR" dirty="0" err="1" smtClean="0"/>
              <a:t>Brakial</a:t>
            </a:r>
            <a:r>
              <a:rPr lang="tr-TR" dirty="0" smtClean="0"/>
              <a:t> </a:t>
            </a:r>
            <a:r>
              <a:rPr lang="tr-TR" dirty="0" err="1" smtClean="0"/>
              <a:t>Pleksus</a:t>
            </a:r>
            <a:r>
              <a:rPr lang="tr-TR" dirty="0" smtClean="0"/>
              <a:t> Yaralanması) Doğum anında kola giden sinirlerin zarar görmesi sonucu ortaya çıkan felç durumudur. Etkilenen kolda tamamen bir felç görülebileceği gibi elde ya da omuzdaki kasların zayıflığı şeklinde de görülebilir.</a:t>
            </a:r>
          </a:p>
          <a:p>
            <a:r>
              <a:rPr lang="tr-TR" dirty="0" smtClean="0"/>
              <a:t>Omurilik Kapanma </a:t>
            </a:r>
            <a:r>
              <a:rPr lang="tr-TR" dirty="0" err="1" smtClean="0"/>
              <a:t>Defektleri</a:t>
            </a:r>
            <a:r>
              <a:rPr lang="tr-TR" dirty="0" smtClean="0"/>
              <a:t> (</a:t>
            </a:r>
            <a:r>
              <a:rPr lang="tr-TR" dirty="0" err="1" smtClean="0"/>
              <a:t>Spina</a:t>
            </a:r>
            <a:r>
              <a:rPr lang="tr-TR" dirty="0" smtClean="0"/>
              <a:t> Bifida-Meningomyelosel</a:t>
            </a:r>
            <a:r>
              <a:rPr lang="tr-TR" dirty="0"/>
              <a:t>)</a:t>
            </a:r>
          </a:p>
          <a:p>
            <a:r>
              <a:rPr lang="tr-TR" dirty="0"/>
              <a:t>Omurilik ve omurilik sıvısının dışarıya doğru fıtıklaştığı, tek bacak veya iki bacakta çeşitli derecelerde görülebilen felçlere neden olan bir hastalıktır.</a:t>
            </a:r>
          </a:p>
          <a:p>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5058" name="Picture 2" descr="C:\Users\X\Desktop\BED 7.jpg"/>
          <p:cNvPicPr>
            <a:picLocks noGrp="1" noChangeAspect="1" noChangeArrowheads="1"/>
          </p:cNvPicPr>
          <p:nvPr>
            <p:ph idx="1"/>
          </p:nvPr>
        </p:nvPicPr>
        <p:blipFill>
          <a:blip r:embed="rId2"/>
          <a:srcRect/>
          <a:stretch>
            <a:fillRect/>
          </a:stretch>
        </p:blipFill>
        <p:spPr bwMode="auto">
          <a:xfrm>
            <a:off x="1857356" y="2500306"/>
            <a:ext cx="5286412" cy="292895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8914" name="Picture 2" descr="C:\Users\X\Desktop\BED1.jpg"/>
          <p:cNvPicPr>
            <a:picLocks noGrp="1" noChangeAspect="1" noChangeArrowheads="1"/>
          </p:cNvPicPr>
          <p:nvPr>
            <p:ph idx="1"/>
          </p:nvPr>
        </p:nvPicPr>
        <p:blipFill>
          <a:blip r:embed="rId2"/>
          <a:srcRect/>
          <a:stretch>
            <a:fillRect/>
          </a:stretch>
        </p:blipFill>
        <p:spPr bwMode="auto">
          <a:xfrm>
            <a:off x="2285984" y="2354857"/>
            <a:ext cx="4071966" cy="293153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Bazı hastalarda beyin omurilik sıvısının, beyinde birikmesi ve buna bağlı olarak başın büyümesi (hidrosefali) durumu ile de karşılaşılabilir.</a:t>
            </a:r>
          </a:p>
          <a:p>
            <a:r>
              <a:rPr lang="tr-TR" b="1" dirty="0" smtClean="0"/>
              <a:t>Doğuştan Kas Hastalıkları</a:t>
            </a:r>
          </a:p>
          <a:p>
            <a:r>
              <a:rPr lang="tr-TR" dirty="0" smtClean="0"/>
              <a:t>Doğumdan itibaren görülen kas güçsüzlüğü ve eklem sertliği gibi özellikleri içene alan hastalıklardır.</a:t>
            </a:r>
          </a:p>
          <a:p>
            <a:r>
              <a:rPr lang="tr-TR" dirty="0" err="1" smtClean="0"/>
              <a:t>Travmatik</a:t>
            </a:r>
            <a:r>
              <a:rPr lang="tr-TR" dirty="0" smtClean="0"/>
              <a:t> Nedenli Merkezi Sinir Sistemi Yaralanmaları</a:t>
            </a:r>
          </a:p>
          <a:p>
            <a:r>
              <a:rPr lang="tr-TR" dirty="0" smtClean="0"/>
              <a:t>Trafik kazası, düşme veya silahla yaralanma gibi nedenlerle oluşabilen, sinir sistemindeki kalıcı ya da geçici engele neden olan durumlardır.</a:t>
            </a:r>
          </a:p>
          <a:p>
            <a:r>
              <a:rPr lang="tr-TR" dirty="0" smtClean="0"/>
              <a:t>Süregelen Hastalıklardan Kaynaklanan Motor Gelişim Gerilikleri</a:t>
            </a:r>
          </a:p>
          <a:p>
            <a:r>
              <a:rPr lang="tr-TR" dirty="0" smtClean="0"/>
              <a:t>Yaşam boyu devam eden ve bireyin ince ve kaba motor becerilerinde geriliğe yol açabilen </a:t>
            </a:r>
          </a:p>
          <a:p>
            <a:r>
              <a:rPr lang="tr-TR" dirty="0" smtClean="0"/>
              <a:t>durumlardır.</a:t>
            </a:r>
          </a:p>
          <a:p>
            <a:r>
              <a:rPr lang="tr-TR" dirty="0" smtClean="0"/>
              <a:t>Epilepsi, </a:t>
            </a:r>
            <a:r>
              <a:rPr lang="tr-TR" dirty="0" err="1" smtClean="0"/>
              <a:t>süregen</a:t>
            </a:r>
            <a:r>
              <a:rPr lang="tr-TR" dirty="0" smtClean="0"/>
              <a:t> hastalıklara örnek verilebilecek en yaygın görülen hastalıktır.</a:t>
            </a:r>
          </a:p>
          <a:p>
            <a:r>
              <a:rPr lang="tr-TR" dirty="0" smtClean="0"/>
              <a:t>Ülkemizde nüfusun %12’sini engelli bireyler oluşturmaktadır. Bu rakamın içerisinde fiziksel engellilik, zihinsel engellilik, kronik hastalık ve organ kayıpları gibi tüm engellilik halleri bulunmaktadır.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1200" dirty="0" smtClean="0"/>
              <a:t>Sadece zihinsel engelli, ortopedik (bedensel) engelli, işitme engelli , görme engelli ve dil ve konuşma güçlüğü çeken </a:t>
            </a:r>
          </a:p>
          <a:p>
            <a:r>
              <a:rPr lang="tr-TR" sz="1200" dirty="0" smtClean="0"/>
              <a:t>bireylerin sayısı ise ülke nüfusunun %2,5 denk gelmektedir. </a:t>
            </a:r>
          </a:p>
          <a:p>
            <a:r>
              <a:rPr lang="tr-TR" sz="1200" dirty="0" smtClean="0"/>
              <a:t>Bedensel yetersizliği olan öğrenciler:</a:t>
            </a:r>
          </a:p>
          <a:p>
            <a:r>
              <a:rPr lang="tr-TR" sz="1200" dirty="0" smtClean="0"/>
              <a:t>Ek engeli olanlar dışında yalnızca bedensel engeli olanların toplam öğrenci nüfusu  içindeki oranları %2,4 olarak </a:t>
            </a:r>
          </a:p>
          <a:p>
            <a:r>
              <a:rPr lang="tr-TR" sz="1200" dirty="0" smtClean="0"/>
              <a:t>kaydedilmektedir.</a:t>
            </a:r>
          </a:p>
          <a:p>
            <a:r>
              <a:rPr lang="tr-TR" sz="1200" dirty="0" smtClean="0"/>
              <a:t>Kaba bir hesap ile bu sayı yaklaşık 2 milyon kişidir</a:t>
            </a:r>
          </a:p>
          <a:p>
            <a:r>
              <a:rPr lang="tr-TR" sz="1200" dirty="0" smtClean="0"/>
              <a:t>Görüldüğü gibi engelli  birey sayısı oldukça fazladır.  </a:t>
            </a:r>
          </a:p>
          <a:p>
            <a:r>
              <a:rPr lang="tr-TR" sz="1200" b="1" dirty="0" smtClean="0"/>
              <a:t>BEDENSEL ENGELLİLİK NEDENLERİ</a:t>
            </a:r>
          </a:p>
          <a:p>
            <a:r>
              <a:rPr lang="tr-TR" sz="1200" dirty="0" smtClean="0"/>
              <a:t>Bedensel yetersizliklere ateşli  hastalıklar, oksijen yetmezliği, zehirlenme ve kazalar neden olmaktadır.</a:t>
            </a:r>
          </a:p>
          <a:p>
            <a:r>
              <a:rPr lang="tr-TR" sz="1200" dirty="0" smtClean="0"/>
              <a:t>Merkezi sinir sisteminin zedelenmesi, beynin ve omuriliğin zedelenmesini ifade etmektedir.</a:t>
            </a:r>
          </a:p>
          <a:p>
            <a:r>
              <a:rPr lang="tr-TR" sz="1200" dirty="0" smtClean="0"/>
              <a:t>Merkezi sinir sisteminin zedelenmesi sonucunda yetersizlikler kaslarda zayıflık, inme ve eşgüdümsüzlük şeklinde kendini gösterir. </a:t>
            </a:r>
          </a:p>
          <a:p>
            <a:r>
              <a:rPr lang="tr-TR" sz="1200" dirty="0" smtClean="0"/>
              <a:t>Bireyin davranışlarına etkisi ise; zihinsel gerilik, algısal problemler, eşgüdüm yoksunluğu, dikkat dağınıklığı ve konuşma bozukluğu olarak kendini göstermektedir.</a:t>
            </a:r>
          </a:p>
          <a:p>
            <a:r>
              <a:rPr lang="tr-TR" sz="1200" dirty="0" smtClean="0"/>
              <a:t>Kas iskelet sisteminin etkilenmesi sonucu ortaya çıkan bedensel yetersizlikler doğuştan olabileceği gibi sonradan  da kazanılabilmektedir. Nedenleri arasında kalıtsal bozukluklar, bulaşıcı hastalıklar, kazalar ya da gelişim yetersizlikleri  yer alabilmektedir. Bu grupta yer alan yetersizlikler arasında </a:t>
            </a:r>
            <a:r>
              <a:rPr lang="tr-TR" sz="1200" dirty="0" err="1" smtClean="0"/>
              <a:t>düztabanlılık</a:t>
            </a:r>
            <a:r>
              <a:rPr lang="tr-TR" sz="1200" dirty="0" smtClean="0"/>
              <a:t>, adale erimesi ve kalça çıkığı sayılabilir.</a:t>
            </a:r>
          </a:p>
          <a:p>
            <a:endParaRPr lang="tr-TR"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Doğuştan kazanılan bedensel yetersizliklerin bazıları merkezi sinir sisteminin zedelenmiş olmasından, bazıları da kas iskelet sisteminin etkilenmiş olmasından kaynaklanmaktadır. </a:t>
            </a:r>
          </a:p>
          <a:p>
            <a:r>
              <a:rPr lang="tr-TR" dirty="0" smtClean="0"/>
              <a:t>Bu grupta yer alan yetersizlikler, bel çatlağı </a:t>
            </a:r>
            <a:r>
              <a:rPr lang="tr-TR" dirty="0" err="1" smtClean="0"/>
              <a:t>felci,beyinsel</a:t>
            </a:r>
            <a:r>
              <a:rPr lang="tr-TR" dirty="0" smtClean="0"/>
              <a:t> inme, kalça çıkığı ve doğuştan ampütasyondur. (yani hamilelik döneminde anne karnındaki çocuğun çeşitli nedenlerden dolayı, olağan bir şekilde gelişememesi sonucunda çocuğun parmağı, eli, kolu, yada bacağının bir bölümü olmadan doğması)</a:t>
            </a:r>
          </a:p>
          <a:p>
            <a:pPr>
              <a:buNone/>
            </a:pPr>
            <a:endParaRPr lang="tr-TR" dirty="0" smtClean="0"/>
          </a:p>
          <a:p>
            <a:r>
              <a:rPr lang="tr-TR" dirty="0" smtClean="0"/>
              <a:t>Kazalar ve diğer hastalıklar sonucunda ortaya çıkan bedensel yetersizlikler ve süreğen hastalıklar grubuna, düşme, yanma, zehirlenme ve trafik kazaları gibi kazalarla, kanser, tüberküloz, ateşli romatizma ve şeker hastalığı gibi hastalıklar girmektedir</a:t>
            </a:r>
          </a:p>
          <a:p>
            <a:r>
              <a:rPr lang="tr-TR" dirty="0" smtClean="0"/>
              <a:t>Kazalar merkezi sinir sistemini zedeleyebilir ya da </a:t>
            </a:r>
            <a:r>
              <a:rPr lang="tr-TR" dirty="0" err="1" smtClean="0"/>
              <a:t>amputasyona</a:t>
            </a:r>
            <a:r>
              <a:rPr lang="tr-TR" dirty="0" smtClean="0"/>
              <a:t> neden olabilmektedir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marL="0" indent="0">
              <a:buNone/>
            </a:pPr>
            <a:r>
              <a:rPr lang="tr-TR" b="1" dirty="0" smtClean="0"/>
              <a:t>BEDENSEL ENGELLİ BİREYLERİN EĞİTİM ORTAMLARI</a:t>
            </a:r>
          </a:p>
          <a:p>
            <a:r>
              <a:rPr lang="tr-TR" dirty="0" smtClean="0"/>
              <a:t>Beyin inmesinden etkilenen çocukların eğitsel sorunları, yetersizlikleri gibi çeşitlilik gösterir. Ortopedik yetersizlikleri olan çocuklar için mimari engellerin kaldırılması ve özel araç gereçlerle donatma yeterli olur. </a:t>
            </a:r>
          </a:p>
          <a:p>
            <a:r>
              <a:rPr lang="tr-TR" dirty="0" smtClean="0"/>
              <a:t> Kaynaştırma yoluyla eğitimlerine devam eden bedensel engelli öğrencilerin yetersizlik türü, eğitim performansı ve ihtiyacına göre; araç-gereç, eğitim materyalleri, öğretim yöntem ve teknikleri ile ölçme ve değerlendirmede gerekli tedbirler alınarak düzenlemeler yapılır.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marL="0" indent="0">
              <a:buNone/>
            </a:pPr>
            <a:r>
              <a:rPr lang="tr-TR" b="1" dirty="0" smtClean="0"/>
              <a:t>BEDENSEL ENGELLİLERİN AİLELERİNE ÖNERİLER</a:t>
            </a:r>
            <a:r>
              <a:rPr lang="tr-TR" dirty="0" smtClean="0">
                <a:sym typeface="Symbol"/>
              </a:rPr>
              <a:t></a:t>
            </a:r>
            <a:endParaRPr lang="tr-TR" dirty="0">
              <a:sym typeface="Symbol"/>
            </a:endParaRPr>
          </a:p>
          <a:p>
            <a:r>
              <a:rPr lang="tr-TR" dirty="0" smtClean="0"/>
              <a:t>Doğuştan kalça çıkıklığı, doğuştan kol veya bacaklarda bir eksiklik, herhangi bir kaza sonucu kol veya bacağının bir kısmının veya tamamının kaybedilmesi, romatizma hastalıklar vb. bedensel yetersizlikler, kas iskelet sisteminin doğuştan veya sonradan etkilenmesi hastalanması sonucunda da açığa çıkarabilir. Doğru tanının zamanında konması, gerekenlerin geç kalınmadan yapılması çocuğun durumunun izin verdiği en üst düzeye ulaşması için ön şarttır. </a:t>
            </a:r>
          </a:p>
          <a:p>
            <a:r>
              <a:rPr lang="tr-TR" dirty="0" smtClean="0"/>
              <a:t>Çocuk felci tanısı konan çocukların hayati tehlikeyi atlatması için gereken çalışmalar yapıldıktan sonra, daha önce hiçbir sorunu olmayan çocuğun bacağında, kolunda zayıflama, kuvvetsizlik olabilir. Çocuk büyürken zayıf olan kol ve bacakları kullanılmamaya bağlı olarak incelebilir. Zamanla bu bölgeler diğer kol ve bacağa göre kısa kalabilir. </a:t>
            </a:r>
          </a:p>
          <a:p>
            <a:r>
              <a:rPr lang="tr-TR" dirty="0" smtClean="0"/>
              <a:t>Bunları önlemek amacıyla ve bu bölgelerin kuvvetini yeniden kazanması için fizyoterapistler tarafından verilecek egzersiz programını düzenli bir şekilde yapmanız gerektiğini unutmayın</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935480"/>
            <a:ext cx="8435280" cy="4389120"/>
          </a:xfrm>
        </p:spPr>
        <p:txBody>
          <a:bodyPr>
            <a:normAutofit fontScale="85000" lnSpcReduction="10000"/>
          </a:bodyPr>
          <a:lstStyle/>
          <a:p>
            <a:r>
              <a:rPr lang="tr-TR" dirty="0" smtClean="0"/>
              <a:t>Bebeğinizin yetersizliklerini ve özelliklerini çok iyi tanımanızı öneririz. Böylece yapamayacağı hareketler için onu zorlamamış olursunuz. Zorlanacağı durumlar mutlaka olacaktır.</a:t>
            </a:r>
          </a:p>
          <a:p>
            <a:r>
              <a:rPr lang="tr-TR" dirty="0" smtClean="0"/>
              <a:t>Çocuğunuzun bedensel yetersizliği onun tüm gelişimini olumsuz etkiler. Çocuk eğer emekleyemiyor, yürüyemiyor veya </a:t>
            </a:r>
          </a:p>
          <a:p>
            <a:pPr>
              <a:buNone/>
            </a:pPr>
            <a:r>
              <a:rPr lang="tr-TR" dirty="0" smtClean="0"/>
              <a:t>	oturamıyorsa çevresiyle ilgisi buna bağlı olarak sinirli olacaktır. Çocuğun bedensel yetersizliğine rağmen çevresiyle aynı şekilde ilişki kurmasını sağlamak sizin görevinizdir. Bu nedenle olduğunca çevreyi çocuğun ayağına getirmek, bir değişle emeklemese de,oyuncağı tutamasa da ona oyuncağı göstermek, sesini dinletmek, gözüyle takip etmesini sağlamak çocuğunuzun gelişimine destek olacak etkinliklerdir.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51520" y="1935480"/>
            <a:ext cx="8435280" cy="4389120"/>
          </a:xfrm>
        </p:spPr>
        <p:txBody>
          <a:bodyPr>
            <a:normAutofit fontScale="77500" lnSpcReduction="20000"/>
          </a:bodyPr>
          <a:lstStyle/>
          <a:p>
            <a:r>
              <a:rPr lang="tr-TR" dirty="0" smtClean="0"/>
              <a:t>Bedensel engelli çocuğunuz için doktorunuz ve fizyoterapistiniz çocuğunuzun hareketleri açısından ve kasıntılarını azaltmak için cihaz uygun görmüş olabilir. Bunları nasıl kullanmanız gerektiğini iyi öğrenmeniz gerekmektedir. Çocuğunuz bu cihazları kullanmayı başlangıçta reddedebilir, ağlayabilir. Kısa süreli olarak kullanmaya başlamanız onun alışması açısından daha iyi olacaktır. Tepki gösterdiyse onu fazla ağlatmadan oyun havası içinde oyuncakları ile oyalayarak belki şarkı söyleyerek onu razı etmeye çalışmanızı öneririz.  </a:t>
            </a:r>
          </a:p>
          <a:p>
            <a:pPr>
              <a:buNone/>
            </a:pPr>
            <a:endParaRPr lang="tr-TR" dirty="0" smtClean="0"/>
          </a:p>
          <a:p>
            <a:r>
              <a:rPr lang="tr-TR" dirty="0" smtClean="0"/>
              <a:t>Çocuğunuzun bedensel yetersizliğinin yanında zihinsel yetersizliği yoksa normal okullarda eğitim görmelerinin mümkün olduğunca desteklenmesi gerektiğini de aklımızdan çıkarmayalım Bedensel özürlü çocuklar motor hareket becerilerindeki yetersizlik dışında yaşıtlarıyla ortak özellikleri olduğu için gerekli düzenlemelerle normal okullardan en çok yararlanacak çocuklardır.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Çocuğunuz bedensel yetersizliğinin yanında zihinsel yetersizliği de varsa hedefimiz onun çevresine kendi sınırları içinde en az bağımlı yaşamasını sağlamak olmalıdır. Bu nedenle giyinme, soyunma. yemek yeme, tuvaletini yapma yardımla da olsa basit ev işlerini yapma gibi günlük yaşam becerilerini kazanmasına yardımcı olmak gerekir. </a:t>
            </a:r>
          </a:p>
          <a:p>
            <a:r>
              <a:rPr lang="tr-TR" dirty="0" smtClean="0"/>
              <a:t>Çocuğunuz belki ev dışında bir işte çalışamayacak ancak bu becerileri öğrenmesi onun çevresine en az bağımlı yaşamasını sağlayacaktır. </a:t>
            </a:r>
          </a:p>
          <a:p>
            <a:endParaRPr lang="tr-TR" dirty="0" smtClean="0"/>
          </a:p>
          <a:p>
            <a:endParaRPr lang="tr-TR" dirty="0" smtClean="0"/>
          </a:p>
          <a:p>
            <a:endParaRPr lang="tr-TR" dirty="0" smtClean="0"/>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t>BEDENSEL ENGELLİLERİN ÖĞRETMENLERİNE ÖNERİLER</a:t>
            </a:r>
          </a:p>
          <a:p>
            <a:r>
              <a:rPr lang="tr-TR" dirty="0" smtClean="0">
                <a:sym typeface="Symbol"/>
              </a:rPr>
              <a:t></a:t>
            </a:r>
            <a:r>
              <a:rPr lang="tr-TR" dirty="0" smtClean="0"/>
              <a:t>Ortopedik engelli öğrencilerin bulunduğu sınıf, mümkün olduğu kadar giriş katında ve sınıf içindeki yerleri de kapıya yakın, kolaylıkla girip çıkabilecekleri bir yerde olmalıdır. </a:t>
            </a:r>
          </a:p>
          <a:p>
            <a:pPr>
              <a:buNone/>
            </a:pPr>
            <a:endParaRPr lang="tr-TR" dirty="0" smtClean="0"/>
          </a:p>
          <a:p>
            <a:r>
              <a:rPr lang="tr-TR" dirty="0" smtClean="0"/>
              <a:t>Bedensel engelli öğrenciler için, çok lüzumlu durumlarda merdivenlere veya kapı eşiklerine rampa yaptırılmalıdır. </a:t>
            </a:r>
          </a:p>
          <a:p>
            <a:endParaRPr lang="tr-TR" dirty="0" smtClean="0"/>
          </a:p>
          <a:p>
            <a:r>
              <a:rPr lang="tr-TR" dirty="0" smtClean="0"/>
              <a:t>Ellerini kullanmakta zorluk çeken öğrencilere derslerde ve sınavlarda daha fazla zaman tanınmalı, ellerini hiç kullanamayan öğrencilerin sınavları, öğrencinin uygun bir görevliye cevapları söyleyerek yazdırması şeklinde olmalıdır.</a:t>
            </a:r>
          </a:p>
          <a:p>
            <a:r>
              <a:rPr lang="tr-TR" dirty="0" smtClean="0"/>
              <a:t> </a:t>
            </a:r>
          </a:p>
          <a:p>
            <a:r>
              <a:rPr lang="tr-TR" dirty="0" smtClean="0"/>
              <a:t>Tahtada ve tuvaletlerde elleriyle tutunabilecekleri yerlerin bulunması gerekir. </a:t>
            </a:r>
          </a:p>
          <a:p>
            <a:pPr>
              <a:buNone/>
            </a:pPr>
            <a:endParaRPr lang="tr-TR" dirty="0" smtClean="0"/>
          </a:p>
          <a:p>
            <a:r>
              <a:rPr lang="tr-TR" dirty="0" smtClean="0"/>
              <a:t>Tekerlekli sandalyeyi yerleştirebilmek için sıraların kaldırılması ya da aralanması gerekir.</a:t>
            </a:r>
          </a:p>
          <a:p>
            <a:pPr>
              <a:buNone/>
            </a:pPr>
            <a:endParaRPr lang="tr-TR" dirty="0" smtClean="0"/>
          </a:p>
          <a:p>
            <a:r>
              <a:rPr lang="tr-TR" dirty="0" smtClean="0"/>
              <a:t>Bedensel yetersizliği olan öğrenci, normal okula ve sınıfa devam ederek sınırlılıklarını kabul etmeyi, onları ödüllendirmenin yollarını ve erken yaşlardan itibaren yaşam sorunlarını çözmeyi ve yetersizliği olmayanlarla yarışmayı öğretir. </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r>
              <a:rPr lang="tr-TR" sz="3500" dirty="0" smtClean="0"/>
              <a:t>Bedensel engelli çocuk ya da sınıf arkadaşlarının birbirine karşı anlayış kazanmaları büyük ölçüde öğretmene ve öğretmenin bedensel yetersizliği olan çocuğa yönelik tutumlarına bağlıdır. </a:t>
            </a:r>
          </a:p>
          <a:p>
            <a:pPr>
              <a:buNone/>
            </a:pPr>
            <a:endParaRPr lang="tr-TR" sz="3500" dirty="0" smtClean="0"/>
          </a:p>
          <a:p>
            <a:r>
              <a:rPr lang="tr-TR" sz="3500" dirty="0" smtClean="0"/>
              <a:t>Bedensel yetersizliği olan çocukların pek çoğunun zorunlu olarak sık sık hekime gitmesi, hastanede ve evde yatması nedeniyle okula devamları aksamaktadır. Bu çocuklardan bazıları olağan öğretim süreçlerinden yararlanırken bazıları için özel öğretim süreçlerine yer vermek gerekmektedir. </a:t>
            </a:r>
          </a:p>
          <a:p>
            <a:endParaRPr lang="tr-TR" sz="3500" dirty="0" smtClean="0"/>
          </a:p>
          <a:p>
            <a:r>
              <a:rPr lang="tr-TR" sz="3500" dirty="0" smtClean="0"/>
              <a:t>Çocuğun bedensel engeli yanında zihinsel engeli yoksa normal okullarda eğitim görmelerinin mümkün olduğunca desteklenmesi gerektiğini de aklımızdan çıkarmayalım. Bedensel özürlü çocuklar motor hareket becerilerindeki yetersizlik dışında yaşıtlarıyla ortak özellikleri olduğu için gerekli düzenlemelerle normal okullardan yararlanabilirler. </a:t>
            </a:r>
          </a:p>
          <a:p>
            <a:endParaRPr lang="tr-TR" sz="3500" dirty="0" smtClean="0"/>
          </a:p>
          <a:p>
            <a:r>
              <a:rPr lang="tr-TR" sz="3500" dirty="0" smtClean="0"/>
              <a:t>Diğer bir olası gereksinim ise sosyal kabuldür. Öğretmenler ve akranlar, görünür bir yetersizliği ya da epilepsi nöbetleri gibi korkutucu durumlar yaşayabilen bir öğrenci ile etkileşim kurma konusunda çekingen davranabilmektedir.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BEDENSEL ENGELLİLER TANIMI</a:t>
            </a:r>
          </a:p>
          <a:p>
            <a:pPr marL="0" indent="0">
              <a:buNone/>
            </a:pPr>
            <a:r>
              <a:rPr lang="tr-TR" dirty="0" smtClean="0"/>
              <a:t>Özel eğitim hizmetleri yönetmeliğine göre ; ortopedik yetersizliği olan birey: Hastalıklar, kazalar ve genetik problemlere bağlı olarak kas, iskelet ve eklemlerin işlevlerini yerine getirememesi sonucunda meydana gelen hareket ile ilgili yetersizlikler nedeniyle özel eğitim ve destek eğitim hizmetine ihtiyacı olan birey olarak tanımlanmıştır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935480"/>
            <a:ext cx="8640960" cy="4389120"/>
          </a:xfrm>
        </p:spPr>
        <p:txBody>
          <a:bodyPr>
            <a:normAutofit lnSpcReduction="10000"/>
          </a:bodyPr>
          <a:lstStyle/>
          <a:p>
            <a:r>
              <a:rPr lang="tr-TR" dirty="0" smtClean="0"/>
              <a:t>Sınıf, ortopedik ya da sağlık yetersizliklerinin neden olduğu engellerin tartışılması, anlaşılmasının sağlanması ve engelli çocuğun kabulü için yararlı bir ortam olabilmektedir. </a:t>
            </a:r>
          </a:p>
          <a:p>
            <a:r>
              <a:rPr lang="tr-TR" dirty="0" smtClean="0"/>
              <a:t>Sınıfta rol yapma teknikleri kullanılarak, diğer çocukların tekerlekli sandalye, cihaz ya da koltuk değneği kullanmaları ve ortopedik yetersizliği olan arkadaşlarının karşılaştıkları engellerin farkına varılmaları sağlanabilmektedir. </a:t>
            </a:r>
          </a:p>
          <a:p>
            <a:pPr>
              <a:buNone/>
            </a:pPr>
            <a:r>
              <a:rPr lang="tr-TR" dirty="0" smtClean="0"/>
              <a:t> </a:t>
            </a:r>
          </a:p>
          <a:p>
            <a:pPr>
              <a:buNone/>
            </a:pPr>
            <a:r>
              <a:rPr lang="tr-TR" dirty="0" smtClean="0"/>
              <a:t> </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KAYNAKLAR</a:t>
            </a:r>
            <a:endParaRPr lang="tr-TR" dirty="0"/>
          </a:p>
        </p:txBody>
      </p:sp>
      <p:sp>
        <p:nvSpPr>
          <p:cNvPr id="3" name="2 İçerik Yer Tutucusu"/>
          <p:cNvSpPr>
            <a:spLocks noGrp="1"/>
          </p:cNvSpPr>
          <p:nvPr>
            <p:ph idx="1"/>
          </p:nvPr>
        </p:nvSpPr>
        <p:spPr/>
        <p:txBody>
          <a:bodyPr>
            <a:normAutofit/>
          </a:bodyPr>
          <a:lstStyle/>
          <a:p>
            <a:endParaRPr lang="tr-TR" dirty="0" smtClean="0"/>
          </a:p>
          <a:p>
            <a:r>
              <a:rPr lang="tr-TR" sz="1600" dirty="0" err="1" smtClean="0"/>
              <a:t>Özaras</a:t>
            </a:r>
            <a:r>
              <a:rPr lang="tr-TR" sz="1600" dirty="0" smtClean="0"/>
              <a:t>, N., </a:t>
            </a:r>
            <a:r>
              <a:rPr lang="tr-TR" sz="1600" b="1" dirty="0" err="1" smtClean="0"/>
              <a:t>Spina</a:t>
            </a:r>
            <a:r>
              <a:rPr lang="tr-TR" sz="1600" b="1" dirty="0" smtClean="0"/>
              <a:t> Bifida, Fiziksel Tıp ve Rehabilitasyon, Cilt: 2, Güneş Kitapevi, Ankara, 2000. </a:t>
            </a:r>
          </a:p>
          <a:p>
            <a:r>
              <a:rPr lang="tr-TR" sz="1600" dirty="0" smtClean="0"/>
              <a:t> CAVKAYTAR Atilla, İbrahim H. Diken, </a:t>
            </a:r>
            <a:r>
              <a:rPr lang="tr-TR" sz="1600" b="1" dirty="0" smtClean="0"/>
              <a:t>Özel Eğitime Giriş, Kök Yayıncılık, Ankara 2006. </a:t>
            </a:r>
          </a:p>
          <a:p>
            <a:r>
              <a:rPr lang="tr-TR" sz="1600" dirty="0" smtClean="0"/>
              <a:t> http://www.</a:t>
            </a:r>
            <a:r>
              <a:rPr lang="tr-TR" sz="1600" dirty="0" err="1" smtClean="0"/>
              <a:t>aof</a:t>
            </a:r>
            <a:r>
              <a:rPr lang="tr-TR" sz="1600" dirty="0" smtClean="0"/>
              <a:t>.edu.tr </a:t>
            </a:r>
          </a:p>
          <a:p>
            <a:r>
              <a:rPr lang="tr-TR" sz="1600" dirty="0" smtClean="0"/>
              <a:t> http://orgm.meb.gov.tr </a:t>
            </a:r>
          </a:p>
          <a:p>
            <a:r>
              <a:rPr lang="tr-TR" sz="1600" dirty="0" smtClean="0"/>
              <a:t> http://www.</a:t>
            </a:r>
            <a:r>
              <a:rPr lang="tr-TR" sz="1600" dirty="0" err="1" smtClean="0"/>
              <a:t>ozida</a:t>
            </a:r>
            <a:r>
              <a:rPr lang="tr-TR" sz="1600" dirty="0" smtClean="0"/>
              <a:t>.gov.tr </a:t>
            </a:r>
          </a:p>
          <a:p>
            <a:r>
              <a:rPr lang="tr-TR" sz="1600" dirty="0" smtClean="0"/>
              <a:t> http://www.tsd.org.t </a:t>
            </a:r>
          </a:p>
          <a:p>
            <a:r>
              <a:rPr lang="tr-TR" sz="1600" dirty="0"/>
              <a:t>ATAMAN Ayşegül, Özel Eğitime Giriş, Gündüz Eğitim ve Yayıncılık, Ankara, 2005  </a:t>
            </a:r>
          </a:p>
          <a:p>
            <a:r>
              <a:rPr lang="tr-TR" sz="1600" dirty="0"/>
              <a:t> DARICA Nilüfer, Etkinlik Dünyası, </a:t>
            </a:r>
            <a:r>
              <a:rPr lang="tr-TR" sz="1600" dirty="0" err="1"/>
              <a:t>Morpa</a:t>
            </a:r>
            <a:r>
              <a:rPr lang="tr-TR" sz="1600" dirty="0"/>
              <a:t> Kültür Yayınları, İstanbul 2004. </a:t>
            </a:r>
          </a:p>
          <a:p>
            <a:r>
              <a:rPr lang="tr-TR" sz="1600" dirty="0"/>
              <a:t> DARICA Nilüfer, Yaratıcı Etkinlikler, </a:t>
            </a:r>
            <a:r>
              <a:rPr lang="tr-TR" sz="1600" dirty="0" err="1"/>
              <a:t>Morpa</a:t>
            </a:r>
            <a:r>
              <a:rPr lang="tr-TR" sz="1600"/>
              <a:t> Kültür Yayınları, İstanbul 2004. </a:t>
            </a:r>
          </a:p>
          <a:p>
            <a:endParaRPr lang="tr-TR" sz="1600" dirty="0" smtClean="0"/>
          </a:p>
          <a:p>
            <a:endParaRPr lang="tr-TR" sz="1600"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39939" name="Picture 3" descr="C:\Users\X\Desktop\BED 2.jpg"/>
          <p:cNvPicPr>
            <a:picLocks noGrp="1" noChangeAspect="1" noChangeArrowheads="1"/>
          </p:cNvPicPr>
          <p:nvPr>
            <p:ph idx="1"/>
          </p:nvPr>
        </p:nvPicPr>
        <p:blipFill>
          <a:blip r:embed="rId2"/>
          <a:srcRect/>
          <a:stretch>
            <a:fillRect/>
          </a:stretch>
        </p:blipFill>
        <p:spPr bwMode="auto">
          <a:xfrm>
            <a:off x="3552824" y="3005930"/>
            <a:ext cx="3162315" cy="278052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Doğum öncesi, doğum anı ya da doğum sonrası bir nedene bağlı olarak oluşan ve bütün düzeltme işlemlerine rağmen iskelet (kemik), kas ve sinir sisteminde meydana gelen bozukluklara bedensel engel (ortopedik engel) denmektedir. Bu engelden dolayı, eğitim performansında ve sosyal uyumunda problemler yaşayan bireyler ise, bedensel engelli (ortopedik engelli) olarak adlandırılmaktadır.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0962" name="Picture 2" descr="C:\Users\X\Desktop\BED 3.jpg"/>
          <p:cNvPicPr>
            <a:picLocks noGrp="1" noChangeAspect="1" noChangeArrowheads="1"/>
          </p:cNvPicPr>
          <p:nvPr>
            <p:ph idx="1"/>
          </p:nvPr>
        </p:nvPicPr>
        <p:blipFill>
          <a:blip r:embed="rId2"/>
          <a:srcRect/>
          <a:stretch>
            <a:fillRect/>
          </a:stretch>
        </p:blipFill>
        <p:spPr bwMode="auto">
          <a:xfrm>
            <a:off x="3338512" y="2571744"/>
            <a:ext cx="3590942" cy="24820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Bedensel engelliler, ortopedik yetersizliklerden etkilenenleri ve süreğen hastalığı olanları kapsamaktadır. Ortopedik yetersizlik, sinir sisteminin zedelenmesi, hastalıklar ve kazalar sonucunda kas, iskelet ve eklemlerin işlevlerini yerine getirmemesidir.</a:t>
            </a:r>
          </a:p>
          <a:p>
            <a:r>
              <a:rPr lang="tr-TR" dirty="0" smtClean="0"/>
              <a:t>Süreğen hastalıklar ise, kişinin değişik etkinliklere katılımını sınırlandıran tıbbi sorunların ve  bakımlarının sürekli olması şeklinde tanımlanmaktadır.</a:t>
            </a:r>
          </a:p>
          <a:p>
            <a:r>
              <a:rPr lang="tr-TR" dirty="0" smtClean="0"/>
              <a:t>Bedensel yetersizlikten etkilenmiş çocuklar, okula devamları ve öğrenmelerini sağlayabilmek için özel eğitim hizmetleri, öğretim, araç ya da ortamlarında düzenlemeleri gerektirecek düzeyde sağlık sorunları ya da ortopedik yetersizlikleri olan çocuklardır. Bu çocuklarda zihin engeli ve uyum problemi gibi ek yetersizlikler olabilir.</a:t>
            </a:r>
          </a:p>
          <a:p>
            <a:r>
              <a:rPr lang="tr-TR" dirty="0" smtClean="0"/>
              <a:t>Bu nedenle bu çocukların eğitimleri disiplinler arası yaklaşmayı gerektirir.</a:t>
            </a:r>
          </a:p>
          <a:p>
            <a:r>
              <a:rPr lang="tr-TR" dirty="0" smtClean="0"/>
              <a:t>Türkiye'de bu çocuklar nasıl tanımlanmaktadır?</a:t>
            </a:r>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1986" name="Picture 2" descr="C:\Users\X\Desktop\BED 4.jpg"/>
          <p:cNvPicPr>
            <a:picLocks noGrp="1" noChangeAspect="1" noChangeArrowheads="1"/>
          </p:cNvPicPr>
          <p:nvPr>
            <p:ph idx="1"/>
          </p:nvPr>
        </p:nvPicPr>
        <p:blipFill>
          <a:blip r:embed="rId2"/>
          <a:srcRect/>
          <a:stretch>
            <a:fillRect/>
          </a:stretch>
        </p:blipFill>
        <p:spPr bwMode="auto">
          <a:xfrm>
            <a:off x="3290887" y="2357430"/>
            <a:ext cx="3638567" cy="266303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Milli Eğitim Bakanlığı'nca çıkarılan Özel Eğitim Hizmetleri Yönetmeliğinde, ortopedik özürlüler ve süreğen hastalığı olanlar şöyle tanımlanmaktadır.</a:t>
            </a:r>
          </a:p>
          <a:p>
            <a:r>
              <a:rPr lang="tr-TR" dirty="0" smtClean="0"/>
              <a:t>Ortopedik Engelliler:</a:t>
            </a:r>
          </a:p>
          <a:p>
            <a:r>
              <a:rPr lang="tr-TR" dirty="0" smtClean="0"/>
              <a:t>Bütün düzeltmelere rağmen iskelet, sinir sistemi, kas ve eklemlerindeki özürlerinden dolayı normal eğitim, öğretim çalışmalarından yeterince yararlanamayanlar.</a:t>
            </a:r>
          </a:p>
          <a:p>
            <a:r>
              <a:rPr lang="tr-TR" dirty="0" smtClean="0"/>
              <a:t>Süreğen Hastalığı Olanlar:</a:t>
            </a:r>
          </a:p>
          <a:p>
            <a:r>
              <a:rPr lang="tr-TR" dirty="0" smtClean="0"/>
              <a:t>Sürekli bakım ve tedaviyi gerektiren hastalıklar sebebiyle eğitim ve öğretim çalışmalarından yararlanamayanlar.</a:t>
            </a:r>
          </a:p>
          <a:p>
            <a:pPr marL="0" indent="0">
              <a:buNone/>
            </a:pPr>
            <a:endParaRPr lang="tr-TR" dirty="0" smtClean="0"/>
          </a:p>
          <a:p>
            <a:r>
              <a:rPr lang="tr-TR" dirty="0" smtClean="0"/>
              <a:t>BEDENSEL ENGELLİLERİN ÖZELLİKLERİ</a:t>
            </a:r>
          </a:p>
          <a:p>
            <a:r>
              <a:rPr lang="tr-TR" dirty="0" smtClean="0"/>
              <a:t>Bağımsız hareket edebilme becerileri, devimsel koordinasyonları sınırlıdır.</a:t>
            </a:r>
          </a:p>
          <a:p>
            <a:r>
              <a:rPr lang="tr-TR" dirty="0" smtClean="0"/>
              <a:t>Hareketten çekinir, pasif kalmayı tercih ederler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TotalTime>
  <Words>2267</Words>
  <Application>Microsoft Office PowerPoint</Application>
  <PresentationFormat>Ekran Gösterisi (4:3)</PresentationFormat>
  <Paragraphs>197</Paragraphs>
  <Slides>31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Calibri</vt:lpstr>
      <vt:lpstr>Constantia</vt:lpstr>
      <vt:lpstr>Symbol</vt:lpstr>
      <vt:lpstr>Wingdings 2</vt:lpstr>
      <vt:lpstr>Akış</vt:lpstr>
      <vt:lpstr>          BEDENSEL YETERSİZLİKLER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BEDENSEL YETERSİZLİKLER </dc:title>
  <dc:creator>X</dc:creator>
  <cp:lastModifiedBy>HP</cp:lastModifiedBy>
  <cp:revision>16</cp:revision>
  <dcterms:created xsi:type="dcterms:W3CDTF">2021-03-01T08:30:06Z</dcterms:created>
  <dcterms:modified xsi:type="dcterms:W3CDTF">2021-03-05T09:02:11Z</dcterms:modified>
</cp:coreProperties>
</file>