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90" r:id="rId32"/>
    <p:sldId id="293" r:id="rId33"/>
    <p:sldId id="285" r:id="rId34"/>
    <p:sldId id="286" r:id="rId35"/>
    <p:sldId id="287"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Antonio Light" panose="020B0604020202020204" charset="-94"/>
      <p:regular r:id="rId42"/>
    </p:embeddedFont>
    <p:embeddedFont>
      <p:font typeface="Noto Serif Display Light" panose="020B0604020202020204"/>
      <p:regular r:id="rId43"/>
    </p:embeddedFont>
    <p:embeddedFont>
      <p:font typeface="Impact" panose="020B0806030902050204" pitchFamily="34" charset="0"/>
      <p:regular r:id="rId44"/>
    </p:embeddedFont>
    <p:embeddedFont>
      <p:font typeface="Arial Black" panose="020B0A04020102020204" pitchFamily="34" charset="0"/>
      <p:bold r:id="rId45"/>
    </p:embeddedFont>
    <p:embeddedFont>
      <p:font typeface="Montserrat" panose="020B0604020202020204" charset="-94"/>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Dokunmanın yer aldığı istismar durumlarında; tacizcinin çocuğa dokunmasının dışında çocuğun kendisine dokunmasını istemek, zorlamak veya çocuğu buna ikna etmek de cinsel istismar sayılır.</a:t>
            </a:r>
          </a:p>
          <a:p>
            <a:endParaRPr lang="en-US"/>
          </a:p>
          <a:p>
            <a:r>
              <a:rPr lang="en-US"/>
              <a:t>Çocuk cinsel istismarında istismarcılar sıklıkla şiddet kullanmazlar. Çocukları yaralayarak ya da ürkütürek kendilerinden uzaklaştırmak istemezler. Böylece tacizlerini daha uzun süre devam ettirirler. </a:t>
            </a:r>
          </a:p>
          <a:p>
            <a:endParaRPr lang="en-US"/>
          </a:p>
          <a:p>
            <a:endParaRPr lang="en-US"/>
          </a:p>
          <a:p>
            <a:r>
              <a:rPr lang="en-US"/>
              <a:t>27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Çocuğa yönelik her türlü kötü muamele (fiziksel, cinsel, duygusal istismar ve ihmal) fiziksel bulguların yanı sıra önemli davranış değişiklikleri de oluşturur. </a:t>
            </a:r>
          </a:p>
          <a:p>
            <a:endParaRPr lang="en-US"/>
          </a:p>
          <a:p>
            <a:r>
              <a:rPr lang="en-US"/>
              <a:t>Bu davranış değişiklikleri kötü muamelenin kimi zaman tek belirtisi ya da bulgusu da olabilir.  Fiziksel şiddet gören bir çocukta bile fiziksel yaralanma bulguları ikinci planda kalabilir.  Çocukla ilgilenen profesyonellerin çocuklardaki bu davranış değişikliklerini fark ederek, her türlü istismar ve ihmal olasılığını aklına getirmesi gerekir. Çünkü akla getirilmediği takdirde istismara uğrayan çocuk çoğu kez herhangi bir yardım talebinde bulunamadan yaşadığı travma ile başbaşa kalır. </a:t>
            </a:r>
          </a:p>
          <a:p>
            <a:endParaRPr lang="en-US"/>
          </a:p>
          <a:p>
            <a:r>
              <a:rPr lang="en-US"/>
              <a:t>Çocuğun tavır ve davranışlarında ortaya çıkan değişikliklerin başka sebepleri olabileceği de mutlaka gözönünde bulundurulmalıdır. Burada bahsedilen davranış değişiklikleri ya da davranış bozuklukları yalnızca istismar için bir ipucu olarak kabul edilmelidir. </a:t>
            </a:r>
          </a:p>
          <a:p>
            <a:endParaRPr lang="en-US"/>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Çocukluk çağında karşılaşılan her türlü kötü muamele çocuğun yaşına göre farklı davranış değişikliklerine neden olabilir.  </a:t>
            </a:r>
          </a:p>
          <a:p>
            <a:endParaRPr lang="en-US"/>
          </a:p>
          <a:p>
            <a:r>
              <a:rPr lang="en-US"/>
              <a:t>Bazı davranış değişikliklerinin farklı yaş dönemleri için normal olabileceği de unutulmamalıdır. Özellikle ergenlik döneminde normalde görülen bazı davranış özellikleri davranış bozukluğu olarak değerlendirilmemelidir. </a:t>
            </a:r>
          </a:p>
          <a:p>
            <a:endParaRPr lang="en-US"/>
          </a:p>
          <a:p>
            <a:r>
              <a:rPr lang="en-US"/>
              <a:t>Burada bahsedilen davranış değişiklikleri  sıklıkla ani başlangıçlı ve başka herhangi bir sebebe bağlı olduğu düşünülmeyen, nedeni bilinen herhangi bir şeyler açıklanamayan değişikliklerdir. </a:t>
            </a:r>
          </a:p>
          <a:p>
            <a:r>
              <a:rPr lang="en-US"/>
              <a:t>33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 slaytta bahsedilen davranış özellikleri daha çok cinsel istismarı akla getirir.  Ancak  bu davranışların cinsel istismar için kesin belirtiler olmadığı, çocukların farklı sebeplerle de böyle davranabileceği bilinmelidir.  </a:t>
            </a:r>
          </a:p>
          <a:p>
            <a:r>
              <a:rPr lang="en-US"/>
              <a:t>35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 slaytta bahsedilen davranış özellikleri daha çok cinsel istismarı akla getirir.  Ancak  bu davranışların cinsel istismar için kesin belirtiler olmadığı, çocukların farklı sebeplerle de böyle davranabileceği bilinmelidir.  </a:t>
            </a:r>
          </a:p>
          <a:p>
            <a:endParaRPr lang="en-US"/>
          </a:p>
          <a:p>
            <a:r>
              <a:rPr lang="en-US"/>
              <a:t>36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3" name="TextBox 3"/>
          <p:cNvSpPr txBox="1"/>
          <p:nvPr/>
        </p:nvSpPr>
        <p:spPr>
          <a:xfrm>
            <a:off x="1028700" y="1657481"/>
            <a:ext cx="16230600" cy="2453641"/>
          </a:xfrm>
          <a:prstGeom prst="rect">
            <a:avLst/>
          </a:prstGeom>
        </p:spPr>
        <p:txBody>
          <a:bodyPr lIns="0" tIns="0" rIns="0" bIns="0" rtlCol="0" anchor="t">
            <a:spAutoFit/>
          </a:bodyPr>
          <a:lstStyle/>
          <a:p>
            <a:pPr marL="0" lvl="0" indent="0" algn="ctr">
              <a:lnSpc>
                <a:spcPts val="9360"/>
              </a:lnSpc>
              <a:spcBef>
                <a:spcPct val="0"/>
              </a:spcBef>
            </a:pPr>
            <a:r>
              <a:rPr lang="en-US" sz="8800" b="1" dirty="0">
                <a:solidFill>
                  <a:srgbClr val="2E2D2D"/>
                </a:solidFill>
                <a:latin typeface="Arial Black" panose="020B0A04020102020204" pitchFamily="34" charset="0"/>
              </a:rPr>
              <a:t>İHMAL VE İSTİSMAR İLE MÜCADELE</a:t>
            </a:r>
          </a:p>
        </p:txBody>
      </p:sp>
      <p:sp>
        <p:nvSpPr>
          <p:cNvPr id="4" name="TextBox 4"/>
          <p:cNvSpPr txBox="1"/>
          <p:nvPr/>
        </p:nvSpPr>
        <p:spPr>
          <a:xfrm>
            <a:off x="1028700" y="4846002"/>
            <a:ext cx="16230600" cy="537845"/>
          </a:xfrm>
          <a:prstGeom prst="rect">
            <a:avLst/>
          </a:prstGeom>
        </p:spPr>
        <p:txBody>
          <a:bodyPr lIns="0" tIns="0" rIns="0" bIns="0" rtlCol="0" anchor="t">
            <a:spAutoFit/>
          </a:bodyPr>
          <a:lstStyle/>
          <a:p>
            <a:pPr algn="ctr">
              <a:lnSpc>
                <a:spcPts val="4479"/>
              </a:lnSpc>
            </a:pPr>
            <a:r>
              <a:rPr lang="en-US" sz="3199" b="1" dirty="0">
                <a:solidFill>
                  <a:srgbClr val="2E2D2D"/>
                </a:solidFill>
                <a:latin typeface="Impact" panose="020B0806030902050204" pitchFamily="34" charset="0"/>
              </a:rPr>
              <a:t>OKUL </a:t>
            </a:r>
            <a:r>
              <a:rPr lang="tr-TR" sz="3199" b="1" dirty="0" smtClean="0">
                <a:solidFill>
                  <a:srgbClr val="2E2D2D"/>
                </a:solidFill>
                <a:latin typeface="Impact" panose="020B0806030902050204" pitchFamily="34" charset="0"/>
              </a:rPr>
              <a:t>YÖNETİCİLERİ</a:t>
            </a:r>
            <a:r>
              <a:rPr lang="en-US" sz="3199" b="1" dirty="0" smtClean="0">
                <a:solidFill>
                  <a:srgbClr val="2E2D2D"/>
                </a:solidFill>
                <a:latin typeface="Impact" panose="020B0806030902050204" pitchFamily="34" charset="0"/>
              </a:rPr>
              <a:t> </a:t>
            </a:r>
            <a:r>
              <a:rPr lang="tr-TR" sz="3199" b="1" dirty="0" smtClean="0">
                <a:solidFill>
                  <a:srgbClr val="2E2D2D"/>
                </a:solidFill>
                <a:latin typeface="Impact" panose="020B0806030902050204" pitchFamily="34" charset="0"/>
              </a:rPr>
              <a:t>OTURUMU</a:t>
            </a:r>
            <a:r>
              <a:rPr lang="en-US" sz="3199" b="1" dirty="0" smtClean="0">
                <a:solidFill>
                  <a:srgbClr val="2E2D2D"/>
                </a:solidFill>
                <a:latin typeface="Impact" panose="020B0806030902050204" pitchFamily="34" charset="0"/>
              </a:rPr>
              <a:t> </a:t>
            </a:r>
            <a:endParaRPr lang="en-US" sz="3199" b="1" dirty="0">
              <a:solidFill>
                <a:srgbClr val="2E2D2D"/>
              </a:solidFill>
              <a:latin typeface="Impact" panose="020B0806030902050204" pitchFamily="34" charset="0"/>
            </a:endParaRPr>
          </a:p>
        </p:txBody>
      </p:sp>
      <p:grpSp>
        <p:nvGrpSpPr>
          <p:cNvPr id="5" name="Group 7"/>
          <p:cNvGrpSpPr/>
          <p:nvPr/>
        </p:nvGrpSpPr>
        <p:grpSpPr>
          <a:xfrm>
            <a:off x="0" y="9048677"/>
            <a:ext cx="18285872" cy="1235280"/>
            <a:chOff x="0" y="0"/>
            <a:chExt cx="24381162" cy="1647040"/>
          </a:xfrm>
        </p:grpSpPr>
        <p:sp>
          <p:nvSpPr>
            <p:cNvPr id="6"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7"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pic>
        <p:nvPicPr>
          <p:cNvPr id="8" name="Resim 7"/>
          <p:cNvPicPr preferRelativeResize="0">
            <a:picLocks/>
          </p:cNvPicPr>
          <p:nvPr/>
        </p:nvPicPr>
        <p:blipFill rotWithShape="1">
          <a:blip r:embed="rId2">
            <a:extLst>
              <a:ext uri="{28A0092B-C50C-407E-A947-70E740481C1C}">
                <a14:useLocalDpi xmlns:a14="http://schemas.microsoft.com/office/drawing/2010/main" val="0"/>
              </a:ext>
            </a:extLst>
          </a:blip>
          <a:srcRect l="13978" t="13860" r="13611" b="13899"/>
          <a:stretch/>
        </p:blipFill>
        <p:spPr>
          <a:xfrm>
            <a:off x="7702905" y="6238509"/>
            <a:ext cx="2880000" cy="2880000"/>
          </a:xfrm>
          <a:prstGeom prst="ellipse">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TextBox 12"/>
          <p:cNvSpPr txBox="1"/>
          <p:nvPr/>
        </p:nvSpPr>
        <p:spPr>
          <a:xfrm>
            <a:off x="5048107" y="2646097"/>
            <a:ext cx="8191787" cy="1419430"/>
          </a:xfrm>
          <a:prstGeom prst="rect">
            <a:avLst/>
          </a:prstGeom>
        </p:spPr>
        <p:txBody>
          <a:bodyPr lIns="0" tIns="0" rIns="0" bIns="0" rtlCol="0" anchor="t">
            <a:spAutoFit/>
          </a:bodyPr>
          <a:lstStyle/>
          <a:p>
            <a:pPr algn="ctr">
              <a:lnSpc>
                <a:spcPts val="5668"/>
              </a:lnSpc>
            </a:pPr>
            <a:r>
              <a:rPr lang="en-US" sz="4723">
                <a:solidFill>
                  <a:srgbClr val="000000"/>
                </a:solidFill>
                <a:latin typeface="Antonio Light"/>
              </a:rPr>
              <a:t>ÇOCUK İHMAL İSTİSMARINI  ŞÜPHESİNE NEDEN  OLABİLECEK İPUÇLARI</a:t>
            </a:r>
          </a:p>
        </p:txBody>
      </p:sp>
      <p:sp>
        <p:nvSpPr>
          <p:cNvPr id="13" name="TextBox 13"/>
          <p:cNvSpPr txBox="1"/>
          <p:nvPr/>
        </p:nvSpPr>
        <p:spPr>
          <a:xfrm>
            <a:off x="3578322" y="5068984"/>
            <a:ext cx="5026656" cy="3770762"/>
          </a:xfrm>
          <a:prstGeom prst="rect">
            <a:avLst/>
          </a:prstGeom>
        </p:spPr>
        <p:txBody>
          <a:bodyPr lIns="0" tIns="0" rIns="0" bIns="0" rtlCol="0" anchor="t">
            <a:spAutoFit/>
          </a:bodyPr>
          <a:lstStyle/>
          <a:p>
            <a:pPr marL="361158" lvl="1" indent="-180579" algn="l">
              <a:lnSpc>
                <a:spcPts val="2268"/>
              </a:lnSpc>
              <a:buFont typeface="Arial"/>
              <a:buChar char="•"/>
            </a:pPr>
            <a:r>
              <a:rPr lang="en-US" sz="1890" spc="264">
                <a:solidFill>
                  <a:srgbClr val="000000"/>
                </a:solidFill>
                <a:latin typeface="Montserrat"/>
              </a:rPr>
              <a:t>Çekingen ve ilgisiz</a:t>
            </a:r>
          </a:p>
          <a:p>
            <a:pPr marL="361158" lvl="1" indent="-180579" algn="l">
              <a:lnSpc>
                <a:spcPts val="2268"/>
              </a:lnSpc>
              <a:buFont typeface="Arial"/>
              <a:buChar char="•"/>
            </a:pPr>
            <a:r>
              <a:rPr lang="en-US" sz="1890" spc="264">
                <a:solidFill>
                  <a:srgbClr val="000000"/>
                </a:solidFill>
                <a:latin typeface="Montserrat"/>
              </a:rPr>
              <a:t>Korkmuş ve endişeli</a:t>
            </a:r>
          </a:p>
          <a:p>
            <a:pPr marL="361158" lvl="1" indent="-180579" algn="l">
              <a:lnSpc>
                <a:spcPts val="2268"/>
              </a:lnSpc>
              <a:buFont typeface="Arial"/>
              <a:buChar char="•"/>
            </a:pPr>
            <a:r>
              <a:rPr lang="en-US" sz="1890" spc="264">
                <a:solidFill>
                  <a:srgbClr val="000000"/>
                </a:solidFill>
                <a:latin typeface="Montserrat"/>
              </a:rPr>
              <a:t>Çaresiz</a:t>
            </a:r>
          </a:p>
          <a:p>
            <a:pPr marL="361158" lvl="1" indent="-180579" algn="l">
              <a:lnSpc>
                <a:spcPts val="2268"/>
              </a:lnSpc>
              <a:buFont typeface="Arial"/>
              <a:buChar char="•"/>
            </a:pPr>
            <a:r>
              <a:rPr lang="en-US" sz="1890" spc="264">
                <a:solidFill>
                  <a:srgbClr val="000000"/>
                </a:solidFill>
                <a:latin typeface="Montserrat"/>
              </a:rPr>
              <a:t>Yiyecekleri biriktirme eğilimi, yiyecek çalma</a:t>
            </a:r>
          </a:p>
          <a:p>
            <a:pPr marL="361158" lvl="1" indent="-180579" algn="l">
              <a:lnSpc>
                <a:spcPts val="2268"/>
              </a:lnSpc>
              <a:buFont typeface="Arial"/>
              <a:buChar char="•"/>
            </a:pPr>
            <a:r>
              <a:rPr lang="en-US" sz="1890" spc="264">
                <a:solidFill>
                  <a:srgbClr val="000000"/>
                </a:solidFill>
                <a:latin typeface="Montserrat"/>
              </a:rPr>
              <a:t>Ebeveyn-çocuk rollerinde yer değişikliği</a:t>
            </a:r>
          </a:p>
          <a:p>
            <a:pPr marL="361158" lvl="1" indent="-180579" algn="l">
              <a:lnSpc>
                <a:spcPts val="3303"/>
              </a:lnSpc>
              <a:buFont typeface="Arial"/>
              <a:buChar char="•"/>
            </a:pPr>
            <a:r>
              <a:rPr lang="en-US" sz="1890" spc="264">
                <a:solidFill>
                  <a:srgbClr val="000000"/>
                </a:solidFill>
                <a:latin typeface="Montserrat"/>
              </a:rPr>
              <a:t>Anne-babasının veya bakım sorumluluğunu  üstlenmiş kişinin ilgisizliğinden yakınma</a:t>
            </a:r>
          </a:p>
          <a:p>
            <a:pPr marL="361158" lvl="1" indent="-180579" algn="l">
              <a:lnSpc>
                <a:spcPts val="2268"/>
              </a:lnSpc>
              <a:buFont typeface="Arial"/>
              <a:buChar char="•"/>
            </a:pPr>
            <a:r>
              <a:rPr lang="en-US" sz="1890" spc="264">
                <a:solidFill>
                  <a:srgbClr val="000000"/>
                </a:solidFill>
                <a:latin typeface="Montserrat"/>
              </a:rPr>
              <a:t>Duruma uygun olmayan hareketler,</a:t>
            </a:r>
          </a:p>
        </p:txBody>
      </p:sp>
      <p:sp>
        <p:nvSpPr>
          <p:cNvPr id="14" name="TextBox 14"/>
          <p:cNvSpPr txBox="1"/>
          <p:nvPr/>
        </p:nvSpPr>
        <p:spPr>
          <a:xfrm>
            <a:off x="9376288" y="5139579"/>
            <a:ext cx="5702134" cy="3305365"/>
          </a:xfrm>
          <a:prstGeom prst="rect">
            <a:avLst/>
          </a:prstGeom>
        </p:spPr>
        <p:txBody>
          <a:bodyPr lIns="0" tIns="0" rIns="0" bIns="0" rtlCol="0" anchor="t">
            <a:spAutoFit/>
          </a:bodyPr>
          <a:lstStyle/>
          <a:p>
            <a:pPr marL="382557" lvl="1" indent="-191278" algn="l">
              <a:lnSpc>
                <a:spcPts val="2403"/>
              </a:lnSpc>
              <a:buFont typeface="Arial"/>
              <a:buChar char="•"/>
            </a:pPr>
            <a:r>
              <a:rPr lang="en-US" sz="2002" spc="280">
                <a:solidFill>
                  <a:srgbClr val="000000"/>
                </a:solidFill>
                <a:latin typeface="Montserrat"/>
              </a:rPr>
              <a:t>Gerileme davranışları</a:t>
            </a:r>
          </a:p>
          <a:p>
            <a:pPr marL="382557" lvl="1" indent="-191278" algn="l">
              <a:lnSpc>
                <a:spcPts val="2403"/>
              </a:lnSpc>
              <a:buFont typeface="Arial"/>
              <a:buChar char="•"/>
            </a:pPr>
            <a:r>
              <a:rPr lang="en-US" sz="2002" spc="280">
                <a:solidFill>
                  <a:srgbClr val="000000"/>
                </a:solidFill>
                <a:latin typeface="Montserrat"/>
              </a:rPr>
              <a:t>Derste uyuklama eğilimi</a:t>
            </a:r>
          </a:p>
          <a:p>
            <a:pPr marL="382557" lvl="1" indent="-191278" algn="l">
              <a:lnSpc>
                <a:spcPts val="2403"/>
              </a:lnSpc>
              <a:buFont typeface="Arial"/>
              <a:buChar char="•"/>
            </a:pPr>
            <a:r>
              <a:rPr lang="en-US" sz="2002" spc="280">
                <a:solidFill>
                  <a:srgbClr val="000000"/>
                </a:solidFill>
                <a:latin typeface="Montserrat"/>
              </a:rPr>
              <a:t>Okula geç kalma ve/veya okuldan erken ayrılma</a:t>
            </a:r>
          </a:p>
          <a:p>
            <a:pPr marL="382557" lvl="1" indent="-191278" algn="l">
              <a:lnSpc>
                <a:spcPts val="2403"/>
              </a:lnSpc>
              <a:buFont typeface="Arial"/>
              <a:buChar char="•"/>
            </a:pPr>
            <a:r>
              <a:rPr lang="en-US" sz="2002" spc="280">
                <a:solidFill>
                  <a:srgbClr val="000000"/>
                </a:solidFill>
                <a:latin typeface="Montserrat"/>
              </a:rPr>
              <a:t>Okuldan kaçma</a:t>
            </a:r>
          </a:p>
          <a:p>
            <a:pPr marL="382557" lvl="1" indent="-191278" algn="l">
              <a:lnSpc>
                <a:spcPts val="2403"/>
              </a:lnSpc>
              <a:buFont typeface="Arial"/>
              <a:buChar char="•"/>
            </a:pPr>
            <a:r>
              <a:rPr lang="en-US" sz="2002" spc="280">
                <a:solidFill>
                  <a:srgbClr val="000000"/>
                </a:solidFill>
                <a:latin typeface="Montserrat"/>
              </a:rPr>
              <a:t>Konsantrasyon güçlükleri</a:t>
            </a:r>
          </a:p>
          <a:p>
            <a:pPr marL="382557" lvl="1" indent="-191278" algn="l">
              <a:lnSpc>
                <a:spcPts val="2403"/>
              </a:lnSpc>
              <a:buFont typeface="Arial"/>
              <a:buChar char="•"/>
            </a:pPr>
            <a:r>
              <a:rPr lang="en-US" sz="2002" spc="280">
                <a:solidFill>
                  <a:srgbClr val="000000"/>
                </a:solidFill>
                <a:latin typeface="Montserrat"/>
              </a:rPr>
              <a:t>Kaygı</a:t>
            </a:r>
          </a:p>
          <a:p>
            <a:pPr marL="382557" lvl="1" indent="-191278" algn="l">
              <a:lnSpc>
                <a:spcPts val="2403"/>
              </a:lnSpc>
              <a:buFont typeface="Arial"/>
              <a:buChar char="•"/>
            </a:pPr>
            <a:r>
              <a:rPr lang="en-US" sz="2002" spc="280">
                <a:solidFill>
                  <a:srgbClr val="000000"/>
                </a:solidFill>
                <a:latin typeface="Montserrat"/>
              </a:rPr>
              <a:t>Aşırı bağımlılık veya bağımsızlık</a:t>
            </a:r>
          </a:p>
          <a:p>
            <a:pPr marL="382557" lvl="1" indent="-191278" algn="l">
              <a:lnSpc>
                <a:spcPts val="2403"/>
              </a:lnSpc>
              <a:buFont typeface="Arial"/>
              <a:buChar char="•"/>
            </a:pPr>
            <a:r>
              <a:rPr lang="en-US" sz="2002" spc="280">
                <a:solidFill>
                  <a:srgbClr val="000000"/>
                </a:solidFill>
                <a:latin typeface="Montserrat"/>
              </a:rPr>
              <a:t>Aşırı ilgi bekleme</a:t>
            </a:r>
          </a:p>
          <a:p>
            <a:pPr marL="382557" lvl="1" indent="-191278" algn="l">
              <a:lnSpc>
                <a:spcPts val="2403"/>
              </a:lnSpc>
              <a:buFont typeface="Arial"/>
              <a:buChar char="•"/>
            </a:pPr>
            <a:r>
              <a:rPr lang="en-US" sz="2002" spc="280">
                <a:solidFill>
                  <a:srgbClr val="000000"/>
                </a:solidFill>
                <a:latin typeface="Montserrat"/>
              </a:rPr>
              <a:t>Aşırı ilgi bekleme</a:t>
            </a:r>
          </a:p>
          <a:p>
            <a:pPr marL="382557" lvl="1" indent="-191278" algn="l">
              <a:lnSpc>
                <a:spcPts val="2403"/>
              </a:lnSpc>
              <a:buFont typeface="Arial"/>
              <a:buChar char="•"/>
            </a:pPr>
            <a:r>
              <a:rPr lang="en-US" sz="2002" spc="280">
                <a:solidFill>
                  <a:srgbClr val="000000"/>
                </a:solidFill>
                <a:latin typeface="Montserrat"/>
              </a:rPr>
              <a:t>Ani duygu durum değişiklikleri</a:t>
            </a:r>
          </a:p>
        </p:txBody>
      </p:sp>
      <p:sp>
        <p:nvSpPr>
          <p:cNvPr id="15" name="TextBox 15"/>
          <p:cNvSpPr txBox="1"/>
          <p:nvPr/>
        </p:nvSpPr>
        <p:spPr>
          <a:xfrm>
            <a:off x="7326189" y="4492617"/>
            <a:ext cx="3635622" cy="366817"/>
          </a:xfrm>
          <a:prstGeom prst="rect">
            <a:avLst/>
          </a:prstGeom>
        </p:spPr>
        <p:txBody>
          <a:bodyPr lIns="0" tIns="0" rIns="0" bIns="0" rtlCol="0" anchor="t">
            <a:spAutoFit/>
          </a:bodyPr>
          <a:lstStyle/>
          <a:p>
            <a:pPr algn="l">
              <a:lnSpc>
                <a:spcPts val="2957"/>
              </a:lnSpc>
            </a:pPr>
            <a:r>
              <a:rPr lang="en-US" sz="2464">
                <a:solidFill>
                  <a:srgbClr val="000000"/>
                </a:solidFill>
                <a:latin typeface="Montserrat"/>
              </a:rPr>
              <a:t>Okul çağı çocukları için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2E2D2D"/>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E1AC6C"/>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E1AC6C"/>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8D8784"/>
            </a:solidFill>
          </p:spPr>
        </p:sp>
      </p:grpSp>
      <p:sp>
        <p:nvSpPr>
          <p:cNvPr id="12" name="TextBox 12"/>
          <p:cNvSpPr txBox="1"/>
          <p:nvPr/>
        </p:nvSpPr>
        <p:spPr>
          <a:xfrm>
            <a:off x="3447879" y="3820410"/>
            <a:ext cx="2367786" cy="209550"/>
          </a:xfrm>
          <a:prstGeom prst="rect">
            <a:avLst/>
          </a:prstGeom>
        </p:spPr>
        <p:txBody>
          <a:bodyPr lIns="0" tIns="0" rIns="0" bIns="0" rtlCol="0" anchor="t">
            <a:spAutoFit/>
          </a:bodyPr>
          <a:lstStyle/>
          <a:p>
            <a:pPr marL="263070" lvl="1" indent="-131535" algn="l">
              <a:lnSpc>
                <a:spcPts val="1652"/>
              </a:lnSpc>
              <a:buFont typeface="Arial"/>
              <a:buChar char="•"/>
            </a:pPr>
            <a:r>
              <a:rPr lang="en-US" sz="1377" spc="192">
                <a:solidFill>
                  <a:srgbClr val="000000"/>
                </a:solidFill>
                <a:latin typeface="Montserrat"/>
              </a:rPr>
              <a:t>Çekingen ve ilgisiz</a:t>
            </a:r>
          </a:p>
        </p:txBody>
      </p:sp>
      <p:sp>
        <p:nvSpPr>
          <p:cNvPr id="13" name="TextBox 13"/>
          <p:cNvSpPr txBox="1"/>
          <p:nvPr/>
        </p:nvSpPr>
        <p:spPr>
          <a:xfrm>
            <a:off x="3447879" y="4482004"/>
            <a:ext cx="1051877" cy="209550"/>
          </a:xfrm>
          <a:prstGeom prst="rect">
            <a:avLst/>
          </a:prstGeom>
        </p:spPr>
        <p:txBody>
          <a:bodyPr lIns="0" tIns="0" rIns="0" bIns="0" rtlCol="0" anchor="t">
            <a:spAutoFit/>
          </a:bodyPr>
          <a:lstStyle/>
          <a:p>
            <a:pPr marL="263070" lvl="1" indent="-131535" algn="l">
              <a:lnSpc>
                <a:spcPts val="1652"/>
              </a:lnSpc>
              <a:buFont typeface="Arial"/>
              <a:buChar char="•"/>
            </a:pPr>
            <a:r>
              <a:rPr lang="en-US" sz="1377" spc="192">
                <a:solidFill>
                  <a:srgbClr val="000000"/>
                </a:solidFill>
                <a:latin typeface="Montserrat"/>
              </a:rPr>
              <a:t>Agresif</a:t>
            </a:r>
          </a:p>
        </p:txBody>
      </p:sp>
      <p:sp>
        <p:nvSpPr>
          <p:cNvPr id="14" name="TextBox 14"/>
          <p:cNvSpPr txBox="1"/>
          <p:nvPr/>
        </p:nvSpPr>
        <p:spPr>
          <a:xfrm>
            <a:off x="3447881" y="5143597"/>
            <a:ext cx="3682630" cy="209550"/>
          </a:xfrm>
          <a:prstGeom prst="rect">
            <a:avLst/>
          </a:prstGeom>
        </p:spPr>
        <p:txBody>
          <a:bodyPr lIns="0" tIns="0" rIns="0" bIns="0" rtlCol="0" anchor="t">
            <a:spAutoFit/>
          </a:bodyPr>
          <a:lstStyle/>
          <a:p>
            <a:pPr marL="265743" lvl="1" indent="-132872" algn="l">
              <a:lnSpc>
                <a:spcPts val="1669"/>
              </a:lnSpc>
              <a:buFont typeface="Arial"/>
              <a:buChar char="•"/>
            </a:pPr>
            <a:r>
              <a:rPr lang="en-US" sz="1391" spc="194">
                <a:solidFill>
                  <a:srgbClr val="000000"/>
                </a:solidFill>
                <a:latin typeface="Montserrat"/>
              </a:rPr>
              <a:t>Özensiz, bakımsız dış görünüş</a:t>
            </a:r>
          </a:p>
        </p:txBody>
      </p:sp>
      <p:sp>
        <p:nvSpPr>
          <p:cNvPr id="15" name="TextBox 15"/>
          <p:cNvSpPr txBox="1"/>
          <p:nvPr/>
        </p:nvSpPr>
        <p:spPr>
          <a:xfrm>
            <a:off x="3447879" y="5805188"/>
            <a:ext cx="2311360" cy="209550"/>
          </a:xfrm>
          <a:prstGeom prst="rect">
            <a:avLst/>
          </a:prstGeom>
        </p:spPr>
        <p:txBody>
          <a:bodyPr lIns="0" tIns="0" rIns="0" bIns="0" rtlCol="0" anchor="t">
            <a:spAutoFit/>
          </a:bodyPr>
          <a:lstStyle/>
          <a:p>
            <a:pPr marL="263070" lvl="1" indent="-131535" algn="l">
              <a:lnSpc>
                <a:spcPts val="1652"/>
              </a:lnSpc>
              <a:buFont typeface="Arial"/>
              <a:buChar char="•"/>
            </a:pPr>
            <a:r>
              <a:rPr lang="en-US" sz="1377" spc="192">
                <a:solidFill>
                  <a:srgbClr val="000000"/>
                </a:solidFill>
                <a:latin typeface="Montserrat"/>
              </a:rPr>
              <a:t>Yeme bozuklukları</a:t>
            </a:r>
          </a:p>
        </p:txBody>
      </p:sp>
      <p:sp>
        <p:nvSpPr>
          <p:cNvPr id="16" name="TextBox 16"/>
          <p:cNvSpPr txBox="1"/>
          <p:nvPr/>
        </p:nvSpPr>
        <p:spPr>
          <a:xfrm>
            <a:off x="3447879" y="6466782"/>
            <a:ext cx="2991671" cy="209550"/>
          </a:xfrm>
          <a:prstGeom prst="rect">
            <a:avLst/>
          </a:prstGeom>
        </p:spPr>
        <p:txBody>
          <a:bodyPr lIns="0" tIns="0" rIns="0" bIns="0" rtlCol="0" anchor="t">
            <a:spAutoFit/>
          </a:bodyPr>
          <a:lstStyle/>
          <a:p>
            <a:pPr marL="263070" lvl="1" indent="-131535" algn="l">
              <a:lnSpc>
                <a:spcPts val="1652"/>
              </a:lnSpc>
              <a:buFont typeface="Arial"/>
              <a:buChar char="•"/>
            </a:pPr>
            <a:r>
              <a:rPr lang="en-US" sz="1377" spc="192">
                <a:solidFill>
                  <a:srgbClr val="000000"/>
                </a:solidFill>
                <a:latin typeface="Montserrat"/>
              </a:rPr>
              <a:t>Derste uyuklama eğilimi</a:t>
            </a:r>
          </a:p>
        </p:txBody>
      </p:sp>
      <p:sp>
        <p:nvSpPr>
          <p:cNvPr id="17" name="TextBox 17"/>
          <p:cNvSpPr txBox="1"/>
          <p:nvPr/>
        </p:nvSpPr>
        <p:spPr>
          <a:xfrm>
            <a:off x="3447881" y="7007773"/>
            <a:ext cx="4440624" cy="695325"/>
          </a:xfrm>
          <a:prstGeom prst="rect">
            <a:avLst/>
          </a:prstGeom>
        </p:spPr>
        <p:txBody>
          <a:bodyPr lIns="0" tIns="0" rIns="0" bIns="0" rtlCol="0" anchor="t">
            <a:spAutoFit/>
          </a:bodyPr>
          <a:lstStyle/>
          <a:p>
            <a:pPr marL="289897" lvl="1" indent="-144949" algn="l">
              <a:lnSpc>
                <a:spcPts val="1821"/>
              </a:lnSpc>
              <a:buFont typeface="Arial"/>
              <a:buChar char="•"/>
            </a:pPr>
            <a:r>
              <a:rPr lang="en-US" sz="1517" spc="212">
                <a:solidFill>
                  <a:srgbClr val="000000"/>
                </a:solidFill>
                <a:latin typeface="Montserrat"/>
              </a:rPr>
              <a:t>Yorgunluk ve tükenmişliğe bağlı konsantrasyon</a:t>
            </a:r>
          </a:p>
          <a:p>
            <a:pPr marL="289897" lvl="1" indent="-144949" algn="l">
              <a:lnSpc>
                <a:spcPts val="1821"/>
              </a:lnSpc>
            </a:pPr>
            <a:r>
              <a:rPr lang="en-US" sz="1517" spc="212">
                <a:solidFill>
                  <a:srgbClr val="000000"/>
                </a:solidFill>
                <a:latin typeface="Montserrat"/>
              </a:rPr>
              <a:t>güçlükleri</a:t>
            </a:r>
          </a:p>
        </p:txBody>
      </p:sp>
      <p:sp>
        <p:nvSpPr>
          <p:cNvPr id="18" name="TextBox 18"/>
          <p:cNvSpPr txBox="1"/>
          <p:nvPr/>
        </p:nvSpPr>
        <p:spPr>
          <a:xfrm>
            <a:off x="9376287" y="4243421"/>
            <a:ext cx="4884735" cy="209550"/>
          </a:xfrm>
          <a:prstGeom prst="rect">
            <a:avLst/>
          </a:prstGeom>
        </p:spPr>
        <p:txBody>
          <a:bodyPr lIns="0" tIns="0" rIns="0" bIns="0" rtlCol="0" anchor="t">
            <a:spAutoFit/>
          </a:bodyPr>
          <a:lstStyle/>
          <a:p>
            <a:pPr marL="269629" lvl="1" indent="-134814" algn="l">
              <a:lnSpc>
                <a:spcPts val="1693"/>
              </a:lnSpc>
              <a:buFont typeface="Arial"/>
              <a:buChar char="•"/>
            </a:pPr>
            <a:r>
              <a:rPr lang="en-US" sz="1411" spc="197">
                <a:solidFill>
                  <a:srgbClr val="000000"/>
                </a:solidFill>
                <a:latin typeface="Montserrat"/>
              </a:rPr>
              <a:t>Ebeveyn-çocuk rollerinde yer değişikliği</a:t>
            </a:r>
          </a:p>
        </p:txBody>
      </p:sp>
      <p:sp>
        <p:nvSpPr>
          <p:cNvPr id="19" name="TextBox 19"/>
          <p:cNvSpPr txBox="1"/>
          <p:nvPr/>
        </p:nvSpPr>
        <p:spPr>
          <a:xfrm>
            <a:off x="9376287" y="5024442"/>
            <a:ext cx="1986121" cy="218133"/>
          </a:xfrm>
          <a:prstGeom prst="rect">
            <a:avLst/>
          </a:prstGeom>
        </p:spPr>
        <p:txBody>
          <a:bodyPr lIns="0" tIns="0" rIns="0" bIns="0" rtlCol="0" anchor="t">
            <a:spAutoFit/>
          </a:bodyPr>
          <a:lstStyle/>
          <a:p>
            <a:pPr marL="279252" lvl="1" indent="-139626" algn="l">
              <a:lnSpc>
                <a:spcPts val="1754"/>
              </a:lnSpc>
              <a:buFont typeface="Arial"/>
              <a:buChar char="•"/>
            </a:pPr>
            <a:r>
              <a:rPr lang="en-US" sz="1461" spc="204">
                <a:solidFill>
                  <a:srgbClr val="000000"/>
                </a:solidFill>
                <a:latin typeface="Montserrat"/>
              </a:rPr>
              <a:t>İntihar eğilimi</a:t>
            </a:r>
          </a:p>
        </p:txBody>
      </p:sp>
      <p:sp>
        <p:nvSpPr>
          <p:cNvPr id="20" name="TextBox 20"/>
          <p:cNvSpPr txBox="1"/>
          <p:nvPr/>
        </p:nvSpPr>
        <p:spPr>
          <a:xfrm>
            <a:off x="9376289" y="5487449"/>
            <a:ext cx="5945818" cy="227658"/>
          </a:xfrm>
          <a:prstGeom prst="rect">
            <a:avLst/>
          </a:prstGeom>
        </p:spPr>
        <p:txBody>
          <a:bodyPr lIns="0" tIns="0" rIns="0" bIns="0" rtlCol="0" anchor="t">
            <a:spAutoFit/>
          </a:bodyPr>
          <a:lstStyle/>
          <a:p>
            <a:pPr marL="275806" lvl="1" indent="-137903" algn="l">
              <a:lnSpc>
                <a:spcPts val="1732"/>
              </a:lnSpc>
              <a:buFont typeface="Arial"/>
              <a:buChar char="•"/>
            </a:pPr>
            <a:r>
              <a:rPr lang="en-US" sz="1443" spc="202">
                <a:solidFill>
                  <a:srgbClr val="000000"/>
                </a:solidFill>
                <a:latin typeface="Montserrat"/>
              </a:rPr>
              <a:t>Okula geç kalma ve/veya okuldan erken ayrılma</a:t>
            </a:r>
          </a:p>
        </p:txBody>
      </p:sp>
      <p:sp>
        <p:nvSpPr>
          <p:cNvPr id="21" name="TextBox 21"/>
          <p:cNvSpPr txBox="1"/>
          <p:nvPr/>
        </p:nvSpPr>
        <p:spPr>
          <a:xfrm>
            <a:off x="9376287" y="6286366"/>
            <a:ext cx="2089489" cy="227658"/>
          </a:xfrm>
          <a:prstGeom prst="rect">
            <a:avLst/>
          </a:prstGeom>
        </p:spPr>
        <p:txBody>
          <a:bodyPr lIns="0" tIns="0" rIns="0" bIns="0" rtlCol="0" anchor="t">
            <a:spAutoFit/>
          </a:bodyPr>
          <a:lstStyle/>
          <a:p>
            <a:pPr marL="275806" lvl="1" indent="-137903" algn="l">
              <a:lnSpc>
                <a:spcPts val="1732"/>
              </a:lnSpc>
              <a:buFont typeface="Arial"/>
              <a:buChar char="•"/>
            </a:pPr>
            <a:r>
              <a:rPr lang="en-US" sz="1443" spc="202">
                <a:solidFill>
                  <a:srgbClr val="000000"/>
                </a:solidFill>
                <a:latin typeface="Montserrat"/>
              </a:rPr>
              <a:t>Okuldan kaçma</a:t>
            </a:r>
          </a:p>
        </p:txBody>
      </p:sp>
      <p:sp>
        <p:nvSpPr>
          <p:cNvPr id="22" name="TextBox 22"/>
          <p:cNvSpPr txBox="1"/>
          <p:nvPr/>
        </p:nvSpPr>
        <p:spPr>
          <a:xfrm>
            <a:off x="9376287" y="6830758"/>
            <a:ext cx="3722278" cy="239770"/>
          </a:xfrm>
          <a:prstGeom prst="rect">
            <a:avLst/>
          </a:prstGeom>
        </p:spPr>
        <p:txBody>
          <a:bodyPr lIns="0" tIns="0" rIns="0" bIns="0" rtlCol="0" anchor="t">
            <a:spAutoFit/>
          </a:bodyPr>
          <a:lstStyle/>
          <a:p>
            <a:pPr marL="317426" lvl="1" indent="-158713" algn="l">
              <a:lnSpc>
                <a:spcPts val="1994"/>
              </a:lnSpc>
              <a:buFont typeface="Arial"/>
              <a:buChar char="•"/>
            </a:pPr>
            <a:r>
              <a:rPr lang="en-US" sz="1661" spc="232">
                <a:solidFill>
                  <a:srgbClr val="000000"/>
                </a:solidFill>
                <a:latin typeface="Montserrat"/>
              </a:rPr>
              <a:t>Konsantrasyon güçlükleri</a:t>
            </a:r>
          </a:p>
        </p:txBody>
      </p:sp>
      <p:sp>
        <p:nvSpPr>
          <p:cNvPr id="23" name="TextBox 23"/>
          <p:cNvSpPr txBox="1"/>
          <p:nvPr/>
        </p:nvSpPr>
        <p:spPr>
          <a:xfrm>
            <a:off x="9376287" y="7740705"/>
            <a:ext cx="1036439" cy="238908"/>
          </a:xfrm>
          <a:prstGeom prst="rect">
            <a:avLst/>
          </a:prstGeom>
        </p:spPr>
        <p:txBody>
          <a:bodyPr lIns="0" tIns="0" rIns="0" bIns="0" rtlCol="0" anchor="t">
            <a:spAutoFit/>
          </a:bodyPr>
          <a:lstStyle/>
          <a:p>
            <a:pPr marL="311040" lvl="1" indent="-155520" algn="l">
              <a:lnSpc>
                <a:spcPts val="1953"/>
              </a:lnSpc>
              <a:buFont typeface="Arial"/>
              <a:buChar char="•"/>
            </a:pPr>
            <a:r>
              <a:rPr lang="en-US" sz="1628" spc="227">
                <a:solidFill>
                  <a:srgbClr val="000000"/>
                </a:solidFill>
                <a:latin typeface="Montserrat"/>
              </a:rPr>
              <a:t>Kaygı</a:t>
            </a:r>
          </a:p>
        </p:txBody>
      </p:sp>
      <p:sp>
        <p:nvSpPr>
          <p:cNvPr id="24" name="TextBox 24"/>
          <p:cNvSpPr txBox="1"/>
          <p:nvPr/>
        </p:nvSpPr>
        <p:spPr>
          <a:xfrm>
            <a:off x="6439551" y="2951384"/>
            <a:ext cx="3298476" cy="428625"/>
          </a:xfrm>
          <a:prstGeom prst="rect">
            <a:avLst/>
          </a:prstGeom>
        </p:spPr>
        <p:txBody>
          <a:bodyPr lIns="0" tIns="0" rIns="0" bIns="0" rtlCol="0" anchor="t">
            <a:spAutoFit/>
          </a:bodyPr>
          <a:lstStyle/>
          <a:p>
            <a:pPr algn="ctr">
              <a:lnSpc>
                <a:spcPts val="3405"/>
              </a:lnSpc>
            </a:pPr>
            <a:r>
              <a:rPr lang="en-US" sz="2838">
                <a:solidFill>
                  <a:srgbClr val="000000"/>
                </a:solidFill>
                <a:latin typeface="Antonio Light"/>
              </a:rPr>
              <a:t>Ergenler için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1930504" y="0"/>
            <a:ext cx="14424220" cy="10283356"/>
          </a:xfrm>
          <a:custGeom>
            <a:avLst/>
            <a:gdLst/>
            <a:ahLst/>
            <a:cxnLst/>
            <a:rect l="l" t="t" r="r" b="b"/>
            <a:pathLst>
              <a:path w="14424220" h="10283356">
                <a:moveTo>
                  <a:pt x="0" y="0"/>
                </a:moveTo>
                <a:lnTo>
                  <a:pt x="14424221" y="0"/>
                </a:lnTo>
                <a:lnTo>
                  <a:pt x="14424221" y="10283356"/>
                </a:lnTo>
                <a:lnTo>
                  <a:pt x="0" y="10283356"/>
                </a:lnTo>
                <a:lnTo>
                  <a:pt x="0" y="0"/>
                </a:lnTo>
                <a:close/>
              </a:path>
            </a:pathLst>
          </a:custGeom>
          <a:blipFill>
            <a:blip r:embed="rId2"/>
            <a:stretch>
              <a:fillRect l="-3" r="-3"/>
            </a:stretch>
          </a:blipFill>
        </p:spPr>
      </p:sp>
      <p:sp>
        <p:nvSpPr>
          <p:cNvPr id="3" name="Freeform 3"/>
          <p:cNvSpPr/>
          <p:nvPr/>
        </p:nvSpPr>
        <p:spPr>
          <a:xfrm>
            <a:off x="1930504" y="1084584"/>
            <a:ext cx="14424473" cy="1137028"/>
          </a:xfrm>
          <a:custGeom>
            <a:avLst/>
            <a:gdLst/>
            <a:ahLst/>
            <a:cxnLst/>
            <a:rect l="l" t="t" r="r" b="b"/>
            <a:pathLst>
              <a:path w="14424473" h="1137028">
                <a:moveTo>
                  <a:pt x="0" y="0"/>
                </a:moveTo>
                <a:lnTo>
                  <a:pt x="14424473" y="0"/>
                </a:lnTo>
                <a:lnTo>
                  <a:pt x="14424473" y="1137029"/>
                </a:lnTo>
                <a:lnTo>
                  <a:pt x="0" y="11370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930504" y="433976"/>
            <a:ext cx="11250199" cy="2396660"/>
            <a:chOff x="0" y="0"/>
            <a:chExt cx="15000265" cy="3195546"/>
          </a:xfrm>
        </p:grpSpPr>
        <p:sp>
          <p:nvSpPr>
            <p:cNvPr id="5" name="Freeform 5"/>
            <p:cNvSpPr/>
            <p:nvPr/>
          </p:nvSpPr>
          <p:spPr>
            <a:xfrm>
              <a:off x="0" y="0"/>
              <a:ext cx="14999970" cy="3195066"/>
            </a:xfrm>
            <a:custGeom>
              <a:avLst/>
              <a:gdLst/>
              <a:ahLst/>
              <a:cxnLst/>
              <a:rect l="l" t="t" r="r" b="b"/>
              <a:pathLst>
                <a:path w="14999970" h="3195066">
                  <a:moveTo>
                    <a:pt x="6773418" y="0"/>
                  </a:moveTo>
                  <a:lnTo>
                    <a:pt x="3759454" y="542925"/>
                  </a:lnTo>
                  <a:lnTo>
                    <a:pt x="0" y="1802130"/>
                  </a:lnTo>
                  <a:lnTo>
                    <a:pt x="0" y="3195066"/>
                  </a:lnTo>
                  <a:lnTo>
                    <a:pt x="2831211" y="1670431"/>
                  </a:lnTo>
                  <a:lnTo>
                    <a:pt x="5509260" y="867664"/>
                  </a:lnTo>
                  <a:lnTo>
                    <a:pt x="9084437" y="796925"/>
                  </a:lnTo>
                  <a:lnTo>
                    <a:pt x="14999970" y="1256411"/>
                  </a:lnTo>
                  <a:lnTo>
                    <a:pt x="10037445" y="259588"/>
                  </a:lnTo>
                  <a:lnTo>
                    <a:pt x="6773418" y="0"/>
                  </a:lnTo>
                  <a:close/>
                </a:path>
              </a:pathLst>
            </a:custGeom>
            <a:solidFill>
              <a:srgbClr val="2E2D2D"/>
            </a:solidFill>
          </p:spPr>
        </p:sp>
      </p:grpSp>
      <p:sp>
        <p:nvSpPr>
          <p:cNvPr id="6" name="Freeform 6"/>
          <p:cNvSpPr/>
          <p:nvPr/>
        </p:nvSpPr>
        <p:spPr>
          <a:xfrm>
            <a:off x="1930504" y="0"/>
            <a:ext cx="14424220" cy="3833087"/>
          </a:xfrm>
          <a:custGeom>
            <a:avLst/>
            <a:gdLst/>
            <a:ahLst/>
            <a:cxnLst/>
            <a:rect l="l" t="t" r="r" b="b"/>
            <a:pathLst>
              <a:path w="14424220" h="3833087">
                <a:moveTo>
                  <a:pt x="0" y="0"/>
                </a:moveTo>
                <a:lnTo>
                  <a:pt x="14424221" y="0"/>
                </a:lnTo>
                <a:lnTo>
                  <a:pt x="14424221" y="3833087"/>
                </a:lnTo>
                <a:lnTo>
                  <a:pt x="0" y="3833087"/>
                </a:lnTo>
                <a:lnTo>
                  <a:pt x="0" y="0"/>
                </a:lnTo>
                <a:close/>
              </a:path>
            </a:pathLst>
          </a:custGeom>
          <a:blipFill>
            <a:blip r:embed="rId5"/>
            <a:stretch>
              <a:fillRect l="-30" r="-30"/>
            </a:stretch>
          </a:blipFill>
        </p:spPr>
      </p:sp>
      <p:grpSp>
        <p:nvGrpSpPr>
          <p:cNvPr id="7" name="Group 7"/>
          <p:cNvGrpSpPr/>
          <p:nvPr/>
        </p:nvGrpSpPr>
        <p:grpSpPr>
          <a:xfrm>
            <a:off x="1930504" y="9048676"/>
            <a:ext cx="14425312" cy="1235280"/>
            <a:chOff x="0" y="0"/>
            <a:chExt cx="19233750" cy="1647040"/>
          </a:xfrm>
        </p:grpSpPr>
        <p:sp>
          <p:nvSpPr>
            <p:cNvPr id="8" name="Freeform 8"/>
            <p:cNvSpPr/>
            <p:nvPr/>
          </p:nvSpPr>
          <p:spPr>
            <a:xfrm>
              <a:off x="0" y="0"/>
              <a:ext cx="19233642" cy="1646301"/>
            </a:xfrm>
            <a:custGeom>
              <a:avLst/>
              <a:gdLst/>
              <a:ahLst/>
              <a:cxnLst/>
              <a:rect l="l" t="t" r="r" b="b"/>
              <a:pathLst>
                <a:path w="19233642" h="1646301">
                  <a:moveTo>
                    <a:pt x="0" y="0"/>
                  </a:moveTo>
                  <a:lnTo>
                    <a:pt x="0" y="1646301"/>
                  </a:lnTo>
                  <a:lnTo>
                    <a:pt x="19233642" y="1646301"/>
                  </a:lnTo>
                  <a:lnTo>
                    <a:pt x="19233642" y="576072"/>
                  </a:lnTo>
                  <a:lnTo>
                    <a:pt x="9668256" y="576072"/>
                  </a:lnTo>
                  <a:lnTo>
                    <a:pt x="8003667" y="560197"/>
                  </a:lnTo>
                  <a:lnTo>
                    <a:pt x="6438773" y="516382"/>
                  </a:lnTo>
                  <a:lnTo>
                    <a:pt x="4862195" y="442087"/>
                  </a:lnTo>
                  <a:lnTo>
                    <a:pt x="3401949" y="344805"/>
                  </a:lnTo>
                  <a:lnTo>
                    <a:pt x="2063877" y="229870"/>
                  </a:lnTo>
                  <a:lnTo>
                    <a:pt x="851281" y="102870"/>
                  </a:lnTo>
                  <a:lnTo>
                    <a:pt x="0" y="0"/>
                  </a:lnTo>
                  <a:close/>
                </a:path>
              </a:pathLst>
            </a:custGeom>
            <a:solidFill>
              <a:srgbClr val="FFC786"/>
            </a:solidFill>
          </p:spPr>
        </p:sp>
        <p:sp>
          <p:nvSpPr>
            <p:cNvPr id="9" name="Freeform 9"/>
            <p:cNvSpPr/>
            <p:nvPr/>
          </p:nvSpPr>
          <p:spPr>
            <a:xfrm>
              <a:off x="9668256" y="85852"/>
              <a:ext cx="9565386" cy="490220"/>
            </a:xfrm>
            <a:custGeom>
              <a:avLst/>
              <a:gdLst/>
              <a:ahLst/>
              <a:cxnLst/>
              <a:rect l="l" t="t" r="r" b="b"/>
              <a:pathLst>
                <a:path w="9565386" h="490220">
                  <a:moveTo>
                    <a:pt x="9565386" y="0"/>
                  </a:moveTo>
                  <a:lnTo>
                    <a:pt x="8896730" y="67310"/>
                  </a:lnTo>
                  <a:lnTo>
                    <a:pt x="7215124" y="213233"/>
                  </a:lnTo>
                  <a:lnTo>
                    <a:pt x="5434711" y="333248"/>
                  </a:lnTo>
                  <a:lnTo>
                    <a:pt x="3569970" y="422402"/>
                  </a:lnTo>
                  <a:lnTo>
                    <a:pt x="1750821" y="473964"/>
                  </a:lnTo>
                  <a:lnTo>
                    <a:pt x="0" y="490220"/>
                  </a:lnTo>
                  <a:lnTo>
                    <a:pt x="9565386" y="490220"/>
                  </a:lnTo>
                  <a:lnTo>
                    <a:pt x="9565386" y="0"/>
                  </a:lnTo>
                  <a:close/>
                </a:path>
              </a:pathLst>
            </a:custGeom>
            <a:solidFill>
              <a:srgbClr val="FFC786"/>
            </a:solidFill>
          </p:spPr>
        </p:sp>
      </p:grpSp>
      <p:grpSp>
        <p:nvGrpSpPr>
          <p:cNvPr id="10" name="Group 10"/>
          <p:cNvGrpSpPr/>
          <p:nvPr/>
        </p:nvGrpSpPr>
        <p:grpSpPr>
          <a:xfrm>
            <a:off x="5085981" y="8801455"/>
            <a:ext cx="11270353" cy="908615"/>
            <a:chOff x="0" y="0"/>
            <a:chExt cx="15027137" cy="1211487"/>
          </a:xfrm>
        </p:grpSpPr>
        <p:sp>
          <p:nvSpPr>
            <p:cNvPr id="11" name="Freeform 11"/>
            <p:cNvSpPr/>
            <p:nvPr/>
          </p:nvSpPr>
          <p:spPr>
            <a:xfrm>
              <a:off x="0" y="0"/>
              <a:ext cx="15026387" cy="1211453"/>
            </a:xfrm>
            <a:custGeom>
              <a:avLst/>
              <a:gdLst/>
              <a:ahLst/>
              <a:cxnLst/>
              <a:rect l="l" t="t" r="r" b="b"/>
              <a:pathLst>
                <a:path w="15026387" h="1211453">
                  <a:moveTo>
                    <a:pt x="15026387" y="0"/>
                  </a:moveTo>
                  <a:lnTo>
                    <a:pt x="12226798" y="573278"/>
                  </a:lnTo>
                  <a:lnTo>
                    <a:pt x="9536049" y="879983"/>
                  </a:lnTo>
                  <a:lnTo>
                    <a:pt x="5943727" y="907034"/>
                  </a:lnTo>
                  <a:lnTo>
                    <a:pt x="0" y="731393"/>
                  </a:lnTo>
                  <a:lnTo>
                    <a:pt x="4986274" y="1112266"/>
                  </a:lnTo>
                  <a:lnTo>
                    <a:pt x="8265795" y="1211453"/>
                  </a:lnTo>
                  <a:lnTo>
                    <a:pt x="11294110" y="1004062"/>
                  </a:lnTo>
                  <a:lnTo>
                    <a:pt x="15026387" y="528701"/>
                  </a:lnTo>
                  <a:lnTo>
                    <a:pt x="15026387" y="0"/>
                  </a:lnTo>
                  <a:close/>
                </a:path>
              </a:pathLst>
            </a:custGeom>
            <a:solidFill>
              <a:srgbClr val="A7A19E"/>
            </a:solidFill>
          </p:spPr>
        </p:sp>
      </p:grpSp>
      <p:sp>
        <p:nvSpPr>
          <p:cNvPr id="12" name="TextBox 12"/>
          <p:cNvSpPr txBox="1"/>
          <p:nvPr/>
        </p:nvSpPr>
        <p:spPr>
          <a:xfrm>
            <a:off x="4455961" y="3833087"/>
            <a:ext cx="9943539" cy="1200150"/>
          </a:xfrm>
          <a:prstGeom prst="rect">
            <a:avLst/>
          </a:prstGeom>
        </p:spPr>
        <p:txBody>
          <a:bodyPr lIns="0" tIns="0" rIns="0" bIns="0" rtlCol="0" anchor="t">
            <a:spAutoFit/>
          </a:bodyPr>
          <a:lstStyle/>
          <a:p>
            <a:pPr algn="ctr">
              <a:lnSpc>
                <a:spcPts val="4760"/>
              </a:lnSpc>
            </a:pPr>
            <a:r>
              <a:rPr lang="en-US" sz="3967">
                <a:solidFill>
                  <a:srgbClr val="000000"/>
                </a:solidFill>
                <a:latin typeface="Antonio Light"/>
              </a:rPr>
              <a:t>Cinsel istismar konusunda hikaye uyduran  çocuk sayısı çok azdır.</a:t>
            </a:r>
          </a:p>
        </p:txBody>
      </p:sp>
      <p:sp>
        <p:nvSpPr>
          <p:cNvPr id="13" name="TextBox 13"/>
          <p:cNvSpPr txBox="1"/>
          <p:nvPr/>
        </p:nvSpPr>
        <p:spPr>
          <a:xfrm>
            <a:off x="4538466" y="6426903"/>
            <a:ext cx="10654458" cy="690285"/>
          </a:xfrm>
          <a:prstGeom prst="rect">
            <a:avLst/>
          </a:prstGeom>
        </p:spPr>
        <p:txBody>
          <a:bodyPr lIns="0" tIns="0" rIns="0" bIns="0" rtlCol="0" anchor="t">
            <a:spAutoFit/>
          </a:bodyPr>
          <a:lstStyle/>
          <a:p>
            <a:pPr algn="l">
              <a:lnSpc>
                <a:spcPts val="2735"/>
              </a:lnSpc>
            </a:pPr>
            <a:r>
              <a:rPr lang="en-US" sz="2279" spc="319">
                <a:solidFill>
                  <a:srgbClr val="000000"/>
                </a:solidFill>
                <a:latin typeface="Montserrat"/>
              </a:rPr>
              <a:t>Eğer bir çocuk cinsel olarak istismar edildiğine ilişkin bilgi  veriyorsa temel yaklaşım çocuğa inanmak olmalıdır.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FFC786"/>
            </a:solidFill>
          </p:spPr>
        </p:sp>
      </p:grpSp>
      <p:grpSp>
        <p:nvGrpSpPr>
          <p:cNvPr id="4" name="Group 4"/>
          <p:cNvGrpSpPr/>
          <p:nvPr/>
        </p:nvGrpSpPr>
        <p:grpSpPr>
          <a:xfrm rot="5400000">
            <a:off x="2917054" y="4222834"/>
            <a:ext cx="1155712" cy="1900946"/>
            <a:chOff x="0" y="0"/>
            <a:chExt cx="1540950" cy="2534594"/>
          </a:xfrm>
        </p:grpSpPr>
        <p:sp>
          <p:nvSpPr>
            <p:cNvPr id="5" name="Freeform 5"/>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6" name="Freeform 6"/>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7" name="TextBox 7"/>
          <p:cNvSpPr txBox="1"/>
          <p:nvPr/>
        </p:nvSpPr>
        <p:spPr>
          <a:xfrm>
            <a:off x="2787805" y="4848475"/>
            <a:ext cx="1603220" cy="1345658"/>
          </a:xfrm>
          <a:prstGeom prst="rect">
            <a:avLst/>
          </a:prstGeom>
        </p:spPr>
        <p:txBody>
          <a:bodyPr lIns="0" tIns="0" rIns="0" bIns="0" rtlCol="0" anchor="t">
            <a:spAutoFit/>
          </a:bodyPr>
          <a:lstStyle/>
          <a:p>
            <a:pPr algn="ctr">
              <a:lnSpc>
                <a:spcPts val="1536"/>
              </a:lnSpc>
            </a:pPr>
            <a:r>
              <a:rPr lang="en-US" sz="1422" spc="199">
                <a:solidFill>
                  <a:srgbClr val="000000"/>
                </a:solidFill>
                <a:latin typeface="Montserrat"/>
              </a:rPr>
              <a:t>Çocuğa cinsel içerikli şeyler söylemek ve çocukla aynı içerikte konuşmalar yapmak</a:t>
            </a:r>
          </a:p>
        </p:txBody>
      </p:sp>
      <p:grpSp>
        <p:nvGrpSpPr>
          <p:cNvPr id="8" name="Group 8"/>
          <p:cNvGrpSpPr/>
          <p:nvPr/>
        </p:nvGrpSpPr>
        <p:grpSpPr>
          <a:xfrm rot="5400000">
            <a:off x="4981154" y="3712070"/>
            <a:ext cx="1155713" cy="1900946"/>
            <a:chOff x="0" y="0"/>
            <a:chExt cx="1540950" cy="2534594"/>
          </a:xfrm>
        </p:grpSpPr>
        <p:sp>
          <p:nvSpPr>
            <p:cNvPr id="9" name="Freeform 9"/>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10" name="Freeform 10"/>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11" name="TextBox 11"/>
          <p:cNvSpPr txBox="1"/>
          <p:nvPr/>
        </p:nvSpPr>
        <p:spPr>
          <a:xfrm>
            <a:off x="4851905" y="4337710"/>
            <a:ext cx="1603220" cy="413385"/>
          </a:xfrm>
          <a:prstGeom prst="rect">
            <a:avLst/>
          </a:prstGeom>
        </p:spPr>
        <p:txBody>
          <a:bodyPr lIns="0" tIns="0" rIns="0" bIns="0" rtlCol="0" anchor="t">
            <a:spAutoFit/>
          </a:bodyPr>
          <a:lstStyle/>
          <a:p>
            <a:pPr algn="ctr">
              <a:lnSpc>
                <a:spcPts val="1620"/>
              </a:lnSpc>
            </a:pPr>
            <a:r>
              <a:rPr lang="en-US" sz="1500" spc="210">
                <a:solidFill>
                  <a:srgbClr val="000000"/>
                </a:solidFill>
                <a:latin typeface="Montserrat"/>
              </a:rPr>
              <a:t>Teşhircilik, Röntgencilik</a:t>
            </a:r>
          </a:p>
        </p:txBody>
      </p:sp>
      <p:grpSp>
        <p:nvGrpSpPr>
          <p:cNvPr id="12" name="Group 12"/>
          <p:cNvGrpSpPr/>
          <p:nvPr/>
        </p:nvGrpSpPr>
        <p:grpSpPr>
          <a:xfrm rot="5400000">
            <a:off x="7045256" y="3201307"/>
            <a:ext cx="1155712" cy="1900945"/>
            <a:chOff x="0" y="0"/>
            <a:chExt cx="1540950" cy="2534594"/>
          </a:xfrm>
        </p:grpSpPr>
        <p:sp>
          <p:nvSpPr>
            <p:cNvPr id="13" name="Freeform 13"/>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14" name="Freeform 14"/>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15" name="TextBox 15"/>
          <p:cNvSpPr txBox="1"/>
          <p:nvPr/>
        </p:nvSpPr>
        <p:spPr>
          <a:xfrm>
            <a:off x="6916006" y="3836471"/>
            <a:ext cx="1603219" cy="1378016"/>
          </a:xfrm>
          <a:prstGeom prst="rect">
            <a:avLst/>
          </a:prstGeom>
        </p:spPr>
        <p:txBody>
          <a:bodyPr lIns="0" tIns="0" rIns="0" bIns="0" rtlCol="0" anchor="t">
            <a:spAutoFit/>
          </a:bodyPr>
          <a:lstStyle/>
          <a:p>
            <a:pPr algn="ctr">
              <a:lnSpc>
                <a:spcPts val="1804"/>
              </a:lnSpc>
            </a:pPr>
            <a:r>
              <a:rPr lang="en-US" sz="1670" spc="233">
                <a:solidFill>
                  <a:srgbClr val="000000"/>
                </a:solidFill>
                <a:latin typeface="Montserrat"/>
              </a:rPr>
              <a:t>Çocuğun cinsel ilişki sahnesine doğrudan şahit olması </a:t>
            </a:r>
          </a:p>
        </p:txBody>
      </p:sp>
      <p:grpSp>
        <p:nvGrpSpPr>
          <p:cNvPr id="16" name="Group 16"/>
          <p:cNvGrpSpPr/>
          <p:nvPr/>
        </p:nvGrpSpPr>
        <p:grpSpPr>
          <a:xfrm rot="5400000">
            <a:off x="9109357" y="2690543"/>
            <a:ext cx="1155712" cy="1900945"/>
            <a:chOff x="0" y="0"/>
            <a:chExt cx="1540950" cy="2534594"/>
          </a:xfrm>
        </p:grpSpPr>
        <p:sp>
          <p:nvSpPr>
            <p:cNvPr id="17" name="Freeform 17"/>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18" name="Freeform 18"/>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19" name="TextBox 19"/>
          <p:cNvSpPr txBox="1"/>
          <p:nvPr/>
        </p:nvSpPr>
        <p:spPr>
          <a:xfrm>
            <a:off x="8972486" y="3299038"/>
            <a:ext cx="1618460" cy="1388850"/>
          </a:xfrm>
          <a:prstGeom prst="rect">
            <a:avLst/>
          </a:prstGeom>
        </p:spPr>
        <p:txBody>
          <a:bodyPr lIns="0" tIns="0" rIns="0" bIns="0" rtlCol="0" anchor="t">
            <a:spAutoFit/>
          </a:bodyPr>
          <a:lstStyle/>
          <a:p>
            <a:pPr algn="ctr">
              <a:lnSpc>
                <a:spcPts val="1222"/>
              </a:lnSpc>
            </a:pPr>
            <a:r>
              <a:rPr lang="en-US" sz="1131" spc="158">
                <a:solidFill>
                  <a:srgbClr val="000000"/>
                </a:solidFill>
                <a:latin typeface="Montserrat"/>
              </a:rPr>
              <a:t>Çocuğa cinsel organ göstermek, çocuğun cinsel organlarını  göstermesini istemek, banyodayken çocuğu seyretmek,</a:t>
            </a:r>
          </a:p>
        </p:txBody>
      </p:sp>
      <p:grpSp>
        <p:nvGrpSpPr>
          <p:cNvPr id="20" name="Group 20"/>
          <p:cNvGrpSpPr/>
          <p:nvPr/>
        </p:nvGrpSpPr>
        <p:grpSpPr>
          <a:xfrm rot="5400000">
            <a:off x="11175970" y="2464804"/>
            <a:ext cx="1155713" cy="1900945"/>
            <a:chOff x="0" y="0"/>
            <a:chExt cx="1540950" cy="2534594"/>
          </a:xfrm>
        </p:grpSpPr>
        <p:sp>
          <p:nvSpPr>
            <p:cNvPr id="21" name="Freeform 21"/>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22" name="Freeform 22"/>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23" name="TextBox 23"/>
          <p:cNvSpPr txBox="1"/>
          <p:nvPr/>
        </p:nvSpPr>
        <p:spPr>
          <a:xfrm>
            <a:off x="10972901" y="3060650"/>
            <a:ext cx="1603219" cy="1304442"/>
          </a:xfrm>
          <a:prstGeom prst="rect">
            <a:avLst/>
          </a:prstGeom>
        </p:spPr>
        <p:txBody>
          <a:bodyPr lIns="0" tIns="0" rIns="0" bIns="0" rtlCol="0" anchor="t">
            <a:spAutoFit/>
          </a:bodyPr>
          <a:lstStyle/>
          <a:p>
            <a:pPr algn="ctr">
              <a:lnSpc>
                <a:spcPts val="1315"/>
              </a:lnSpc>
            </a:pPr>
            <a:r>
              <a:rPr lang="en-US" sz="1218" spc="170">
                <a:solidFill>
                  <a:srgbClr val="000000"/>
                </a:solidFill>
                <a:latin typeface="Montserrat"/>
              </a:rPr>
              <a:t>Çocuğa cinsel içerikli materyal göstermek (pornografik film seyrettirmek, fotoğraflar göstermek)</a:t>
            </a:r>
          </a:p>
        </p:txBody>
      </p:sp>
      <p:grpSp>
        <p:nvGrpSpPr>
          <p:cNvPr id="24" name="Group 24"/>
          <p:cNvGrpSpPr/>
          <p:nvPr/>
        </p:nvGrpSpPr>
        <p:grpSpPr>
          <a:xfrm rot="5400000">
            <a:off x="13283953" y="2239615"/>
            <a:ext cx="1155713" cy="1900945"/>
            <a:chOff x="0" y="0"/>
            <a:chExt cx="1540950" cy="2534594"/>
          </a:xfrm>
        </p:grpSpPr>
        <p:sp>
          <p:nvSpPr>
            <p:cNvPr id="25" name="Freeform 25"/>
            <p:cNvSpPr/>
            <p:nvPr/>
          </p:nvSpPr>
          <p:spPr>
            <a:xfrm>
              <a:off x="22225" y="22225"/>
              <a:ext cx="1496441" cy="2490216"/>
            </a:xfrm>
            <a:custGeom>
              <a:avLst/>
              <a:gdLst/>
              <a:ahLst/>
              <a:cxnLst/>
              <a:rect l="l" t="t" r="r" b="b"/>
              <a:pathLst>
                <a:path w="1496441" h="2490216">
                  <a:moveTo>
                    <a:pt x="0" y="0"/>
                  </a:moveTo>
                  <a:lnTo>
                    <a:pt x="241046" y="0"/>
                  </a:lnTo>
                  <a:lnTo>
                    <a:pt x="241046" y="2246122"/>
                  </a:lnTo>
                  <a:lnTo>
                    <a:pt x="1496441" y="2246122"/>
                  </a:lnTo>
                  <a:lnTo>
                    <a:pt x="1496441" y="2490216"/>
                  </a:lnTo>
                  <a:lnTo>
                    <a:pt x="0" y="2490216"/>
                  </a:lnTo>
                  <a:close/>
                </a:path>
              </a:pathLst>
            </a:custGeom>
            <a:solidFill>
              <a:srgbClr val="FFC786"/>
            </a:solidFill>
          </p:spPr>
        </p:sp>
        <p:sp>
          <p:nvSpPr>
            <p:cNvPr id="26" name="Freeform 26"/>
            <p:cNvSpPr/>
            <p:nvPr/>
          </p:nvSpPr>
          <p:spPr>
            <a:xfrm>
              <a:off x="0" y="0"/>
              <a:ext cx="1540891" cy="2534666"/>
            </a:xfrm>
            <a:custGeom>
              <a:avLst/>
              <a:gdLst/>
              <a:ahLst/>
              <a:cxnLst/>
              <a:rect l="l" t="t" r="r" b="b"/>
              <a:pathLst>
                <a:path w="1540891" h="2534666">
                  <a:moveTo>
                    <a:pt x="22225" y="0"/>
                  </a:moveTo>
                  <a:lnTo>
                    <a:pt x="263271" y="0"/>
                  </a:lnTo>
                  <a:cubicBezTo>
                    <a:pt x="275590" y="0"/>
                    <a:pt x="285496" y="9906"/>
                    <a:pt x="285496" y="22225"/>
                  </a:cubicBezTo>
                  <a:lnTo>
                    <a:pt x="285496" y="2268347"/>
                  </a:lnTo>
                  <a:lnTo>
                    <a:pt x="263271" y="2268347"/>
                  </a:lnTo>
                  <a:lnTo>
                    <a:pt x="263271" y="2246122"/>
                  </a:lnTo>
                  <a:lnTo>
                    <a:pt x="1518666" y="2246122"/>
                  </a:lnTo>
                  <a:cubicBezTo>
                    <a:pt x="1530985" y="2246122"/>
                    <a:pt x="1540891" y="2256028"/>
                    <a:pt x="1540891" y="2268347"/>
                  </a:cubicBezTo>
                  <a:lnTo>
                    <a:pt x="1540891" y="2512441"/>
                  </a:lnTo>
                  <a:cubicBezTo>
                    <a:pt x="1540891" y="2524760"/>
                    <a:pt x="1530985" y="2534666"/>
                    <a:pt x="1518666" y="2534666"/>
                  </a:cubicBezTo>
                  <a:lnTo>
                    <a:pt x="22225" y="2534666"/>
                  </a:lnTo>
                  <a:cubicBezTo>
                    <a:pt x="9906" y="2534666"/>
                    <a:pt x="0" y="2524760"/>
                    <a:pt x="0" y="2512441"/>
                  </a:cubicBezTo>
                  <a:lnTo>
                    <a:pt x="0" y="22225"/>
                  </a:lnTo>
                  <a:cubicBezTo>
                    <a:pt x="0" y="9906"/>
                    <a:pt x="9906" y="0"/>
                    <a:pt x="22225" y="0"/>
                  </a:cubicBezTo>
                  <a:moveTo>
                    <a:pt x="22225" y="44450"/>
                  </a:moveTo>
                  <a:lnTo>
                    <a:pt x="22225" y="22225"/>
                  </a:lnTo>
                  <a:lnTo>
                    <a:pt x="44450" y="22225"/>
                  </a:lnTo>
                  <a:lnTo>
                    <a:pt x="44450" y="2512314"/>
                  </a:lnTo>
                  <a:lnTo>
                    <a:pt x="22225" y="2512314"/>
                  </a:lnTo>
                  <a:lnTo>
                    <a:pt x="22225" y="2490089"/>
                  </a:lnTo>
                  <a:lnTo>
                    <a:pt x="1518666" y="2490089"/>
                  </a:lnTo>
                  <a:lnTo>
                    <a:pt x="1518666" y="2512314"/>
                  </a:lnTo>
                  <a:lnTo>
                    <a:pt x="1496441" y="2512314"/>
                  </a:lnTo>
                  <a:lnTo>
                    <a:pt x="1496441" y="2268347"/>
                  </a:lnTo>
                  <a:lnTo>
                    <a:pt x="1518666" y="2268347"/>
                  </a:lnTo>
                  <a:lnTo>
                    <a:pt x="1518666" y="2290572"/>
                  </a:lnTo>
                  <a:lnTo>
                    <a:pt x="263271" y="2290572"/>
                  </a:lnTo>
                  <a:cubicBezTo>
                    <a:pt x="250952" y="2290572"/>
                    <a:pt x="241046" y="2280666"/>
                    <a:pt x="241046" y="2268347"/>
                  </a:cubicBezTo>
                  <a:lnTo>
                    <a:pt x="241046" y="22225"/>
                  </a:lnTo>
                  <a:lnTo>
                    <a:pt x="263271" y="22225"/>
                  </a:lnTo>
                  <a:lnTo>
                    <a:pt x="263271" y="44450"/>
                  </a:lnTo>
                  <a:lnTo>
                    <a:pt x="22225" y="44450"/>
                  </a:lnTo>
                  <a:close/>
                </a:path>
              </a:pathLst>
            </a:custGeom>
            <a:solidFill>
              <a:srgbClr val="FFC786"/>
            </a:solidFill>
          </p:spPr>
        </p:sp>
      </p:grpSp>
      <p:sp>
        <p:nvSpPr>
          <p:cNvPr id="27" name="TextBox 27"/>
          <p:cNvSpPr txBox="1"/>
          <p:nvPr/>
        </p:nvSpPr>
        <p:spPr>
          <a:xfrm>
            <a:off x="13158986" y="2935701"/>
            <a:ext cx="1603219" cy="1149638"/>
          </a:xfrm>
          <a:prstGeom prst="rect">
            <a:avLst/>
          </a:prstGeom>
        </p:spPr>
        <p:txBody>
          <a:bodyPr lIns="0" tIns="0" rIns="0" bIns="0" rtlCol="0" anchor="t">
            <a:spAutoFit/>
          </a:bodyPr>
          <a:lstStyle/>
          <a:p>
            <a:pPr algn="ctr">
              <a:lnSpc>
                <a:spcPts val="1820"/>
              </a:lnSpc>
            </a:pPr>
            <a:r>
              <a:rPr lang="en-US" sz="1685" spc="235">
                <a:solidFill>
                  <a:srgbClr val="000000"/>
                </a:solidFill>
                <a:latin typeface="Montserrat"/>
              </a:rPr>
              <a:t>Çocuğu pornografik malzemeler için kullanmak</a:t>
            </a:r>
          </a:p>
        </p:txBody>
      </p:sp>
      <p:grpSp>
        <p:nvGrpSpPr>
          <p:cNvPr id="28" name="Group 28"/>
          <p:cNvGrpSpPr/>
          <p:nvPr/>
        </p:nvGrpSpPr>
        <p:grpSpPr>
          <a:xfrm>
            <a:off x="4812506" y="816770"/>
            <a:ext cx="9958387" cy="1463040"/>
            <a:chOff x="0" y="0"/>
            <a:chExt cx="13277850" cy="1950720"/>
          </a:xfrm>
        </p:grpSpPr>
        <p:sp>
          <p:nvSpPr>
            <p:cNvPr id="29" name="Freeform 29"/>
            <p:cNvSpPr/>
            <p:nvPr/>
          </p:nvSpPr>
          <p:spPr>
            <a:xfrm>
              <a:off x="0" y="0"/>
              <a:ext cx="13277850" cy="1950720"/>
            </a:xfrm>
            <a:custGeom>
              <a:avLst/>
              <a:gdLst/>
              <a:ahLst/>
              <a:cxnLst/>
              <a:rect l="l" t="t" r="r" b="b"/>
              <a:pathLst>
                <a:path w="13277850" h="1950720">
                  <a:moveTo>
                    <a:pt x="0" y="0"/>
                  </a:moveTo>
                  <a:lnTo>
                    <a:pt x="13277850" y="0"/>
                  </a:lnTo>
                  <a:lnTo>
                    <a:pt x="13277850" y="1950720"/>
                  </a:lnTo>
                  <a:lnTo>
                    <a:pt x="0" y="1950720"/>
                  </a:lnTo>
                  <a:lnTo>
                    <a:pt x="0" y="0"/>
                  </a:lnTo>
                  <a:close/>
                </a:path>
              </a:pathLst>
            </a:custGeom>
            <a:blipFill>
              <a:blip r:embed="rId3">
                <a:extLst>
                  <a:ext uri="{96DAC541-7B7A-43D3-8B79-37D633B846F1}">
                    <asvg:svgBlip xmlns:asvg="http://schemas.microsoft.com/office/drawing/2016/SVG/main" xmlns="" r:embed="rId4"/>
                  </a:ext>
                </a:extLst>
              </a:blip>
              <a:stretch>
                <a:fillRect t="-2815" b="-2815"/>
              </a:stretch>
            </a:blipFill>
          </p:spPr>
        </p:sp>
        <p:sp>
          <p:nvSpPr>
            <p:cNvPr id="30" name="TextBox 30"/>
            <p:cNvSpPr txBox="1"/>
            <p:nvPr/>
          </p:nvSpPr>
          <p:spPr>
            <a:xfrm>
              <a:off x="121920" y="60960"/>
              <a:ext cx="13034010" cy="1828800"/>
            </a:xfrm>
            <a:prstGeom prst="rect">
              <a:avLst/>
            </a:prstGeom>
          </p:spPr>
          <p:txBody>
            <a:bodyPr lIns="0" tIns="0" rIns="0" bIns="0" rtlCol="0" anchor="t">
              <a:spAutoFit/>
            </a:bodyPr>
            <a:lstStyle/>
            <a:p>
              <a:pPr algn="ctr">
                <a:lnSpc>
                  <a:spcPts val="5400"/>
                </a:lnSpc>
              </a:pPr>
              <a:r>
                <a:rPr lang="en-US" sz="4500">
                  <a:solidFill>
                    <a:srgbClr val="000000"/>
                  </a:solidFill>
                  <a:latin typeface="Noto Serif Display Light"/>
                </a:rPr>
                <a:t>Dokunma olmaksızın yapılan </a:t>
              </a:r>
            </a:p>
            <a:p>
              <a:pPr algn="ctr">
                <a:lnSpc>
                  <a:spcPts val="5400"/>
                </a:lnSpc>
              </a:pPr>
              <a:r>
                <a:rPr lang="en-US" sz="4500">
                  <a:solidFill>
                    <a:srgbClr val="000000"/>
                  </a:solidFill>
                  <a:latin typeface="Noto Serif Display Light"/>
                </a:rPr>
                <a:t>cinsel istismar </a:t>
              </a:r>
            </a:p>
          </p:txBody>
        </p:sp>
      </p:grpSp>
      <p:sp>
        <p:nvSpPr>
          <p:cNvPr id="32" name="TextBox 32"/>
          <p:cNvSpPr txBox="1"/>
          <p:nvPr/>
        </p:nvSpPr>
        <p:spPr>
          <a:xfrm>
            <a:off x="2544437" y="6346532"/>
            <a:ext cx="12925697" cy="3714750"/>
          </a:xfrm>
          <a:prstGeom prst="rect">
            <a:avLst/>
          </a:prstGeom>
        </p:spPr>
        <p:txBody>
          <a:bodyPr lIns="0" tIns="0" rIns="0" bIns="0" rtlCol="0" anchor="t">
            <a:spAutoFit/>
          </a:bodyPr>
          <a:lstStyle/>
          <a:p>
            <a:pPr algn="l">
              <a:lnSpc>
                <a:spcPts val="2956"/>
              </a:lnSpc>
            </a:pPr>
            <a:r>
              <a:rPr lang="en-US" sz="2463" spc="344" dirty="0" err="1">
                <a:solidFill>
                  <a:srgbClr val="000000"/>
                </a:solidFill>
                <a:latin typeface="Montserrat"/>
              </a:rPr>
              <a:t>Dokunmanın</a:t>
            </a:r>
            <a:r>
              <a:rPr lang="en-US" sz="2463" spc="344" dirty="0">
                <a:solidFill>
                  <a:srgbClr val="000000"/>
                </a:solidFill>
                <a:latin typeface="Montserrat"/>
              </a:rPr>
              <a:t> </a:t>
            </a:r>
            <a:r>
              <a:rPr lang="en-US" sz="2463" spc="344" dirty="0" err="1">
                <a:solidFill>
                  <a:srgbClr val="000000"/>
                </a:solidFill>
                <a:latin typeface="Montserrat"/>
              </a:rPr>
              <a:t>yer</a:t>
            </a:r>
            <a:r>
              <a:rPr lang="en-US" sz="2463" spc="344" dirty="0">
                <a:solidFill>
                  <a:srgbClr val="000000"/>
                </a:solidFill>
                <a:latin typeface="Montserrat"/>
              </a:rPr>
              <a:t> </a:t>
            </a:r>
            <a:r>
              <a:rPr lang="en-US" sz="2463" spc="344" dirty="0" err="1">
                <a:solidFill>
                  <a:srgbClr val="000000"/>
                </a:solidFill>
                <a:latin typeface="Montserrat"/>
              </a:rPr>
              <a:t>aldığı</a:t>
            </a:r>
            <a:r>
              <a:rPr lang="en-US" sz="2463" spc="344" dirty="0">
                <a:solidFill>
                  <a:srgbClr val="000000"/>
                </a:solidFill>
                <a:latin typeface="Montserrat"/>
              </a:rPr>
              <a:t> </a:t>
            </a:r>
            <a:r>
              <a:rPr lang="en-US" sz="2463" spc="344" dirty="0" err="1">
                <a:solidFill>
                  <a:srgbClr val="000000"/>
                </a:solidFill>
                <a:latin typeface="Montserrat"/>
              </a:rPr>
              <a:t>istismar</a:t>
            </a:r>
            <a:r>
              <a:rPr lang="en-US" sz="2463" spc="344" dirty="0">
                <a:solidFill>
                  <a:srgbClr val="000000"/>
                </a:solidFill>
                <a:latin typeface="Montserrat"/>
              </a:rPr>
              <a:t> </a:t>
            </a:r>
            <a:r>
              <a:rPr lang="en-US" sz="2463" spc="344" dirty="0" err="1">
                <a:solidFill>
                  <a:srgbClr val="000000"/>
                </a:solidFill>
                <a:latin typeface="Montserrat"/>
              </a:rPr>
              <a:t>durumlarında</a:t>
            </a:r>
            <a:r>
              <a:rPr lang="en-US" sz="2463" spc="344" dirty="0">
                <a:solidFill>
                  <a:srgbClr val="000000"/>
                </a:solidFill>
                <a:latin typeface="Montserrat"/>
              </a:rPr>
              <a:t>; </a:t>
            </a:r>
            <a:r>
              <a:rPr lang="en-US" sz="2463" spc="344" dirty="0" err="1">
                <a:solidFill>
                  <a:srgbClr val="000000"/>
                </a:solidFill>
                <a:latin typeface="Montserrat"/>
              </a:rPr>
              <a:t>tacizcinin</a:t>
            </a:r>
            <a:r>
              <a:rPr lang="en-US" sz="2463" spc="344" dirty="0">
                <a:solidFill>
                  <a:srgbClr val="000000"/>
                </a:solidFill>
                <a:latin typeface="Montserrat"/>
              </a:rPr>
              <a:t> </a:t>
            </a:r>
            <a:r>
              <a:rPr lang="en-US" sz="2463" spc="344" dirty="0" err="1">
                <a:solidFill>
                  <a:srgbClr val="000000"/>
                </a:solidFill>
                <a:latin typeface="Montserrat"/>
              </a:rPr>
              <a:t>çocuğa</a:t>
            </a:r>
            <a:r>
              <a:rPr lang="en-US" sz="2463" spc="344" dirty="0">
                <a:solidFill>
                  <a:srgbClr val="000000"/>
                </a:solidFill>
                <a:latin typeface="Montserrat"/>
              </a:rPr>
              <a:t> </a:t>
            </a:r>
            <a:r>
              <a:rPr lang="en-US" sz="2463" spc="344" dirty="0" err="1">
                <a:solidFill>
                  <a:srgbClr val="000000"/>
                </a:solidFill>
                <a:latin typeface="Montserrat"/>
              </a:rPr>
              <a:t>dokunmasının</a:t>
            </a:r>
            <a:r>
              <a:rPr lang="en-US" sz="2463" spc="344" dirty="0">
                <a:solidFill>
                  <a:srgbClr val="000000"/>
                </a:solidFill>
                <a:latin typeface="Montserrat"/>
              </a:rPr>
              <a:t> </a:t>
            </a:r>
            <a:r>
              <a:rPr lang="en-US" sz="2463" spc="344" dirty="0" err="1">
                <a:solidFill>
                  <a:srgbClr val="000000"/>
                </a:solidFill>
                <a:latin typeface="Montserrat"/>
              </a:rPr>
              <a:t>dışında</a:t>
            </a:r>
            <a:r>
              <a:rPr lang="en-US" sz="2463" spc="344" dirty="0">
                <a:solidFill>
                  <a:srgbClr val="000000"/>
                </a:solidFill>
                <a:latin typeface="Montserrat"/>
              </a:rPr>
              <a:t> </a:t>
            </a:r>
            <a:r>
              <a:rPr lang="en-US" sz="2463" spc="344" dirty="0" err="1">
                <a:solidFill>
                  <a:srgbClr val="000000"/>
                </a:solidFill>
                <a:latin typeface="Montserrat"/>
              </a:rPr>
              <a:t>çocuğun</a:t>
            </a:r>
            <a:r>
              <a:rPr lang="en-US" sz="2463" spc="344" dirty="0">
                <a:solidFill>
                  <a:srgbClr val="000000"/>
                </a:solidFill>
                <a:latin typeface="Montserrat"/>
              </a:rPr>
              <a:t> </a:t>
            </a:r>
            <a:r>
              <a:rPr lang="en-US" sz="2463" spc="344" dirty="0" err="1">
                <a:solidFill>
                  <a:srgbClr val="000000"/>
                </a:solidFill>
                <a:latin typeface="Montserrat"/>
              </a:rPr>
              <a:t>kendisine</a:t>
            </a:r>
            <a:r>
              <a:rPr lang="en-US" sz="2463" spc="344" dirty="0">
                <a:solidFill>
                  <a:srgbClr val="000000"/>
                </a:solidFill>
                <a:latin typeface="Montserrat"/>
              </a:rPr>
              <a:t> </a:t>
            </a:r>
            <a:r>
              <a:rPr lang="en-US" sz="2463" spc="344" dirty="0" err="1">
                <a:solidFill>
                  <a:srgbClr val="000000"/>
                </a:solidFill>
                <a:latin typeface="Montserrat"/>
              </a:rPr>
              <a:t>dokunmasını</a:t>
            </a:r>
            <a:r>
              <a:rPr lang="en-US" sz="2463" spc="344" dirty="0">
                <a:solidFill>
                  <a:srgbClr val="000000"/>
                </a:solidFill>
                <a:latin typeface="Montserrat"/>
              </a:rPr>
              <a:t> </a:t>
            </a:r>
            <a:r>
              <a:rPr lang="en-US" sz="2463" spc="344" dirty="0" err="1">
                <a:solidFill>
                  <a:srgbClr val="000000"/>
                </a:solidFill>
                <a:latin typeface="Montserrat"/>
              </a:rPr>
              <a:t>istemek</a:t>
            </a:r>
            <a:r>
              <a:rPr lang="en-US" sz="2463" spc="344" dirty="0">
                <a:solidFill>
                  <a:srgbClr val="000000"/>
                </a:solidFill>
                <a:latin typeface="Montserrat"/>
              </a:rPr>
              <a:t>, </a:t>
            </a:r>
            <a:r>
              <a:rPr lang="en-US" sz="2463" spc="344" dirty="0" err="1">
                <a:solidFill>
                  <a:srgbClr val="000000"/>
                </a:solidFill>
                <a:latin typeface="Montserrat"/>
              </a:rPr>
              <a:t>zorlamak</a:t>
            </a:r>
            <a:r>
              <a:rPr lang="en-US" sz="2463" spc="344" dirty="0">
                <a:solidFill>
                  <a:srgbClr val="000000"/>
                </a:solidFill>
                <a:latin typeface="Montserrat"/>
              </a:rPr>
              <a:t> </a:t>
            </a:r>
            <a:r>
              <a:rPr lang="en-US" sz="2463" spc="344" dirty="0" err="1">
                <a:solidFill>
                  <a:srgbClr val="000000"/>
                </a:solidFill>
                <a:latin typeface="Montserrat"/>
              </a:rPr>
              <a:t>veya</a:t>
            </a:r>
            <a:r>
              <a:rPr lang="en-US" sz="2463" spc="344" dirty="0">
                <a:solidFill>
                  <a:srgbClr val="000000"/>
                </a:solidFill>
                <a:latin typeface="Montserrat"/>
              </a:rPr>
              <a:t> </a:t>
            </a:r>
            <a:r>
              <a:rPr lang="en-US" sz="2463" spc="344" dirty="0" err="1">
                <a:solidFill>
                  <a:srgbClr val="000000"/>
                </a:solidFill>
                <a:latin typeface="Montserrat"/>
              </a:rPr>
              <a:t>çocuğu</a:t>
            </a:r>
            <a:r>
              <a:rPr lang="en-US" sz="2463" spc="344" dirty="0">
                <a:solidFill>
                  <a:srgbClr val="000000"/>
                </a:solidFill>
                <a:latin typeface="Montserrat"/>
              </a:rPr>
              <a:t> </a:t>
            </a:r>
            <a:r>
              <a:rPr lang="en-US" sz="2463" spc="344" dirty="0" err="1">
                <a:solidFill>
                  <a:srgbClr val="000000"/>
                </a:solidFill>
                <a:latin typeface="Montserrat"/>
              </a:rPr>
              <a:t>buna</a:t>
            </a:r>
            <a:r>
              <a:rPr lang="en-US" sz="2463" spc="344" dirty="0">
                <a:solidFill>
                  <a:srgbClr val="000000"/>
                </a:solidFill>
                <a:latin typeface="Montserrat"/>
              </a:rPr>
              <a:t> </a:t>
            </a:r>
            <a:r>
              <a:rPr lang="en-US" sz="2463" spc="344" dirty="0" err="1">
                <a:solidFill>
                  <a:srgbClr val="000000"/>
                </a:solidFill>
                <a:latin typeface="Montserrat"/>
              </a:rPr>
              <a:t>ikna</a:t>
            </a:r>
            <a:r>
              <a:rPr lang="en-US" sz="2463" spc="344" dirty="0">
                <a:solidFill>
                  <a:srgbClr val="000000"/>
                </a:solidFill>
                <a:latin typeface="Montserrat"/>
              </a:rPr>
              <a:t> </a:t>
            </a:r>
            <a:r>
              <a:rPr lang="en-US" sz="2463" spc="344" dirty="0" err="1">
                <a:solidFill>
                  <a:srgbClr val="000000"/>
                </a:solidFill>
                <a:latin typeface="Montserrat"/>
              </a:rPr>
              <a:t>etmek</a:t>
            </a:r>
            <a:r>
              <a:rPr lang="en-US" sz="2463" spc="344" dirty="0">
                <a:solidFill>
                  <a:srgbClr val="000000"/>
                </a:solidFill>
                <a:latin typeface="Montserrat"/>
              </a:rPr>
              <a:t> de </a:t>
            </a:r>
            <a:r>
              <a:rPr lang="en-US" sz="2463" spc="344" dirty="0" err="1">
                <a:solidFill>
                  <a:srgbClr val="000000"/>
                </a:solidFill>
                <a:latin typeface="Montserrat"/>
              </a:rPr>
              <a:t>cinsel</a:t>
            </a:r>
            <a:r>
              <a:rPr lang="en-US" sz="2463" spc="344" dirty="0">
                <a:solidFill>
                  <a:srgbClr val="000000"/>
                </a:solidFill>
                <a:latin typeface="Montserrat"/>
              </a:rPr>
              <a:t> </a:t>
            </a:r>
            <a:r>
              <a:rPr lang="en-US" sz="2463" spc="344" dirty="0" err="1">
                <a:solidFill>
                  <a:srgbClr val="000000"/>
                </a:solidFill>
                <a:latin typeface="Montserrat"/>
              </a:rPr>
              <a:t>istismar</a:t>
            </a:r>
            <a:r>
              <a:rPr lang="en-US" sz="2463" spc="344" dirty="0">
                <a:solidFill>
                  <a:srgbClr val="000000"/>
                </a:solidFill>
                <a:latin typeface="Montserrat"/>
              </a:rPr>
              <a:t> </a:t>
            </a:r>
            <a:r>
              <a:rPr lang="en-US" sz="2463" spc="344" dirty="0" err="1">
                <a:solidFill>
                  <a:srgbClr val="000000"/>
                </a:solidFill>
                <a:latin typeface="Montserrat"/>
              </a:rPr>
              <a:t>sayılır</a:t>
            </a:r>
            <a:r>
              <a:rPr lang="en-US" sz="2463" spc="344" dirty="0">
                <a:solidFill>
                  <a:srgbClr val="000000"/>
                </a:solidFill>
                <a:latin typeface="Montserrat"/>
              </a:rPr>
              <a:t>.</a:t>
            </a:r>
          </a:p>
          <a:p>
            <a:pPr algn="l">
              <a:lnSpc>
                <a:spcPts val="2956"/>
              </a:lnSpc>
            </a:pPr>
            <a:endParaRPr lang="en-US" sz="2463" spc="344" dirty="0">
              <a:solidFill>
                <a:srgbClr val="000000"/>
              </a:solidFill>
              <a:latin typeface="Montserrat"/>
            </a:endParaRPr>
          </a:p>
          <a:p>
            <a:pPr algn="l">
              <a:lnSpc>
                <a:spcPts val="2956"/>
              </a:lnSpc>
            </a:pPr>
            <a:r>
              <a:rPr lang="en-US" sz="2463" spc="344" dirty="0" err="1">
                <a:solidFill>
                  <a:srgbClr val="000000"/>
                </a:solidFill>
                <a:latin typeface="Montserrat"/>
              </a:rPr>
              <a:t>Çocuk</a:t>
            </a:r>
            <a:r>
              <a:rPr lang="en-US" sz="2463" spc="344" dirty="0">
                <a:solidFill>
                  <a:srgbClr val="000000"/>
                </a:solidFill>
                <a:latin typeface="Montserrat"/>
              </a:rPr>
              <a:t> </a:t>
            </a:r>
            <a:r>
              <a:rPr lang="en-US" sz="2463" spc="344" dirty="0" err="1">
                <a:solidFill>
                  <a:srgbClr val="000000"/>
                </a:solidFill>
                <a:latin typeface="Montserrat"/>
              </a:rPr>
              <a:t>cinsel</a:t>
            </a:r>
            <a:r>
              <a:rPr lang="en-US" sz="2463" spc="344" dirty="0">
                <a:solidFill>
                  <a:srgbClr val="000000"/>
                </a:solidFill>
                <a:latin typeface="Montserrat"/>
              </a:rPr>
              <a:t> </a:t>
            </a:r>
            <a:r>
              <a:rPr lang="en-US" sz="2463" spc="344" dirty="0" err="1">
                <a:solidFill>
                  <a:srgbClr val="000000"/>
                </a:solidFill>
                <a:latin typeface="Montserrat"/>
              </a:rPr>
              <a:t>istismarında</a:t>
            </a:r>
            <a:r>
              <a:rPr lang="en-US" sz="2463" spc="344" dirty="0">
                <a:solidFill>
                  <a:srgbClr val="000000"/>
                </a:solidFill>
                <a:latin typeface="Montserrat"/>
              </a:rPr>
              <a:t> </a:t>
            </a:r>
            <a:r>
              <a:rPr lang="en-US" sz="2463" spc="344" dirty="0" err="1">
                <a:solidFill>
                  <a:srgbClr val="000000"/>
                </a:solidFill>
                <a:latin typeface="Montserrat"/>
              </a:rPr>
              <a:t>istismarcılar</a:t>
            </a:r>
            <a:r>
              <a:rPr lang="en-US" sz="2463" spc="344" dirty="0">
                <a:solidFill>
                  <a:srgbClr val="000000"/>
                </a:solidFill>
                <a:latin typeface="Montserrat"/>
              </a:rPr>
              <a:t> </a:t>
            </a:r>
            <a:r>
              <a:rPr lang="en-US" sz="2463" spc="344" dirty="0" err="1">
                <a:solidFill>
                  <a:srgbClr val="000000"/>
                </a:solidFill>
                <a:latin typeface="Montserrat"/>
              </a:rPr>
              <a:t>sıklıkla</a:t>
            </a:r>
            <a:r>
              <a:rPr lang="en-US" sz="2463" spc="344" dirty="0">
                <a:solidFill>
                  <a:srgbClr val="000000"/>
                </a:solidFill>
                <a:latin typeface="Montserrat"/>
              </a:rPr>
              <a:t> </a:t>
            </a:r>
            <a:r>
              <a:rPr lang="en-US" sz="2463" spc="344" dirty="0" err="1">
                <a:solidFill>
                  <a:srgbClr val="000000"/>
                </a:solidFill>
                <a:latin typeface="Montserrat"/>
              </a:rPr>
              <a:t>şiddet</a:t>
            </a:r>
            <a:r>
              <a:rPr lang="en-US" sz="2463" spc="344" dirty="0">
                <a:solidFill>
                  <a:srgbClr val="000000"/>
                </a:solidFill>
                <a:latin typeface="Montserrat"/>
              </a:rPr>
              <a:t> </a:t>
            </a:r>
            <a:r>
              <a:rPr lang="en-US" sz="2463" spc="344" dirty="0" err="1">
                <a:solidFill>
                  <a:srgbClr val="000000"/>
                </a:solidFill>
                <a:latin typeface="Montserrat"/>
              </a:rPr>
              <a:t>kullanmazlar</a:t>
            </a:r>
            <a:r>
              <a:rPr lang="en-US" sz="2463" spc="344" dirty="0">
                <a:solidFill>
                  <a:srgbClr val="000000"/>
                </a:solidFill>
                <a:latin typeface="Montserrat"/>
              </a:rPr>
              <a:t>. </a:t>
            </a:r>
            <a:r>
              <a:rPr lang="en-US" sz="2463" spc="344" dirty="0" err="1">
                <a:solidFill>
                  <a:srgbClr val="000000"/>
                </a:solidFill>
                <a:latin typeface="Montserrat"/>
              </a:rPr>
              <a:t>Çocukları</a:t>
            </a:r>
            <a:r>
              <a:rPr lang="en-US" sz="2463" spc="344" dirty="0">
                <a:solidFill>
                  <a:srgbClr val="000000"/>
                </a:solidFill>
                <a:latin typeface="Montserrat"/>
              </a:rPr>
              <a:t> </a:t>
            </a:r>
            <a:r>
              <a:rPr lang="en-US" sz="2463" spc="344" dirty="0" err="1">
                <a:solidFill>
                  <a:srgbClr val="000000"/>
                </a:solidFill>
                <a:latin typeface="Montserrat"/>
              </a:rPr>
              <a:t>yaralayarak</a:t>
            </a:r>
            <a:r>
              <a:rPr lang="en-US" sz="2463" spc="344" dirty="0">
                <a:solidFill>
                  <a:srgbClr val="000000"/>
                </a:solidFill>
                <a:latin typeface="Montserrat"/>
              </a:rPr>
              <a:t> </a:t>
            </a:r>
            <a:r>
              <a:rPr lang="en-US" sz="2463" spc="344" dirty="0" err="1">
                <a:solidFill>
                  <a:srgbClr val="000000"/>
                </a:solidFill>
                <a:latin typeface="Montserrat"/>
              </a:rPr>
              <a:t>ya</a:t>
            </a:r>
            <a:r>
              <a:rPr lang="en-US" sz="2463" spc="344" dirty="0">
                <a:solidFill>
                  <a:srgbClr val="000000"/>
                </a:solidFill>
                <a:latin typeface="Montserrat"/>
              </a:rPr>
              <a:t> da </a:t>
            </a:r>
            <a:r>
              <a:rPr lang="en-US" sz="2463" spc="344" dirty="0" err="1">
                <a:solidFill>
                  <a:srgbClr val="000000"/>
                </a:solidFill>
                <a:latin typeface="Montserrat"/>
              </a:rPr>
              <a:t>ürkütürek</a:t>
            </a:r>
            <a:r>
              <a:rPr lang="en-US" sz="2463" spc="344" dirty="0">
                <a:solidFill>
                  <a:srgbClr val="000000"/>
                </a:solidFill>
                <a:latin typeface="Montserrat"/>
              </a:rPr>
              <a:t> </a:t>
            </a:r>
            <a:r>
              <a:rPr lang="en-US" sz="2463" spc="344" dirty="0" err="1">
                <a:solidFill>
                  <a:srgbClr val="000000"/>
                </a:solidFill>
                <a:latin typeface="Montserrat"/>
              </a:rPr>
              <a:t>kendilerinden</a:t>
            </a:r>
            <a:r>
              <a:rPr lang="en-US" sz="2463" spc="344" dirty="0">
                <a:solidFill>
                  <a:srgbClr val="000000"/>
                </a:solidFill>
                <a:latin typeface="Montserrat"/>
              </a:rPr>
              <a:t> </a:t>
            </a:r>
            <a:r>
              <a:rPr lang="en-US" sz="2463" spc="344" dirty="0" err="1">
                <a:solidFill>
                  <a:srgbClr val="000000"/>
                </a:solidFill>
                <a:latin typeface="Montserrat"/>
              </a:rPr>
              <a:t>uzaklaştırmak</a:t>
            </a:r>
            <a:r>
              <a:rPr lang="en-US" sz="2463" spc="344" dirty="0">
                <a:solidFill>
                  <a:srgbClr val="000000"/>
                </a:solidFill>
                <a:latin typeface="Montserrat"/>
              </a:rPr>
              <a:t> </a:t>
            </a:r>
            <a:r>
              <a:rPr lang="en-US" sz="2463" spc="344" dirty="0" err="1">
                <a:solidFill>
                  <a:srgbClr val="000000"/>
                </a:solidFill>
                <a:latin typeface="Montserrat"/>
              </a:rPr>
              <a:t>istemezler</a:t>
            </a:r>
            <a:r>
              <a:rPr lang="en-US" sz="2463" spc="344" dirty="0">
                <a:solidFill>
                  <a:srgbClr val="000000"/>
                </a:solidFill>
                <a:latin typeface="Montserrat"/>
              </a:rPr>
              <a:t>. </a:t>
            </a:r>
            <a:r>
              <a:rPr lang="en-US" sz="2463" spc="344" dirty="0" err="1">
                <a:solidFill>
                  <a:srgbClr val="000000"/>
                </a:solidFill>
                <a:latin typeface="Montserrat"/>
              </a:rPr>
              <a:t>Böylece</a:t>
            </a:r>
            <a:r>
              <a:rPr lang="en-US" sz="2463" spc="344" dirty="0">
                <a:solidFill>
                  <a:srgbClr val="000000"/>
                </a:solidFill>
                <a:latin typeface="Montserrat"/>
              </a:rPr>
              <a:t> </a:t>
            </a:r>
            <a:r>
              <a:rPr lang="en-US" sz="2463" spc="344" dirty="0" err="1">
                <a:solidFill>
                  <a:srgbClr val="000000"/>
                </a:solidFill>
                <a:latin typeface="Montserrat"/>
              </a:rPr>
              <a:t>tacizlerini</a:t>
            </a:r>
            <a:r>
              <a:rPr lang="en-US" sz="2463" spc="344" dirty="0">
                <a:solidFill>
                  <a:srgbClr val="000000"/>
                </a:solidFill>
                <a:latin typeface="Montserrat"/>
              </a:rPr>
              <a:t> </a:t>
            </a:r>
            <a:r>
              <a:rPr lang="en-US" sz="2463" spc="344" dirty="0" err="1">
                <a:solidFill>
                  <a:srgbClr val="000000"/>
                </a:solidFill>
                <a:latin typeface="Montserrat"/>
              </a:rPr>
              <a:t>daha</a:t>
            </a:r>
            <a:r>
              <a:rPr lang="en-US" sz="2463" spc="344" dirty="0">
                <a:solidFill>
                  <a:srgbClr val="000000"/>
                </a:solidFill>
                <a:latin typeface="Montserrat"/>
              </a:rPr>
              <a:t> </a:t>
            </a:r>
            <a:r>
              <a:rPr lang="en-US" sz="2463" spc="344" dirty="0" err="1">
                <a:solidFill>
                  <a:srgbClr val="000000"/>
                </a:solidFill>
                <a:latin typeface="Montserrat"/>
              </a:rPr>
              <a:t>uzun</a:t>
            </a:r>
            <a:r>
              <a:rPr lang="en-US" sz="2463" spc="344" dirty="0">
                <a:solidFill>
                  <a:srgbClr val="000000"/>
                </a:solidFill>
                <a:latin typeface="Montserrat"/>
              </a:rPr>
              <a:t> </a:t>
            </a:r>
            <a:r>
              <a:rPr lang="en-US" sz="2463" spc="344" dirty="0" err="1">
                <a:solidFill>
                  <a:srgbClr val="000000"/>
                </a:solidFill>
                <a:latin typeface="Montserrat"/>
              </a:rPr>
              <a:t>süre</a:t>
            </a:r>
            <a:r>
              <a:rPr lang="en-US" sz="2463" spc="344" dirty="0">
                <a:solidFill>
                  <a:srgbClr val="000000"/>
                </a:solidFill>
                <a:latin typeface="Montserrat"/>
              </a:rPr>
              <a:t> </a:t>
            </a:r>
            <a:r>
              <a:rPr lang="en-US" sz="2463" spc="344" dirty="0" err="1">
                <a:solidFill>
                  <a:srgbClr val="000000"/>
                </a:solidFill>
                <a:latin typeface="Montserrat"/>
              </a:rPr>
              <a:t>devam</a:t>
            </a:r>
            <a:r>
              <a:rPr lang="en-US" sz="2463" spc="344" dirty="0">
                <a:solidFill>
                  <a:srgbClr val="000000"/>
                </a:solidFill>
                <a:latin typeface="Montserrat"/>
              </a:rPr>
              <a:t> </a:t>
            </a:r>
            <a:r>
              <a:rPr lang="en-US" sz="2463" spc="344" dirty="0" err="1">
                <a:solidFill>
                  <a:srgbClr val="000000"/>
                </a:solidFill>
                <a:latin typeface="Montserrat"/>
              </a:rPr>
              <a:t>ettirirler</a:t>
            </a:r>
            <a:r>
              <a:rPr lang="en-US" sz="2463" spc="344" dirty="0">
                <a:solidFill>
                  <a:srgbClr val="000000"/>
                </a:solidFill>
                <a:latin typeface="Montserrat"/>
              </a:rPr>
              <a:t>. </a:t>
            </a:r>
          </a:p>
          <a:p>
            <a:pPr algn="l">
              <a:lnSpc>
                <a:spcPts val="2956"/>
              </a:lnSpc>
            </a:pPr>
            <a:endParaRPr lang="en-US" sz="2463" spc="344" dirty="0">
              <a:solidFill>
                <a:srgbClr val="000000"/>
              </a:solidFill>
              <a:latin typeface="Montserrat"/>
            </a:endParaRPr>
          </a:p>
          <a:p>
            <a:pPr algn="l">
              <a:lnSpc>
                <a:spcPts val="2956"/>
              </a:lnSpc>
            </a:pPr>
            <a:endParaRPr lang="en-US" sz="2463" spc="344" dirty="0">
              <a:solidFill>
                <a:srgbClr val="000000"/>
              </a:solidFill>
              <a:latin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FFC786"/>
            </a:solidFill>
          </p:spPr>
        </p:sp>
      </p:grpSp>
      <p:grpSp>
        <p:nvGrpSpPr>
          <p:cNvPr id="4" name="Group 4"/>
          <p:cNvGrpSpPr/>
          <p:nvPr/>
        </p:nvGrpSpPr>
        <p:grpSpPr>
          <a:xfrm>
            <a:off x="1555751" y="9258300"/>
            <a:ext cx="15087600" cy="40482"/>
            <a:chOff x="0" y="0"/>
            <a:chExt cx="20116800" cy="53976"/>
          </a:xfrm>
        </p:grpSpPr>
        <p:sp>
          <p:nvSpPr>
            <p:cNvPr id="5" name="Freeform 5"/>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FFC786"/>
            </a:solidFill>
          </p:spPr>
        </p:sp>
      </p:grpSp>
      <p:grpSp>
        <p:nvGrpSpPr>
          <p:cNvPr id="6" name="Group 6"/>
          <p:cNvGrpSpPr/>
          <p:nvPr/>
        </p:nvGrpSpPr>
        <p:grpSpPr>
          <a:xfrm>
            <a:off x="4103681" y="4060571"/>
            <a:ext cx="4323015" cy="3569756"/>
            <a:chOff x="0" y="0"/>
            <a:chExt cx="5764020" cy="4759674"/>
          </a:xfrm>
        </p:grpSpPr>
        <p:sp>
          <p:nvSpPr>
            <p:cNvPr id="7" name="Freeform 7"/>
            <p:cNvSpPr/>
            <p:nvPr/>
          </p:nvSpPr>
          <p:spPr>
            <a:xfrm>
              <a:off x="15875" y="15875"/>
              <a:ext cx="5732272" cy="4727956"/>
            </a:xfrm>
            <a:custGeom>
              <a:avLst/>
              <a:gdLst/>
              <a:ahLst/>
              <a:cxnLst/>
              <a:rect l="l" t="t" r="r" b="b"/>
              <a:pathLst>
                <a:path w="5732272" h="4727956">
                  <a:moveTo>
                    <a:pt x="0" y="472821"/>
                  </a:moveTo>
                  <a:cubicBezTo>
                    <a:pt x="0" y="211709"/>
                    <a:pt x="211963" y="0"/>
                    <a:pt x="473329" y="0"/>
                  </a:cubicBezTo>
                  <a:lnTo>
                    <a:pt x="5258943" y="0"/>
                  </a:lnTo>
                  <a:cubicBezTo>
                    <a:pt x="5520309" y="0"/>
                    <a:pt x="5732272" y="211709"/>
                    <a:pt x="5732272" y="472821"/>
                  </a:cubicBezTo>
                  <a:lnTo>
                    <a:pt x="5732272" y="4255135"/>
                  </a:lnTo>
                  <a:cubicBezTo>
                    <a:pt x="5732272" y="4516247"/>
                    <a:pt x="5520309" y="4727956"/>
                    <a:pt x="5258943" y="4727956"/>
                  </a:cubicBezTo>
                  <a:lnTo>
                    <a:pt x="473329" y="4727956"/>
                  </a:lnTo>
                  <a:cubicBezTo>
                    <a:pt x="211963" y="4727956"/>
                    <a:pt x="0" y="4516247"/>
                    <a:pt x="0" y="4255135"/>
                  </a:cubicBezTo>
                  <a:close/>
                </a:path>
              </a:pathLst>
            </a:custGeom>
            <a:solidFill>
              <a:srgbClr val="F6F6F6">
                <a:alpha val="89804"/>
              </a:srgbClr>
            </a:solidFill>
          </p:spPr>
        </p:sp>
        <p:sp>
          <p:nvSpPr>
            <p:cNvPr id="8" name="Freeform 8"/>
            <p:cNvSpPr/>
            <p:nvPr/>
          </p:nvSpPr>
          <p:spPr>
            <a:xfrm>
              <a:off x="0" y="0"/>
              <a:ext cx="5764022" cy="4759706"/>
            </a:xfrm>
            <a:custGeom>
              <a:avLst/>
              <a:gdLst/>
              <a:ahLst/>
              <a:cxnLst/>
              <a:rect l="l" t="t" r="r" b="b"/>
              <a:pathLst>
                <a:path w="5764022" h="4759706">
                  <a:moveTo>
                    <a:pt x="0" y="488696"/>
                  </a:moveTo>
                  <a:cubicBezTo>
                    <a:pt x="0" y="218821"/>
                    <a:pt x="219075" y="0"/>
                    <a:pt x="489204" y="0"/>
                  </a:cubicBezTo>
                  <a:lnTo>
                    <a:pt x="5274818" y="0"/>
                  </a:lnTo>
                  <a:lnTo>
                    <a:pt x="5274818" y="15875"/>
                  </a:lnTo>
                  <a:lnTo>
                    <a:pt x="5274818" y="0"/>
                  </a:lnTo>
                  <a:cubicBezTo>
                    <a:pt x="5544947" y="0"/>
                    <a:pt x="5764022" y="218821"/>
                    <a:pt x="5764022" y="488696"/>
                  </a:cubicBezTo>
                  <a:lnTo>
                    <a:pt x="5748147" y="488696"/>
                  </a:lnTo>
                  <a:lnTo>
                    <a:pt x="5764022" y="488696"/>
                  </a:lnTo>
                  <a:lnTo>
                    <a:pt x="5764022" y="4271010"/>
                  </a:lnTo>
                  <a:lnTo>
                    <a:pt x="5748147" y="4271010"/>
                  </a:lnTo>
                  <a:lnTo>
                    <a:pt x="5764022" y="4271010"/>
                  </a:lnTo>
                  <a:cubicBezTo>
                    <a:pt x="5764022" y="4540885"/>
                    <a:pt x="5544947" y="4759706"/>
                    <a:pt x="5274818" y="4759706"/>
                  </a:cubicBezTo>
                  <a:lnTo>
                    <a:pt x="5274818" y="4743831"/>
                  </a:lnTo>
                  <a:lnTo>
                    <a:pt x="5274818" y="4759706"/>
                  </a:lnTo>
                  <a:lnTo>
                    <a:pt x="489204" y="4759706"/>
                  </a:lnTo>
                  <a:lnTo>
                    <a:pt x="489204" y="4743831"/>
                  </a:lnTo>
                  <a:lnTo>
                    <a:pt x="489204" y="4759706"/>
                  </a:lnTo>
                  <a:cubicBezTo>
                    <a:pt x="219075" y="4759706"/>
                    <a:pt x="0" y="4540885"/>
                    <a:pt x="0" y="4271010"/>
                  </a:cubicBezTo>
                  <a:lnTo>
                    <a:pt x="0" y="488696"/>
                  </a:lnTo>
                  <a:lnTo>
                    <a:pt x="15875" y="488696"/>
                  </a:lnTo>
                  <a:lnTo>
                    <a:pt x="0" y="488696"/>
                  </a:lnTo>
                  <a:moveTo>
                    <a:pt x="31750" y="488696"/>
                  </a:moveTo>
                  <a:lnTo>
                    <a:pt x="31750" y="4271010"/>
                  </a:lnTo>
                  <a:lnTo>
                    <a:pt x="15875" y="4271010"/>
                  </a:lnTo>
                  <a:lnTo>
                    <a:pt x="31750" y="4271010"/>
                  </a:lnTo>
                  <a:cubicBezTo>
                    <a:pt x="31750" y="4523359"/>
                    <a:pt x="236601" y="4727956"/>
                    <a:pt x="489204" y="4727956"/>
                  </a:cubicBezTo>
                  <a:lnTo>
                    <a:pt x="5274818" y="4727956"/>
                  </a:lnTo>
                  <a:cubicBezTo>
                    <a:pt x="5527548" y="4727956"/>
                    <a:pt x="5732272" y="4523359"/>
                    <a:pt x="5732272" y="4271010"/>
                  </a:cubicBezTo>
                  <a:lnTo>
                    <a:pt x="5732272" y="488696"/>
                  </a:lnTo>
                  <a:cubicBezTo>
                    <a:pt x="5732272" y="236347"/>
                    <a:pt x="5527421" y="31750"/>
                    <a:pt x="5274818" y="31750"/>
                  </a:cubicBezTo>
                  <a:lnTo>
                    <a:pt x="489204" y="31750"/>
                  </a:lnTo>
                  <a:lnTo>
                    <a:pt x="489204" y="15875"/>
                  </a:lnTo>
                  <a:lnTo>
                    <a:pt x="489204" y="31750"/>
                  </a:lnTo>
                  <a:cubicBezTo>
                    <a:pt x="236601" y="31750"/>
                    <a:pt x="31750" y="236347"/>
                    <a:pt x="31750" y="488696"/>
                  </a:cubicBezTo>
                  <a:close/>
                </a:path>
              </a:pathLst>
            </a:custGeom>
            <a:solidFill>
              <a:srgbClr val="FFC786"/>
            </a:solidFill>
          </p:spPr>
        </p:sp>
      </p:grpSp>
      <p:grpSp>
        <p:nvGrpSpPr>
          <p:cNvPr id="9" name="Group 9"/>
          <p:cNvGrpSpPr/>
          <p:nvPr/>
        </p:nvGrpSpPr>
        <p:grpSpPr>
          <a:xfrm>
            <a:off x="4354432" y="4434856"/>
            <a:ext cx="3821514" cy="2383785"/>
            <a:chOff x="0" y="0"/>
            <a:chExt cx="5095352" cy="3178380"/>
          </a:xfrm>
        </p:grpSpPr>
        <p:sp>
          <p:nvSpPr>
            <p:cNvPr id="10" name="Freeform 10"/>
            <p:cNvSpPr/>
            <p:nvPr/>
          </p:nvSpPr>
          <p:spPr>
            <a:xfrm>
              <a:off x="0" y="0"/>
              <a:ext cx="5095367" cy="3178429"/>
            </a:xfrm>
            <a:custGeom>
              <a:avLst/>
              <a:gdLst/>
              <a:ahLst/>
              <a:cxnLst/>
              <a:rect l="l" t="t" r="r" b="b"/>
              <a:pathLst>
                <a:path w="5095367" h="3178429">
                  <a:moveTo>
                    <a:pt x="0" y="317881"/>
                  </a:moveTo>
                  <a:cubicBezTo>
                    <a:pt x="0" y="142240"/>
                    <a:pt x="142240" y="0"/>
                    <a:pt x="317881" y="0"/>
                  </a:cubicBezTo>
                  <a:lnTo>
                    <a:pt x="4777486" y="0"/>
                  </a:lnTo>
                  <a:cubicBezTo>
                    <a:pt x="4953000" y="0"/>
                    <a:pt x="5095367" y="142240"/>
                    <a:pt x="5095367" y="317881"/>
                  </a:cubicBezTo>
                  <a:lnTo>
                    <a:pt x="5095367" y="2860548"/>
                  </a:lnTo>
                  <a:cubicBezTo>
                    <a:pt x="5095367" y="3036062"/>
                    <a:pt x="4953127" y="3178429"/>
                    <a:pt x="4777486" y="3178429"/>
                  </a:cubicBezTo>
                  <a:lnTo>
                    <a:pt x="317881" y="3178429"/>
                  </a:lnTo>
                  <a:cubicBezTo>
                    <a:pt x="142240" y="3178429"/>
                    <a:pt x="0" y="3036062"/>
                    <a:pt x="0" y="2860548"/>
                  </a:cubicBezTo>
                  <a:close/>
                </a:path>
              </a:pathLst>
            </a:custGeom>
            <a:solidFill>
              <a:srgbClr val="FFC786"/>
            </a:solidFill>
          </p:spPr>
        </p:sp>
      </p:grpSp>
      <p:sp>
        <p:nvSpPr>
          <p:cNvPr id="11" name="TextBox 11"/>
          <p:cNvSpPr txBox="1"/>
          <p:nvPr/>
        </p:nvSpPr>
        <p:spPr>
          <a:xfrm>
            <a:off x="4444730" y="4544175"/>
            <a:ext cx="3640918" cy="1945718"/>
          </a:xfrm>
          <a:prstGeom prst="rect">
            <a:avLst/>
          </a:prstGeom>
        </p:spPr>
        <p:txBody>
          <a:bodyPr lIns="0" tIns="0" rIns="0" bIns="0" rtlCol="0" anchor="t">
            <a:spAutoFit/>
          </a:bodyPr>
          <a:lstStyle/>
          <a:p>
            <a:pPr algn="ctr">
              <a:lnSpc>
                <a:spcPts val="2210"/>
              </a:lnSpc>
            </a:pPr>
            <a:r>
              <a:rPr lang="en-US" sz="2046" spc="286">
                <a:solidFill>
                  <a:srgbClr val="000000"/>
                </a:solidFill>
                <a:latin typeface="Montserrat"/>
              </a:rPr>
              <a:t>Oral-genital, genital-genital, genital-rektal, el ile ya da bir cisimle genital temas, rektal bölgelere, veya vücudun diğer bölgelerine dokunma</a:t>
            </a:r>
          </a:p>
        </p:txBody>
      </p:sp>
      <p:grpSp>
        <p:nvGrpSpPr>
          <p:cNvPr id="12" name="Group 12"/>
          <p:cNvGrpSpPr/>
          <p:nvPr/>
        </p:nvGrpSpPr>
        <p:grpSpPr>
          <a:xfrm>
            <a:off x="9490769" y="4060571"/>
            <a:ext cx="4323015" cy="3569756"/>
            <a:chOff x="0" y="0"/>
            <a:chExt cx="5764020" cy="4759674"/>
          </a:xfrm>
        </p:grpSpPr>
        <p:sp>
          <p:nvSpPr>
            <p:cNvPr id="13" name="Freeform 13"/>
            <p:cNvSpPr/>
            <p:nvPr/>
          </p:nvSpPr>
          <p:spPr>
            <a:xfrm>
              <a:off x="15875" y="15875"/>
              <a:ext cx="5732272" cy="4727956"/>
            </a:xfrm>
            <a:custGeom>
              <a:avLst/>
              <a:gdLst/>
              <a:ahLst/>
              <a:cxnLst/>
              <a:rect l="l" t="t" r="r" b="b"/>
              <a:pathLst>
                <a:path w="5732272" h="4727956">
                  <a:moveTo>
                    <a:pt x="0" y="472821"/>
                  </a:moveTo>
                  <a:cubicBezTo>
                    <a:pt x="0" y="211709"/>
                    <a:pt x="211963" y="0"/>
                    <a:pt x="473329" y="0"/>
                  </a:cubicBezTo>
                  <a:lnTo>
                    <a:pt x="5258943" y="0"/>
                  </a:lnTo>
                  <a:cubicBezTo>
                    <a:pt x="5520309" y="0"/>
                    <a:pt x="5732272" y="211709"/>
                    <a:pt x="5732272" y="472821"/>
                  </a:cubicBezTo>
                  <a:lnTo>
                    <a:pt x="5732272" y="4255135"/>
                  </a:lnTo>
                  <a:cubicBezTo>
                    <a:pt x="5732272" y="4516247"/>
                    <a:pt x="5520309" y="4727956"/>
                    <a:pt x="5258943" y="4727956"/>
                  </a:cubicBezTo>
                  <a:lnTo>
                    <a:pt x="473329" y="4727956"/>
                  </a:lnTo>
                  <a:cubicBezTo>
                    <a:pt x="211963" y="4727956"/>
                    <a:pt x="0" y="4516247"/>
                    <a:pt x="0" y="4255135"/>
                  </a:cubicBezTo>
                  <a:close/>
                </a:path>
              </a:pathLst>
            </a:custGeom>
            <a:solidFill>
              <a:srgbClr val="F6F6F6">
                <a:alpha val="89804"/>
              </a:srgbClr>
            </a:solidFill>
          </p:spPr>
        </p:sp>
        <p:sp>
          <p:nvSpPr>
            <p:cNvPr id="14" name="Freeform 14"/>
            <p:cNvSpPr/>
            <p:nvPr/>
          </p:nvSpPr>
          <p:spPr>
            <a:xfrm>
              <a:off x="0" y="0"/>
              <a:ext cx="5764022" cy="4759706"/>
            </a:xfrm>
            <a:custGeom>
              <a:avLst/>
              <a:gdLst/>
              <a:ahLst/>
              <a:cxnLst/>
              <a:rect l="l" t="t" r="r" b="b"/>
              <a:pathLst>
                <a:path w="5764022" h="4759706">
                  <a:moveTo>
                    <a:pt x="0" y="488696"/>
                  </a:moveTo>
                  <a:cubicBezTo>
                    <a:pt x="0" y="218821"/>
                    <a:pt x="219075" y="0"/>
                    <a:pt x="489204" y="0"/>
                  </a:cubicBezTo>
                  <a:lnTo>
                    <a:pt x="5274818" y="0"/>
                  </a:lnTo>
                  <a:lnTo>
                    <a:pt x="5274818" y="15875"/>
                  </a:lnTo>
                  <a:lnTo>
                    <a:pt x="5274818" y="0"/>
                  </a:lnTo>
                  <a:cubicBezTo>
                    <a:pt x="5544947" y="0"/>
                    <a:pt x="5764022" y="218821"/>
                    <a:pt x="5764022" y="488696"/>
                  </a:cubicBezTo>
                  <a:lnTo>
                    <a:pt x="5748147" y="488696"/>
                  </a:lnTo>
                  <a:lnTo>
                    <a:pt x="5764022" y="488696"/>
                  </a:lnTo>
                  <a:lnTo>
                    <a:pt x="5764022" y="4271010"/>
                  </a:lnTo>
                  <a:lnTo>
                    <a:pt x="5748147" y="4271010"/>
                  </a:lnTo>
                  <a:lnTo>
                    <a:pt x="5764022" y="4271010"/>
                  </a:lnTo>
                  <a:cubicBezTo>
                    <a:pt x="5764022" y="4540885"/>
                    <a:pt x="5544947" y="4759706"/>
                    <a:pt x="5274818" y="4759706"/>
                  </a:cubicBezTo>
                  <a:lnTo>
                    <a:pt x="5274818" y="4743831"/>
                  </a:lnTo>
                  <a:lnTo>
                    <a:pt x="5274818" y="4759706"/>
                  </a:lnTo>
                  <a:lnTo>
                    <a:pt x="489204" y="4759706"/>
                  </a:lnTo>
                  <a:lnTo>
                    <a:pt x="489204" y="4743831"/>
                  </a:lnTo>
                  <a:lnTo>
                    <a:pt x="489204" y="4759706"/>
                  </a:lnTo>
                  <a:cubicBezTo>
                    <a:pt x="219075" y="4759706"/>
                    <a:pt x="0" y="4540885"/>
                    <a:pt x="0" y="4271010"/>
                  </a:cubicBezTo>
                  <a:lnTo>
                    <a:pt x="0" y="488696"/>
                  </a:lnTo>
                  <a:lnTo>
                    <a:pt x="15875" y="488696"/>
                  </a:lnTo>
                  <a:lnTo>
                    <a:pt x="0" y="488696"/>
                  </a:lnTo>
                  <a:moveTo>
                    <a:pt x="31750" y="488696"/>
                  </a:moveTo>
                  <a:lnTo>
                    <a:pt x="31750" y="4271010"/>
                  </a:lnTo>
                  <a:lnTo>
                    <a:pt x="15875" y="4271010"/>
                  </a:lnTo>
                  <a:lnTo>
                    <a:pt x="31750" y="4271010"/>
                  </a:lnTo>
                  <a:cubicBezTo>
                    <a:pt x="31750" y="4523359"/>
                    <a:pt x="236601" y="4727956"/>
                    <a:pt x="489204" y="4727956"/>
                  </a:cubicBezTo>
                  <a:lnTo>
                    <a:pt x="5274818" y="4727956"/>
                  </a:lnTo>
                  <a:cubicBezTo>
                    <a:pt x="5527548" y="4727956"/>
                    <a:pt x="5732272" y="4523359"/>
                    <a:pt x="5732272" y="4271010"/>
                  </a:cubicBezTo>
                  <a:lnTo>
                    <a:pt x="5732272" y="488696"/>
                  </a:lnTo>
                  <a:cubicBezTo>
                    <a:pt x="5732272" y="236347"/>
                    <a:pt x="5527421" y="31750"/>
                    <a:pt x="5274818" y="31750"/>
                  </a:cubicBezTo>
                  <a:lnTo>
                    <a:pt x="489204" y="31750"/>
                  </a:lnTo>
                  <a:lnTo>
                    <a:pt x="489204" y="15875"/>
                  </a:lnTo>
                  <a:lnTo>
                    <a:pt x="489204" y="31750"/>
                  </a:lnTo>
                  <a:cubicBezTo>
                    <a:pt x="236601" y="31750"/>
                    <a:pt x="31750" y="236347"/>
                    <a:pt x="31750" y="488696"/>
                  </a:cubicBezTo>
                  <a:close/>
                </a:path>
              </a:pathLst>
            </a:custGeom>
            <a:solidFill>
              <a:srgbClr val="FFC786"/>
            </a:solidFill>
          </p:spPr>
        </p:sp>
      </p:grpSp>
      <p:grpSp>
        <p:nvGrpSpPr>
          <p:cNvPr id="15" name="Group 15"/>
          <p:cNvGrpSpPr/>
          <p:nvPr/>
        </p:nvGrpSpPr>
        <p:grpSpPr>
          <a:xfrm>
            <a:off x="9708548" y="4434856"/>
            <a:ext cx="3821514" cy="2152731"/>
            <a:chOff x="0" y="0"/>
            <a:chExt cx="5095352" cy="2870308"/>
          </a:xfrm>
        </p:grpSpPr>
        <p:sp>
          <p:nvSpPr>
            <p:cNvPr id="16" name="Freeform 16"/>
            <p:cNvSpPr/>
            <p:nvPr/>
          </p:nvSpPr>
          <p:spPr>
            <a:xfrm>
              <a:off x="0" y="0"/>
              <a:ext cx="5095367" cy="2870327"/>
            </a:xfrm>
            <a:custGeom>
              <a:avLst/>
              <a:gdLst/>
              <a:ahLst/>
              <a:cxnLst/>
              <a:rect l="l" t="t" r="r" b="b"/>
              <a:pathLst>
                <a:path w="5095367" h="2870327">
                  <a:moveTo>
                    <a:pt x="0" y="287020"/>
                  </a:moveTo>
                  <a:cubicBezTo>
                    <a:pt x="0" y="128524"/>
                    <a:pt x="128524" y="0"/>
                    <a:pt x="287020" y="0"/>
                  </a:cubicBezTo>
                  <a:lnTo>
                    <a:pt x="4808347" y="0"/>
                  </a:lnTo>
                  <a:cubicBezTo>
                    <a:pt x="4966843" y="0"/>
                    <a:pt x="5095367" y="128524"/>
                    <a:pt x="5095367" y="287020"/>
                  </a:cubicBezTo>
                  <a:lnTo>
                    <a:pt x="5095367" y="2583307"/>
                  </a:lnTo>
                  <a:cubicBezTo>
                    <a:pt x="5095367" y="2741803"/>
                    <a:pt x="4966843" y="2870327"/>
                    <a:pt x="4808347" y="2870327"/>
                  </a:cubicBezTo>
                  <a:lnTo>
                    <a:pt x="287020" y="2870327"/>
                  </a:lnTo>
                  <a:cubicBezTo>
                    <a:pt x="128524" y="2870327"/>
                    <a:pt x="0" y="2741803"/>
                    <a:pt x="0" y="2583307"/>
                  </a:cubicBezTo>
                  <a:close/>
                </a:path>
              </a:pathLst>
            </a:custGeom>
            <a:solidFill>
              <a:srgbClr val="FFC786"/>
            </a:solidFill>
          </p:spPr>
        </p:sp>
      </p:grpSp>
      <p:sp>
        <p:nvSpPr>
          <p:cNvPr id="17" name="TextBox 17"/>
          <p:cNvSpPr txBox="1"/>
          <p:nvPr/>
        </p:nvSpPr>
        <p:spPr>
          <a:xfrm>
            <a:off x="9875608" y="4539735"/>
            <a:ext cx="3654454" cy="1776159"/>
          </a:xfrm>
          <a:prstGeom prst="rect">
            <a:avLst/>
          </a:prstGeom>
        </p:spPr>
        <p:txBody>
          <a:bodyPr lIns="0" tIns="0" rIns="0" bIns="0" rtlCol="0" anchor="t">
            <a:spAutoFit/>
          </a:bodyPr>
          <a:lstStyle/>
          <a:p>
            <a:pPr algn="ctr">
              <a:lnSpc>
                <a:spcPts val="2344"/>
              </a:lnSpc>
            </a:pPr>
            <a:r>
              <a:rPr lang="en-US" sz="2170" spc="303">
                <a:solidFill>
                  <a:srgbClr val="000000"/>
                </a:solidFill>
                <a:latin typeface="Montserrat"/>
              </a:rPr>
              <a:t>Bu eylemler çocuğa dokunarak ya da çocuğun istismarcıya dokunması istenerek  gerçekleşebilir.</a:t>
            </a:r>
          </a:p>
        </p:txBody>
      </p:sp>
      <p:sp>
        <p:nvSpPr>
          <p:cNvPr id="18" name="TextBox 18"/>
          <p:cNvSpPr txBox="1"/>
          <p:nvPr/>
        </p:nvSpPr>
        <p:spPr>
          <a:xfrm>
            <a:off x="4806315" y="1209201"/>
            <a:ext cx="9885045" cy="1314450"/>
          </a:xfrm>
          <a:prstGeom prst="rect">
            <a:avLst/>
          </a:prstGeom>
        </p:spPr>
        <p:txBody>
          <a:bodyPr lIns="0" tIns="0" rIns="0" bIns="0" rtlCol="0" anchor="t">
            <a:spAutoFit/>
          </a:bodyPr>
          <a:lstStyle/>
          <a:p>
            <a:pPr algn="ctr">
              <a:lnSpc>
                <a:spcPts val="5184"/>
              </a:lnSpc>
            </a:pPr>
            <a:r>
              <a:rPr lang="en-US" sz="4320">
                <a:solidFill>
                  <a:srgbClr val="000000"/>
                </a:solidFill>
                <a:latin typeface="Montserrat"/>
              </a:rPr>
              <a:t>Dokunmanın yer aldığı </a:t>
            </a:r>
          </a:p>
          <a:p>
            <a:pPr algn="ctr">
              <a:lnSpc>
                <a:spcPts val="5184"/>
              </a:lnSpc>
            </a:pPr>
            <a:r>
              <a:rPr lang="en-US" sz="4320">
                <a:solidFill>
                  <a:srgbClr val="000000"/>
                </a:solidFill>
                <a:latin typeface="Montserrat"/>
              </a:rPr>
              <a:t>istismar olguları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2E2D2D"/>
            </a:solidFill>
          </p:spPr>
        </p:sp>
      </p:grpSp>
      <p:grpSp>
        <p:nvGrpSpPr>
          <p:cNvPr id="4" name="Group 4"/>
          <p:cNvGrpSpPr/>
          <p:nvPr/>
        </p:nvGrpSpPr>
        <p:grpSpPr>
          <a:xfrm>
            <a:off x="1555751" y="9258300"/>
            <a:ext cx="15087600" cy="40482"/>
            <a:chOff x="0" y="0"/>
            <a:chExt cx="20116800" cy="53976"/>
          </a:xfrm>
        </p:grpSpPr>
        <p:sp>
          <p:nvSpPr>
            <p:cNvPr id="5" name="Freeform 5"/>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6" name="Group 6"/>
          <p:cNvGrpSpPr/>
          <p:nvPr/>
        </p:nvGrpSpPr>
        <p:grpSpPr>
          <a:xfrm>
            <a:off x="3732268" y="2426531"/>
            <a:ext cx="9777295" cy="3273696"/>
            <a:chOff x="0" y="0"/>
            <a:chExt cx="13036394" cy="4364928"/>
          </a:xfrm>
        </p:grpSpPr>
        <p:sp>
          <p:nvSpPr>
            <p:cNvPr id="7" name="Freeform 7"/>
            <p:cNvSpPr/>
            <p:nvPr/>
          </p:nvSpPr>
          <p:spPr>
            <a:xfrm>
              <a:off x="22225" y="22225"/>
              <a:ext cx="12991973" cy="4320540"/>
            </a:xfrm>
            <a:custGeom>
              <a:avLst/>
              <a:gdLst/>
              <a:ahLst/>
              <a:cxnLst/>
              <a:rect l="l" t="t" r="r" b="b"/>
              <a:pathLst>
                <a:path w="12991973" h="4320540">
                  <a:moveTo>
                    <a:pt x="0" y="432054"/>
                  </a:moveTo>
                  <a:cubicBezTo>
                    <a:pt x="0" y="193421"/>
                    <a:pt x="194818" y="0"/>
                    <a:pt x="434975" y="0"/>
                  </a:cubicBezTo>
                  <a:lnTo>
                    <a:pt x="12556998" y="0"/>
                  </a:lnTo>
                  <a:cubicBezTo>
                    <a:pt x="12797282" y="0"/>
                    <a:pt x="12991973" y="193421"/>
                    <a:pt x="12991973" y="432054"/>
                  </a:cubicBezTo>
                  <a:lnTo>
                    <a:pt x="12991973" y="3888486"/>
                  </a:lnTo>
                  <a:cubicBezTo>
                    <a:pt x="12991973" y="4127119"/>
                    <a:pt x="12797155" y="4320540"/>
                    <a:pt x="12556998" y="4320540"/>
                  </a:cubicBezTo>
                  <a:lnTo>
                    <a:pt x="434975" y="4320540"/>
                  </a:lnTo>
                  <a:cubicBezTo>
                    <a:pt x="194691" y="4320540"/>
                    <a:pt x="0" y="4127119"/>
                    <a:pt x="0" y="3888486"/>
                  </a:cubicBezTo>
                  <a:close/>
                </a:path>
              </a:pathLst>
            </a:custGeom>
            <a:solidFill>
              <a:srgbClr val="A7A19E"/>
            </a:solidFill>
          </p:spPr>
        </p:sp>
        <p:sp>
          <p:nvSpPr>
            <p:cNvPr id="8" name="Freeform 8"/>
            <p:cNvSpPr/>
            <p:nvPr/>
          </p:nvSpPr>
          <p:spPr>
            <a:xfrm>
              <a:off x="0" y="0"/>
              <a:ext cx="13036423" cy="4364990"/>
            </a:xfrm>
            <a:custGeom>
              <a:avLst/>
              <a:gdLst/>
              <a:ahLst/>
              <a:cxnLst/>
              <a:rect l="l" t="t" r="r" b="b"/>
              <a:pathLst>
                <a:path w="13036423" h="4364990">
                  <a:moveTo>
                    <a:pt x="0" y="454279"/>
                  </a:moveTo>
                  <a:cubicBezTo>
                    <a:pt x="0" y="203200"/>
                    <a:pt x="204851" y="0"/>
                    <a:pt x="457200" y="0"/>
                  </a:cubicBezTo>
                  <a:lnTo>
                    <a:pt x="12579223" y="0"/>
                  </a:lnTo>
                  <a:lnTo>
                    <a:pt x="12579223" y="22225"/>
                  </a:lnTo>
                  <a:lnTo>
                    <a:pt x="12579223" y="0"/>
                  </a:lnTo>
                  <a:cubicBezTo>
                    <a:pt x="12831572" y="0"/>
                    <a:pt x="13036423" y="203200"/>
                    <a:pt x="13036423" y="454279"/>
                  </a:cubicBezTo>
                  <a:lnTo>
                    <a:pt x="13014198" y="454279"/>
                  </a:lnTo>
                  <a:lnTo>
                    <a:pt x="13036423" y="454279"/>
                  </a:lnTo>
                  <a:lnTo>
                    <a:pt x="13036423" y="3910711"/>
                  </a:lnTo>
                  <a:lnTo>
                    <a:pt x="13014198" y="3910711"/>
                  </a:lnTo>
                  <a:lnTo>
                    <a:pt x="13036423" y="3910711"/>
                  </a:lnTo>
                  <a:cubicBezTo>
                    <a:pt x="13036423" y="4161790"/>
                    <a:pt x="12831572" y="4364990"/>
                    <a:pt x="12579223" y="4364990"/>
                  </a:cubicBezTo>
                  <a:lnTo>
                    <a:pt x="12579223" y="4342765"/>
                  </a:lnTo>
                  <a:lnTo>
                    <a:pt x="12579223" y="4364990"/>
                  </a:lnTo>
                  <a:lnTo>
                    <a:pt x="457200" y="4364990"/>
                  </a:lnTo>
                  <a:lnTo>
                    <a:pt x="457200" y="4342765"/>
                  </a:lnTo>
                  <a:lnTo>
                    <a:pt x="457200" y="4364990"/>
                  </a:lnTo>
                  <a:cubicBezTo>
                    <a:pt x="204851" y="4364990"/>
                    <a:pt x="0" y="4161790"/>
                    <a:pt x="0" y="3910711"/>
                  </a:cubicBezTo>
                  <a:lnTo>
                    <a:pt x="0" y="454279"/>
                  </a:lnTo>
                  <a:lnTo>
                    <a:pt x="22225" y="454279"/>
                  </a:lnTo>
                  <a:lnTo>
                    <a:pt x="0" y="454279"/>
                  </a:lnTo>
                  <a:moveTo>
                    <a:pt x="44450" y="454279"/>
                  </a:moveTo>
                  <a:lnTo>
                    <a:pt x="44450" y="3910711"/>
                  </a:lnTo>
                  <a:lnTo>
                    <a:pt x="22225" y="3910711"/>
                  </a:lnTo>
                  <a:lnTo>
                    <a:pt x="44450" y="3910711"/>
                  </a:lnTo>
                  <a:cubicBezTo>
                    <a:pt x="44450" y="4136898"/>
                    <a:pt x="229108" y="4320540"/>
                    <a:pt x="457200" y="4320540"/>
                  </a:cubicBezTo>
                  <a:lnTo>
                    <a:pt x="12579223" y="4320540"/>
                  </a:lnTo>
                  <a:cubicBezTo>
                    <a:pt x="12807315" y="4320540"/>
                    <a:pt x="12991973" y="4136898"/>
                    <a:pt x="12991973" y="3910711"/>
                  </a:cubicBezTo>
                  <a:lnTo>
                    <a:pt x="12991973" y="454279"/>
                  </a:lnTo>
                  <a:cubicBezTo>
                    <a:pt x="12991973" y="228092"/>
                    <a:pt x="12807315" y="44450"/>
                    <a:pt x="12579223" y="44450"/>
                  </a:cubicBezTo>
                  <a:lnTo>
                    <a:pt x="457200" y="44450"/>
                  </a:lnTo>
                  <a:lnTo>
                    <a:pt x="457200" y="22225"/>
                  </a:lnTo>
                  <a:lnTo>
                    <a:pt x="457200" y="44450"/>
                  </a:lnTo>
                  <a:cubicBezTo>
                    <a:pt x="229108" y="44450"/>
                    <a:pt x="44450" y="228092"/>
                    <a:pt x="44450" y="454279"/>
                  </a:cubicBezTo>
                  <a:close/>
                </a:path>
              </a:pathLst>
            </a:custGeom>
            <a:solidFill>
              <a:srgbClr val="FFC786"/>
            </a:solidFill>
          </p:spPr>
        </p:sp>
      </p:grpSp>
      <p:grpSp>
        <p:nvGrpSpPr>
          <p:cNvPr id="9" name="Group 9"/>
          <p:cNvGrpSpPr/>
          <p:nvPr/>
        </p:nvGrpSpPr>
        <p:grpSpPr>
          <a:xfrm>
            <a:off x="5318494" y="4370747"/>
            <a:ext cx="9777295" cy="3273696"/>
            <a:chOff x="0" y="0"/>
            <a:chExt cx="13036394" cy="4364928"/>
          </a:xfrm>
        </p:grpSpPr>
        <p:sp>
          <p:nvSpPr>
            <p:cNvPr id="10" name="Freeform 10"/>
            <p:cNvSpPr/>
            <p:nvPr/>
          </p:nvSpPr>
          <p:spPr>
            <a:xfrm>
              <a:off x="22225" y="22225"/>
              <a:ext cx="12991973" cy="4320540"/>
            </a:xfrm>
            <a:custGeom>
              <a:avLst/>
              <a:gdLst/>
              <a:ahLst/>
              <a:cxnLst/>
              <a:rect l="l" t="t" r="r" b="b"/>
              <a:pathLst>
                <a:path w="12991973" h="4320540">
                  <a:moveTo>
                    <a:pt x="0" y="432054"/>
                  </a:moveTo>
                  <a:cubicBezTo>
                    <a:pt x="0" y="193421"/>
                    <a:pt x="194818" y="0"/>
                    <a:pt x="434975" y="0"/>
                  </a:cubicBezTo>
                  <a:lnTo>
                    <a:pt x="12556998" y="0"/>
                  </a:lnTo>
                  <a:cubicBezTo>
                    <a:pt x="12797282" y="0"/>
                    <a:pt x="12991973" y="193421"/>
                    <a:pt x="12991973" y="432054"/>
                  </a:cubicBezTo>
                  <a:lnTo>
                    <a:pt x="12991973" y="3888486"/>
                  </a:lnTo>
                  <a:cubicBezTo>
                    <a:pt x="12991973" y="4127119"/>
                    <a:pt x="12797155" y="4320540"/>
                    <a:pt x="12556998" y="4320540"/>
                  </a:cubicBezTo>
                  <a:lnTo>
                    <a:pt x="434975" y="4320540"/>
                  </a:lnTo>
                  <a:cubicBezTo>
                    <a:pt x="194691" y="4320540"/>
                    <a:pt x="0" y="4127119"/>
                    <a:pt x="0" y="3888486"/>
                  </a:cubicBezTo>
                  <a:close/>
                </a:path>
              </a:pathLst>
            </a:custGeom>
            <a:solidFill>
              <a:srgbClr val="F6F6F6"/>
            </a:solidFill>
          </p:spPr>
        </p:sp>
        <p:sp>
          <p:nvSpPr>
            <p:cNvPr id="11" name="Freeform 11"/>
            <p:cNvSpPr/>
            <p:nvPr/>
          </p:nvSpPr>
          <p:spPr>
            <a:xfrm>
              <a:off x="0" y="0"/>
              <a:ext cx="13036423" cy="4364990"/>
            </a:xfrm>
            <a:custGeom>
              <a:avLst/>
              <a:gdLst/>
              <a:ahLst/>
              <a:cxnLst/>
              <a:rect l="l" t="t" r="r" b="b"/>
              <a:pathLst>
                <a:path w="13036423" h="4364990">
                  <a:moveTo>
                    <a:pt x="0" y="454279"/>
                  </a:moveTo>
                  <a:cubicBezTo>
                    <a:pt x="0" y="203200"/>
                    <a:pt x="204851" y="0"/>
                    <a:pt x="457200" y="0"/>
                  </a:cubicBezTo>
                  <a:lnTo>
                    <a:pt x="12579223" y="0"/>
                  </a:lnTo>
                  <a:lnTo>
                    <a:pt x="12579223" y="22225"/>
                  </a:lnTo>
                  <a:lnTo>
                    <a:pt x="12579223" y="0"/>
                  </a:lnTo>
                  <a:cubicBezTo>
                    <a:pt x="12831572" y="0"/>
                    <a:pt x="13036423" y="203200"/>
                    <a:pt x="13036423" y="454279"/>
                  </a:cubicBezTo>
                  <a:lnTo>
                    <a:pt x="13014198" y="454279"/>
                  </a:lnTo>
                  <a:lnTo>
                    <a:pt x="13036423" y="454279"/>
                  </a:lnTo>
                  <a:lnTo>
                    <a:pt x="13036423" y="3910711"/>
                  </a:lnTo>
                  <a:lnTo>
                    <a:pt x="13014198" y="3910711"/>
                  </a:lnTo>
                  <a:lnTo>
                    <a:pt x="13036423" y="3910711"/>
                  </a:lnTo>
                  <a:cubicBezTo>
                    <a:pt x="13036423" y="4161790"/>
                    <a:pt x="12831572" y="4364990"/>
                    <a:pt x="12579223" y="4364990"/>
                  </a:cubicBezTo>
                  <a:lnTo>
                    <a:pt x="12579223" y="4342765"/>
                  </a:lnTo>
                  <a:lnTo>
                    <a:pt x="12579223" y="4364990"/>
                  </a:lnTo>
                  <a:lnTo>
                    <a:pt x="457200" y="4364990"/>
                  </a:lnTo>
                  <a:lnTo>
                    <a:pt x="457200" y="4342765"/>
                  </a:lnTo>
                  <a:lnTo>
                    <a:pt x="457200" y="4364990"/>
                  </a:lnTo>
                  <a:cubicBezTo>
                    <a:pt x="204851" y="4364990"/>
                    <a:pt x="0" y="4161790"/>
                    <a:pt x="0" y="3910711"/>
                  </a:cubicBezTo>
                  <a:lnTo>
                    <a:pt x="0" y="454279"/>
                  </a:lnTo>
                  <a:lnTo>
                    <a:pt x="22225" y="454279"/>
                  </a:lnTo>
                  <a:lnTo>
                    <a:pt x="0" y="454279"/>
                  </a:lnTo>
                  <a:moveTo>
                    <a:pt x="44450" y="454279"/>
                  </a:moveTo>
                  <a:lnTo>
                    <a:pt x="44450" y="3910711"/>
                  </a:lnTo>
                  <a:lnTo>
                    <a:pt x="22225" y="3910711"/>
                  </a:lnTo>
                  <a:lnTo>
                    <a:pt x="44450" y="3910711"/>
                  </a:lnTo>
                  <a:cubicBezTo>
                    <a:pt x="44450" y="4136898"/>
                    <a:pt x="229108" y="4320540"/>
                    <a:pt x="457200" y="4320540"/>
                  </a:cubicBezTo>
                  <a:lnTo>
                    <a:pt x="12579223" y="4320540"/>
                  </a:lnTo>
                  <a:cubicBezTo>
                    <a:pt x="12807315" y="4320540"/>
                    <a:pt x="12991973" y="4136898"/>
                    <a:pt x="12991973" y="3910711"/>
                  </a:cubicBezTo>
                  <a:lnTo>
                    <a:pt x="12991973" y="454279"/>
                  </a:lnTo>
                  <a:cubicBezTo>
                    <a:pt x="12991973" y="228092"/>
                    <a:pt x="12807315" y="44450"/>
                    <a:pt x="12579223" y="44450"/>
                  </a:cubicBezTo>
                  <a:lnTo>
                    <a:pt x="457200" y="44450"/>
                  </a:lnTo>
                  <a:lnTo>
                    <a:pt x="457200" y="22225"/>
                  </a:lnTo>
                  <a:lnTo>
                    <a:pt x="457200" y="44450"/>
                  </a:lnTo>
                  <a:cubicBezTo>
                    <a:pt x="229108" y="44450"/>
                    <a:pt x="44450" y="228092"/>
                    <a:pt x="44450" y="454279"/>
                  </a:cubicBezTo>
                  <a:close/>
                </a:path>
              </a:pathLst>
            </a:custGeom>
            <a:solidFill>
              <a:srgbClr val="FFC786"/>
            </a:solidFill>
          </p:spPr>
        </p:sp>
      </p:grpSp>
      <p:sp>
        <p:nvSpPr>
          <p:cNvPr id="12" name="TextBox 12"/>
          <p:cNvSpPr txBox="1"/>
          <p:nvPr/>
        </p:nvSpPr>
        <p:spPr>
          <a:xfrm>
            <a:off x="5577230" y="4710671"/>
            <a:ext cx="9259822" cy="2660523"/>
          </a:xfrm>
          <a:prstGeom prst="rect">
            <a:avLst/>
          </a:prstGeom>
        </p:spPr>
        <p:txBody>
          <a:bodyPr lIns="0" tIns="0" rIns="0" bIns="0" rtlCol="0" anchor="t">
            <a:spAutoFit/>
          </a:bodyPr>
          <a:lstStyle/>
          <a:p>
            <a:pPr algn="ctr">
              <a:lnSpc>
                <a:spcPts val="6966"/>
              </a:lnSpc>
            </a:pPr>
            <a:r>
              <a:rPr lang="en-US" sz="6450">
                <a:solidFill>
                  <a:srgbClr val="000000"/>
                </a:solidFill>
                <a:latin typeface="Noto Serif Display Light"/>
              </a:rPr>
              <a:t>Çocuk İhmal İstismarını Şüphesine Neden Olabilecek İpuçları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FFC786"/>
            </a:solidFill>
          </p:spPr>
        </p:sp>
      </p:grpSp>
      <p:sp>
        <p:nvSpPr>
          <p:cNvPr id="4" name="AutoShape 4"/>
          <p:cNvSpPr/>
          <p:nvPr/>
        </p:nvSpPr>
        <p:spPr>
          <a:xfrm rot="12269">
            <a:off x="1505721" y="1875236"/>
            <a:ext cx="7339059" cy="0"/>
          </a:xfrm>
          <a:prstGeom prst="line">
            <a:avLst/>
          </a:prstGeom>
          <a:ln w="9525" cap="rnd">
            <a:solidFill>
              <a:srgbClr val="FFC786"/>
            </a:solidFill>
            <a:prstDash val="solid"/>
            <a:headEnd type="none" w="sm" len="sm"/>
            <a:tailEnd type="none" w="sm" len="sm"/>
          </a:ln>
        </p:spPr>
      </p:sp>
      <p:sp>
        <p:nvSpPr>
          <p:cNvPr id="5" name="AutoShape 5"/>
          <p:cNvSpPr/>
          <p:nvPr/>
        </p:nvSpPr>
        <p:spPr>
          <a:xfrm rot="12269">
            <a:off x="9278121" y="1875236"/>
            <a:ext cx="7339059" cy="0"/>
          </a:xfrm>
          <a:prstGeom prst="line">
            <a:avLst/>
          </a:prstGeom>
          <a:ln w="9525" cap="rnd">
            <a:solidFill>
              <a:srgbClr val="FFC786"/>
            </a:solidFill>
            <a:prstDash val="solid"/>
            <a:headEnd type="none" w="sm" len="sm"/>
            <a:tailEnd type="none" w="sm" len="sm"/>
          </a:ln>
        </p:spPr>
      </p:sp>
      <p:grpSp>
        <p:nvGrpSpPr>
          <p:cNvPr id="6" name="Group 6"/>
          <p:cNvGrpSpPr/>
          <p:nvPr/>
        </p:nvGrpSpPr>
        <p:grpSpPr>
          <a:xfrm>
            <a:off x="4823520" y="823432"/>
            <a:ext cx="9397042" cy="971282"/>
            <a:chOff x="0" y="0"/>
            <a:chExt cx="12529390" cy="1295042"/>
          </a:xfrm>
        </p:grpSpPr>
        <p:sp>
          <p:nvSpPr>
            <p:cNvPr id="7" name="Freeform 7"/>
            <p:cNvSpPr/>
            <p:nvPr/>
          </p:nvSpPr>
          <p:spPr>
            <a:xfrm>
              <a:off x="0" y="0"/>
              <a:ext cx="12529439" cy="1295146"/>
            </a:xfrm>
            <a:custGeom>
              <a:avLst/>
              <a:gdLst/>
              <a:ahLst/>
              <a:cxnLst/>
              <a:rect l="l" t="t" r="r" b="b"/>
              <a:pathLst>
                <a:path w="12529439" h="1295146">
                  <a:moveTo>
                    <a:pt x="0" y="215900"/>
                  </a:moveTo>
                  <a:cubicBezTo>
                    <a:pt x="0" y="96647"/>
                    <a:pt x="96647" y="0"/>
                    <a:pt x="215900" y="0"/>
                  </a:cubicBezTo>
                  <a:lnTo>
                    <a:pt x="12313539" y="0"/>
                  </a:lnTo>
                  <a:cubicBezTo>
                    <a:pt x="12432792" y="0"/>
                    <a:pt x="12529439" y="96647"/>
                    <a:pt x="12529439" y="215900"/>
                  </a:cubicBezTo>
                  <a:lnTo>
                    <a:pt x="12529439" y="1079246"/>
                  </a:lnTo>
                  <a:cubicBezTo>
                    <a:pt x="12529439" y="1198499"/>
                    <a:pt x="12432792" y="1295146"/>
                    <a:pt x="12313539" y="1295146"/>
                  </a:cubicBezTo>
                  <a:lnTo>
                    <a:pt x="215900" y="1295146"/>
                  </a:lnTo>
                  <a:cubicBezTo>
                    <a:pt x="96647" y="1295146"/>
                    <a:pt x="0" y="1198499"/>
                    <a:pt x="0" y="1079246"/>
                  </a:cubicBezTo>
                  <a:close/>
                </a:path>
              </a:pathLst>
            </a:custGeom>
            <a:solidFill>
              <a:srgbClr val="FFC786"/>
            </a:solidFill>
          </p:spPr>
        </p:sp>
      </p:grpSp>
      <p:grpSp>
        <p:nvGrpSpPr>
          <p:cNvPr id="8" name="Group 8"/>
          <p:cNvGrpSpPr/>
          <p:nvPr/>
        </p:nvGrpSpPr>
        <p:grpSpPr>
          <a:xfrm>
            <a:off x="4859027" y="884639"/>
            <a:ext cx="9326028" cy="848868"/>
            <a:chOff x="0" y="0"/>
            <a:chExt cx="12434704" cy="1131824"/>
          </a:xfrm>
        </p:grpSpPr>
        <p:sp>
          <p:nvSpPr>
            <p:cNvPr id="9" name="Freeform 9"/>
            <p:cNvSpPr/>
            <p:nvPr/>
          </p:nvSpPr>
          <p:spPr>
            <a:xfrm>
              <a:off x="0" y="0"/>
              <a:ext cx="12434704" cy="1131824"/>
            </a:xfrm>
            <a:custGeom>
              <a:avLst/>
              <a:gdLst/>
              <a:ahLst/>
              <a:cxnLst/>
              <a:rect l="l" t="t" r="r" b="b"/>
              <a:pathLst>
                <a:path w="12434704" h="1131824">
                  <a:moveTo>
                    <a:pt x="0" y="0"/>
                  </a:moveTo>
                  <a:lnTo>
                    <a:pt x="12434704" y="0"/>
                  </a:lnTo>
                  <a:lnTo>
                    <a:pt x="12434704" y="1131824"/>
                  </a:lnTo>
                  <a:lnTo>
                    <a:pt x="0" y="1131824"/>
                  </a:lnTo>
                  <a:lnTo>
                    <a:pt x="0" y="0"/>
                  </a:lnTo>
                  <a:close/>
                </a:path>
              </a:pathLst>
            </a:custGeom>
            <a:blipFill>
              <a:blip r:embed="rId2">
                <a:extLst>
                  <a:ext uri="{96DAC541-7B7A-43D3-8B79-37D633B846F1}">
                    <asvg:svgBlip xmlns:asvg="http://schemas.microsoft.com/office/drawing/2016/SVG/main" xmlns="" r:embed="rId3"/>
                  </a:ext>
                </a:extLst>
              </a:blip>
              <a:stretch>
                <a:fillRect t="-3027" b="-3027"/>
              </a:stretch>
            </a:blipFill>
          </p:spPr>
        </p:sp>
        <p:sp>
          <p:nvSpPr>
            <p:cNvPr id="10" name="TextBox 10"/>
            <p:cNvSpPr txBox="1"/>
            <p:nvPr/>
          </p:nvSpPr>
          <p:spPr>
            <a:xfrm>
              <a:off x="142240" y="189865"/>
              <a:ext cx="12150224" cy="799719"/>
            </a:xfrm>
            <a:prstGeom prst="rect">
              <a:avLst/>
            </a:prstGeom>
          </p:spPr>
          <p:txBody>
            <a:bodyPr lIns="0" tIns="0" rIns="0" bIns="0" rtlCol="0" anchor="t">
              <a:spAutoFit/>
            </a:bodyPr>
            <a:lstStyle/>
            <a:p>
              <a:pPr algn="ctr">
                <a:lnSpc>
                  <a:spcPts val="4536"/>
                </a:lnSpc>
              </a:pPr>
              <a:r>
                <a:rPr lang="en-US" sz="4200">
                  <a:solidFill>
                    <a:srgbClr val="000000"/>
                  </a:solidFill>
                  <a:latin typeface="Noto Serif Display Light"/>
                </a:rPr>
                <a:t>Okul çağı çocukları için </a:t>
              </a:r>
            </a:p>
          </p:txBody>
        </p:sp>
      </p:grpSp>
      <p:grpSp>
        <p:nvGrpSpPr>
          <p:cNvPr id="11" name="Group 11"/>
          <p:cNvGrpSpPr/>
          <p:nvPr/>
        </p:nvGrpSpPr>
        <p:grpSpPr>
          <a:xfrm>
            <a:off x="3546145" y="2210509"/>
            <a:ext cx="1026893" cy="1026892"/>
            <a:chOff x="0" y="0"/>
            <a:chExt cx="1369190" cy="1369190"/>
          </a:xfrm>
        </p:grpSpPr>
        <p:sp>
          <p:nvSpPr>
            <p:cNvPr id="12" name="Freeform 12"/>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191818">
                <a:alpha val="49804"/>
              </a:srgbClr>
            </a:solidFill>
          </p:spPr>
        </p:sp>
        <p:sp>
          <p:nvSpPr>
            <p:cNvPr id="13" name="Freeform 13"/>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14" name="TextBox 14"/>
          <p:cNvSpPr txBox="1"/>
          <p:nvPr/>
        </p:nvSpPr>
        <p:spPr>
          <a:xfrm>
            <a:off x="4898983" y="2513344"/>
            <a:ext cx="4252989" cy="417195"/>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Çekingen ve ilgisiz</a:t>
            </a:r>
          </a:p>
        </p:txBody>
      </p:sp>
      <p:grpSp>
        <p:nvGrpSpPr>
          <p:cNvPr id="15" name="Group 15"/>
          <p:cNvGrpSpPr/>
          <p:nvPr/>
        </p:nvGrpSpPr>
        <p:grpSpPr>
          <a:xfrm>
            <a:off x="3546148" y="3182614"/>
            <a:ext cx="1026893" cy="1026893"/>
            <a:chOff x="0" y="0"/>
            <a:chExt cx="1369190" cy="1369190"/>
          </a:xfrm>
        </p:grpSpPr>
        <p:sp>
          <p:nvSpPr>
            <p:cNvPr id="16" name="Freeform 16"/>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A7A19E">
                <a:alpha val="49804"/>
              </a:srgbClr>
            </a:solidFill>
          </p:spPr>
        </p:sp>
        <p:sp>
          <p:nvSpPr>
            <p:cNvPr id="17" name="Freeform 17"/>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18" name="TextBox 18"/>
          <p:cNvSpPr txBox="1"/>
          <p:nvPr/>
        </p:nvSpPr>
        <p:spPr>
          <a:xfrm>
            <a:off x="4993213" y="3506512"/>
            <a:ext cx="4429671" cy="417195"/>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Korkmuş ve endişeli</a:t>
            </a:r>
          </a:p>
        </p:txBody>
      </p:sp>
      <p:grpSp>
        <p:nvGrpSpPr>
          <p:cNvPr id="19" name="Group 19"/>
          <p:cNvGrpSpPr/>
          <p:nvPr/>
        </p:nvGrpSpPr>
        <p:grpSpPr>
          <a:xfrm>
            <a:off x="3546148" y="4154719"/>
            <a:ext cx="1026893" cy="1026893"/>
            <a:chOff x="0" y="0"/>
            <a:chExt cx="1369190" cy="1369190"/>
          </a:xfrm>
        </p:grpSpPr>
        <p:sp>
          <p:nvSpPr>
            <p:cNvPr id="20" name="Freeform 20"/>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2E2D2D">
                <a:alpha val="49804"/>
              </a:srgbClr>
            </a:solidFill>
          </p:spPr>
        </p:sp>
        <p:sp>
          <p:nvSpPr>
            <p:cNvPr id="21" name="Freeform 21"/>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22" name="TextBox 22"/>
          <p:cNvSpPr txBox="1"/>
          <p:nvPr/>
        </p:nvSpPr>
        <p:spPr>
          <a:xfrm>
            <a:off x="4924030" y="4500456"/>
            <a:ext cx="4219593" cy="417195"/>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Çaresiz</a:t>
            </a:r>
          </a:p>
        </p:txBody>
      </p:sp>
      <p:grpSp>
        <p:nvGrpSpPr>
          <p:cNvPr id="23" name="Group 23"/>
          <p:cNvGrpSpPr/>
          <p:nvPr/>
        </p:nvGrpSpPr>
        <p:grpSpPr>
          <a:xfrm>
            <a:off x="3546151" y="5126833"/>
            <a:ext cx="1026893" cy="1026893"/>
            <a:chOff x="0" y="0"/>
            <a:chExt cx="1369190" cy="1369190"/>
          </a:xfrm>
        </p:grpSpPr>
        <p:sp>
          <p:nvSpPr>
            <p:cNvPr id="24" name="Freeform 24"/>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A7A19E">
                <a:alpha val="49804"/>
              </a:srgbClr>
            </a:solidFill>
          </p:spPr>
        </p:sp>
        <p:sp>
          <p:nvSpPr>
            <p:cNvPr id="25" name="Freeform 25"/>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26" name="TextBox 26"/>
          <p:cNvSpPr txBox="1"/>
          <p:nvPr/>
        </p:nvSpPr>
        <p:spPr>
          <a:xfrm>
            <a:off x="4600007" y="5289224"/>
            <a:ext cx="4651623" cy="826770"/>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Yiyecekleri biriktirme eğilimi, yiyecek çalma</a:t>
            </a:r>
          </a:p>
        </p:txBody>
      </p:sp>
      <p:grpSp>
        <p:nvGrpSpPr>
          <p:cNvPr id="27" name="Group 27"/>
          <p:cNvGrpSpPr/>
          <p:nvPr/>
        </p:nvGrpSpPr>
        <p:grpSpPr>
          <a:xfrm>
            <a:off x="3546145" y="6282734"/>
            <a:ext cx="1026893" cy="1026893"/>
            <a:chOff x="0" y="0"/>
            <a:chExt cx="1369190" cy="1369190"/>
          </a:xfrm>
        </p:grpSpPr>
        <p:sp>
          <p:nvSpPr>
            <p:cNvPr id="28" name="Freeform 28"/>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29" name="Freeform 29"/>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30" name="TextBox 30"/>
          <p:cNvSpPr txBox="1"/>
          <p:nvPr/>
        </p:nvSpPr>
        <p:spPr>
          <a:xfrm>
            <a:off x="4600007" y="6411779"/>
            <a:ext cx="4790826" cy="826770"/>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Ebeveyn-çocuk rollerinde yer değişikliği</a:t>
            </a:r>
          </a:p>
        </p:txBody>
      </p:sp>
      <p:grpSp>
        <p:nvGrpSpPr>
          <p:cNvPr id="31" name="Group 31"/>
          <p:cNvGrpSpPr/>
          <p:nvPr/>
        </p:nvGrpSpPr>
        <p:grpSpPr>
          <a:xfrm>
            <a:off x="3546145" y="7355915"/>
            <a:ext cx="1026893" cy="1026893"/>
            <a:chOff x="0" y="0"/>
            <a:chExt cx="1369190" cy="1369190"/>
          </a:xfrm>
        </p:grpSpPr>
        <p:sp>
          <p:nvSpPr>
            <p:cNvPr id="32" name="Freeform 32"/>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33" name="Freeform 33"/>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34" name="TextBox 34"/>
          <p:cNvSpPr txBox="1"/>
          <p:nvPr/>
        </p:nvSpPr>
        <p:spPr>
          <a:xfrm>
            <a:off x="4600007" y="7515284"/>
            <a:ext cx="4651623" cy="929504"/>
          </a:xfrm>
          <a:prstGeom prst="rect">
            <a:avLst/>
          </a:prstGeom>
        </p:spPr>
        <p:txBody>
          <a:bodyPr lIns="0" tIns="0" rIns="0" bIns="0" rtlCol="0" anchor="t">
            <a:spAutoFit/>
          </a:bodyPr>
          <a:lstStyle/>
          <a:p>
            <a:pPr algn="l">
              <a:lnSpc>
                <a:spcPts val="2420"/>
              </a:lnSpc>
            </a:pPr>
            <a:r>
              <a:rPr lang="en-US" sz="2241">
                <a:solidFill>
                  <a:srgbClr val="000000"/>
                </a:solidFill>
                <a:latin typeface="Montserrat"/>
              </a:rPr>
              <a:t>Anne-babasının veya bakım sorumluluğunu üstlenmiş kişinin ilgisizliğinden yakınma</a:t>
            </a:r>
          </a:p>
        </p:txBody>
      </p:sp>
      <p:grpSp>
        <p:nvGrpSpPr>
          <p:cNvPr id="35" name="Group 35"/>
          <p:cNvGrpSpPr/>
          <p:nvPr/>
        </p:nvGrpSpPr>
        <p:grpSpPr>
          <a:xfrm>
            <a:off x="3546145" y="8446894"/>
            <a:ext cx="1026893" cy="1026893"/>
            <a:chOff x="0" y="0"/>
            <a:chExt cx="1369190" cy="1369190"/>
          </a:xfrm>
        </p:grpSpPr>
        <p:sp>
          <p:nvSpPr>
            <p:cNvPr id="36" name="Freeform 36"/>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2E2D2D">
                <a:alpha val="49804"/>
              </a:srgbClr>
            </a:solidFill>
          </p:spPr>
        </p:sp>
        <p:sp>
          <p:nvSpPr>
            <p:cNvPr id="37" name="Freeform 37"/>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38" name="TextBox 38"/>
          <p:cNvSpPr txBox="1"/>
          <p:nvPr/>
        </p:nvSpPr>
        <p:spPr>
          <a:xfrm>
            <a:off x="4669555" y="8589093"/>
            <a:ext cx="4575501" cy="826770"/>
          </a:xfrm>
          <a:prstGeom prst="rect">
            <a:avLst/>
          </a:prstGeom>
        </p:spPr>
        <p:txBody>
          <a:bodyPr lIns="0" tIns="0" rIns="0" bIns="0" rtlCol="0" anchor="t">
            <a:spAutoFit/>
          </a:bodyPr>
          <a:lstStyle/>
          <a:p>
            <a:pPr algn="l">
              <a:lnSpc>
                <a:spcPts val="3240"/>
              </a:lnSpc>
            </a:pPr>
            <a:r>
              <a:rPr lang="en-US" sz="3000">
                <a:solidFill>
                  <a:srgbClr val="000000"/>
                </a:solidFill>
                <a:latin typeface="Montserrat"/>
              </a:rPr>
              <a:t>Duruma uygun olmayan hareketler, </a:t>
            </a:r>
          </a:p>
        </p:txBody>
      </p:sp>
      <p:grpSp>
        <p:nvGrpSpPr>
          <p:cNvPr id="39" name="Group 39"/>
          <p:cNvGrpSpPr/>
          <p:nvPr/>
        </p:nvGrpSpPr>
        <p:grpSpPr>
          <a:xfrm>
            <a:off x="9422434" y="2092970"/>
            <a:ext cx="818695" cy="818696"/>
            <a:chOff x="0" y="0"/>
            <a:chExt cx="1091594" cy="1091594"/>
          </a:xfrm>
        </p:grpSpPr>
        <p:sp>
          <p:nvSpPr>
            <p:cNvPr id="40" name="Freeform 40"/>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191818">
                <a:alpha val="49804"/>
              </a:srgbClr>
            </a:solidFill>
          </p:spPr>
        </p:sp>
        <p:sp>
          <p:nvSpPr>
            <p:cNvPr id="41" name="Freeform 41"/>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42" name="TextBox 42"/>
          <p:cNvSpPr txBox="1"/>
          <p:nvPr/>
        </p:nvSpPr>
        <p:spPr>
          <a:xfrm>
            <a:off x="10674992" y="2171442"/>
            <a:ext cx="4112350" cy="6960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Gerileme davranışları</a:t>
            </a:r>
          </a:p>
        </p:txBody>
      </p:sp>
      <p:grpSp>
        <p:nvGrpSpPr>
          <p:cNvPr id="43" name="Group 43"/>
          <p:cNvGrpSpPr/>
          <p:nvPr/>
        </p:nvGrpSpPr>
        <p:grpSpPr>
          <a:xfrm>
            <a:off x="9441845" y="2849056"/>
            <a:ext cx="818695" cy="818695"/>
            <a:chOff x="0" y="0"/>
            <a:chExt cx="1091594" cy="1091594"/>
          </a:xfrm>
        </p:grpSpPr>
        <p:sp>
          <p:nvSpPr>
            <p:cNvPr id="44" name="Freeform 44"/>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2E2D2D">
                <a:alpha val="49804"/>
              </a:srgbClr>
            </a:solidFill>
          </p:spPr>
        </p:sp>
        <p:sp>
          <p:nvSpPr>
            <p:cNvPr id="45" name="Freeform 45"/>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46" name="TextBox 46"/>
          <p:cNvSpPr txBox="1"/>
          <p:nvPr/>
        </p:nvSpPr>
        <p:spPr>
          <a:xfrm>
            <a:off x="10674992" y="2937751"/>
            <a:ext cx="4112350" cy="6960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Derste uyuklama eğilimi</a:t>
            </a:r>
          </a:p>
        </p:txBody>
      </p:sp>
      <p:grpSp>
        <p:nvGrpSpPr>
          <p:cNvPr id="47" name="Group 47"/>
          <p:cNvGrpSpPr/>
          <p:nvPr/>
        </p:nvGrpSpPr>
        <p:grpSpPr>
          <a:xfrm>
            <a:off x="9441845" y="3605143"/>
            <a:ext cx="818695" cy="818696"/>
            <a:chOff x="0" y="0"/>
            <a:chExt cx="1091594" cy="1091594"/>
          </a:xfrm>
        </p:grpSpPr>
        <p:sp>
          <p:nvSpPr>
            <p:cNvPr id="48" name="Freeform 48"/>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A7A19E">
                <a:alpha val="49804"/>
              </a:srgbClr>
            </a:solidFill>
          </p:spPr>
        </p:sp>
        <p:sp>
          <p:nvSpPr>
            <p:cNvPr id="49" name="Freeform 49"/>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50" name="TextBox 50"/>
          <p:cNvSpPr txBox="1"/>
          <p:nvPr/>
        </p:nvSpPr>
        <p:spPr>
          <a:xfrm>
            <a:off x="10674992" y="3765046"/>
            <a:ext cx="4112350" cy="564593"/>
          </a:xfrm>
          <a:prstGeom prst="rect">
            <a:avLst/>
          </a:prstGeom>
        </p:spPr>
        <p:txBody>
          <a:bodyPr lIns="0" tIns="0" rIns="0" bIns="0" rtlCol="0" anchor="t">
            <a:spAutoFit/>
          </a:bodyPr>
          <a:lstStyle/>
          <a:p>
            <a:pPr algn="l">
              <a:lnSpc>
                <a:spcPts val="2210"/>
              </a:lnSpc>
            </a:pPr>
            <a:r>
              <a:rPr lang="en-US" sz="2046" spc="286">
                <a:solidFill>
                  <a:srgbClr val="000000"/>
                </a:solidFill>
                <a:latin typeface="Montserrat"/>
              </a:rPr>
              <a:t>Okula geç kalma ve/veya okuldan erken ayrılma</a:t>
            </a:r>
          </a:p>
        </p:txBody>
      </p:sp>
      <p:grpSp>
        <p:nvGrpSpPr>
          <p:cNvPr id="51" name="Group 51"/>
          <p:cNvGrpSpPr/>
          <p:nvPr/>
        </p:nvGrpSpPr>
        <p:grpSpPr>
          <a:xfrm>
            <a:off x="9441845" y="4361221"/>
            <a:ext cx="818695" cy="818695"/>
            <a:chOff x="0" y="0"/>
            <a:chExt cx="1091594" cy="1091594"/>
          </a:xfrm>
        </p:grpSpPr>
        <p:sp>
          <p:nvSpPr>
            <p:cNvPr id="52" name="Freeform 52"/>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2E2D2D">
                <a:alpha val="49804"/>
              </a:srgbClr>
            </a:solidFill>
          </p:spPr>
        </p:sp>
        <p:sp>
          <p:nvSpPr>
            <p:cNvPr id="53" name="Freeform 53"/>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54" name="TextBox 54"/>
          <p:cNvSpPr txBox="1"/>
          <p:nvPr/>
        </p:nvSpPr>
        <p:spPr>
          <a:xfrm>
            <a:off x="10674992" y="4641819"/>
            <a:ext cx="4112350" cy="3531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Okuldan kaçma</a:t>
            </a:r>
          </a:p>
        </p:txBody>
      </p:sp>
      <p:grpSp>
        <p:nvGrpSpPr>
          <p:cNvPr id="55" name="Group 55"/>
          <p:cNvGrpSpPr/>
          <p:nvPr/>
        </p:nvGrpSpPr>
        <p:grpSpPr>
          <a:xfrm>
            <a:off x="9549856" y="5117308"/>
            <a:ext cx="818695" cy="818695"/>
            <a:chOff x="0" y="0"/>
            <a:chExt cx="1091594" cy="1091594"/>
          </a:xfrm>
        </p:grpSpPr>
        <p:sp>
          <p:nvSpPr>
            <p:cNvPr id="56" name="Freeform 56"/>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A7A19E">
                <a:alpha val="49804"/>
              </a:srgbClr>
            </a:solidFill>
          </p:spPr>
        </p:sp>
        <p:sp>
          <p:nvSpPr>
            <p:cNvPr id="57" name="Freeform 57"/>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58" name="TextBox 58"/>
          <p:cNvSpPr txBox="1"/>
          <p:nvPr/>
        </p:nvSpPr>
        <p:spPr>
          <a:xfrm>
            <a:off x="10674992" y="5236678"/>
            <a:ext cx="4112350" cy="6960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Konsantrasyon güçlükleri</a:t>
            </a:r>
          </a:p>
        </p:txBody>
      </p:sp>
      <p:grpSp>
        <p:nvGrpSpPr>
          <p:cNvPr id="59" name="Group 59"/>
          <p:cNvGrpSpPr/>
          <p:nvPr/>
        </p:nvGrpSpPr>
        <p:grpSpPr>
          <a:xfrm>
            <a:off x="9549856" y="5873386"/>
            <a:ext cx="818695" cy="818695"/>
            <a:chOff x="0" y="0"/>
            <a:chExt cx="1091594" cy="1091594"/>
          </a:xfrm>
        </p:grpSpPr>
        <p:sp>
          <p:nvSpPr>
            <p:cNvPr id="60" name="Freeform 60"/>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2E2D2D">
                <a:alpha val="49804"/>
              </a:srgbClr>
            </a:solidFill>
          </p:spPr>
        </p:sp>
        <p:sp>
          <p:nvSpPr>
            <p:cNvPr id="61" name="Freeform 61"/>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62" name="TextBox 62"/>
          <p:cNvSpPr txBox="1"/>
          <p:nvPr/>
        </p:nvSpPr>
        <p:spPr>
          <a:xfrm>
            <a:off x="10674992" y="6174438"/>
            <a:ext cx="4112350" cy="3531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Kaygı</a:t>
            </a:r>
          </a:p>
        </p:txBody>
      </p:sp>
      <p:grpSp>
        <p:nvGrpSpPr>
          <p:cNvPr id="63" name="Group 63"/>
          <p:cNvGrpSpPr/>
          <p:nvPr/>
        </p:nvGrpSpPr>
        <p:grpSpPr>
          <a:xfrm>
            <a:off x="9549856" y="6629473"/>
            <a:ext cx="818695" cy="818695"/>
            <a:chOff x="0" y="0"/>
            <a:chExt cx="1091594" cy="1091594"/>
          </a:xfrm>
        </p:grpSpPr>
        <p:sp>
          <p:nvSpPr>
            <p:cNvPr id="64" name="Freeform 64"/>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FFC786">
                <a:alpha val="49804"/>
              </a:srgbClr>
            </a:solidFill>
          </p:spPr>
        </p:sp>
        <p:sp>
          <p:nvSpPr>
            <p:cNvPr id="65" name="Freeform 65"/>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66" name="TextBox 66"/>
          <p:cNvSpPr txBox="1"/>
          <p:nvPr/>
        </p:nvSpPr>
        <p:spPr>
          <a:xfrm>
            <a:off x="10674992" y="6769296"/>
            <a:ext cx="4112350" cy="6960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Aşırı bağımlılık veya bağımsızlık</a:t>
            </a:r>
          </a:p>
        </p:txBody>
      </p:sp>
      <p:grpSp>
        <p:nvGrpSpPr>
          <p:cNvPr id="67" name="Group 67"/>
          <p:cNvGrpSpPr/>
          <p:nvPr/>
        </p:nvGrpSpPr>
        <p:grpSpPr>
          <a:xfrm>
            <a:off x="9549856" y="7385558"/>
            <a:ext cx="818695" cy="818695"/>
            <a:chOff x="0" y="0"/>
            <a:chExt cx="1091594" cy="1091594"/>
          </a:xfrm>
        </p:grpSpPr>
        <p:sp>
          <p:nvSpPr>
            <p:cNvPr id="68" name="Freeform 68"/>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2E2D2D">
                <a:alpha val="49804"/>
              </a:srgbClr>
            </a:solidFill>
          </p:spPr>
        </p:sp>
        <p:sp>
          <p:nvSpPr>
            <p:cNvPr id="69" name="Freeform 69"/>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70" name="TextBox 70"/>
          <p:cNvSpPr txBox="1"/>
          <p:nvPr/>
        </p:nvSpPr>
        <p:spPr>
          <a:xfrm>
            <a:off x="10674992" y="7707055"/>
            <a:ext cx="4112350" cy="3531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Aşırı ilgi bekleme</a:t>
            </a:r>
          </a:p>
        </p:txBody>
      </p:sp>
      <p:grpSp>
        <p:nvGrpSpPr>
          <p:cNvPr id="71" name="Group 71"/>
          <p:cNvGrpSpPr/>
          <p:nvPr/>
        </p:nvGrpSpPr>
        <p:grpSpPr>
          <a:xfrm>
            <a:off x="9549856" y="8141645"/>
            <a:ext cx="818695" cy="818695"/>
            <a:chOff x="0" y="0"/>
            <a:chExt cx="1091594" cy="1091594"/>
          </a:xfrm>
        </p:grpSpPr>
        <p:sp>
          <p:nvSpPr>
            <p:cNvPr id="72" name="Freeform 72"/>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A7A19E">
                <a:alpha val="49804"/>
              </a:srgbClr>
            </a:solidFill>
          </p:spPr>
        </p:sp>
        <p:sp>
          <p:nvSpPr>
            <p:cNvPr id="73" name="Freeform 73"/>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74" name="TextBox 74"/>
          <p:cNvSpPr txBox="1"/>
          <p:nvPr/>
        </p:nvSpPr>
        <p:spPr>
          <a:xfrm>
            <a:off x="10674992" y="8473363"/>
            <a:ext cx="4112350" cy="3531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Aşırı ilgi bekleme</a:t>
            </a:r>
          </a:p>
        </p:txBody>
      </p:sp>
      <p:grpSp>
        <p:nvGrpSpPr>
          <p:cNvPr id="75" name="Group 75"/>
          <p:cNvGrpSpPr/>
          <p:nvPr/>
        </p:nvGrpSpPr>
        <p:grpSpPr>
          <a:xfrm>
            <a:off x="9549856" y="8897723"/>
            <a:ext cx="818695" cy="818695"/>
            <a:chOff x="0" y="0"/>
            <a:chExt cx="1091594" cy="1091594"/>
          </a:xfrm>
        </p:grpSpPr>
        <p:sp>
          <p:nvSpPr>
            <p:cNvPr id="76" name="Freeform 76"/>
            <p:cNvSpPr/>
            <p:nvPr/>
          </p:nvSpPr>
          <p:spPr>
            <a:xfrm>
              <a:off x="34925" y="34925"/>
              <a:ext cx="1021715" cy="1021715"/>
            </a:xfrm>
            <a:custGeom>
              <a:avLst/>
              <a:gdLst/>
              <a:ahLst/>
              <a:cxnLst/>
              <a:rect l="l" t="t" r="r" b="b"/>
              <a:pathLst>
                <a:path w="1021715" h="1021715">
                  <a:moveTo>
                    <a:pt x="0" y="510921"/>
                  </a:moveTo>
                  <a:cubicBezTo>
                    <a:pt x="0" y="228727"/>
                    <a:pt x="228727" y="0"/>
                    <a:pt x="510921" y="0"/>
                  </a:cubicBezTo>
                  <a:cubicBezTo>
                    <a:pt x="793115" y="0"/>
                    <a:pt x="1021715" y="228727"/>
                    <a:pt x="1021715" y="510921"/>
                  </a:cubicBezTo>
                  <a:cubicBezTo>
                    <a:pt x="1021715" y="793115"/>
                    <a:pt x="792988" y="1021715"/>
                    <a:pt x="510921" y="1021715"/>
                  </a:cubicBezTo>
                  <a:cubicBezTo>
                    <a:pt x="228854" y="1021715"/>
                    <a:pt x="0" y="792988"/>
                    <a:pt x="0" y="510921"/>
                  </a:cubicBezTo>
                  <a:close/>
                </a:path>
              </a:pathLst>
            </a:custGeom>
            <a:solidFill>
              <a:srgbClr val="2E2D2D">
                <a:alpha val="49804"/>
              </a:srgbClr>
            </a:solidFill>
          </p:spPr>
        </p:sp>
        <p:sp>
          <p:nvSpPr>
            <p:cNvPr id="77" name="Freeform 77"/>
            <p:cNvSpPr/>
            <p:nvPr/>
          </p:nvSpPr>
          <p:spPr>
            <a:xfrm>
              <a:off x="0" y="0"/>
              <a:ext cx="1091565" cy="1091692"/>
            </a:xfrm>
            <a:custGeom>
              <a:avLst/>
              <a:gdLst/>
              <a:ahLst/>
              <a:cxnLst/>
              <a:rect l="l" t="t" r="r" b="b"/>
              <a:pathLst>
                <a:path w="1091565" h="1091692">
                  <a:moveTo>
                    <a:pt x="0" y="545846"/>
                  </a:moveTo>
                  <a:cubicBezTo>
                    <a:pt x="0" y="244348"/>
                    <a:pt x="244348" y="0"/>
                    <a:pt x="545846" y="0"/>
                  </a:cubicBezTo>
                  <a:lnTo>
                    <a:pt x="545846" y="34925"/>
                  </a:lnTo>
                  <a:lnTo>
                    <a:pt x="545846" y="0"/>
                  </a:lnTo>
                  <a:cubicBezTo>
                    <a:pt x="847217" y="0"/>
                    <a:pt x="1091565" y="244348"/>
                    <a:pt x="1091565" y="545846"/>
                  </a:cubicBezTo>
                  <a:lnTo>
                    <a:pt x="1056640" y="545846"/>
                  </a:lnTo>
                  <a:lnTo>
                    <a:pt x="1091565" y="545846"/>
                  </a:lnTo>
                  <a:cubicBezTo>
                    <a:pt x="1091565" y="847344"/>
                    <a:pt x="847217" y="1091692"/>
                    <a:pt x="545719" y="1091692"/>
                  </a:cubicBezTo>
                  <a:lnTo>
                    <a:pt x="545719" y="1056640"/>
                  </a:lnTo>
                  <a:lnTo>
                    <a:pt x="545719" y="1091565"/>
                  </a:lnTo>
                  <a:cubicBezTo>
                    <a:pt x="244348" y="1091565"/>
                    <a:pt x="0" y="847217"/>
                    <a:pt x="0" y="545846"/>
                  </a:cubicBezTo>
                  <a:lnTo>
                    <a:pt x="34925" y="545846"/>
                  </a:lnTo>
                  <a:lnTo>
                    <a:pt x="69850" y="545846"/>
                  </a:lnTo>
                  <a:lnTo>
                    <a:pt x="34925" y="545846"/>
                  </a:lnTo>
                  <a:lnTo>
                    <a:pt x="0" y="545846"/>
                  </a:lnTo>
                  <a:moveTo>
                    <a:pt x="69850" y="545846"/>
                  </a:moveTo>
                  <a:cubicBezTo>
                    <a:pt x="69850" y="565150"/>
                    <a:pt x="54229" y="580771"/>
                    <a:pt x="34925" y="580771"/>
                  </a:cubicBezTo>
                  <a:cubicBezTo>
                    <a:pt x="15621" y="580771"/>
                    <a:pt x="0" y="565023"/>
                    <a:pt x="0" y="545846"/>
                  </a:cubicBezTo>
                  <a:cubicBezTo>
                    <a:pt x="0" y="526669"/>
                    <a:pt x="15621" y="510921"/>
                    <a:pt x="34925" y="510921"/>
                  </a:cubicBezTo>
                  <a:cubicBezTo>
                    <a:pt x="54229" y="510921"/>
                    <a:pt x="69850" y="526542"/>
                    <a:pt x="69850" y="545846"/>
                  </a:cubicBezTo>
                  <a:cubicBezTo>
                    <a:pt x="69850" y="808736"/>
                    <a:pt x="282956" y="1021842"/>
                    <a:pt x="545846" y="1021842"/>
                  </a:cubicBezTo>
                  <a:cubicBezTo>
                    <a:pt x="808736" y="1021842"/>
                    <a:pt x="1021715" y="808609"/>
                    <a:pt x="1021715" y="545846"/>
                  </a:cubicBezTo>
                  <a:cubicBezTo>
                    <a:pt x="1021715" y="283083"/>
                    <a:pt x="808609" y="69850"/>
                    <a:pt x="545846" y="69850"/>
                  </a:cubicBezTo>
                  <a:lnTo>
                    <a:pt x="545846" y="34925"/>
                  </a:lnTo>
                  <a:lnTo>
                    <a:pt x="545846" y="69850"/>
                  </a:lnTo>
                  <a:cubicBezTo>
                    <a:pt x="282956" y="69850"/>
                    <a:pt x="69850" y="282956"/>
                    <a:pt x="69850" y="545846"/>
                  </a:cubicBezTo>
                  <a:close/>
                </a:path>
              </a:pathLst>
            </a:custGeom>
            <a:solidFill>
              <a:srgbClr val="F6F6F6"/>
            </a:solidFill>
          </p:spPr>
        </p:sp>
      </p:grpSp>
      <p:sp>
        <p:nvSpPr>
          <p:cNvPr id="78" name="TextBox 78"/>
          <p:cNvSpPr txBox="1"/>
          <p:nvPr/>
        </p:nvSpPr>
        <p:spPr>
          <a:xfrm>
            <a:off x="10674992" y="9068223"/>
            <a:ext cx="4112350" cy="696087"/>
          </a:xfrm>
          <a:prstGeom prst="rect">
            <a:avLst/>
          </a:prstGeom>
        </p:spPr>
        <p:txBody>
          <a:bodyPr lIns="0" tIns="0" rIns="0" bIns="0" rtlCol="0" anchor="t">
            <a:spAutoFit/>
          </a:bodyPr>
          <a:lstStyle/>
          <a:p>
            <a:pPr algn="l">
              <a:lnSpc>
                <a:spcPts val="2754"/>
              </a:lnSpc>
            </a:pPr>
            <a:r>
              <a:rPr lang="en-US" sz="2550" spc="357">
                <a:solidFill>
                  <a:srgbClr val="000000"/>
                </a:solidFill>
                <a:latin typeface="Montserrat"/>
              </a:rPr>
              <a:t>Ani duygu durum değişiklikleri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FFC786"/>
            </a:solidFill>
          </p:spPr>
        </p:sp>
      </p:grpSp>
      <p:grpSp>
        <p:nvGrpSpPr>
          <p:cNvPr id="4" name="Group 4"/>
          <p:cNvGrpSpPr/>
          <p:nvPr/>
        </p:nvGrpSpPr>
        <p:grpSpPr>
          <a:xfrm>
            <a:off x="1555751" y="9258300"/>
            <a:ext cx="15087600" cy="40482"/>
            <a:chOff x="0" y="0"/>
            <a:chExt cx="20116800" cy="53976"/>
          </a:xfrm>
        </p:grpSpPr>
        <p:sp>
          <p:nvSpPr>
            <p:cNvPr id="5" name="Freeform 5"/>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FFC786"/>
            </a:solidFill>
          </p:spPr>
        </p:sp>
      </p:grpSp>
      <p:sp>
        <p:nvSpPr>
          <p:cNvPr id="6" name="AutoShape 6"/>
          <p:cNvSpPr/>
          <p:nvPr/>
        </p:nvSpPr>
        <p:spPr>
          <a:xfrm rot="12269">
            <a:off x="1505721" y="1875236"/>
            <a:ext cx="7339059" cy="0"/>
          </a:xfrm>
          <a:prstGeom prst="line">
            <a:avLst/>
          </a:prstGeom>
          <a:ln w="9525" cap="rnd">
            <a:solidFill>
              <a:srgbClr val="FFC786"/>
            </a:solidFill>
            <a:prstDash val="solid"/>
            <a:headEnd type="none" w="sm" len="sm"/>
            <a:tailEnd type="none" w="sm" len="sm"/>
          </a:ln>
        </p:spPr>
      </p:sp>
      <p:sp>
        <p:nvSpPr>
          <p:cNvPr id="7" name="AutoShape 7"/>
          <p:cNvSpPr/>
          <p:nvPr/>
        </p:nvSpPr>
        <p:spPr>
          <a:xfrm rot="12269">
            <a:off x="9278121" y="1875236"/>
            <a:ext cx="7339059" cy="0"/>
          </a:xfrm>
          <a:prstGeom prst="line">
            <a:avLst/>
          </a:prstGeom>
          <a:ln w="9525" cap="rnd">
            <a:solidFill>
              <a:srgbClr val="FFC786"/>
            </a:solidFill>
            <a:prstDash val="solid"/>
            <a:headEnd type="none" w="sm" len="sm"/>
            <a:tailEnd type="none" w="sm" len="sm"/>
          </a:ln>
        </p:spPr>
      </p:sp>
      <p:grpSp>
        <p:nvGrpSpPr>
          <p:cNvPr id="8" name="Group 8"/>
          <p:cNvGrpSpPr/>
          <p:nvPr/>
        </p:nvGrpSpPr>
        <p:grpSpPr>
          <a:xfrm>
            <a:off x="5027638" y="898025"/>
            <a:ext cx="8232724" cy="766671"/>
            <a:chOff x="0" y="0"/>
            <a:chExt cx="10976966" cy="1022228"/>
          </a:xfrm>
        </p:grpSpPr>
        <p:sp>
          <p:nvSpPr>
            <p:cNvPr id="9" name="Freeform 9"/>
            <p:cNvSpPr/>
            <p:nvPr/>
          </p:nvSpPr>
          <p:spPr>
            <a:xfrm>
              <a:off x="15875" y="15875"/>
              <a:ext cx="10945241" cy="990473"/>
            </a:xfrm>
            <a:custGeom>
              <a:avLst/>
              <a:gdLst/>
              <a:ahLst/>
              <a:cxnLst/>
              <a:rect l="l" t="t" r="r" b="b"/>
              <a:pathLst>
                <a:path w="10945241" h="990473">
                  <a:moveTo>
                    <a:pt x="0" y="165100"/>
                  </a:moveTo>
                  <a:cubicBezTo>
                    <a:pt x="0" y="73914"/>
                    <a:pt x="76073" y="0"/>
                    <a:pt x="169926" y="0"/>
                  </a:cubicBezTo>
                  <a:lnTo>
                    <a:pt x="10775315" y="0"/>
                  </a:lnTo>
                  <a:cubicBezTo>
                    <a:pt x="10869168" y="0"/>
                    <a:pt x="10945241" y="73914"/>
                    <a:pt x="10945241" y="165100"/>
                  </a:cubicBezTo>
                  <a:lnTo>
                    <a:pt x="10945241" y="825373"/>
                  </a:lnTo>
                  <a:cubicBezTo>
                    <a:pt x="10945241" y="916559"/>
                    <a:pt x="10869168" y="990473"/>
                    <a:pt x="10775315" y="990473"/>
                  </a:cubicBezTo>
                  <a:lnTo>
                    <a:pt x="169926" y="990473"/>
                  </a:lnTo>
                  <a:cubicBezTo>
                    <a:pt x="76073" y="990473"/>
                    <a:pt x="0" y="916559"/>
                    <a:pt x="0" y="825373"/>
                  </a:cubicBezTo>
                  <a:close/>
                </a:path>
              </a:pathLst>
            </a:custGeom>
            <a:solidFill>
              <a:srgbClr val="A7A19E"/>
            </a:solidFill>
          </p:spPr>
        </p:sp>
        <p:sp>
          <p:nvSpPr>
            <p:cNvPr id="10" name="Freeform 10"/>
            <p:cNvSpPr/>
            <p:nvPr/>
          </p:nvSpPr>
          <p:spPr>
            <a:xfrm>
              <a:off x="0" y="0"/>
              <a:ext cx="10976991" cy="1022223"/>
            </a:xfrm>
            <a:custGeom>
              <a:avLst/>
              <a:gdLst/>
              <a:ahLst/>
              <a:cxnLst/>
              <a:rect l="l" t="t" r="r" b="b"/>
              <a:pathLst>
                <a:path w="10976991" h="1022223">
                  <a:moveTo>
                    <a:pt x="0" y="180975"/>
                  </a:moveTo>
                  <a:cubicBezTo>
                    <a:pt x="0" y="80645"/>
                    <a:pt x="83566" y="0"/>
                    <a:pt x="185801" y="0"/>
                  </a:cubicBezTo>
                  <a:lnTo>
                    <a:pt x="10791190" y="0"/>
                  </a:lnTo>
                  <a:lnTo>
                    <a:pt x="10791190" y="15875"/>
                  </a:lnTo>
                  <a:lnTo>
                    <a:pt x="10791190" y="0"/>
                  </a:lnTo>
                  <a:cubicBezTo>
                    <a:pt x="10893298" y="0"/>
                    <a:pt x="10976991" y="80645"/>
                    <a:pt x="10976991" y="180975"/>
                  </a:cubicBezTo>
                  <a:lnTo>
                    <a:pt x="10961116" y="180975"/>
                  </a:lnTo>
                  <a:lnTo>
                    <a:pt x="10976991" y="180975"/>
                  </a:lnTo>
                  <a:lnTo>
                    <a:pt x="10976991" y="841248"/>
                  </a:lnTo>
                  <a:lnTo>
                    <a:pt x="10961116" y="841248"/>
                  </a:lnTo>
                  <a:lnTo>
                    <a:pt x="10976991" y="841248"/>
                  </a:lnTo>
                  <a:cubicBezTo>
                    <a:pt x="10976991" y="941578"/>
                    <a:pt x="10893425" y="1022223"/>
                    <a:pt x="10791190" y="1022223"/>
                  </a:cubicBezTo>
                  <a:lnTo>
                    <a:pt x="10791190" y="1006348"/>
                  </a:lnTo>
                  <a:lnTo>
                    <a:pt x="10791190" y="1022223"/>
                  </a:lnTo>
                  <a:lnTo>
                    <a:pt x="185801" y="1022223"/>
                  </a:lnTo>
                  <a:lnTo>
                    <a:pt x="185801" y="1006348"/>
                  </a:lnTo>
                  <a:lnTo>
                    <a:pt x="185801" y="1022223"/>
                  </a:lnTo>
                  <a:cubicBezTo>
                    <a:pt x="83566" y="1022223"/>
                    <a:pt x="0" y="941578"/>
                    <a:pt x="0" y="841248"/>
                  </a:cubicBezTo>
                  <a:lnTo>
                    <a:pt x="0" y="180975"/>
                  </a:lnTo>
                  <a:lnTo>
                    <a:pt x="15875" y="180975"/>
                  </a:lnTo>
                  <a:lnTo>
                    <a:pt x="0" y="180975"/>
                  </a:lnTo>
                  <a:moveTo>
                    <a:pt x="31750" y="180975"/>
                  </a:moveTo>
                  <a:lnTo>
                    <a:pt x="31750" y="841248"/>
                  </a:lnTo>
                  <a:lnTo>
                    <a:pt x="15875" y="841248"/>
                  </a:lnTo>
                  <a:lnTo>
                    <a:pt x="31750" y="841248"/>
                  </a:lnTo>
                  <a:cubicBezTo>
                    <a:pt x="31750" y="923290"/>
                    <a:pt x="100330" y="990473"/>
                    <a:pt x="185801" y="990473"/>
                  </a:cubicBezTo>
                  <a:lnTo>
                    <a:pt x="10791190" y="990473"/>
                  </a:lnTo>
                  <a:cubicBezTo>
                    <a:pt x="10876661" y="990473"/>
                    <a:pt x="10945241" y="923290"/>
                    <a:pt x="10945241" y="841248"/>
                  </a:cubicBezTo>
                  <a:lnTo>
                    <a:pt x="10945241" y="180975"/>
                  </a:lnTo>
                  <a:cubicBezTo>
                    <a:pt x="10945241" y="98933"/>
                    <a:pt x="10876661" y="31750"/>
                    <a:pt x="10791190" y="31750"/>
                  </a:cubicBezTo>
                  <a:lnTo>
                    <a:pt x="185801" y="31750"/>
                  </a:lnTo>
                  <a:lnTo>
                    <a:pt x="185801" y="15875"/>
                  </a:lnTo>
                  <a:lnTo>
                    <a:pt x="185801" y="31750"/>
                  </a:lnTo>
                  <a:cubicBezTo>
                    <a:pt x="100330" y="31750"/>
                    <a:pt x="31750" y="98933"/>
                    <a:pt x="31750" y="180975"/>
                  </a:cubicBezTo>
                  <a:close/>
                </a:path>
              </a:pathLst>
            </a:custGeom>
            <a:solidFill>
              <a:srgbClr val="FFC786"/>
            </a:solidFill>
          </p:spPr>
        </p:sp>
      </p:grpSp>
      <p:grpSp>
        <p:nvGrpSpPr>
          <p:cNvPr id="11" name="Group 11"/>
          <p:cNvGrpSpPr/>
          <p:nvPr/>
        </p:nvGrpSpPr>
        <p:grpSpPr>
          <a:xfrm>
            <a:off x="5063902" y="936460"/>
            <a:ext cx="8160196" cy="689801"/>
            <a:chOff x="0" y="0"/>
            <a:chExt cx="10880262" cy="919735"/>
          </a:xfrm>
        </p:grpSpPr>
        <p:sp>
          <p:nvSpPr>
            <p:cNvPr id="12" name="Freeform 12"/>
            <p:cNvSpPr/>
            <p:nvPr/>
          </p:nvSpPr>
          <p:spPr>
            <a:xfrm>
              <a:off x="0" y="0"/>
              <a:ext cx="10880262" cy="919735"/>
            </a:xfrm>
            <a:custGeom>
              <a:avLst/>
              <a:gdLst/>
              <a:ahLst/>
              <a:cxnLst/>
              <a:rect l="l" t="t" r="r" b="b"/>
              <a:pathLst>
                <a:path w="10880262" h="919735">
                  <a:moveTo>
                    <a:pt x="0" y="0"/>
                  </a:moveTo>
                  <a:lnTo>
                    <a:pt x="10880262" y="0"/>
                  </a:lnTo>
                  <a:lnTo>
                    <a:pt x="10880262" y="919735"/>
                  </a:lnTo>
                  <a:lnTo>
                    <a:pt x="0" y="919735"/>
                  </a:lnTo>
                  <a:lnTo>
                    <a:pt x="0" y="0"/>
                  </a:lnTo>
                  <a:close/>
                </a:path>
              </a:pathLst>
            </a:custGeom>
            <a:blipFill>
              <a:blip r:embed="rId3">
                <a:extLst>
                  <a:ext uri="{96DAC541-7B7A-43D3-8B79-37D633B846F1}">
                    <asvg:svgBlip xmlns:asvg="http://schemas.microsoft.com/office/drawing/2016/SVG/main" xmlns="" r:embed="rId4"/>
                  </a:ext>
                </a:extLst>
              </a:blip>
              <a:stretch>
                <a:fillRect t="-314" b="-314"/>
              </a:stretch>
            </a:blipFill>
          </p:spPr>
        </p:sp>
        <p:sp>
          <p:nvSpPr>
            <p:cNvPr id="13" name="TextBox 13"/>
            <p:cNvSpPr txBox="1"/>
            <p:nvPr/>
          </p:nvSpPr>
          <p:spPr>
            <a:xfrm>
              <a:off x="142240" y="180340"/>
              <a:ext cx="10595782" cy="597155"/>
            </a:xfrm>
            <a:prstGeom prst="rect">
              <a:avLst/>
            </a:prstGeom>
          </p:spPr>
          <p:txBody>
            <a:bodyPr lIns="0" tIns="0" rIns="0" bIns="0" rtlCol="0" anchor="t">
              <a:spAutoFit/>
            </a:bodyPr>
            <a:lstStyle/>
            <a:p>
              <a:pPr algn="ctr">
                <a:lnSpc>
                  <a:spcPts val="3388"/>
                </a:lnSpc>
              </a:pPr>
              <a:r>
                <a:rPr lang="en-US" sz="3137">
                  <a:solidFill>
                    <a:srgbClr val="000000"/>
                  </a:solidFill>
                  <a:latin typeface="Noto Serif Display Light"/>
                </a:rPr>
                <a:t>Ergenler için</a:t>
              </a:r>
            </a:p>
          </p:txBody>
        </p:sp>
      </p:grpSp>
      <p:grpSp>
        <p:nvGrpSpPr>
          <p:cNvPr id="14" name="Group 14"/>
          <p:cNvGrpSpPr/>
          <p:nvPr/>
        </p:nvGrpSpPr>
        <p:grpSpPr>
          <a:xfrm>
            <a:off x="7979812" y="2595706"/>
            <a:ext cx="1026893" cy="1026893"/>
            <a:chOff x="0" y="0"/>
            <a:chExt cx="1369190" cy="1369190"/>
          </a:xfrm>
        </p:grpSpPr>
        <p:sp>
          <p:nvSpPr>
            <p:cNvPr id="15" name="Freeform 15"/>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16" name="Freeform 16"/>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17" name="TextBox 17"/>
          <p:cNvSpPr txBox="1"/>
          <p:nvPr/>
        </p:nvSpPr>
        <p:spPr>
          <a:xfrm>
            <a:off x="3839497" y="2634561"/>
            <a:ext cx="3598317" cy="978789"/>
          </a:xfrm>
          <a:prstGeom prst="rect">
            <a:avLst/>
          </a:prstGeom>
        </p:spPr>
        <p:txBody>
          <a:bodyPr lIns="0" tIns="0" rIns="0" bIns="0" rtlCol="0" anchor="t">
            <a:spAutoFit/>
          </a:bodyPr>
          <a:lstStyle/>
          <a:p>
            <a:pPr algn="r">
              <a:lnSpc>
                <a:spcPts val="3888"/>
              </a:lnSpc>
            </a:pPr>
            <a:r>
              <a:rPr lang="en-US" sz="3600">
                <a:solidFill>
                  <a:srgbClr val="000000"/>
                </a:solidFill>
                <a:latin typeface="Montserrat"/>
              </a:rPr>
              <a:t>Çekingen ve ilgisiz</a:t>
            </a:r>
          </a:p>
        </p:txBody>
      </p:sp>
      <p:grpSp>
        <p:nvGrpSpPr>
          <p:cNvPr id="18" name="Group 18"/>
          <p:cNvGrpSpPr/>
          <p:nvPr/>
        </p:nvGrpSpPr>
        <p:grpSpPr>
          <a:xfrm>
            <a:off x="8019062" y="3727902"/>
            <a:ext cx="1026893" cy="1026893"/>
            <a:chOff x="0" y="0"/>
            <a:chExt cx="1369190" cy="1369190"/>
          </a:xfrm>
        </p:grpSpPr>
        <p:sp>
          <p:nvSpPr>
            <p:cNvPr id="19" name="Freeform 19"/>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20" name="Freeform 20"/>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21" name="TextBox 21"/>
          <p:cNvSpPr txBox="1"/>
          <p:nvPr/>
        </p:nvSpPr>
        <p:spPr>
          <a:xfrm>
            <a:off x="3623455" y="3905411"/>
            <a:ext cx="3783109" cy="493014"/>
          </a:xfrm>
          <a:prstGeom prst="rect">
            <a:avLst/>
          </a:prstGeom>
        </p:spPr>
        <p:txBody>
          <a:bodyPr lIns="0" tIns="0" rIns="0" bIns="0" rtlCol="0" anchor="t">
            <a:spAutoFit/>
          </a:bodyPr>
          <a:lstStyle/>
          <a:p>
            <a:pPr algn="r">
              <a:lnSpc>
                <a:spcPts val="3888"/>
              </a:lnSpc>
            </a:pPr>
            <a:r>
              <a:rPr lang="en-US" sz="3600">
                <a:solidFill>
                  <a:srgbClr val="000000"/>
                </a:solidFill>
                <a:latin typeface="Montserrat"/>
              </a:rPr>
              <a:t>Agresif</a:t>
            </a:r>
          </a:p>
        </p:txBody>
      </p:sp>
      <p:grpSp>
        <p:nvGrpSpPr>
          <p:cNvPr id="22" name="Group 22"/>
          <p:cNvGrpSpPr/>
          <p:nvPr/>
        </p:nvGrpSpPr>
        <p:grpSpPr>
          <a:xfrm>
            <a:off x="8019062" y="4754795"/>
            <a:ext cx="1026893" cy="1026892"/>
            <a:chOff x="0" y="0"/>
            <a:chExt cx="1369190" cy="1369190"/>
          </a:xfrm>
        </p:grpSpPr>
        <p:sp>
          <p:nvSpPr>
            <p:cNvPr id="23" name="Freeform 23"/>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24" name="Freeform 24"/>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25" name="TextBox 25"/>
          <p:cNvSpPr txBox="1"/>
          <p:nvPr/>
        </p:nvSpPr>
        <p:spPr>
          <a:xfrm>
            <a:off x="2975398" y="4763583"/>
            <a:ext cx="4646374" cy="927392"/>
          </a:xfrm>
          <a:prstGeom prst="rect">
            <a:avLst/>
          </a:prstGeom>
        </p:spPr>
        <p:txBody>
          <a:bodyPr lIns="0" tIns="0" rIns="0" bIns="0" rtlCol="0" anchor="t">
            <a:spAutoFit/>
          </a:bodyPr>
          <a:lstStyle/>
          <a:p>
            <a:pPr algn="r">
              <a:lnSpc>
                <a:spcPts val="3620"/>
              </a:lnSpc>
            </a:pPr>
            <a:r>
              <a:rPr lang="en-US" sz="3352">
                <a:solidFill>
                  <a:srgbClr val="000000"/>
                </a:solidFill>
                <a:latin typeface="Montserrat"/>
              </a:rPr>
              <a:t>Özensiz, bakımsız dış görünüş </a:t>
            </a:r>
          </a:p>
        </p:txBody>
      </p:sp>
      <p:grpSp>
        <p:nvGrpSpPr>
          <p:cNvPr id="26" name="Group 26"/>
          <p:cNvGrpSpPr/>
          <p:nvPr/>
        </p:nvGrpSpPr>
        <p:grpSpPr>
          <a:xfrm>
            <a:off x="8019062" y="5829685"/>
            <a:ext cx="1026893" cy="1026893"/>
            <a:chOff x="0" y="0"/>
            <a:chExt cx="1369190" cy="1369190"/>
          </a:xfrm>
        </p:grpSpPr>
        <p:sp>
          <p:nvSpPr>
            <p:cNvPr id="27" name="Freeform 27"/>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28" name="Freeform 28"/>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29" name="TextBox 29"/>
          <p:cNvSpPr txBox="1"/>
          <p:nvPr/>
        </p:nvSpPr>
        <p:spPr>
          <a:xfrm>
            <a:off x="3515474" y="6180146"/>
            <a:ext cx="4002783" cy="470535"/>
          </a:xfrm>
          <a:prstGeom prst="rect">
            <a:avLst/>
          </a:prstGeom>
        </p:spPr>
        <p:txBody>
          <a:bodyPr lIns="0" tIns="0" rIns="0" bIns="0" rtlCol="0" anchor="t">
            <a:spAutoFit/>
          </a:bodyPr>
          <a:lstStyle/>
          <a:p>
            <a:pPr algn="r">
              <a:lnSpc>
                <a:spcPts val="3645"/>
              </a:lnSpc>
            </a:pPr>
            <a:r>
              <a:rPr lang="en-US" sz="3375">
                <a:solidFill>
                  <a:srgbClr val="000000"/>
                </a:solidFill>
                <a:latin typeface="Montserrat"/>
              </a:rPr>
              <a:t>Yeme bozuklukları </a:t>
            </a:r>
          </a:p>
        </p:txBody>
      </p:sp>
      <p:grpSp>
        <p:nvGrpSpPr>
          <p:cNvPr id="30" name="Group 30"/>
          <p:cNvGrpSpPr/>
          <p:nvPr/>
        </p:nvGrpSpPr>
        <p:grpSpPr>
          <a:xfrm>
            <a:off x="8019062" y="6966959"/>
            <a:ext cx="1026893" cy="1026893"/>
            <a:chOff x="0" y="0"/>
            <a:chExt cx="1369190" cy="1369190"/>
          </a:xfrm>
        </p:grpSpPr>
        <p:sp>
          <p:nvSpPr>
            <p:cNvPr id="31" name="Freeform 31"/>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32" name="Freeform 32"/>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33" name="TextBox 33"/>
          <p:cNvSpPr txBox="1"/>
          <p:nvPr/>
        </p:nvSpPr>
        <p:spPr>
          <a:xfrm>
            <a:off x="3515488" y="7037050"/>
            <a:ext cx="3998913" cy="827376"/>
          </a:xfrm>
          <a:prstGeom prst="rect">
            <a:avLst/>
          </a:prstGeom>
        </p:spPr>
        <p:txBody>
          <a:bodyPr lIns="0" tIns="0" rIns="0" bIns="0" rtlCol="0" anchor="t">
            <a:spAutoFit/>
          </a:bodyPr>
          <a:lstStyle/>
          <a:p>
            <a:pPr algn="r">
              <a:lnSpc>
                <a:spcPts val="3282"/>
              </a:lnSpc>
            </a:pPr>
            <a:r>
              <a:rPr lang="en-US" sz="3039">
                <a:solidFill>
                  <a:srgbClr val="000000"/>
                </a:solidFill>
                <a:latin typeface="Montserrat"/>
              </a:rPr>
              <a:t>Derste uyuklama eğilimi</a:t>
            </a:r>
          </a:p>
        </p:txBody>
      </p:sp>
      <p:grpSp>
        <p:nvGrpSpPr>
          <p:cNvPr id="34" name="Group 34"/>
          <p:cNvGrpSpPr/>
          <p:nvPr/>
        </p:nvGrpSpPr>
        <p:grpSpPr>
          <a:xfrm>
            <a:off x="8019062" y="8116619"/>
            <a:ext cx="1026893" cy="1026893"/>
            <a:chOff x="0" y="0"/>
            <a:chExt cx="1369190" cy="1369190"/>
          </a:xfrm>
        </p:grpSpPr>
        <p:sp>
          <p:nvSpPr>
            <p:cNvPr id="35" name="Freeform 35"/>
            <p:cNvSpPr/>
            <p:nvPr/>
          </p:nvSpPr>
          <p:spPr>
            <a:xfrm>
              <a:off x="22225" y="22225"/>
              <a:ext cx="1324864" cy="1324864"/>
            </a:xfrm>
            <a:custGeom>
              <a:avLst/>
              <a:gdLst/>
              <a:ahLst/>
              <a:cxnLst/>
              <a:rect l="l" t="t" r="r" b="b"/>
              <a:pathLst>
                <a:path w="1324864" h="1324864">
                  <a:moveTo>
                    <a:pt x="0" y="662432"/>
                  </a:moveTo>
                  <a:cubicBezTo>
                    <a:pt x="0" y="296545"/>
                    <a:pt x="296545" y="0"/>
                    <a:pt x="662432" y="0"/>
                  </a:cubicBezTo>
                  <a:cubicBezTo>
                    <a:pt x="1028319" y="0"/>
                    <a:pt x="1324864" y="296545"/>
                    <a:pt x="1324864" y="662432"/>
                  </a:cubicBezTo>
                  <a:cubicBezTo>
                    <a:pt x="1324864" y="1028319"/>
                    <a:pt x="1028319" y="1324864"/>
                    <a:pt x="662432" y="1324864"/>
                  </a:cubicBezTo>
                  <a:cubicBezTo>
                    <a:pt x="296545" y="1324864"/>
                    <a:pt x="0" y="1028192"/>
                    <a:pt x="0" y="662432"/>
                  </a:cubicBezTo>
                  <a:close/>
                </a:path>
              </a:pathLst>
            </a:custGeom>
            <a:solidFill>
              <a:srgbClr val="FFC786">
                <a:alpha val="49804"/>
              </a:srgbClr>
            </a:solidFill>
          </p:spPr>
        </p:sp>
        <p:sp>
          <p:nvSpPr>
            <p:cNvPr id="36" name="Freeform 36"/>
            <p:cNvSpPr/>
            <p:nvPr/>
          </p:nvSpPr>
          <p:spPr>
            <a:xfrm>
              <a:off x="0" y="0"/>
              <a:ext cx="1369314" cy="1369314"/>
            </a:xfrm>
            <a:custGeom>
              <a:avLst/>
              <a:gdLst/>
              <a:ahLst/>
              <a:cxnLst/>
              <a:rect l="l" t="t" r="r" b="b"/>
              <a:pathLst>
                <a:path w="1369314" h="1369314">
                  <a:moveTo>
                    <a:pt x="0" y="684657"/>
                  </a:moveTo>
                  <a:cubicBezTo>
                    <a:pt x="0" y="306451"/>
                    <a:pt x="306451" y="0"/>
                    <a:pt x="684657" y="0"/>
                  </a:cubicBezTo>
                  <a:lnTo>
                    <a:pt x="684657" y="22225"/>
                  </a:lnTo>
                  <a:lnTo>
                    <a:pt x="684657" y="0"/>
                  </a:lnTo>
                  <a:cubicBezTo>
                    <a:pt x="1062736" y="0"/>
                    <a:pt x="1369314" y="306451"/>
                    <a:pt x="1369314" y="684657"/>
                  </a:cubicBezTo>
                  <a:lnTo>
                    <a:pt x="1347089" y="684657"/>
                  </a:lnTo>
                  <a:lnTo>
                    <a:pt x="1369314" y="684657"/>
                  </a:lnTo>
                  <a:cubicBezTo>
                    <a:pt x="1369314" y="1062736"/>
                    <a:pt x="1062863" y="1369314"/>
                    <a:pt x="684657" y="1369314"/>
                  </a:cubicBezTo>
                  <a:lnTo>
                    <a:pt x="684657" y="1347089"/>
                  </a:lnTo>
                  <a:lnTo>
                    <a:pt x="684657" y="1369314"/>
                  </a:lnTo>
                  <a:cubicBezTo>
                    <a:pt x="306451" y="1369187"/>
                    <a:pt x="0" y="1062736"/>
                    <a:pt x="0" y="684657"/>
                  </a:cubicBezTo>
                  <a:lnTo>
                    <a:pt x="22225" y="684657"/>
                  </a:lnTo>
                  <a:lnTo>
                    <a:pt x="44450" y="684657"/>
                  </a:lnTo>
                  <a:lnTo>
                    <a:pt x="22225" y="684657"/>
                  </a:lnTo>
                  <a:lnTo>
                    <a:pt x="0" y="684657"/>
                  </a:lnTo>
                  <a:moveTo>
                    <a:pt x="44450" y="684657"/>
                  </a:moveTo>
                  <a:cubicBezTo>
                    <a:pt x="44450" y="696976"/>
                    <a:pt x="34544" y="706882"/>
                    <a:pt x="22225" y="706882"/>
                  </a:cubicBezTo>
                  <a:cubicBezTo>
                    <a:pt x="9906" y="706882"/>
                    <a:pt x="0" y="696849"/>
                    <a:pt x="0" y="684657"/>
                  </a:cubicBezTo>
                  <a:cubicBezTo>
                    <a:pt x="0" y="672465"/>
                    <a:pt x="9906" y="662432"/>
                    <a:pt x="22225" y="662432"/>
                  </a:cubicBezTo>
                  <a:cubicBezTo>
                    <a:pt x="34544" y="662432"/>
                    <a:pt x="44450" y="672338"/>
                    <a:pt x="44450" y="684657"/>
                  </a:cubicBezTo>
                  <a:cubicBezTo>
                    <a:pt x="44450" y="1038225"/>
                    <a:pt x="331089" y="1324864"/>
                    <a:pt x="684657" y="1324864"/>
                  </a:cubicBezTo>
                  <a:cubicBezTo>
                    <a:pt x="1038225" y="1324864"/>
                    <a:pt x="1324864" y="1038225"/>
                    <a:pt x="1324864" y="684657"/>
                  </a:cubicBezTo>
                  <a:cubicBezTo>
                    <a:pt x="1324864" y="331089"/>
                    <a:pt x="1038098" y="44450"/>
                    <a:pt x="684657" y="44450"/>
                  </a:cubicBezTo>
                  <a:lnTo>
                    <a:pt x="684657" y="22225"/>
                  </a:lnTo>
                  <a:lnTo>
                    <a:pt x="684657" y="44450"/>
                  </a:lnTo>
                  <a:cubicBezTo>
                    <a:pt x="331089" y="44450"/>
                    <a:pt x="44450" y="331089"/>
                    <a:pt x="44450" y="684657"/>
                  </a:cubicBezTo>
                  <a:close/>
                </a:path>
              </a:pathLst>
            </a:custGeom>
            <a:solidFill>
              <a:srgbClr val="F6F6F6"/>
            </a:solidFill>
          </p:spPr>
        </p:sp>
      </p:grpSp>
      <p:sp>
        <p:nvSpPr>
          <p:cNvPr id="37" name="TextBox 37"/>
          <p:cNvSpPr txBox="1"/>
          <p:nvPr/>
        </p:nvSpPr>
        <p:spPr>
          <a:xfrm>
            <a:off x="2867398" y="8296011"/>
            <a:ext cx="5151665" cy="706209"/>
          </a:xfrm>
          <a:prstGeom prst="rect">
            <a:avLst/>
          </a:prstGeom>
        </p:spPr>
        <p:txBody>
          <a:bodyPr lIns="0" tIns="0" rIns="0" bIns="0" rtlCol="0" anchor="t">
            <a:spAutoFit/>
          </a:bodyPr>
          <a:lstStyle/>
          <a:p>
            <a:pPr algn="r">
              <a:lnSpc>
                <a:spcPts val="2796"/>
              </a:lnSpc>
            </a:pPr>
            <a:r>
              <a:rPr lang="en-US" sz="2589">
                <a:solidFill>
                  <a:srgbClr val="000000"/>
                </a:solidFill>
                <a:latin typeface="Montserrat"/>
              </a:rPr>
              <a:t>Yorgunluk ve tükenmişliğe bağlı konsantrasyon güçlükleri </a:t>
            </a:r>
          </a:p>
        </p:txBody>
      </p:sp>
      <p:grpSp>
        <p:nvGrpSpPr>
          <p:cNvPr id="38" name="Group 38"/>
          <p:cNvGrpSpPr/>
          <p:nvPr/>
        </p:nvGrpSpPr>
        <p:grpSpPr>
          <a:xfrm>
            <a:off x="9548702" y="2595706"/>
            <a:ext cx="1078210" cy="1078211"/>
            <a:chOff x="0" y="0"/>
            <a:chExt cx="1437614" cy="1437614"/>
          </a:xfrm>
        </p:grpSpPr>
        <p:sp>
          <p:nvSpPr>
            <p:cNvPr id="39" name="Freeform 39"/>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40" name="Freeform 40"/>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41" name="TextBox 41"/>
          <p:cNvSpPr txBox="1"/>
          <p:nvPr/>
        </p:nvSpPr>
        <p:spPr>
          <a:xfrm>
            <a:off x="10919330" y="2683727"/>
            <a:ext cx="5072448" cy="898474"/>
          </a:xfrm>
          <a:prstGeom prst="rect">
            <a:avLst/>
          </a:prstGeom>
        </p:spPr>
        <p:txBody>
          <a:bodyPr lIns="0" tIns="0" rIns="0" bIns="0" rtlCol="0" anchor="t">
            <a:spAutoFit/>
          </a:bodyPr>
          <a:lstStyle/>
          <a:p>
            <a:pPr algn="l">
              <a:lnSpc>
                <a:spcPts val="3596"/>
              </a:lnSpc>
            </a:pPr>
            <a:r>
              <a:rPr lang="en-US" sz="3329">
                <a:solidFill>
                  <a:srgbClr val="000000"/>
                </a:solidFill>
                <a:latin typeface="Montserrat"/>
              </a:rPr>
              <a:t>Ebeveyn-çocuk rollerinde yer değişikliği </a:t>
            </a:r>
          </a:p>
        </p:txBody>
      </p:sp>
      <p:grpSp>
        <p:nvGrpSpPr>
          <p:cNvPr id="42" name="Group 42"/>
          <p:cNvGrpSpPr/>
          <p:nvPr/>
        </p:nvGrpSpPr>
        <p:grpSpPr>
          <a:xfrm>
            <a:off x="9549403" y="3614668"/>
            <a:ext cx="1078210" cy="1078211"/>
            <a:chOff x="0" y="0"/>
            <a:chExt cx="1437614" cy="1437614"/>
          </a:xfrm>
        </p:grpSpPr>
        <p:sp>
          <p:nvSpPr>
            <p:cNvPr id="43" name="Freeform 43"/>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44" name="Freeform 44"/>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45" name="TextBox 45"/>
          <p:cNvSpPr txBox="1"/>
          <p:nvPr/>
        </p:nvSpPr>
        <p:spPr>
          <a:xfrm>
            <a:off x="10919330" y="3971201"/>
            <a:ext cx="4336257" cy="481203"/>
          </a:xfrm>
          <a:prstGeom prst="rect">
            <a:avLst/>
          </a:prstGeom>
        </p:spPr>
        <p:txBody>
          <a:bodyPr lIns="0" tIns="0" rIns="0" bIns="0" rtlCol="0" anchor="t">
            <a:spAutoFit/>
          </a:bodyPr>
          <a:lstStyle/>
          <a:p>
            <a:pPr algn="l">
              <a:lnSpc>
                <a:spcPts val="3726"/>
              </a:lnSpc>
            </a:pPr>
            <a:r>
              <a:rPr lang="en-US" sz="3450" spc="483">
                <a:solidFill>
                  <a:srgbClr val="000000"/>
                </a:solidFill>
                <a:latin typeface="Montserrat"/>
              </a:rPr>
              <a:t>İntiharEğilimi </a:t>
            </a:r>
          </a:p>
        </p:txBody>
      </p:sp>
      <p:grpSp>
        <p:nvGrpSpPr>
          <p:cNvPr id="46" name="Group 46"/>
          <p:cNvGrpSpPr/>
          <p:nvPr/>
        </p:nvGrpSpPr>
        <p:grpSpPr>
          <a:xfrm>
            <a:off x="9599962" y="4694785"/>
            <a:ext cx="1078210" cy="1078210"/>
            <a:chOff x="0" y="0"/>
            <a:chExt cx="1437614" cy="1437614"/>
          </a:xfrm>
        </p:grpSpPr>
        <p:sp>
          <p:nvSpPr>
            <p:cNvPr id="47" name="Freeform 47"/>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48" name="Freeform 48"/>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49" name="TextBox 49"/>
          <p:cNvSpPr txBox="1"/>
          <p:nvPr/>
        </p:nvSpPr>
        <p:spPr>
          <a:xfrm>
            <a:off x="10873485" y="4783369"/>
            <a:ext cx="4476671" cy="1128052"/>
          </a:xfrm>
          <a:prstGeom prst="rect">
            <a:avLst/>
          </a:prstGeom>
        </p:spPr>
        <p:txBody>
          <a:bodyPr lIns="0" tIns="0" rIns="0" bIns="0" rtlCol="0" anchor="t">
            <a:spAutoFit/>
          </a:bodyPr>
          <a:lstStyle/>
          <a:p>
            <a:pPr algn="l">
              <a:lnSpc>
                <a:spcPts val="2990"/>
              </a:lnSpc>
            </a:pPr>
            <a:r>
              <a:rPr lang="en-US" sz="2769" spc="387">
                <a:solidFill>
                  <a:srgbClr val="000000"/>
                </a:solidFill>
                <a:latin typeface="Montserrat"/>
              </a:rPr>
              <a:t>Okula geç kalma ve/veya okuldan erken ayrılma</a:t>
            </a:r>
          </a:p>
        </p:txBody>
      </p:sp>
      <p:grpSp>
        <p:nvGrpSpPr>
          <p:cNvPr id="50" name="Group 50"/>
          <p:cNvGrpSpPr/>
          <p:nvPr/>
        </p:nvGrpSpPr>
        <p:grpSpPr>
          <a:xfrm>
            <a:off x="9585133" y="5774902"/>
            <a:ext cx="1078211" cy="1078210"/>
            <a:chOff x="0" y="0"/>
            <a:chExt cx="1437614" cy="1437614"/>
          </a:xfrm>
        </p:grpSpPr>
        <p:sp>
          <p:nvSpPr>
            <p:cNvPr id="51" name="Freeform 51"/>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52" name="Freeform 52"/>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53" name="TextBox 53"/>
          <p:cNvSpPr txBox="1"/>
          <p:nvPr/>
        </p:nvSpPr>
        <p:spPr>
          <a:xfrm>
            <a:off x="10873485" y="6311472"/>
            <a:ext cx="4427947" cy="481203"/>
          </a:xfrm>
          <a:prstGeom prst="rect">
            <a:avLst/>
          </a:prstGeom>
        </p:spPr>
        <p:txBody>
          <a:bodyPr lIns="0" tIns="0" rIns="0" bIns="0" rtlCol="0" anchor="t">
            <a:spAutoFit/>
          </a:bodyPr>
          <a:lstStyle/>
          <a:p>
            <a:pPr algn="l">
              <a:lnSpc>
                <a:spcPts val="3726"/>
              </a:lnSpc>
            </a:pPr>
            <a:r>
              <a:rPr lang="en-US" sz="3450" spc="483">
                <a:solidFill>
                  <a:srgbClr val="000000"/>
                </a:solidFill>
                <a:latin typeface="Montserrat"/>
              </a:rPr>
              <a:t>Okuldan kaçma</a:t>
            </a:r>
          </a:p>
        </p:txBody>
      </p:sp>
      <p:grpSp>
        <p:nvGrpSpPr>
          <p:cNvPr id="54" name="Group 54"/>
          <p:cNvGrpSpPr/>
          <p:nvPr/>
        </p:nvGrpSpPr>
        <p:grpSpPr>
          <a:xfrm>
            <a:off x="9585130" y="6855020"/>
            <a:ext cx="1078210" cy="1078210"/>
            <a:chOff x="0" y="0"/>
            <a:chExt cx="1437614" cy="1437614"/>
          </a:xfrm>
        </p:grpSpPr>
        <p:sp>
          <p:nvSpPr>
            <p:cNvPr id="55" name="Freeform 55"/>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56" name="Freeform 56"/>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57" name="TextBox 57"/>
          <p:cNvSpPr txBox="1"/>
          <p:nvPr/>
        </p:nvSpPr>
        <p:spPr>
          <a:xfrm>
            <a:off x="10873485" y="7068900"/>
            <a:ext cx="5041842" cy="947928"/>
          </a:xfrm>
          <a:prstGeom prst="rect">
            <a:avLst/>
          </a:prstGeom>
        </p:spPr>
        <p:txBody>
          <a:bodyPr lIns="0" tIns="0" rIns="0" bIns="0" rtlCol="0" anchor="t">
            <a:spAutoFit/>
          </a:bodyPr>
          <a:lstStyle/>
          <a:p>
            <a:pPr algn="l">
              <a:lnSpc>
                <a:spcPts val="3726"/>
              </a:lnSpc>
            </a:pPr>
            <a:r>
              <a:rPr lang="en-US" sz="3450" spc="483">
                <a:solidFill>
                  <a:srgbClr val="000000"/>
                </a:solidFill>
                <a:latin typeface="Montserrat"/>
              </a:rPr>
              <a:t>Konsantrasyon güçlükleri</a:t>
            </a:r>
          </a:p>
        </p:txBody>
      </p:sp>
      <p:grpSp>
        <p:nvGrpSpPr>
          <p:cNvPr id="58" name="Group 58"/>
          <p:cNvGrpSpPr/>
          <p:nvPr/>
        </p:nvGrpSpPr>
        <p:grpSpPr>
          <a:xfrm>
            <a:off x="9585128" y="8036500"/>
            <a:ext cx="1078210" cy="1078210"/>
            <a:chOff x="0" y="0"/>
            <a:chExt cx="1437614" cy="1437614"/>
          </a:xfrm>
        </p:grpSpPr>
        <p:sp>
          <p:nvSpPr>
            <p:cNvPr id="59" name="Freeform 59"/>
            <p:cNvSpPr/>
            <p:nvPr/>
          </p:nvSpPr>
          <p:spPr>
            <a:xfrm>
              <a:off x="22225" y="22225"/>
              <a:ext cx="1393190" cy="1393190"/>
            </a:xfrm>
            <a:custGeom>
              <a:avLst/>
              <a:gdLst/>
              <a:ahLst/>
              <a:cxnLst/>
              <a:rect l="l" t="t" r="r" b="b"/>
              <a:pathLst>
                <a:path w="1393190" h="1393190">
                  <a:moveTo>
                    <a:pt x="0" y="696595"/>
                  </a:moveTo>
                  <a:cubicBezTo>
                    <a:pt x="0" y="311912"/>
                    <a:pt x="311912" y="0"/>
                    <a:pt x="696595" y="0"/>
                  </a:cubicBezTo>
                  <a:cubicBezTo>
                    <a:pt x="1081278" y="0"/>
                    <a:pt x="1393190" y="311912"/>
                    <a:pt x="1393190" y="696595"/>
                  </a:cubicBezTo>
                  <a:cubicBezTo>
                    <a:pt x="1393190" y="1081278"/>
                    <a:pt x="1081278" y="1393190"/>
                    <a:pt x="696595" y="1393190"/>
                  </a:cubicBezTo>
                  <a:cubicBezTo>
                    <a:pt x="311912" y="1393190"/>
                    <a:pt x="0" y="1081278"/>
                    <a:pt x="0" y="696595"/>
                  </a:cubicBezTo>
                  <a:close/>
                </a:path>
              </a:pathLst>
            </a:custGeom>
            <a:solidFill>
              <a:srgbClr val="FFC786">
                <a:alpha val="49804"/>
              </a:srgbClr>
            </a:solidFill>
          </p:spPr>
        </p:sp>
        <p:sp>
          <p:nvSpPr>
            <p:cNvPr id="60" name="Freeform 60"/>
            <p:cNvSpPr/>
            <p:nvPr/>
          </p:nvSpPr>
          <p:spPr>
            <a:xfrm>
              <a:off x="0" y="0"/>
              <a:ext cx="1437640" cy="1437640"/>
            </a:xfrm>
            <a:custGeom>
              <a:avLst/>
              <a:gdLst/>
              <a:ahLst/>
              <a:cxnLst/>
              <a:rect l="l" t="t" r="r" b="b"/>
              <a:pathLst>
                <a:path w="1437640" h="1437640">
                  <a:moveTo>
                    <a:pt x="0" y="718820"/>
                  </a:moveTo>
                  <a:cubicBezTo>
                    <a:pt x="0" y="321818"/>
                    <a:pt x="321818" y="0"/>
                    <a:pt x="718820" y="0"/>
                  </a:cubicBezTo>
                  <a:lnTo>
                    <a:pt x="718820" y="22225"/>
                  </a:lnTo>
                  <a:lnTo>
                    <a:pt x="718820" y="0"/>
                  </a:lnTo>
                  <a:cubicBezTo>
                    <a:pt x="1115822" y="0"/>
                    <a:pt x="1437640" y="321818"/>
                    <a:pt x="1437640" y="718820"/>
                  </a:cubicBezTo>
                  <a:lnTo>
                    <a:pt x="1415415" y="718820"/>
                  </a:lnTo>
                  <a:lnTo>
                    <a:pt x="1437640" y="718820"/>
                  </a:lnTo>
                  <a:cubicBezTo>
                    <a:pt x="1437640" y="1115822"/>
                    <a:pt x="1115822" y="1437640"/>
                    <a:pt x="718820" y="1437640"/>
                  </a:cubicBezTo>
                  <a:lnTo>
                    <a:pt x="718820" y="1415415"/>
                  </a:lnTo>
                  <a:lnTo>
                    <a:pt x="718820" y="1437640"/>
                  </a:lnTo>
                  <a:cubicBezTo>
                    <a:pt x="321818" y="1437640"/>
                    <a:pt x="0" y="1115822"/>
                    <a:pt x="0" y="718820"/>
                  </a:cubicBezTo>
                  <a:lnTo>
                    <a:pt x="22225" y="718820"/>
                  </a:lnTo>
                  <a:lnTo>
                    <a:pt x="44450" y="718820"/>
                  </a:lnTo>
                  <a:lnTo>
                    <a:pt x="22225" y="718820"/>
                  </a:lnTo>
                  <a:lnTo>
                    <a:pt x="0" y="718820"/>
                  </a:lnTo>
                  <a:moveTo>
                    <a:pt x="44450" y="718820"/>
                  </a:moveTo>
                  <a:cubicBezTo>
                    <a:pt x="44450" y="731139"/>
                    <a:pt x="34544" y="741045"/>
                    <a:pt x="22225" y="741045"/>
                  </a:cubicBezTo>
                  <a:cubicBezTo>
                    <a:pt x="9906" y="741045"/>
                    <a:pt x="0" y="731139"/>
                    <a:pt x="0" y="718820"/>
                  </a:cubicBezTo>
                  <a:cubicBezTo>
                    <a:pt x="0" y="706501"/>
                    <a:pt x="9906" y="696595"/>
                    <a:pt x="22225" y="696595"/>
                  </a:cubicBezTo>
                  <a:cubicBezTo>
                    <a:pt x="34544" y="696595"/>
                    <a:pt x="44450" y="706501"/>
                    <a:pt x="44450" y="718820"/>
                  </a:cubicBezTo>
                  <a:cubicBezTo>
                    <a:pt x="44450" y="1091311"/>
                    <a:pt x="346329" y="1393190"/>
                    <a:pt x="718820" y="1393190"/>
                  </a:cubicBezTo>
                  <a:cubicBezTo>
                    <a:pt x="1091311" y="1393190"/>
                    <a:pt x="1393190" y="1091311"/>
                    <a:pt x="1393190" y="718820"/>
                  </a:cubicBezTo>
                  <a:cubicBezTo>
                    <a:pt x="1393190" y="346329"/>
                    <a:pt x="1091184" y="44450"/>
                    <a:pt x="718820" y="44450"/>
                  </a:cubicBezTo>
                  <a:lnTo>
                    <a:pt x="718820" y="22225"/>
                  </a:lnTo>
                  <a:lnTo>
                    <a:pt x="718820" y="44450"/>
                  </a:lnTo>
                  <a:cubicBezTo>
                    <a:pt x="346329" y="44450"/>
                    <a:pt x="44450" y="346329"/>
                    <a:pt x="44450" y="718820"/>
                  </a:cubicBezTo>
                  <a:close/>
                </a:path>
              </a:pathLst>
            </a:custGeom>
            <a:solidFill>
              <a:srgbClr val="F6F6F6"/>
            </a:solidFill>
          </p:spPr>
        </p:sp>
      </p:grpSp>
      <p:sp>
        <p:nvSpPr>
          <p:cNvPr id="61" name="TextBox 61"/>
          <p:cNvSpPr txBox="1"/>
          <p:nvPr/>
        </p:nvSpPr>
        <p:spPr>
          <a:xfrm>
            <a:off x="10919330" y="8425546"/>
            <a:ext cx="4336257" cy="437614"/>
          </a:xfrm>
          <a:prstGeom prst="rect">
            <a:avLst/>
          </a:prstGeom>
        </p:spPr>
        <p:txBody>
          <a:bodyPr lIns="0" tIns="0" rIns="0" bIns="0" rtlCol="0" anchor="t">
            <a:spAutoFit/>
          </a:bodyPr>
          <a:lstStyle/>
          <a:p>
            <a:pPr algn="l">
              <a:lnSpc>
                <a:spcPts val="3336"/>
              </a:lnSpc>
            </a:pPr>
            <a:r>
              <a:rPr lang="en-US" sz="3089">
                <a:solidFill>
                  <a:srgbClr val="000000"/>
                </a:solidFill>
                <a:latin typeface="Montserrat"/>
              </a:rPr>
              <a:t>Kaygı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555751" y="0"/>
            <a:ext cx="15087600" cy="571500"/>
            <a:chOff x="0" y="0"/>
            <a:chExt cx="20116800" cy="762000"/>
          </a:xfrm>
        </p:grpSpPr>
        <p:sp>
          <p:nvSpPr>
            <p:cNvPr id="3" name="Freeform 3"/>
            <p:cNvSpPr/>
            <p:nvPr/>
          </p:nvSpPr>
          <p:spPr>
            <a:xfrm>
              <a:off x="0" y="0"/>
              <a:ext cx="20116800" cy="762000"/>
            </a:xfrm>
            <a:custGeom>
              <a:avLst/>
              <a:gdLst/>
              <a:ahLst/>
              <a:cxnLst/>
              <a:rect l="l" t="t" r="r" b="b"/>
              <a:pathLst>
                <a:path w="20116800" h="762000">
                  <a:moveTo>
                    <a:pt x="0" y="0"/>
                  </a:moveTo>
                  <a:lnTo>
                    <a:pt x="20116800" y="0"/>
                  </a:lnTo>
                  <a:lnTo>
                    <a:pt x="20116800" y="762000"/>
                  </a:lnTo>
                  <a:lnTo>
                    <a:pt x="0" y="762000"/>
                  </a:lnTo>
                  <a:close/>
                </a:path>
              </a:pathLst>
            </a:custGeom>
            <a:solidFill>
              <a:srgbClr val="2E2D2D"/>
            </a:solidFill>
          </p:spPr>
        </p:sp>
      </p:grpSp>
      <p:grpSp>
        <p:nvGrpSpPr>
          <p:cNvPr id="4" name="Group 4"/>
          <p:cNvGrpSpPr/>
          <p:nvPr/>
        </p:nvGrpSpPr>
        <p:grpSpPr>
          <a:xfrm>
            <a:off x="1555751" y="9258300"/>
            <a:ext cx="15087600" cy="40482"/>
            <a:chOff x="0" y="0"/>
            <a:chExt cx="20116800" cy="53976"/>
          </a:xfrm>
        </p:grpSpPr>
        <p:sp>
          <p:nvSpPr>
            <p:cNvPr id="5" name="Freeform 5"/>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
        <p:nvSpPr>
          <p:cNvPr id="6" name="AutoShape 6"/>
          <p:cNvSpPr/>
          <p:nvPr/>
        </p:nvSpPr>
        <p:spPr>
          <a:xfrm rot="12269">
            <a:off x="1505721" y="1875236"/>
            <a:ext cx="7339059" cy="0"/>
          </a:xfrm>
          <a:prstGeom prst="line">
            <a:avLst/>
          </a:prstGeom>
          <a:ln w="9525" cap="rnd">
            <a:solidFill>
              <a:srgbClr val="2E2D2D"/>
            </a:solidFill>
            <a:prstDash val="solid"/>
            <a:headEnd type="none" w="sm" len="sm"/>
            <a:tailEnd type="none" w="sm" len="sm"/>
          </a:ln>
        </p:spPr>
      </p:sp>
      <p:sp>
        <p:nvSpPr>
          <p:cNvPr id="7" name="AutoShape 7"/>
          <p:cNvSpPr/>
          <p:nvPr/>
        </p:nvSpPr>
        <p:spPr>
          <a:xfrm rot="12269">
            <a:off x="9278121" y="1875236"/>
            <a:ext cx="7339059" cy="0"/>
          </a:xfrm>
          <a:prstGeom prst="line">
            <a:avLst/>
          </a:prstGeom>
          <a:ln w="9525" cap="rnd">
            <a:solidFill>
              <a:srgbClr val="2E2D2D"/>
            </a:solidFill>
            <a:prstDash val="solid"/>
            <a:headEnd type="none" w="sm" len="sm"/>
            <a:tailEnd type="none" w="sm" len="sm"/>
          </a:ln>
        </p:spPr>
      </p:sp>
      <p:grpSp>
        <p:nvGrpSpPr>
          <p:cNvPr id="8" name="Group 8"/>
          <p:cNvGrpSpPr/>
          <p:nvPr/>
        </p:nvGrpSpPr>
        <p:grpSpPr>
          <a:xfrm>
            <a:off x="5779751" y="2318519"/>
            <a:ext cx="7160543" cy="7162130"/>
            <a:chOff x="0" y="0"/>
            <a:chExt cx="9547390" cy="9549506"/>
          </a:xfrm>
        </p:grpSpPr>
        <p:sp>
          <p:nvSpPr>
            <p:cNvPr id="9" name="Freeform 9"/>
            <p:cNvSpPr/>
            <p:nvPr/>
          </p:nvSpPr>
          <p:spPr>
            <a:xfrm>
              <a:off x="520954" y="470154"/>
              <a:ext cx="8712200" cy="8857361"/>
            </a:xfrm>
            <a:custGeom>
              <a:avLst/>
              <a:gdLst/>
              <a:ahLst/>
              <a:cxnLst/>
              <a:rect l="l" t="t" r="r" b="b"/>
              <a:pathLst>
                <a:path w="8712200" h="8857361">
                  <a:moveTo>
                    <a:pt x="167386" y="4304538"/>
                  </a:moveTo>
                  <a:cubicBezTo>
                    <a:pt x="167386" y="2236851"/>
                    <a:pt x="1711579" y="495046"/>
                    <a:pt x="3763899" y="247523"/>
                  </a:cubicBezTo>
                  <a:cubicBezTo>
                    <a:pt x="5816220" y="0"/>
                    <a:pt x="7729983" y="1325118"/>
                    <a:pt x="8221091" y="3333750"/>
                  </a:cubicBezTo>
                  <a:cubicBezTo>
                    <a:pt x="8712200" y="5342382"/>
                    <a:pt x="7625969" y="7401179"/>
                    <a:pt x="5691124" y="8129270"/>
                  </a:cubicBezTo>
                  <a:cubicBezTo>
                    <a:pt x="3756279" y="8857361"/>
                    <a:pt x="1582674" y="8025003"/>
                    <a:pt x="628523" y="6190615"/>
                  </a:cubicBezTo>
                  <a:lnTo>
                    <a:pt x="0" y="6312281"/>
                  </a:lnTo>
                  <a:lnTo>
                    <a:pt x="754126" y="4982210"/>
                  </a:lnTo>
                  <a:lnTo>
                    <a:pt x="2332609" y="5860669"/>
                  </a:lnTo>
                  <a:lnTo>
                    <a:pt x="1713865" y="5980557"/>
                  </a:lnTo>
                  <a:cubicBezTo>
                    <a:pt x="2544953" y="7240651"/>
                    <a:pt x="4174236" y="7700645"/>
                    <a:pt x="5541391" y="7060946"/>
                  </a:cubicBezTo>
                  <a:cubicBezTo>
                    <a:pt x="6908546" y="6421247"/>
                    <a:pt x="7600188" y="4875784"/>
                    <a:pt x="7166229" y="3429762"/>
                  </a:cubicBezTo>
                  <a:cubicBezTo>
                    <a:pt x="6732269" y="1983740"/>
                    <a:pt x="5304028" y="1074547"/>
                    <a:pt x="3810762" y="1294003"/>
                  </a:cubicBezTo>
                  <a:cubicBezTo>
                    <a:pt x="2317496" y="1513459"/>
                    <a:pt x="1210818" y="2794762"/>
                    <a:pt x="1210818" y="4304538"/>
                  </a:cubicBezTo>
                  <a:close/>
                </a:path>
              </a:pathLst>
            </a:custGeom>
            <a:solidFill>
              <a:srgbClr val="FFC786"/>
            </a:solidFill>
          </p:spPr>
        </p:sp>
        <p:sp>
          <p:nvSpPr>
            <p:cNvPr id="10" name="Freeform 10"/>
            <p:cNvSpPr/>
            <p:nvPr/>
          </p:nvSpPr>
          <p:spPr>
            <a:xfrm>
              <a:off x="497332" y="446786"/>
              <a:ext cx="8760206" cy="8905494"/>
            </a:xfrm>
            <a:custGeom>
              <a:avLst/>
              <a:gdLst/>
              <a:ahLst/>
              <a:cxnLst/>
              <a:rect l="l" t="t" r="r" b="b"/>
              <a:pathLst>
                <a:path w="8760206" h="8905494">
                  <a:moveTo>
                    <a:pt x="168783" y="4327906"/>
                  </a:moveTo>
                  <a:cubicBezTo>
                    <a:pt x="168783" y="2248916"/>
                    <a:pt x="1721358" y="497586"/>
                    <a:pt x="3784854" y="248793"/>
                  </a:cubicBezTo>
                  <a:lnTo>
                    <a:pt x="3787521" y="270891"/>
                  </a:lnTo>
                  <a:lnTo>
                    <a:pt x="3784854" y="248793"/>
                  </a:lnTo>
                  <a:cubicBezTo>
                    <a:pt x="5848350" y="0"/>
                    <a:pt x="7772400" y="1332357"/>
                    <a:pt x="8266303" y="3351784"/>
                  </a:cubicBezTo>
                  <a:cubicBezTo>
                    <a:pt x="8760206" y="5371211"/>
                    <a:pt x="7668006" y="7441438"/>
                    <a:pt x="5722620" y="8173466"/>
                  </a:cubicBezTo>
                  <a:cubicBezTo>
                    <a:pt x="3777234" y="8905494"/>
                    <a:pt x="1591818" y="8068564"/>
                    <a:pt x="632460" y="6224270"/>
                  </a:cubicBezTo>
                  <a:lnTo>
                    <a:pt x="652145" y="6213983"/>
                  </a:lnTo>
                  <a:lnTo>
                    <a:pt x="656336" y="6235827"/>
                  </a:lnTo>
                  <a:lnTo>
                    <a:pt x="27813" y="6357493"/>
                  </a:lnTo>
                  <a:cubicBezTo>
                    <a:pt x="19304" y="6359144"/>
                    <a:pt x="10541" y="6355715"/>
                    <a:pt x="5588" y="6348603"/>
                  </a:cubicBezTo>
                  <a:cubicBezTo>
                    <a:pt x="635" y="6341491"/>
                    <a:pt x="0" y="6332220"/>
                    <a:pt x="4318" y="6324727"/>
                  </a:cubicBezTo>
                  <a:lnTo>
                    <a:pt x="758444" y="4994656"/>
                  </a:lnTo>
                  <a:cubicBezTo>
                    <a:pt x="764413" y="4983988"/>
                    <a:pt x="777875" y="4980305"/>
                    <a:pt x="788543" y="4986147"/>
                  </a:cubicBezTo>
                  <a:lnTo>
                    <a:pt x="2367026" y="5864606"/>
                  </a:lnTo>
                  <a:cubicBezTo>
                    <a:pt x="2375154" y="5869178"/>
                    <a:pt x="2379599" y="5878322"/>
                    <a:pt x="2378202" y="5887466"/>
                  </a:cubicBezTo>
                  <a:cubicBezTo>
                    <a:pt x="2376805" y="5896610"/>
                    <a:pt x="2369693" y="5903976"/>
                    <a:pt x="2360422" y="5905754"/>
                  </a:cubicBezTo>
                  <a:lnTo>
                    <a:pt x="1741678" y="6025642"/>
                  </a:lnTo>
                  <a:lnTo>
                    <a:pt x="1737487" y="6003798"/>
                  </a:lnTo>
                  <a:lnTo>
                    <a:pt x="1737487" y="5981573"/>
                  </a:lnTo>
                  <a:cubicBezTo>
                    <a:pt x="1744980" y="5981573"/>
                    <a:pt x="1751965" y="5985383"/>
                    <a:pt x="1756029" y="5991606"/>
                  </a:cubicBezTo>
                  <a:cubicBezTo>
                    <a:pt x="2581148" y="7242556"/>
                    <a:pt x="4198493" y="7699121"/>
                    <a:pt x="5555615" y="7064248"/>
                  </a:cubicBezTo>
                  <a:lnTo>
                    <a:pt x="5565013" y="7084441"/>
                  </a:lnTo>
                  <a:lnTo>
                    <a:pt x="5555615" y="7064248"/>
                  </a:lnTo>
                  <a:cubicBezTo>
                    <a:pt x="6912737" y="6429375"/>
                    <a:pt x="7599299" y="4894961"/>
                    <a:pt x="7168515" y="3459480"/>
                  </a:cubicBezTo>
                  <a:cubicBezTo>
                    <a:pt x="6737731" y="2023999"/>
                    <a:pt x="5319903" y="1121537"/>
                    <a:pt x="3837559" y="1339342"/>
                  </a:cubicBezTo>
                  <a:cubicBezTo>
                    <a:pt x="2355215" y="1557147"/>
                    <a:pt x="1256665" y="2829179"/>
                    <a:pt x="1256665" y="4327906"/>
                  </a:cubicBezTo>
                  <a:cubicBezTo>
                    <a:pt x="1256665" y="4340225"/>
                    <a:pt x="1246759" y="4350131"/>
                    <a:pt x="1234440" y="4350131"/>
                  </a:cubicBezTo>
                  <a:lnTo>
                    <a:pt x="191008" y="4350131"/>
                  </a:lnTo>
                  <a:cubicBezTo>
                    <a:pt x="185166" y="4350131"/>
                    <a:pt x="179451" y="4347845"/>
                    <a:pt x="175260" y="4343654"/>
                  </a:cubicBezTo>
                  <a:cubicBezTo>
                    <a:pt x="171069" y="4339463"/>
                    <a:pt x="168783" y="4333875"/>
                    <a:pt x="168783" y="4327906"/>
                  </a:cubicBezTo>
                  <a:moveTo>
                    <a:pt x="213233" y="4327906"/>
                  </a:moveTo>
                  <a:lnTo>
                    <a:pt x="191008" y="4327906"/>
                  </a:lnTo>
                  <a:lnTo>
                    <a:pt x="191008" y="4305681"/>
                  </a:lnTo>
                  <a:lnTo>
                    <a:pt x="1234440" y="4305681"/>
                  </a:lnTo>
                  <a:lnTo>
                    <a:pt x="1234440" y="4327906"/>
                  </a:lnTo>
                  <a:lnTo>
                    <a:pt x="1212215" y="4327906"/>
                  </a:lnTo>
                  <a:cubicBezTo>
                    <a:pt x="1212215" y="2807081"/>
                    <a:pt x="2326894" y="1516253"/>
                    <a:pt x="3831082" y="1295273"/>
                  </a:cubicBezTo>
                  <a:lnTo>
                    <a:pt x="3834257" y="1317244"/>
                  </a:lnTo>
                  <a:lnTo>
                    <a:pt x="3831082" y="1295273"/>
                  </a:lnTo>
                  <a:cubicBezTo>
                    <a:pt x="5335270" y="1074293"/>
                    <a:pt x="6773926" y="1990090"/>
                    <a:pt x="7211060" y="3446653"/>
                  </a:cubicBezTo>
                  <a:lnTo>
                    <a:pt x="7189724" y="3453003"/>
                  </a:lnTo>
                  <a:lnTo>
                    <a:pt x="7211060" y="3446653"/>
                  </a:lnTo>
                  <a:cubicBezTo>
                    <a:pt x="7648194" y="4903216"/>
                    <a:pt x="6951472" y="6460236"/>
                    <a:pt x="5574411" y="7104507"/>
                  </a:cubicBezTo>
                  <a:cubicBezTo>
                    <a:pt x="4197350" y="7748778"/>
                    <a:pt x="2556129" y="7285482"/>
                    <a:pt x="1718818" y="6016117"/>
                  </a:cubicBezTo>
                  <a:lnTo>
                    <a:pt x="1737360" y="6003925"/>
                  </a:lnTo>
                  <a:lnTo>
                    <a:pt x="1737360" y="6026150"/>
                  </a:lnTo>
                  <a:cubicBezTo>
                    <a:pt x="1725930" y="6026150"/>
                    <a:pt x="1716278" y="6017387"/>
                    <a:pt x="1715262" y="6006084"/>
                  </a:cubicBezTo>
                  <a:cubicBezTo>
                    <a:pt x="1714246" y="5994781"/>
                    <a:pt x="1721866" y="5984367"/>
                    <a:pt x="1733169" y="5982081"/>
                  </a:cubicBezTo>
                  <a:lnTo>
                    <a:pt x="2351913" y="5862193"/>
                  </a:lnTo>
                  <a:lnTo>
                    <a:pt x="2356104" y="5884037"/>
                  </a:lnTo>
                  <a:lnTo>
                    <a:pt x="2345309" y="5903468"/>
                  </a:lnTo>
                  <a:lnTo>
                    <a:pt x="766953" y="5025009"/>
                  </a:lnTo>
                  <a:lnTo>
                    <a:pt x="777748" y="5005578"/>
                  </a:lnTo>
                  <a:lnTo>
                    <a:pt x="797052" y="5016500"/>
                  </a:lnTo>
                  <a:lnTo>
                    <a:pt x="43053" y="6346698"/>
                  </a:lnTo>
                  <a:lnTo>
                    <a:pt x="23749" y="6335776"/>
                  </a:lnTo>
                  <a:lnTo>
                    <a:pt x="19558" y="6313932"/>
                  </a:lnTo>
                  <a:lnTo>
                    <a:pt x="648081" y="6192266"/>
                  </a:lnTo>
                  <a:cubicBezTo>
                    <a:pt x="657733" y="6190361"/>
                    <a:pt x="667512" y="6195060"/>
                    <a:pt x="672084" y="6203823"/>
                  </a:cubicBezTo>
                  <a:cubicBezTo>
                    <a:pt x="1620901" y="8028178"/>
                    <a:pt x="3782695" y="8855964"/>
                    <a:pt x="5706999" y="8131810"/>
                  </a:cubicBezTo>
                  <a:lnTo>
                    <a:pt x="5714873" y="8152638"/>
                  </a:lnTo>
                  <a:lnTo>
                    <a:pt x="5706999" y="8131810"/>
                  </a:lnTo>
                  <a:cubicBezTo>
                    <a:pt x="7631303" y="7407783"/>
                    <a:pt x="8711565" y="5359908"/>
                    <a:pt x="8223123" y="3362325"/>
                  </a:cubicBezTo>
                  <a:lnTo>
                    <a:pt x="8244713" y="3356991"/>
                  </a:lnTo>
                  <a:lnTo>
                    <a:pt x="8223123" y="3362325"/>
                  </a:lnTo>
                  <a:cubicBezTo>
                    <a:pt x="7734681" y="1364742"/>
                    <a:pt x="5831459" y="46990"/>
                    <a:pt x="3790188" y="292989"/>
                  </a:cubicBezTo>
                  <a:cubicBezTo>
                    <a:pt x="1748917" y="538988"/>
                    <a:pt x="213233" y="2271522"/>
                    <a:pt x="213233" y="4327906"/>
                  </a:cubicBezTo>
                  <a:close/>
                </a:path>
              </a:pathLst>
            </a:custGeom>
            <a:solidFill>
              <a:srgbClr val="F6F6F6"/>
            </a:solidFill>
          </p:spPr>
        </p:sp>
      </p:grpSp>
      <p:sp>
        <p:nvSpPr>
          <p:cNvPr id="11" name="TextBox 11"/>
          <p:cNvSpPr txBox="1"/>
          <p:nvPr/>
        </p:nvSpPr>
        <p:spPr>
          <a:xfrm>
            <a:off x="7373058" y="4550788"/>
            <a:ext cx="3971648" cy="2756364"/>
          </a:xfrm>
          <a:prstGeom prst="rect">
            <a:avLst/>
          </a:prstGeom>
        </p:spPr>
        <p:txBody>
          <a:bodyPr lIns="0" tIns="0" rIns="0" bIns="0" rtlCol="0" anchor="t">
            <a:spAutoFit/>
          </a:bodyPr>
          <a:lstStyle/>
          <a:p>
            <a:pPr algn="ctr">
              <a:lnSpc>
                <a:spcPts val="3632"/>
              </a:lnSpc>
            </a:pPr>
            <a:r>
              <a:rPr lang="en-US" sz="3363">
                <a:solidFill>
                  <a:srgbClr val="000000"/>
                </a:solidFill>
                <a:latin typeface="Montserrat"/>
              </a:rPr>
              <a:t>Çocukluk Çağındaki Kötü Muamelenin </a:t>
            </a:r>
          </a:p>
          <a:p>
            <a:pPr algn="ctr">
              <a:lnSpc>
                <a:spcPts val="3632"/>
              </a:lnSpc>
            </a:pPr>
            <a:r>
              <a:rPr lang="en-US" sz="3363">
                <a:solidFill>
                  <a:srgbClr val="000000"/>
                </a:solidFill>
                <a:latin typeface="Montserrat"/>
              </a:rPr>
              <a:t>Neden Olabileceği Davranış Değişiklikleri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8151" y="1254699"/>
            <a:ext cx="15087600" cy="40482"/>
            <a:chOff x="0" y="0"/>
            <a:chExt cx="20116800" cy="53976"/>
          </a:xfrm>
        </p:grpSpPr>
        <p:sp>
          <p:nvSpPr>
            <p:cNvPr id="3" name="Freeform 3"/>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4" name="Group 4"/>
          <p:cNvGrpSpPr/>
          <p:nvPr/>
        </p:nvGrpSpPr>
        <p:grpSpPr>
          <a:xfrm>
            <a:off x="3311352" y="1723806"/>
            <a:ext cx="11558588" cy="842398"/>
            <a:chOff x="0" y="0"/>
            <a:chExt cx="15411450" cy="1123198"/>
          </a:xfrm>
        </p:grpSpPr>
        <p:sp>
          <p:nvSpPr>
            <p:cNvPr id="5" name="Freeform 5"/>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6" name="TextBox 6"/>
          <p:cNvSpPr txBox="1"/>
          <p:nvPr/>
        </p:nvSpPr>
        <p:spPr>
          <a:xfrm>
            <a:off x="3432008" y="192231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Uyku bozuklukları	</a:t>
            </a:r>
          </a:p>
        </p:txBody>
      </p:sp>
      <p:grpSp>
        <p:nvGrpSpPr>
          <p:cNvPr id="7" name="Group 7"/>
          <p:cNvGrpSpPr/>
          <p:nvPr/>
        </p:nvGrpSpPr>
        <p:grpSpPr>
          <a:xfrm>
            <a:off x="3311352" y="2669886"/>
            <a:ext cx="11558588" cy="842399"/>
            <a:chOff x="0" y="0"/>
            <a:chExt cx="15411450" cy="1123198"/>
          </a:xfrm>
        </p:grpSpPr>
        <p:sp>
          <p:nvSpPr>
            <p:cNvPr id="8" name="Freeform 8"/>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9" name="TextBox 9"/>
          <p:cNvSpPr txBox="1"/>
          <p:nvPr/>
        </p:nvSpPr>
        <p:spPr>
          <a:xfrm>
            <a:off x="3432008" y="286839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Aşırı talepkarlık	</a:t>
            </a:r>
          </a:p>
        </p:txBody>
      </p:sp>
      <p:grpSp>
        <p:nvGrpSpPr>
          <p:cNvPr id="10" name="Group 10"/>
          <p:cNvGrpSpPr/>
          <p:nvPr/>
        </p:nvGrpSpPr>
        <p:grpSpPr>
          <a:xfrm>
            <a:off x="3311352" y="3615966"/>
            <a:ext cx="11558588" cy="842399"/>
            <a:chOff x="0" y="0"/>
            <a:chExt cx="15411450" cy="1123198"/>
          </a:xfrm>
        </p:grpSpPr>
        <p:sp>
          <p:nvSpPr>
            <p:cNvPr id="11" name="Freeform 11"/>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12" name="TextBox 12"/>
          <p:cNvSpPr txBox="1"/>
          <p:nvPr/>
        </p:nvSpPr>
        <p:spPr>
          <a:xfrm>
            <a:off x="3432008" y="381447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Karşı gelme		</a:t>
            </a:r>
          </a:p>
        </p:txBody>
      </p:sp>
      <p:grpSp>
        <p:nvGrpSpPr>
          <p:cNvPr id="13" name="Group 13"/>
          <p:cNvGrpSpPr/>
          <p:nvPr/>
        </p:nvGrpSpPr>
        <p:grpSpPr>
          <a:xfrm>
            <a:off x="3311352" y="4562046"/>
            <a:ext cx="11558588" cy="842399"/>
            <a:chOff x="0" y="0"/>
            <a:chExt cx="15411450" cy="1123198"/>
          </a:xfrm>
        </p:grpSpPr>
        <p:sp>
          <p:nvSpPr>
            <p:cNvPr id="14" name="Freeform 14"/>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15" name="TextBox 15"/>
          <p:cNvSpPr txBox="1"/>
          <p:nvPr/>
        </p:nvSpPr>
        <p:spPr>
          <a:xfrm>
            <a:off x="3432008" y="476055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Dürtüsellik, saldırganlık	</a:t>
            </a:r>
          </a:p>
        </p:txBody>
      </p:sp>
      <p:grpSp>
        <p:nvGrpSpPr>
          <p:cNvPr id="16" name="Group 16"/>
          <p:cNvGrpSpPr/>
          <p:nvPr/>
        </p:nvGrpSpPr>
        <p:grpSpPr>
          <a:xfrm>
            <a:off x="3311352" y="5508126"/>
            <a:ext cx="11558588" cy="842398"/>
            <a:chOff x="0" y="0"/>
            <a:chExt cx="15411450" cy="1123198"/>
          </a:xfrm>
        </p:grpSpPr>
        <p:sp>
          <p:nvSpPr>
            <p:cNvPr id="17" name="Freeform 17"/>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18" name="TextBox 18"/>
          <p:cNvSpPr txBox="1"/>
          <p:nvPr/>
        </p:nvSpPr>
        <p:spPr>
          <a:xfrm>
            <a:off x="3432008" y="570663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İçe dönüklük, engellenme/baskılanma duygusu</a:t>
            </a:r>
          </a:p>
        </p:txBody>
      </p:sp>
      <p:grpSp>
        <p:nvGrpSpPr>
          <p:cNvPr id="19" name="Group 19"/>
          <p:cNvGrpSpPr/>
          <p:nvPr/>
        </p:nvGrpSpPr>
        <p:grpSpPr>
          <a:xfrm>
            <a:off x="3311352" y="6454206"/>
            <a:ext cx="11558588" cy="842398"/>
            <a:chOff x="0" y="0"/>
            <a:chExt cx="15411450" cy="1123198"/>
          </a:xfrm>
        </p:grpSpPr>
        <p:sp>
          <p:nvSpPr>
            <p:cNvPr id="20" name="Freeform 20"/>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21" name="TextBox 21"/>
          <p:cNvSpPr txBox="1"/>
          <p:nvPr/>
        </p:nvSpPr>
        <p:spPr>
          <a:xfrm>
            <a:off x="3432008" y="665271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Aşırı uyumlu, aşırı itaatkar olma	</a:t>
            </a:r>
          </a:p>
        </p:txBody>
      </p:sp>
      <p:grpSp>
        <p:nvGrpSpPr>
          <p:cNvPr id="22" name="Group 22"/>
          <p:cNvGrpSpPr/>
          <p:nvPr/>
        </p:nvGrpSpPr>
        <p:grpSpPr>
          <a:xfrm>
            <a:off x="3311352" y="7400286"/>
            <a:ext cx="11558588" cy="842398"/>
            <a:chOff x="0" y="0"/>
            <a:chExt cx="15411450" cy="1123198"/>
          </a:xfrm>
        </p:grpSpPr>
        <p:sp>
          <p:nvSpPr>
            <p:cNvPr id="23" name="Freeform 23"/>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24" name="TextBox 24"/>
          <p:cNvSpPr txBox="1"/>
          <p:nvPr/>
        </p:nvSpPr>
        <p:spPr>
          <a:xfrm>
            <a:off x="3432008" y="7598791"/>
            <a:ext cx="11317275" cy="493014"/>
          </a:xfrm>
          <a:prstGeom prst="rect">
            <a:avLst/>
          </a:prstGeom>
        </p:spPr>
        <p:txBody>
          <a:bodyPr lIns="0" tIns="0" rIns="0" bIns="0" rtlCol="0" anchor="t">
            <a:spAutoFit/>
          </a:bodyPr>
          <a:lstStyle/>
          <a:p>
            <a:pPr algn="l">
              <a:lnSpc>
                <a:spcPts val="3888"/>
              </a:lnSpc>
            </a:pPr>
            <a:r>
              <a:rPr lang="en-US" sz="3600">
                <a:solidFill>
                  <a:srgbClr val="000000"/>
                </a:solidFill>
                <a:latin typeface="Montserrat"/>
              </a:rPr>
              <a:t>Ana-babaya/bakım veren kişiye aşırı yapışma </a:t>
            </a:r>
          </a:p>
        </p:txBody>
      </p:sp>
      <p:grpSp>
        <p:nvGrpSpPr>
          <p:cNvPr id="25" name="Group 25"/>
          <p:cNvGrpSpPr/>
          <p:nvPr/>
        </p:nvGrpSpPr>
        <p:grpSpPr>
          <a:xfrm>
            <a:off x="3311352" y="8346366"/>
            <a:ext cx="11558588" cy="842398"/>
            <a:chOff x="0" y="0"/>
            <a:chExt cx="15411450" cy="1123198"/>
          </a:xfrm>
        </p:grpSpPr>
        <p:sp>
          <p:nvSpPr>
            <p:cNvPr id="26" name="Freeform 26"/>
            <p:cNvSpPr/>
            <p:nvPr/>
          </p:nvSpPr>
          <p:spPr>
            <a:xfrm>
              <a:off x="0" y="0"/>
              <a:ext cx="15411450" cy="1123188"/>
            </a:xfrm>
            <a:custGeom>
              <a:avLst/>
              <a:gdLst/>
              <a:ahLst/>
              <a:cxnLst/>
              <a:rect l="l" t="t" r="r" b="b"/>
              <a:pathLst>
                <a:path w="15411450" h="1123188">
                  <a:moveTo>
                    <a:pt x="0" y="187198"/>
                  </a:moveTo>
                  <a:cubicBezTo>
                    <a:pt x="0" y="83820"/>
                    <a:pt x="83820" y="0"/>
                    <a:pt x="187198" y="0"/>
                  </a:cubicBezTo>
                  <a:lnTo>
                    <a:pt x="15224252" y="0"/>
                  </a:lnTo>
                  <a:cubicBezTo>
                    <a:pt x="15327630" y="0"/>
                    <a:pt x="15411450" y="83820"/>
                    <a:pt x="15411450" y="187198"/>
                  </a:cubicBezTo>
                  <a:lnTo>
                    <a:pt x="15411450" y="935990"/>
                  </a:lnTo>
                  <a:cubicBezTo>
                    <a:pt x="15411450" y="1039368"/>
                    <a:pt x="15327630" y="1123188"/>
                    <a:pt x="15224252" y="1123188"/>
                  </a:cubicBezTo>
                  <a:lnTo>
                    <a:pt x="187198" y="1123188"/>
                  </a:lnTo>
                  <a:cubicBezTo>
                    <a:pt x="83820" y="1123188"/>
                    <a:pt x="0" y="1039368"/>
                    <a:pt x="0" y="935990"/>
                  </a:cubicBezTo>
                  <a:close/>
                </a:path>
              </a:pathLst>
            </a:custGeom>
            <a:solidFill>
              <a:srgbClr val="FFC786"/>
            </a:solidFill>
          </p:spPr>
        </p:sp>
      </p:grpSp>
      <p:sp>
        <p:nvSpPr>
          <p:cNvPr id="27" name="TextBox 27"/>
          <p:cNvSpPr txBox="1"/>
          <p:nvPr/>
        </p:nvSpPr>
        <p:spPr>
          <a:xfrm>
            <a:off x="3432008" y="8561730"/>
            <a:ext cx="11317275" cy="449770"/>
          </a:xfrm>
          <a:prstGeom prst="rect">
            <a:avLst/>
          </a:prstGeom>
        </p:spPr>
        <p:txBody>
          <a:bodyPr lIns="0" tIns="0" rIns="0" bIns="0" rtlCol="0" anchor="t">
            <a:spAutoFit/>
          </a:bodyPr>
          <a:lstStyle/>
          <a:p>
            <a:pPr algn="l">
              <a:lnSpc>
                <a:spcPts val="3523"/>
              </a:lnSpc>
            </a:pPr>
            <a:r>
              <a:rPr lang="en-US" sz="3262">
                <a:solidFill>
                  <a:srgbClr val="000000"/>
                </a:solidFill>
                <a:latin typeface="Montserrat"/>
              </a:rPr>
              <a:t>Ana-babadan/bakım veren kişiden  ayrılığa aldırmama	</a:t>
            </a:r>
          </a:p>
        </p:txBody>
      </p:sp>
      <p:grpSp>
        <p:nvGrpSpPr>
          <p:cNvPr id="28" name="Group 28"/>
          <p:cNvGrpSpPr/>
          <p:nvPr/>
        </p:nvGrpSpPr>
        <p:grpSpPr>
          <a:xfrm>
            <a:off x="1708150" y="9410700"/>
            <a:ext cx="15087600" cy="40482"/>
            <a:chOff x="0" y="0"/>
            <a:chExt cx="20116800" cy="53976"/>
          </a:xfrm>
        </p:grpSpPr>
        <p:sp>
          <p:nvSpPr>
            <p:cNvPr id="29" name="Freeform 29"/>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TextBox 12"/>
          <p:cNvSpPr txBox="1"/>
          <p:nvPr/>
        </p:nvSpPr>
        <p:spPr>
          <a:xfrm>
            <a:off x="5987388" y="2462084"/>
            <a:ext cx="6311600" cy="1200150"/>
          </a:xfrm>
          <a:prstGeom prst="rect">
            <a:avLst/>
          </a:prstGeom>
        </p:spPr>
        <p:txBody>
          <a:bodyPr lIns="0" tIns="0" rIns="0" bIns="0" rtlCol="0" anchor="t">
            <a:spAutoFit/>
          </a:bodyPr>
          <a:lstStyle/>
          <a:p>
            <a:pPr algn="l">
              <a:lnSpc>
                <a:spcPts val="4760"/>
              </a:lnSpc>
            </a:pPr>
            <a:r>
              <a:rPr lang="en-US" sz="3967">
                <a:solidFill>
                  <a:srgbClr val="000000"/>
                </a:solidFill>
                <a:latin typeface="Noto Serif Display Light"/>
              </a:rPr>
              <a:t>ÇOCUK İSTİSMARININ VE  İHMALİNİN TANIMI</a:t>
            </a:r>
          </a:p>
        </p:txBody>
      </p:sp>
      <p:grpSp>
        <p:nvGrpSpPr>
          <p:cNvPr id="13" name="Group 13"/>
          <p:cNvGrpSpPr/>
          <p:nvPr/>
        </p:nvGrpSpPr>
        <p:grpSpPr>
          <a:xfrm>
            <a:off x="2781964" y="7554448"/>
            <a:ext cx="12723129" cy="616380"/>
            <a:chOff x="0" y="0"/>
            <a:chExt cx="16964172" cy="821840"/>
          </a:xfrm>
        </p:grpSpPr>
        <p:sp>
          <p:nvSpPr>
            <p:cNvPr id="14" name="Freeform 14"/>
            <p:cNvSpPr/>
            <p:nvPr/>
          </p:nvSpPr>
          <p:spPr>
            <a:xfrm>
              <a:off x="0" y="0"/>
              <a:ext cx="16963389" cy="821563"/>
            </a:xfrm>
            <a:custGeom>
              <a:avLst/>
              <a:gdLst/>
              <a:ahLst/>
              <a:cxnLst/>
              <a:rect l="l" t="t" r="r" b="b"/>
              <a:pathLst>
                <a:path w="16963389" h="821563">
                  <a:moveTo>
                    <a:pt x="16566769" y="0"/>
                  </a:moveTo>
                  <a:lnTo>
                    <a:pt x="396367" y="0"/>
                  </a:lnTo>
                  <a:lnTo>
                    <a:pt x="324358" y="5461"/>
                  </a:lnTo>
                  <a:lnTo>
                    <a:pt x="201803" y="45466"/>
                  </a:lnTo>
                  <a:lnTo>
                    <a:pt x="108077" y="117475"/>
                  </a:lnTo>
                  <a:lnTo>
                    <a:pt x="43180" y="212979"/>
                  </a:lnTo>
                  <a:lnTo>
                    <a:pt x="7239" y="323342"/>
                  </a:lnTo>
                  <a:lnTo>
                    <a:pt x="0" y="381381"/>
                  </a:lnTo>
                  <a:lnTo>
                    <a:pt x="0" y="440055"/>
                  </a:lnTo>
                  <a:lnTo>
                    <a:pt x="21590" y="554609"/>
                  </a:lnTo>
                  <a:lnTo>
                    <a:pt x="72009" y="658622"/>
                  </a:lnTo>
                  <a:lnTo>
                    <a:pt x="151257" y="743458"/>
                  </a:lnTo>
                  <a:lnTo>
                    <a:pt x="259334" y="800608"/>
                  </a:lnTo>
                  <a:lnTo>
                    <a:pt x="396240" y="821563"/>
                  </a:lnTo>
                  <a:lnTo>
                    <a:pt x="16566769" y="821563"/>
                  </a:lnTo>
                  <a:lnTo>
                    <a:pt x="16638905" y="816102"/>
                  </a:lnTo>
                  <a:lnTo>
                    <a:pt x="16761459" y="775970"/>
                  </a:lnTo>
                  <a:lnTo>
                    <a:pt x="16855185" y="703961"/>
                  </a:lnTo>
                  <a:lnTo>
                    <a:pt x="16920083" y="608584"/>
                  </a:lnTo>
                  <a:lnTo>
                    <a:pt x="16956151" y="498221"/>
                  </a:lnTo>
                  <a:lnTo>
                    <a:pt x="16963389" y="440182"/>
                  </a:lnTo>
                  <a:lnTo>
                    <a:pt x="16963389" y="381381"/>
                  </a:lnTo>
                  <a:lnTo>
                    <a:pt x="16941800" y="266827"/>
                  </a:lnTo>
                  <a:lnTo>
                    <a:pt x="16891381" y="162814"/>
                  </a:lnTo>
                  <a:lnTo>
                    <a:pt x="16812133" y="77978"/>
                  </a:lnTo>
                  <a:lnTo>
                    <a:pt x="16704056" y="20828"/>
                  </a:lnTo>
                  <a:lnTo>
                    <a:pt x="16566769" y="0"/>
                  </a:lnTo>
                  <a:close/>
                </a:path>
              </a:pathLst>
            </a:custGeom>
            <a:solidFill>
              <a:srgbClr val="FFC786"/>
            </a:solidFill>
          </p:spPr>
        </p:sp>
      </p:grpSp>
      <p:sp>
        <p:nvSpPr>
          <p:cNvPr id="15" name="Freeform 15"/>
          <p:cNvSpPr/>
          <p:nvPr/>
        </p:nvSpPr>
        <p:spPr>
          <a:xfrm>
            <a:off x="2787453" y="4295163"/>
            <a:ext cx="12703815" cy="476140"/>
          </a:xfrm>
          <a:custGeom>
            <a:avLst/>
            <a:gdLst/>
            <a:ahLst/>
            <a:cxnLst/>
            <a:rect l="l" t="t" r="r" b="b"/>
            <a:pathLst>
              <a:path w="12703815" h="476140">
                <a:moveTo>
                  <a:pt x="0" y="0"/>
                </a:moveTo>
                <a:lnTo>
                  <a:pt x="12703815" y="0"/>
                </a:lnTo>
                <a:lnTo>
                  <a:pt x="12703815" y="476140"/>
                </a:lnTo>
                <a:lnTo>
                  <a:pt x="0" y="47614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2820934" y="4844318"/>
            <a:ext cx="3741948" cy="2286000"/>
          </a:xfrm>
          <a:prstGeom prst="rect">
            <a:avLst/>
          </a:prstGeom>
        </p:spPr>
        <p:txBody>
          <a:bodyPr lIns="0" tIns="0" rIns="0" bIns="0" rtlCol="0" anchor="t">
            <a:spAutoFit/>
          </a:bodyPr>
          <a:lstStyle/>
          <a:p>
            <a:pPr algn="ctr">
              <a:lnSpc>
                <a:spcPts val="2292"/>
              </a:lnSpc>
            </a:pPr>
            <a:r>
              <a:rPr lang="en-US" sz="1910" spc="267">
                <a:solidFill>
                  <a:srgbClr val="000000"/>
                </a:solidFill>
                <a:latin typeface="Montserrat"/>
              </a:rPr>
              <a:t>Çocukların ya da  ergenlerin ana-babaları,  onları bakıp gözetmek ve  eğitmekle görevli bireyler,  vasi gibi kişiler ya da  yabancı kişiler tarafından  yapılan</a:t>
            </a:r>
          </a:p>
        </p:txBody>
      </p:sp>
      <p:sp>
        <p:nvSpPr>
          <p:cNvPr id="17" name="TextBox 17"/>
          <p:cNvSpPr txBox="1"/>
          <p:nvPr/>
        </p:nvSpPr>
        <p:spPr>
          <a:xfrm>
            <a:off x="7340320" y="4834792"/>
            <a:ext cx="3605908" cy="838200"/>
          </a:xfrm>
          <a:prstGeom prst="rect">
            <a:avLst/>
          </a:prstGeom>
        </p:spPr>
        <p:txBody>
          <a:bodyPr lIns="0" tIns="0" rIns="0" bIns="0" rtlCol="0" anchor="t">
            <a:spAutoFit/>
          </a:bodyPr>
          <a:lstStyle/>
          <a:p>
            <a:pPr algn="ctr">
              <a:lnSpc>
                <a:spcPts val="2213"/>
              </a:lnSpc>
            </a:pPr>
            <a:r>
              <a:rPr lang="en-US" sz="1844" spc="258">
                <a:solidFill>
                  <a:srgbClr val="000000"/>
                </a:solidFill>
                <a:latin typeface="Montserrat"/>
              </a:rPr>
              <a:t>Bedensel ve/ya psikolojik  olarak sağlıklarına zarar  veren</a:t>
            </a:r>
          </a:p>
        </p:txBody>
      </p:sp>
      <p:sp>
        <p:nvSpPr>
          <p:cNvPr id="18" name="TextBox 18"/>
          <p:cNvSpPr txBox="1"/>
          <p:nvPr/>
        </p:nvSpPr>
        <p:spPr>
          <a:xfrm>
            <a:off x="11740444" y="4844317"/>
            <a:ext cx="3708359" cy="1428750"/>
          </a:xfrm>
          <a:prstGeom prst="rect">
            <a:avLst/>
          </a:prstGeom>
        </p:spPr>
        <p:txBody>
          <a:bodyPr lIns="0" tIns="0" rIns="0" bIns="0" rtlCol="0" anchor="t">
            <a:spAutoFit/>
          </a:bodyPr>
          <a:lstStyle/>
          <a:p>
            <a:pPr algn="ctr">
              <a:lnSpc>
                <a:spcPts val="2292"/>
              </a:lnSpc>
            </a:pPr>
            <a:r>
              <a:rPr lang="en-US" sz="1910" spc="267">
                <a:solidFill>
                  <a:srgbClr val="000000"/>
                </a:solidFill>
                <a:latin typeface="Montserrat"/>
              </a:rPr>
              <a:t>Fiziksel, duygusal, cinsel  ya da zihinsel gelişimlerini  engelleyen tutum ve  davranışlardır.</a:t>
            </a:r>
          </a:p>
        </p:txBody>
      </p:sp>
      <p:sp>
        <p:nvSpPr>
          <p:cNvPr id="19" name="TextBox 19"/>
          <p:cNvSpPr txBox="1"/>
          <p:nvPr/>
        </p:nvSpPr>
        <p:spPr>
          <a:xfrm>
            <a:off x="6117345" y="7579762"/>
            <a:ext cx="6052115" cy="495300"/>
          </a:xfrm>
          <a:prstGeom prst="rect">
            <a:avLst/>
          </a:prstGeom>
        </p:spPr>
        <p:txBody>
          <a:bodyPr lIns="0" tIns="0" rIns="0" bIns="0" rtlCol="0" anchor="t">
            <a:spAutoFit/>
          </a:bodyPr>
          <a:lstStyle/>
          <a:p>
            <a:pPr algn="l">
              <a:lnSpc>
                <a:spcPts val="3967"/>
              </a:lnSpc>
            </a:pPr>
            <a:r>
              <a:rPr lang="en-US" sz="3306">
                <a:solidFill>
                  <a:srgbClr val="000000"/>
                </a:solidFill>
                <a:latin typeface="Noto Serif Display Light"/>
              </a:rPr>
              <a:t>Çocuğa Yönelik Kötü Muamele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708150" y="1627150"/>
            <a:ext cx="15087600" cy="40482"/>
            <a:chOff x="0" y="0"/>
            <a:chExt cx="20116800" cy="53976"/>
          </a:xfrm>
        </p:grpSpPr>
        <p:sp>
          <p:nvSpPr>
            <p:cNvPr id="3" name="Freeform 3"/>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4" name="Group 4"/>
          <p:cNvGrpSpPr/>
          <p:nvPr/>
        </p:nvGrpSpPr>
        <p:grpSpPr>
          <a:xfrm>
            <a:off x="2663282" y="2001008"/>
            <a:ext cx="12421940" cy="702000"/>
            <a:chOff x="0" y="0"/>
            <a:chExt cx="16562586" cy="936000"/>
          </a:xfrm>
        </p:grpSpPr>
        <p:sp>
          <p:nvSpPr>
            <p:cNvPr id="5" name="Freeform 5"/>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6" name="TextBox 6"/>
          <p:cNvSpPr txBox="1"/>
          <p:nvPr/>
        </p:nvSpPr>
        <p:spPr>
          <a:xfrm>
            <a:off x="2761844" y="21624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Akran ilişkilerinde sorunlar	</a:t>
            </a:r>
          </a:p>
        </p:txBody>
      </p:sp>
      <p:grpSp>
        <p:nvGrpSpPr>
          <p:cNvPr id="7" name="Group 7"/>
          <p:cNvGrpSpPr/>
          <p:nvPr/>
        </p:nvGrpSpPr>
        <p:grpSpPr>
          <a:xfrm>
            <a:off x="2663282" y="2789408"/>
            <a:ext cx="12421940" cy="702000"/>
            <a:chOff x="0" y="0"/>
            <a:chExt cx="16562586" cy="936000"/>
          </a:xfrm>
        </p:grpSpPr>
        <p:sp>
          <p:nvSpPr>
            <p:cNvPr id="8" name="Freeform 8"/>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9" name="TextBox 9"/>
          <p:cNvSpPr txBox="1"/>
          <p:nvPr/>
        </p:nvSpPr>
        <p:spPr>
          <a:xfrm>
            <a:off x="2761844" y="29508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Okul başarısızlığı	</a:t>
            </a:r>
          </a:p>
        </p:txBody>
      </p:sp>
      <p:grpSp>
        <p:nvGrpSpPr>
          <p:cNvPr id="10" name="Group 10"/>
          <p:cNvGrpSpPr/>
          <p:nvPr/>
        </p:nvGrpSpPr>
        <p:grpSpPr>
          <a:xfrm>
            <a:off x="2663282" y="3577808"/>
            <a:ext cx="12421940" cy="702000"/>
            <a:chOff x="0" y="0"/>
            <a:chExt cx="16562586" cy="936000"/>
          </a:xfrm>
        </p:grpSpPr>
        <p:sp>
          <p:nvSpPr>
            <p:cNvPr id="11" name="Freeform 11"/>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12" name="TextBox 12"/>
          <p:cNvSpPr txBox="1"/>
          <p:nvPr/>
        </p:nvSpPr>
        <p:spPr>
          <a:xfrm>
            <a:off x="2761844" y="37392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Çökkünlük		</a:t>
            </a:r>
          </a:p>
        </p:txBody>
      </p:sp>
      <p:grpSp>
        <p:nvGrpSpPr>
          <p:cNvPr id="13" name="Group 13"/>
          <p:cNvGrpSpPr/>
          <p:nvPr/>
        </p:nvGrpSpPr>
        <p:grpSpPr>
          <a:xfrm>
            <a:off x="2663282" y="4366208"/>
            <a:ext cx="12421940" cy="702000"/>
            <a:chOff x="0" y="0"/>
            <a:chExt cx="16562586" cy="936000"/>
          </a:xfrm>
        </p:grpSpPr>
        <p:sp>
          <p:nvSpPr>
            <p:cNvPr id="14" name="Freeform 14"/>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15" name="TextBox 15"/>
          <p:cNvSpPr txBox="1"/>
          <p:nvPr/>
        </p:nvSpPr>
        <p:spPr>
          <a:xfrm>
            <a:off x="2761844" y="45276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Düşük benlik değeri	</a:t>
            </a:r>
          </a:p>
        </p:txBody>
      </p:sp>
      <p:grpSp>
        <p:nvGrpSpPr>
          <p:cNvPr id="16" name="Group 16"/>
          <p:cNvGrpSpPr/>
          <p:nvPr/>
        </p:nvGrpSpPr>
        <p:grpSpPr>
          <a:xfrm>
            <a:off x="2663282" y="5154608"/>
            <a:ext cx="12421940" cy="702000"/>
            <a:chOff x="0" y="0"/>
            <a:chExt cx="16562586" cy="936000"/>
          </a:xfrm>
        </p:grpSpPr>
        <p:sp>
          <p:nvSpPr>
            <p:cNvPr id="17" name="Freeform 17"/>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18" name="TextBox 18"/>
          <p:cNvSpPr txBox="1"/>
          <p:nvPr/>
        </p:nvSpPr>
        <p:spPr>
          <a:xfrm>
            <a:off x="2761844" y="53160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Korkular 		</a:t>
            </a:r>
          </a:p>
        </p:txBody>
      </p:sp>
      <p:grpSp>
        <p:nvGrpSpPr>
          <p:cNvPr id="19" name="Group 19"/>
          <p:cNvGrpSpPr/>
          <p:nvPr/>
        </p:nvGrpSpPr>
        <p:grpSpPr>
          <a:xfrm>
            <a:off x="2663282" y="5943008"/>
            <a:ext cx="12421940" cy="702000"/>
            <a:chOff x="0" y="0"/>
            <a:chExt cx="16562586" cy="936000"/>
          </a:xfrm>
        </p:grpSpPr>
        <p:sp>
          <p:nvSpPr>
            <p:cNvPr id="20" name="Freeform 20"/>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21" name="TextBox 21"/>
          <p:cNvSpPr txBox="1"/>
          <p:nvPr/>
        </p:nvSpPr>
        <p:spPr>
          <a:xfrm>
            <a:off x="2761844" y="61044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Öfke patlamaları	</a:t>
            </a:r>
          </a:p>
        </p:txBody>
      </p:sp>
      <p:grpSp>
        <p:nvGrpSpPr>
          <p:cNvPr id="22" name="Group 22"/>
          <p:cNvGrpSpPr/>
          <p:nvPr/>
        </p:nvGrpSpPr>
        <p:grpSpPr>
          <a:xfrm>
            <a:off x="2663282" y="6731407"/>
            <a:ext cx="12421940" cy="702000"/>
            <a:chOff x="0" y="0"/>
            <a:chExt cx="16562586" cy="936000"/>
          </a:xfrm>
        </p:grpSpPr>
        <p:sp>
          <p:nvSpPr>
            <p:cNvPr id="23" name="Freeform 23"/>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24" name="TextBox 24"/>
          <p:cNvSpPr txBox="1"/>
          <p:nvPr/>
        </p:nvSpPr>
        <p:spPr>
          <a:xfrm>
            <a:off x="2761844" y="6892860"/>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Sağlığını tehlikeye atacak davranışlar	</a:t>
            </a:r>
          </a:p>
        </p:txBody>
      </p:sp>
      <p:grpSp>
        <p:nvGrpSpPr>
          <p:cNvPr id="25" name="Group 25"/>
          <p:cNvGrpSpPr/>
          <p:nvPr/>
        </p:nvGrpSpPr>
        <p:grpSpPr>
          <a:xfrm>
            <a:off x="2663282" y="7519808"/>
            <a:ext cx="12421940" cy="702000"/>
            <a:chOff x="0" y="0"/>
            <a:chExt cx="16562586" cy="936000"/>
          </a:xfrm>
        </p:grpSpPr>
        <p:sp>
          <p:nvSpPr>
            <p:cNvPr id="26" name="Freeform 26"/>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27" name="TextBox 27"/>
          <p:cNvSpPr txBox="1"/>
          <p:nvPr/>
        </p:nvSpPr>
        <p:spPr>
          <a:xfrm>
            <a:off x="2761844" y="7682117"/>
            <a:ext cx="12224814" cy="405955"/>
          </a:xfrm>
          <a:prstGeom prst="rect">
            <a:avLst/>
          </a:prstGeom>
        </p:spPr>
        <p:txBody>
          <a:bodyPr lIns="0" tIns="0" rIns="0" bIns="0" rtlCol="0" anchor="t">
            <a:spAutoFit/>
          </a:bodyPr>
          <a:lstStyle/>
          <a:p>
            <a:pPr algn="l">
              <a:lnSpc>
                <a:spcPts val="3118"/>
              </a:lnSpc>
            </a:pPr>
            <a:r>
              <a:rPr lang="en-US" sz="2887" spc="404">
                <a:solidFill>
                  <a:srgbClr val="000000"/>
                </a:solidFill>
                <a:latin typeface="Montserrat"/>
              </a:rPr>
              <a:t>Kendine zarar verme düşünceleri ve özkıyım girişimi	</a:t>
            </a:r>
          </a:p>
        </p:txBody>
      </p:sp>
      <p:grpSp>
        <p:nvGrpSpPr>
          <p:cNvPr id="28" name="Group 28"/>
          <p:cNvGrpSpPr/>
          <p:nvPr/>
        </p:nvGrpSpPr>
        <p:grpSpPr>
          <a:xfrm>
            <a:off x="2663282" y="8308206"/>
            <a:ext cx="12421940" cy="702000"/>
            <a:chOff x="0" y="0"/>
            <a:chExt cx="16562586" cy="936000"/>
          </a:xfrm>
        </p:grpSpPr>
        <p:sp>
          <p:nvSpPr>
            <p:cNvPr id="29" name="Freeform 29"/>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30" name="TextBox 30"/>
          <p:cNvSpPr txBox="1"/>
          <p:nvPr/>
        </p:nvSpPr>
        <p:spPr>
          <a:xfrm>
            <a:off x="2761844" y="8469658"/>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Madde kullanımı</a:t>
            </a:r>
          </a:p>
        </p:txBody>
      </p:sp>
      <p:grpSp>
        <p:nvGrpSpPr>
          <p:cNvPr id="31" name="Group 31"/>
          <p:cNvGrpSpPr/>
          <p:nvPr/>
        </p:nvGrpSpPr>
        <p:grpSpPr>
          <a:xfrm>
            <a:off x="2663282" y="9096606"/>
            <a:ext cx="12421940" cy="702000"/>
            <a:chOff x="0" y="0"/>
            <a:chExt cx="16562586" cy="936000"/>
          </a:xfrm>
        </p:grpSpPr>
        <p:sp>
          <p:nvSpPr>
            <p:cNvPr id="32" name="Freeform 32"/>
            <p:cNvSpPr/>
            <p:nvPr/>
          </p:nvSpPr>
          <p:spPr>
            <a:xfrm>
              <a:off x="0" y="0"/>
              <a:ext cx="16562578" cy="935990"/>
            </a:xfrm>
            <a:custGeom>
              <a:avLst/>
              <a:gdLst/>
              <a:ahLst/>
              <a:cxnLst/>
              <a:rect l="l" t="t" r="r" b="b"/>
              <a:pathLst>
                <a:path w="16562578" h="935990">
                  <a:moveTo>
                    <a:pt x="0" y="155956"/>
                  </a:moveTo>
                  <a:cubicBezTo>
                    <a:pt x="0" y="69850"/>
                    <a:pt x="69850" y="0"/>
                    <a:pt x="155956" y="0"/>
                  </a:cubicBezTo>
                  <a:lnTo>
                    <a:pt x="16406622" y="0"/>
                  </a:lnTo>
                  <a:cubicBezTo>
                    <a:pt x="16492728" y="0"/>
                    <a:pt x="16562578" y="69850"/>
                    <a:pt x="16562578" y="155956"/>
                  </a:cubicBezTo>
                  <a:lnTo>
                    <a:pt x="16562578" y="780034"/>
                  </a:lnTo>
                  <a:cubicBezTo>
                    <a:pt x="16562578" y="866140"/>
                    <a:pt x="16492728" y="935990"/>
                    <a:pt x="16406622" y="935990"/>
                  </a:cubicBezTo>
                  <a:lnTo>
                    <a:pt x="155956" y="935990"/>
                  </a:lnTo>
                  <a:cubicBezTo>
                    <a:pt x="69850" y="935990"/>
                    <a:pt x="0" y="866140"/>
                    <a:pt x="0" y="780034"/>
                  </a:cubicBezTo>
                  <a:close/>
                </a:path>
              </a:pathLst>
            </a:custGeom>
            <a:solidFill>
              <a:srgbClr val="FFC786"/>
            </a:solidFill>
          </p:spPr>
        </p:sp>
      </p:grpSp>
      <p:sp>
        <p:nvSpPr>
          <p:cNvPr id="33" name="TextBox 33"/>
          <p:cNvSpPr txBox="1"/>
          <p:nvPr/>
        </p:nvSpPr>
        <p:spPr>
          <a:xfrm>
            <a:off x="2761844" y="9258058"/>
            <a:ext cx="12224814" cy="417195"/>
          </a:xfrm>
          <a:prstGeom prst="rect">
            <a:avLst/>
          </a:prstGeom>
        </p:spPr>
        <p:txBody>
          <a:bodyPr lIns="0" tIns="0" rIns="0" bIns="0" rtlCol="0" anchor="t">
            <a:spAutoFit/>
          </a:bodyPr>
          <a:lstStyle/>
          <a:p>
            <a:pPr algn="l">
              <a:lnSpc>
                <a:spcPts val="3240"/>
              </a:lnSpc>
            </a:pPr>
            <a:r>
              <a:rPr lang="en-US" sz="3000" spc="420">
                <a:solidFill>
                  <a:srgbClr val="000000"/>
                </a:solidFill>
                <a:latin typeface="Montserrat"/>
              </a:rPr>
              <a:t>Yeme bozuklukları</a:t>
            </a:r>
          </a:p>
        </p:txBody>
      </p:sp>
      <p:grpSp>
        <p:nvGrpSpPr>
          <p:cNvPr id="34" name="Group 34"/>
          <p:cNvGrpSpPr/>
          <p:nvPr/>
        </p:nvGrpSpPr>
        <p:grpSpPr>
          <a:xfrm>
            <a:off x="1708150" y="10036731"/>
            <a:ext cx="15087600" cy="40482"/>
            <a:chOff x="0" y="0"/>
            <a:chExt cx="20116800" cy="53976"/>
          </a:xfrm>
        </p:grpSpPr>
        <p:sp>
          <p:nvSpPr>
            <p:cNvPr id="35" name="Freeform 35"/>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0200" y="9425040"/>
            <a:ext cx="15087600" cy="40482"/>
            <a:chOff x="0" y="0"/>
            <a:chExt cx="20116800" cy="53976"/>
          </a:xfrm>
        </p:grpSpPr>
        <p:sp>
          <p:nvSpPr>
            <p:cNvPr id="3" name="Freeform 3"/>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4" name="Group 4"/>
          <p:cNvGrpSpPr/>
          <p:nvPr/>
        </p:nvGrpSpPr>
        <p:grpSpPr>
          <a:xfrm>
            <a:off x="3851414" y="2036955"/>
            <a:ext cx="11558588" cy="1751928"/>
            <a:chOff x="0" y="0"/>
            <a:chExt cx="15411450" cy="2335904"/>
          </a:xfrm>
        </p:grpSpPr>
        <p:sp>
          <p:nvSpPr>
            <p:cNvPr id="5" name="Freeform 5"/>
            <p:cNvSpPr/>
            <p:nvPr/>
          </p:nvSpPr>
          <p:spPr>
            <a:xfrm>
              <a:off x="0" y="0"/>
              <a:ext cx="15411450" cy="2335911"/>
            </a:xfrm>
            <a:custGeom>
              <a:avLst/>
              <a:gdLst/>
              <a:ahLst/>
              <a:cxnLst/>
              <a:rect l="l" t="t" r="r" b="b"/>
              <a:pathLst>
                <a:path w="15411450" h="2335911">
                  <a:moveTo>
                    <a:pt x="0" y="389382"/>
                  </a:moveTo>
                  <a:cubicBezTo>
                    <a:pt x="0" y="174244"/>
                    <a:pt x="174244" y="0"/>
                    <a:pt x="389382" y="0"/>
                  </a:cubicBezTo>
                  <a:lnTo>
                    <a:pt x="15022068" y="0"/>
                  </a:lnTo>
                  <a:cubicBezTo>
                    <a:pt x="15237079" y="0"/>
                    <a:pt x="15411450" y="174244"/>
                    <a:pt x="15411450" y="389382"/>
                  </a:cubicBezTo>
                  <a:lnTo>
                    <a:pt x="15411450" y="1946529"/>
                  </a:lnTo>
                  <a:cubicBezTo>
                    <a:pt x="15411450" y="2161540"/>
                    <a:pt x="15237206" y="2335911"/>
                    <a:pt x="15022068" y="2335911"/>
                  </a:cubicBezTo>
                  <a:lnTo>
                    <a:pt x="389382" y="2335911"/>
                  </a:lnTo>
                  <a:cubicBezTo>
                    <a:pt x="174244" y="2335911"/>
                    <a:pt x="0" y="2161540"/>
                    <a:pt x="0" y="1946529"/>
                  </a:cubicBezTo>
                  <a:close/>
                </a:path>
              </a:pathLst>
            </a:custGeom>
            <a:solidFill>
              <a:srgbClr val="FFC786"/>
            </a:solidFill>
          </p:spPr>
        </p:sp>
      </p:grpSp>
      <p:sp>
        <p:nvSpPr>
          <p:cNvPr id="6" name="TextBox 6"/>
          <p:cNvSpPr txBox="1"/>
          <p:nvPr/>
        </p:nvSpPr>
        <p:spPr>
          <a:xfrm>
            <a:off x="4008850" y="2254361"/>
            <a:ext cx="11243715" cy="1355217"/>
          </a:xfrm>
          <a:prstGeom prst="rect">
            <a:avLst/>
          </a:prstGeom>
        </p:spPr>
        <p:txBody>
          <a:bodyPr lIns="0" tIns="0" rIns="0" bIns="0" rtlCol="0" anchor="t">
            <a:spAutoFit/>
          </a:bodyPr>
          <a:lstStyle/>
          <a:p>
            <a:pPr algn="l">
              <a:lnSpc>
                <a:spcPts val="3564"/>
              </a:lnSpc>
            </a:pPr>
            <a:r>
              <a:rPr lang="en-US" sz="3300" spc="462">
                <a:solidFill>
                  <a:srgbClr val="000000"/>
                </a:solidFill>
                <a:latin typeface="Montserrat"/>
              </a:rPr>
              <a:t>Cinselliğe ilişkin her türlü konu ve duruma aşırı ilgi gösterme ya da aşırı kaçınma	</a:t>
            </a:r>
          </a:p>
        </p:txBody>
      </p:sp>
      <p:grpSp>
        <p:nvGrpSpPr>
          <p:cNvPr id="7" name="Group 7"/>
          <p:cNvGrpSpPr/>
          <p:nvPr/>
        </p:nvGrpSpPr>
        <p:grpSpPr>
          <a:xfrm>
            <a:off x="3851414" y="3883924"/>
            <a:ext cx="11558588" cy="1751928"/>
            <a:chOff x="0" y="0"/>
            <a:chExt cx="15411450" cy="2335904"/>
          </a:xfrm>
        </p:grpSpPr>
        <p:sp>
          <p:nvSpPr>
            <p:cNvPr id="8" name="Freeform 8"/>
            <p:cNvSpPr/>
            <p:nvPr/>
          </p:nvSpPr>
          <p:spPr>
            <a:xfrm>
              <a:off x="0" y="0"/>
              <a:ext cx="15411450" cy="2335911"/>
            </a:xfrm>
            <a:custGeom>
              <a:avLst/>
              <a:gdLst/>
              <a:ahLst/>
              <a:cxnLst/>
              <a:rect l="l" t="t" r="r" b="b"/>
              <a:pathLst>
                <a:path w="15411450" h="2335911">
                  <a:moveTo>
                    <a:pt x="0" y="389382"/>
                  </a:moveTo>
                  <a:cubicBezTo>
                    <a:pt x="0" y="174244"/>
                    <a:pt x="174244" y="0"/>
                    <a:pt x="389382" y="0"/>
                  </a:cubicBezTo>
                  <a:lnTo>
                    <a:pt x="15022068" y="0"/>
                  </a:lnTo>
                  <a:cubicBezTo>
                    <a:pt x="15237079" y="0"/>
                    <a:pt x="15411450" y="174244"/>
                    <a:pt x="15411450" y="389382"/>
                  </a:cubicBezTo>
                  <a:lnTo>
                    <a:pt x="15411450" y="1946529"/>
                  </a:lnTo>
                  <a:cubicBezTo>
                    <a:pt x="15411450" y="2161540"/>
                    <a:pt x="15237206" y="2335911"/>
                    <a:pt x="15022068" y="2335911"/>
                  </a:cubicBezTo>
                  <a:lnTo>
                    <a:pt x="389382" y="2335911"/>
                  </a:lnTo>
                  <a:cubicBezTo>
                    <a:pt x="174244" y="2335911"/>
                    <a:pt x="0" y="2161540"/>
                    <a:pt x="0" y="1946529"/>
                  </a:cubicBezTo>
                  <a:close/>
                </a:path>
              </a:pathLst>
            </a:custGeom>
            <a:solidFill>
              <a:srgbClr val="FFC786"/>
            </a:solidFill>
          </p:spPr>
        </p:sp>
      </p:grpSp>
      <p:sp>
        <p:nvSpPr>
          <p:cNvPr id="9" name="TextBox 9"/>
          <p:cNvSpPr txBox="1"/>
          <p:nvPr/>
        </p:nvSpPr>
        <p:spPr>
          <a:xfrm>
            <a:off x="4008850" y="4549005"/>
            <a:ext cx="11243715" cy="459867"/>
          </a:xfrm>
          <a:prstGeom prst="rect">
            <a:avLst/>
          </a:prstGeom>
        </p:spPr>
        <p:txBody>
          <a:bodyPr lIns="0" tIns="0" rIns="0" bIns="0" rtlCol="0" anchor="t">
            <a:spAutoFit/>
          </a:bodyPr>
          <a:lstStyle/>
          <a:p>
            <a:pPr algn="l">
              <a:lnSpc>
                <a:spcPts val="3564"/>
              </a:lnSpc>
            </a:pPr>
            <a:r>
              <a:rPr lang="en-US" sz="3300" spc="462">
                <a:solidFill>
                  <a:srgbClr val="000000"/>
                </a:solidFill>
                <a:latin typeface="Montserrat"/>
              </a:rPr>
              <a:t>Baştan çıkarıcı davranışlar 	</a:t>
            </a:r>
          </a:p>
        </p:txBody>
      </p:sp>
      <p:grpSp>
        <p:nvGrpSpPr>
          <p:cNvPr id="10" name="Group 10"/>
          <p:cNvGrpSpPr/>
          <p:nvPr/>
        </p:nvGrpSpPr>
        <p:grpSpPr>
          <a:xfrm>
            <a:off x="3851414" y="5730894"/>
            <a:ext cx="11558588" cy="1751928"/>
            <a:chOff x="0" y="0"/>
            <a:chExt cx="15411450" cy="2335904"/>
          </a:xfrm>
        </p:grpSpPr>
        <p:sp>
          <p:nvSpPr>
            <p:cNvPr id="11" name="Freeform 11"/>
            <p:cNvSpPr/>
            <p:nvPr/>
          </p:nvSpPr>
          <p:spPr>
            <a:xfrm>
              <a:off x="0" y="0"/>
              <a:ext cx="15411450" cy="2335911"/>
            </a:xfrm>
            <a:custGeom>
              <a:avLst/>
              <a:gdLst/>
              <a:ahLst/>
              <a:cxnLst/>
              <a:rect l="l" t="t" r="r" b="b"/>
              <a:pathLst>
                <a:path w="15411450" h="2335911">
                  <a:moveTo>
                    <a:pt x="0" y="389382"/>
                  </a:moveTo>
                  <a:cubicBezTo>
                    <a:pt x="0" y="174244"/>
                    <a:pt x="174244" y="0"/>
                    <a:pt x="389382" y="0"/>
                  </a:cubicBezTo>
                  <a:lnTo>
                    <a:pt x="15022068" y="0"/>
                  </a:lnTo>
                  <a:cubicBezTo>
                    <a:pt x="15237079" y="0"/>
                    <a:pt x="15411450" y="174244"/>
                    <a:pt x="15411450" y="389382"/>
                  </a:cubicBezTo>
                  <a:lnTo>
                    <a:pt x="15411450" y="1946529"/>
                  </a:lnTo>
                  <a:cubicBezTo>
                    <a:pt x="15411450" y="2161540"/>
                    <a:pt x="15237206" y="2335911"/>
                    <a:pt x="15022068" y="2335911"/>
                  </a:cubicBezTo>
                  <a:lnTo>
                    <a:pt x="389382" y="2335911"/>
                  </a:lnTo>
                  <a:cubicBezTo>
                    <a:pt x="174244" y="2335911"/>
                    <a:pt x="0" y="2161540"/>
                    <a:pt x="0" y="1946529"/>
                  </a:cubicBezTo>
                  <a:close/>
                </a:path>
              </a:pathLst>
            </a:custGeom>
            <a:solidFill>
              <a:srgbClr val="A7A19E"/>
            </a:solidFill>
          </p:spPr>
        </p:sp>
      </p:grpSp>
      <p:sp>
        <p:nvSpPr>
          <p:cNvPr id="12" name="TextBox 12"/>
          <p:cNvSpPr txBox="1"/>
          <p:nvPr/>
        </p:nvSpPr>
        <p:spPr>
          <a:xfrm>
            <a:off x="4008850" y="6007650"/>
            <a:ext cx="11243715" cy="1236516"/>
          </a:xfrm>
          <a:prstGeom prst="rect">
            <a:avLst/>
          </a:prstGeom>
        </p:spPr>
        <p:txBody>
          <a:bodyPr lIns="0" tIns="0" rIns="0" bIns="0" rtlCol="0" anchor="t">
            <a:spAutoFit/>
          </a:bodyPr>
          <a:lstStyle/>
          <a:p>
            <a:pPr algn="l">
              <a:lnSpc>
                <a:spcPts val="3252"/>
              </a:lnSpc>
            </a:pPr>
            <a:r>
              <a:rPr lang="en-US" sz="3011" spc="421">
                <a:solidFill>
                  <a:srgbClr val="000000"/>
                </a:solidFill>
                <a:latin typeface="Montserrat"/>
              </a:rPr>
              <a:t>Çok sık öpmeye çalışma, göğüslere, bacaklara ya da genital bölgeye dokunmaya çalışma, sürtünme, kendi genital bölgesini gösterme</a:t>
            </a:r>
          </a:p>
        </p:txBody>
      </p:sp>
      <p:grpSp>
        <p:nvGrpSpPr>
          <p:cNvPr id="13" name="Group 13"/>
          <p:cNvGrpSpPr/>
          <p:nvPr/>
        </p:nvGrpSpPr>
        <p:grpSpPr>
          <a:xfrm>
            <a:off x="3851414" y="7577862"/>
            <a:ext cx="11558588" cy="1751928"/>
            <a:chOff x="0" y="0"/>
            <a:chExt cx="15411450" cy="2335904"/>
          </a:xfrm>
        </p:grpSpPr>
        <p:sp>
          <p:nvSpPr>
            <p:cNvPr id="14" name="Freeform 14"/>
            <p:cNvSpPr/>
            <p:nvPr/>
          </p:nvSpPr>
          <p:spPr>
            <a:xfrm>
              <a:off x="0" y="0"/>
              <a:ext cx="15411450" cy="2335911"/>
            </a:xfrm>
            <a:custGeom>
              <a:avLst/>
              <a:gdLst/>
              <a:ahLst/>
              <a:cxnLst/>
              <a:rect l="l" t="t" r="r" b="b"/>
              <a:pathLst>
                <a:path w="15411450" h="2335911">
                  <a:moveTo>
                    <a:pt x="0" y="389382"/>
                  </a:moveTo>
                  <a:cubicBezTo>
                    <a:pt x="0" y="174244"/>
                    <a:pt x="174244" y="0"/>
                    <a:pt x="389382" y="0"/>
                  </a:cubicBezTo>
                  <a:lnTo>
                    <a:pt x="15022068" y="0"/>
                  </a:lnTo>
                  <a:cubicBezTo>
                    <a:pt x="15237079" y="0"/>
                    <a:pt x="15411450" y="174244"/>
                    <a:pt x="15411450" y="389382"/>
                  </a:cubicBezTo>
                  <a:lnTo>
                    <a:pt x="15411450" y="1946529"/>
                  </a:lnTo>
                  <a:cubicBezTo>
                    <a:pt x="15411450" y="2161540"/>
                    <a:pt x="15237206" y="2335911"/>
                    <a:pt x="15022068" y="2335911"/>
                  </a:cubicBezTo>
                  <a:lnTo>
                    <a:pt x="389382" y="2335911"/>
                  </a:lnTo>
                  <a:cubicBezTo>
                    <a:pt x="174244" y="2335911"/>
                    <a:pt x="0" y="2161540"/>
                    <a:pt x="0" y="1946529"/>
                  </a:cubicBezTo>
                  <a:close/>
                </a:path>
              </a:pathLst>
            </a:custGeom>
            <a:solidFill>
              <a:srgbClr val="FFC786"/>
            </a:solidFill>
          </p:spPr>
        </p:sp>
      </p:grpSp>
      <p:sp>
        <p:nvSpPr>
          <p:cNvPr id="15" name="TextBox 15"/>
          <p:cNvSpPr txBox="1"/>
          <p:nvPr/>
        </p:nvSpPr>
        <p:spPr>
          <a:xfrm>
            <a:off x="4008850" y="8019105"/>
            <a:ext cx="11243715" cy="907542"/>
          </a:xfrm>
          <a:prstGeom prst="rect">
            <a:avLst/>
          </a:prstGeom>
        </p:spPr>
        <p:txBody>
          <a:bodyPr lIns="0" tIns="0" rIns="0" bIns="0" rtlCol="0" anchor="t">
            <a:spAutoFit/>
          </a:bodyPr>
          <a:lstStyle/>
          <a:p>
            <a:pPr algn="l">
              <a:lnSpc>
                <a:spcPts val="3564"/>
              </a:lnSpc>
            </a:pPr>
            <a:r>
              <a:rPr lang="en-US" sz="3300" spc="462">
                <a:solidFill>
                  <a:srgbClr val="000000"/>
                </a:solidFill>
                <a:latin typeface="Montserrat"/>
              </a:rPr>
              <a:t>Bedeninin kirli ya da zedelenmiş olduğuna inanma ve ifade etme</a:t>
            </a:r>
          </a:p>
        </p:txBody>
      </p:sp>
      <p:grpSp>
        <p:nvGrpSpPr>
          <p:cNvPr id="16" name="Group 16"/>
          <p:cNvGrpSpPr/>
          <p:nvPr/>
        </p:nvGrpSpPr>
        <p:grpSpPr>
          <a:xfrm>
            <a:off x="1600200" y="1263048"/>
            <a:ext cx="15087600" cy="40482"/>
            <a:chOff x="0" y="0"/>
            <a:chExt cx="20116800" cy="53976"/>
          </a:xfrm>
        </p:grpSpPr>
        <p:sp>
          <p:nvSpPr>
            <p:cNvPr id="17" name="Freeform 17"/>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600200" y="2305458"/>
            <a:ext cx="15087600" cy="40482"/>
            <a:chOff x="0" y="0"/>
            <a:chExt cx="20116800" cy="53976"/>
          </a:xfrm>
        </p:grpSpPr>
        <p:sp>
          <p:nvSpPr>
            <p:cNvPr id="3" name="Freeform 3"/>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4" name="Group 4"/>
          <p:cNvGrpSpPr/>
          <p:nvPr/>
        </p:nvGrpSpPr>
        <p:grpSpPr>
          <a:xfrm>
            <a:off x="3526634" y="3102366"/>
            <a:ext cx="11558588" cy="1425938"/>
            <a:chOff x="0" y="0"/>
            <a:chExt cx="15411450" cy="1901250"/>
          </a:xfrm>
        </p:grpSpPr>
        <p:sp>
          <p:nvSpPr>
            <p:cNvPr id="5" name="Freeform 5"/>
            <p:cNvSpPr/>
            <p:nvPr/>
          </p:nvSpPr>
          <p:spPr>
            <a:xfrm>
              <a:off x="0" y="0"/>
              <a:ext cx="15411450" cy="1901190"/>
            </a:xfrm>
            <a:custGeom>
              <a:avLst/>
              <a:gdLst/>
              <a:ahLst/>
              <a:cxnLst/>
              <a:rect l="l" t="t" r="r" b="b"/>
              <a:pathLst>
                <a:path w="15411450" h="1901190">
                  <a:moveTo>
                    <a:pt x="0" y="316865"/>
                  </a:moveTo>
                  <a:cubicBezTo>
                    <a:pt x="0" y="141859"/>
                    <a:pt x="141859" y="0"/>
                    <a:pt x="316865" y="0"/>
                  </a:cubicBezTo>
                  <a:lnTo>
                    <a:pt x="15094584" y="0"/>
                  </a:lnTo>
                  <a:cubicBezTo>
                    <a:pt x="15269590" y="0"/>
                    <a:pt x="15411450" y="141859"/>
                    <a:pt x="15411450" y="316865"/>
                  </a:cubicBezTo>
                  <a:lnTo>
                    <a:pt x="15411450" y="1584325"/>
                  </a:lnTo>
                  <a:cubicBezTo>
                    <a:pt x="15411450" y="1759331"/>
                    <a:pt x="15269590" y="1901190"/>
                    <a:pt x="15094584" y="1901190"/>
                  </a:cubicBezTo>
                  <a:lnTo>
                    <a:pt x="316865" y="1901190"/>
                  </a:lnTo>
                  <a:cubicBezTo>
                    <a:pt x="141859" y="1901190"/>
                    <a:pt x="0" y="1759331"/>
                    <a:pt x="0" y="1584325"/>
                  </a:cubicBezTo>
                  <a:close/>
                </a:path>
              </a:pathLst>
            </a:custGeom>
            <a:solidFill>
              <a:srgbClr val="FFC786"/>
            </a:solidFill>
          </p:spPr>
        </p:sp>
      </p:grpSp>
      <p:sp>
        <p:nvSpPr>
          <p:cNvPr id="6" name="TextBox 6"/>
          <p:cNvSpPr txBox="1"/>
          <p:nvPr/>
        </p:nvSpPr>
        <p:spPr>
          <a:xfrm>
            <a:off x="3679586" y="3320035"/>
            <a:ext cx="11252682" cy="1038225"/>
          </a:xfrm>
          <a:prstGeom prst="rect">
            <a:avLst/>
          </a:prstGeom>
        </p:spPr>
        <p:txBody>
          <a:bodyPr lIns="0" tIns="0" rIns="0" bIns="0" rtlCol="0" anchor="t">
            <a:spAutoFit/>
          </a:bodyPr>
          <a:lstStyle/>
          <a:p>
            <a:pPr algn="l">
              <a:lnSpc>
                <a:spcPts val="4050"/>
              </a:lnSpc>
            </a:pPr>
            <a:r>
              <a:rPr lang="en-US" sz="3750" spc="525">
                <a:solidFill>
                  <a:srgbClr val="000000"/>
                </a:solidFill>
                <a:latin typeface="Montserrat"/>
              </a:rPr>
              <a:t>Genital bölgesinde bir sorun olduğundan korkma</a:t>
            </a:r>
          </a:p>
        </p:txBody>
      </p:sp>
      <p:grpSp>
        <p:nvGrpSpPr>
          <p:cNvPr id="7" name="Group 7"/>
          <p:cNvGrpSpPr/>
          <p:nvPr/>
        </p:nvGrpSpPr>
        <p:grpSpPr>
          <a:xfrm>
            <a:off x="3526634" y="4636303"/>
            <a:ext cx="11558588" cy="1425938"/>
            <a:chOff x="0" y="0"/>
            <a:chExt cx="15411450" cy="1901250"/>
          </a:xfrm>
        </p:grpSpPr>
        <p:sp>
          <p:nvSpPr>
            <p:cNvPr id="8" name="Freeform 8"/>
            <p:cNvSpPr/>
            <p:nvPr/>
          </p:nvSpPr>
          <p:spPr>
            <a:xfrm>
              <a:off x="0" y="0"/>
              <a:ext cx="15411450" cy="1901190"/>
            </a:xfrm>
            <a:custGeom>
              <a:avLst/>
              <a:gdLst/>
              <a:ahLst/>
              <a:cxnLst/>
              <a:rect l="l" t="t" r="r" b="b"/>
              <a:pathLst>
                <a:path w="15411450" h="1901190">
                  <a:moveTo>
                    <a:pt x="0" y="316865"/>
                  </a:moveTo>
                  <a:cubicBezTo>
                    <a:pt x="0" y="141859"/>
                    <a:pt x="141859" y="0"/>
                    <a:pt x="316865" y="0"/>
                  </a:cubicBezTo>
                  <a:lnTo>
                    <a:pt x="15094584" y="0"/>
                  </a:lnTo>
                  <a:cubicBezTo>
                    <a:pt x="15269590" y="0"/>
                    <a:pt x="15411450" y="141859"/>
                    <a:pt x="15411450" y="316865"/>
                  </a:cubicBezTo>
                  <a:lnTo>
                    <a:pt x="15411450" y="1584325"/>
                  </a:lnTo>
                  <a:cubicBezTo>
                    <a:pt x="15411450" y="1759331"/>
                    <a:pt x="15269590" y="1901190"/>
                    <a:pt x="15094584" y="1901190"/>
                  </a:cubicBezTo>
                  <a:lnTo>
                    <a:pt x="316865" y="1901190"/>
                  </a:lnTo>
                  <a:cubicBezTo>
                    <a:pt x="141859" y="1901190"/>
                    <a:pt x="0" y="1759331"/>
                    <a:pt x="0" y="1584325"/>
                  </a:cubicBezTo>
                  <a:close/>
                </a:path>
              </a:pathLst>
            </a:custGeom>
            <a:solidFill>
              <a:srgbClr val="FFC786"/>
            </a:solidFill>
          </p:spPr>
        </p:sp>
      </p:grpSp>
      <p:sp>
        <p:nvSpPr>
          <p:cNvPr id="9" name="TextBox 9"/>
          <p:cNvSpPr txBox="1"/>
          <p:nvPr/>
        </p:nvSpPr>
        <p:spPr>
          <a:xfrm>
            <a:off x="3679586" y="4829453"/>
            <a:ext cx="11252682" cy="1068214"/>
          </a:xfrm>
          <a:prstGeom prst="rect">
            <a:avLst/>
          </a:prstGeom>
        </p:spPr>
        <p:txBody>
          <a:bodyPr lIns="0" tIns="0" rIns="0" bIns="0" rtlCol="0" anchor="t">
            <a:spAutoFit/>
          </a:bodyPr>
          <a:lstStyle/>
          <a:p>
            <a:pPr algn="l">
              <a:lnSpc>
                <a:spcPts val="2800"/>
              </a:lnSpc>
            </a:pPr>
            <a:r>
              <a:rPr lang="en-US" sz="2592" spc="362">
                <a:solidFill>
                  <a:srgbClr val="000000"/>
                </a:solidFill>
                <a:latin typeface="Montserrat"/>
              </a:rPr>
              <a:t>Resimlerinde, oyunlarında ya da hayallerinde cinsel istismara uğradığını düşündürecek özelliklerin bulunması</a:t>
            </a:r>
          </a:p>
        </p:txBody>
      </p:sp>
      <p:grpSp>
        <p:nvGrpSpPr>
          <p:cNvPr id="10" name="Group 10"/>
          <p:cNvGrpSpPr/>
          <p:nvPr/>
        </p:nvGrpSpPr>
        <p:grpSpPr>
          <a:xfrm>
            <a:off x="3526634" y="6170241"/>
            <a:ext cx="11558588" cy="1425937"/>
            <a:chOff x="0" y="0"/>
            <a:chExt cx="15411450" cy="1901250"/>
          </a:xfrm>
        </p:grpSpPr>
        <p:sp>
          <p:nvSpPr>
            <p:cNvPr id="11" name="Freeform 11"/>
            <p:cNvSpPr/>
            <p:nvPr/>
          </p:nvSpPr>
          <p:spPr>
            <a:xfrm>
              <a:off x="0" y="0"/>
              <a:ext cx="15411450" cy="1901190"/>
            </a:xfrm>
            <a:custGeom>
              <a:avLst/>
              <a:gdLst/>
              <a:ahLst/>
              <a:cxnLst/>
              <a:rect l="l" t="t" r="r" b="b"/>
              <a:pathLst>
                <a:path w="15411450" h="1901190">
                  <a:moveTo>
                    <a:pt x="0" y="316865"/>
                  </a:moveTo>
                  <a:cubicBezTo>
                    <a:pt x="0" y="141859"/>
                    <a:pt x="141859" y="0"/>
                    <a:pt x="316865" y="0"/>
                  </a:cubicBezTo>
                  <a:lnTo>
                    <a:pt x="15094584" y="0"/>
                  </a:lnTo>
                  <a:cubicBezTo>
                    <a:pt x="15269590" y="0"/>
                    <a:pt x="15411450" y="141859"/>
                    <a:pt x="15411450" y="316865"/>
                  </a:cubicBezTo>
                  <a:lnTo>
                    <a:pt x="15411450" y="1584325"/>
                  </a:lnTo>
                  <a:cubicBezTo>
                    <a:pt x="15411450" y="1759331"/>
                    <a:pt x="15269590" y="1901190"/>
                    <a:pt x="15094584" y="1901190"/>
                  </a:cubicBezTo>
                  <a:lnTo>
                    <a:pt x="316865" y="1901190"/>
                  </a:lnTo>
                  <a:cubicBezTo>
                    <a:pt x="141859" y="1901190"/>
                    <a:pt x="0" y="1759331"/>
                    <a:pt x="0" y="1584325"/>
                  </a:cubicBezTo>
                  <a:close/>
                </a:path>
              </a:pathLst>
            </a:custGeom>
            <a:solidFill>
              <a:srgbClr val="A7A19E"/>
            </a:solidFill>
          </p:spPr>
        </p:sp>
      </p:grpSp>
      <p:sp>
        <p:nvSpPr>
          <p:cNvPr id="12" name="TextBox 12"/>
          <p:cNvSpPr txBox="1"/>
          <p:nvPr/>
        </p:nvSpPr>
        <p:spPr>
          <a:xfrm>
            <a:off x="3679586" y="6427796"/>
            <a:ext cx="11252682" cy="958453"/>
          </a:xfrm>
          <a:prstGeom prst="rect">
            <a:avLst/>
          </a:prstGeom>
        </p:spPr>
        <p:txBody>
          <a:bodyPr lIns="0" tIns="0" rIns="0" bIns="0" rtlCol="0" anchor="t">
            <a:spAutoFit/>
          </a:bodyPr>
          <a:lstStyle/>
          <a:p>
            <a:pPr algn="l">
              <a:lnSpc>
                <a:spcPts val="3796"/>
              </a:lnSpc>
            </a:pPr>
            <a:r>
              <a:rPr lang="en-US" sz="3515" spc="492">
                <a:solidFill>
                  <a:srgbClr val="000000"/>
                </a:solidFill>
                <a:latin typeface="Montserrat"/>
              </a:rPr>
              <a:t>Tuvalet eğitimini kazanmış bir çocuğun altını veya yatağı ıslatmaya başlaması</a:t>
            </a:r>
          </a:p>
        </p:txBody>
      </p:sp>
      <p:grpSp>
        <p:nvGrpSpPr>
          <p:cNvPr id="13" name="Group 13"/>
          <p:cNvGrpSpPr/>
          <p:nvPr/>
        </p:nvGrpSpPr>
        <p:grpSpPr>
          <a:xfrm>
            <a:off x="3526634" y="7704179"/>
            <a:ext cx="11558588" cy="1425937"/>
            <a:chOff x="0" y="0"/>
            <a:chExt cx="15411450" cy="1901250"/>
          </a:xfrm>
        </p:grpSpPr>
        <p:sp>
          <p:nvSpPr>
            <p:cNvPr id="14" name="Freeform 14"/>
            <p:cNvSpPr/>
            <p:nvPr/>
          </p:nvSpPr>
          <p:spPr>
            <a:xfrm>
              <a:off x="0" y="0"/>
              <a:ext cx="15411450" cy="1901190"/>
            </a:xfrm>
            <a:custGeom>
              <a:avLst/>
              <a:gdLst/>
              <a:ahLst/>
              <a:cxnLst/>
              <a:rect l="l" t="t" r="r" b="b"/>
              <a:pathLst>
                <a:path w="15411450" h="1901190">
                  <a:moveTo>
                    <a:pt x="0" y="316865"/>
                  </a:moveTo>
                  <a:cubicBezTo>
                    <a:pt x="0" y="141859"/>
                    <a:pt x="141859" y="0"/>
                    <a:pt x="316865" y="0"/>
                  </a:cubicBezTo>
                  <a:lnTo>
                    <a:pt x="15094584" y="0"/>
                  </a:lnTo>
                  <a:cubicBezTo>
                    <a:pt x="15269590" y="0"/>
                    <a:pt x="15411450" y="141859"/>
                    <a:pt x="15411450" y="316865"/>
                  </a:cubicBezTo>
                  <a:lnTo>
                    <a:pt x="15411450" y="1584325"/>
                  </a:lnTo>
                  <a:cubicBezTo>
                    <a:pt x="15411450" y="1759331"/>
                    <a:pt x="15269590" y="1901190"/>
                    <a:pt x="15094584" y="1901190"/>
                  </a:cubicBezTo>
                  <a:lnTo>
                    <a:pt x="316865" y="1901190"/>
                  </a:lnTo>
                  <a:cubicBezTo>
                    <a:pt x="141859" y="1901190"/>
                    <a:pt x="0" y="1759331"/>
                    <a:pt x="0" y="1584325"/>
                  </a:cubicBezTo>
                  <a:close/>
                </a:path>
              </a:pathLst>
            </a:custGeom>
            <a:solidFill>
              <a:srgbClr val="FFC786"/>
            </a:solidFill>
          </p:spPr>
        </p:sp>
      </p:grpSp>
      <p:sp>
        <p:nvSpPr>
          <p:cNvPr id="15" name="TextBox 15"/>
          <p:cNvSpPr txBox="1"/>
          <p:nvPr/>
        </p:nvSpPr>
        <p:spPr>
          <a:xfrm>
            <a:off x="3679586" y="7897328"/>
            <a:ext cx="11252682" cy="1068214"/>
          </a:xfrm>
          <a:prstGeom prst="rect">
            <a:avLst/>
          </a:prstGeom>
        </p:spPr>
        <p:txBody>
          <a:bodyPr lIns="0" tIns="0" rIns="0" bIns="0" rtlCol="0" anchor="t">
            <a:spAutoFit/>
          </a:bodyPr>
          <a:lstStyle/>
          <a:p>
            <a:pPr algn="l">
              <a:lnSpc>
                <a:spcPts val="2800"/>
              </a:lnSpc>
            </a:pPr>
            <a:r>
              <a:rPr lang="en-US" sz="2592" spc="362">
                <a:solidFill>
                  <a:srgbClr val="000000"/>
                </a:solidFill>
                <a:latin typeface="Montserrat"/>
              </a:rPr>
              <a:t>Regresif semptomların varlığı (kendine zarar verici davranışlar, bebeklik davranışları, bebek gibi konuşma)</a:t>
            </a:r>
          </a:p>
        </p:txBody>
      </p:sp>
      <p:grpSp>
        <p:nvGrpSpPr>
          <p:cNvPr id="16" name="Group 16"/>
          <p:cNvGrpSpPr/>
          <p:nvPr/>
        </p:nvGrpSpPr>
        <p:grpSpPr>
          <a:xfrm>
            <a:off x="1708150" y="9410700"/>
            <a:ext cx="15087600" cy="40482"/>
            <a:chOff x="0" y="0"/>
            <a:chExt cx="20116800" cy="53976"/>
          </a:xfrm>
        </p:grpSpPr>
        <p:sp>
          <p:nvSpPr>
            <p:cNvPr id="17" name="Freeform 17"/>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745373" y="8555697"/>
            <a:ext cx="15087600" cy="40482"/>
            <a:chOff x="0" y="0"/>
            <a:chExt cx="20116800" cy="53976"/>
          </a:xfrm>
        </p:grpSpPr>
        <p:sp>
          <p:nvSpPr>
            <p:cNvPr id="3" name="Freeform 3"/>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grpSp>
        <p:nvGrpSpPr>
          <p:cNvPr id="4" name="Group 4"/>
          <p:cNvGrpSpPr/>
          <p:nvPr/>
        </p:nvGrpSpPr>
        <p:grpSpPr>
          <a:xfrm>
            <a:off x="4067436" y="2590255"/>
            <a:ext cx="11557284" cy="1679535"/>
            <a:chOff x="0" y="0"/>
            <a:chExt cx="15409712" cy="2239380"/>
          </a:xfrm>
        </p:grpSpPr>
        <p:sp>
          <p:nvSpPr>
            <p:cNvPr id="5" name="Freeform 5"/>
            <p:cNvSpPr/>
            <p:nvPr/>
          </p:nvSpPr>
          <p:spPr>
            <a:xfrm>
              <a:off x="0" y="0"/>
              <a:ext cx="15409672" cy="2239391"/>
            </a:xfrm>
            <a:custGeom>
              <a:avLst/>
              <a:gdLst/>
              <a:ahLst/>
              <a:cxnLst/>
              <a:rect l="l" t="t" r="r" b="b"/>
              <a:pathLst>
                <a:path w="15409672" h="2239391">
                  <a:moveTo>
                    <a:pt x="0" y="373253"/>
                  </a:moveTo>
                  <a:cubicBezTo>
                    <a:pt x="0" y="167132"/>
                    <a:pt x="167132" y="0"/>
                    <a:pt x="373253" y="0"/>
                  </a:cubicBezTo>
                  <a:lnTo>
                    <a:pt x="15036419" y="0"/>
                  </a:lnTo>
                  <a:cubicBezTo>
                    <a:pt x="15242539" y="0"/>
                    <a:pt x="15409672" y="167132"/>
                    <a:pt x="15409672" y="373253"/>
                  </a:cubicBezTo>
                  <a:lnTo>
                    <a:pt x="15409672" y="1866138"/>
                  </a:lnTo>
                  <a:cubicBezTo>
                    <a:pt x="15409672" y="2072259"/>
                    <a:pt x="15242539" y="2239391"/>
                    <a:pt x="15036419" y="2239391"/>
                  </a:cubicBezTo>
                  <a:lnTo>
                    <a:pt x="373253" y="2239391"/>
                  </a:lnTo>
                  <a:cubicBezTo>
                    <a:pt x="167132" y="2239391"/>
                    <a:pt x="0" y="2072259"/>
                    <a:pt x="0" y="1866138"/>
                  </a:cubicBezTo>
                  <a:close/>
                </a:path>
              </a:pathLst>
            </a:custGeom>
            <a:solidFill>
              <a:srgbClr val="FFC786"/>
            </a:solidFill>
          </p:spPr>
        </p:sp>
      </p:grpSp>
      <p:sp>
        <p:nvSpPr>
          <p:cNvPr id="6" name="TextBox 6"/>
          <p:cNvSpPr txBox="1"/>
          <p:nvPr/>
        </p:nvSpPr>
        <p:spPr>
          <a:xfrm>
            <a:off x="4248008" y="2874244"/>
            <a:ext cx="11196140" cy="1159183"/>
          </a:xfrm>
          <a:prstGeom prst="rect">
            <a:avLst/>
          </a:prstGeom>
        </p:spPr>
        <p:txBody>
          <a:bodyPr lIns="0" tIns="0" rIns="0" bIns="0" rtlCol="0" anchor="t">
            <a:spAutoFit/>
          </a:bodyPr>
          <a:lstStyle/>
          <a:p>
            <a:pPr algn="l">
              <a:lnSpc>
                <a:spcPts val="4521"/>
              </a:lnSpc>
            </a:pPr>
            <a:r>
              <a:rPr lang="en-US" sz="4186">
                <a:solidFill>
                  <a:srgbClr val="000000"/>
                </a:solidFill>
                <a:latin typeface="Montserrat"/>
              </a:rPr>
              <a:t>Bu belirtilerden hiç biri çocuk istismarının kesin ve net göstergesi değildir. </a:t>
            </a:r>
          </a:p>
        </p:txBody>
      </p:sp>
      <p:grpSp>
        <p:nvGrpSpPr>
          <p:cNvPr id="7" name="Group 7"/>
          <p:cNvGrpSpPr/>
          <p:nvPr/>
        </p:nvGrpSpPr>
        <p:grpSpPr>
          <a:xfrm>
            <a:off x="4067436" y="4395070"/>
            <a:ext cx="11557284" cy="1679535"/>
            <a:chOff x="0" y="0"/>
            <a:chExt cx="15409712" cy="2239380"/>
          </a:xfrm>
        </p:grpSpPr>
        <p:sp>
          <p:nvSpPr>
            <p:cNvPr id="8" name="Freeform 8"/>
            <p:cNvSpPr/>
            <p:nvPr/>
          </p:nvSpPr>
          <p:spPr>
            <a:xfrm>
              <a:off x="0" y="0"/>
              <a:ext cx="15409672" cy="2239391"/>
            </a:xfrm>
            <a:custGeom>
              <a:avLst/>
              <a:gdLst/>
              <a:ahLst/>
              <a:cxnLst/>
              <a:rect l="l" t="t" r="r" b="b"/>
              <a:pathLst>
                <a:path w="15409672" h="2239391">
                  <a:moveTo>
                    <a:pt x="0" y="373253"/>
                  </a:moveTo>
                  <a:cubicBezTo>
                    <a:pt x="0" y="167132"/>
                    <a:pt x="167132" y="0"/>
                    <a:pt x="373253" y="0"/>
                  </a:cubicBezTo>
                  <a:lnTo>
                    <a:pt x="15036419" y="0"/>
                  </a:lnTo>
                  <a:cubicBezTo>
                    <a:pt x="15242539" y="0"/>
                    <a:pt x="15409672" y="167132"/>
                    <a:pt x="15409672" y="373253"/>
                  </a:cubicBezTo>
                  <a:lnTo>
                    <a:pt x="15409672" y="1866138"/>
                  </a:lnTo>
                  <a:cubicBezTo>
                    <a:pt x="15409672" y="2072259"/>
                    <a:pt x="15242539" y="2239391"/>
                    <a:pt x="15036419" y="2239391"/>
                  </a:cubicBezTo>
                  <a:lnTo>
                    <a:pt x="373253" y="2239391"/>
                  </a:lnTo>
                  <a:cubicBezTo>
                    <a:pt x="167132" y="2239391"/>
                    <a:pt x="0" y="2072259"/>
                    <a:pt x="0" y="1866138"/>
                  </a:cubicBezTo>
                  <a:close/>
                </a:path>
              </a:pathLst>
            </a:custGeom>
            <a:solidFill>
              <a:srgbClr val="FFC786"/>
            </a:solidFill>
          </p:spPr>
        </p:sp>
      </p:grpSp>
      <p:sp>
        <p:nvSpPr>
          <p:cNvPr id="9" name="TextBox 9"/>
          <p:cNvSpPr txBox="1"/>
          <p:nvPr/>
        </p:nvSpPr>
        <p:spPr>
          <a:xfrm>
            <a:off x="4248008" y="4749189"/>
            <a:ext cx="11196140" cy="1018924"/>
          </a:xfrm>
          <a:prstGeom prst="rect">
            <a:avLst/>
          </a:prstGeom>
        </p:spPr>
        <p:txBody>
          <a:bodyPr lIns="0" tIns="0" rIns="0" bIns="0" rtlCol="0" anchor="t">
            <a:spAutoFit/>
          </a:bodyPr>
          <a:lstStyle/>
          <a:p>
            <a:pPr algn="l">
              <a:lnSpc>
                <a:spcPts val="4032"/>
              </a:lnSpc>
            </a:pPr>
            <a:r>
              <a:rPr lang="en-US" sz="3733">
                <a:solidFill>
                  <a:srgbClr val="000000"/>
                </a:solidFill>
                <a:latin typeface="Montserrat"/>
              </a:rPr>
              <a:t>Çocuklar farklı sebeplerle de böyle davranabilir, patolojik davranış değişikleri gösterebilir. </a:t>
            </a:r>
          </a:p>
        </p:txBody>
      </p:sp>
      <p:grpSp>
        <p:nvGrpSpPr>
          <p:cNvPr id="10" name="Group 10"/>
          <p:cNvGrpSpPr/>
          <p:nvPr/>
        </p:nvGrpSpPr>
        <p:grpSpPr>
          <a:xfrm>
            <a:off x="4067436" y="6199887"/>
            <a:ext cx="11557284" cy="1679535"/>
            <a:chOff x="0" y="0"/>
            <a:chExt cx="15409712" cy="2239380"/>
          </a:xfrm>
        </p:grpSpPr>
        <p:sp>
          <p:nvSpPr>
            <p:cNvPr id="11" name="Freeform 11"/>
            <p:cNvSpPr/>
            <p:nvPr/>
          </p:nvSpPr>
          <p:spPr>
            <a:xfrm>
              <a:off x="0" y="0"/>
              <a:ext cx="15409672" cy="2239391"/>
            </a:xfrm>
            <a:custGeom>
              <a:avLst/>
              <a:gdLst/>
              <a:ahLst/>
              <a:cxnLst/>
              <a:rect l="l" t="t" r="r" b="b"/>
              <a:pathLst>
                <a:path w="15409672" h="2239391">
                  <a:moveTo>
                    <a:pt x="0" y="373253"/>
                  </a:moveTo>
                  <a:cubicBezTo>
                    <a:pt x="0" y="167132"/>
                    <a:pt x="167132" y="0"/>
                    <a:pt x="373253" y="0"/>
                  </a:cubicBezTo>
                  <a:lnTo>
                    <a:pt x="15036419" y="0"/>
                  </a:lnTo>
                  <a:cubicBezTo>
                    <a:pt x="15242539" y="0"/>
                    <a:pt x="15409672" y="167132"/>
                    <a:pt x="15409672" y="373253"/>
                  </a:cubicBezTo>
                  <a:lnTo>
                    <a:pt x="15409672" y="1866138"/>
                  </a:lnTo>
                  <a:cubicBezTo>
                    <a:pt x="15409672" y="2072259"/>
                    <a:pt x="15242539" y="2239391"/>
                    <a:pt x="15036419" y="2239391"/>
                  </a:cubicBezTo>
                  <a:lnTo>
                    <a:pt x="373253" y="2239391"/>
                  </a:lnTo>
                  <a:cubicBezTo>
                    <a:pt x="167132" y="2239391"/>
                    <a:pt x="0" y="2072259"/>
                    <a:pt x="0" y="1866138"/>
                  </a:cubicBezTo>
                  <a:close/>
                </a:path>
              </a:pathLst>
            </a:custGeom>
            <a:solidFill>
              <a:srgbClr val="FFC786"/>
            </a:solidFill>
          </p:spPr>
        </p:sp>
      </p:grpSp>
      <p:sp>
        <p:nvSpPr>
          <p:cNvPr id="12" name="TextBox 12"/>
          <p:cNvSpPr txBox="1"/>
          <p:nvPr/>
        </p:nvSpPr>
        <p:spPr>
          <a:xfrm>
            <a:off x="4248008" y="6503133"/>
            <a:ext cx="11196140" cy="1130194"/>
          </a:xfrm>
          <a:prstGeom prst="rect">
            <a:avLst/>
          </a:prstGeom>
        </p:spPr>
        <p:txBody>
          <a:bodyPr lIns="0" tIns="0" rIns="0" bIns="0" rtlCol="0" anchor="t">
            <a:spAutoFit/>
          </a:bodyPr>
          <a:lstStyle/>
          <a:p>
            <a:pPr algn="l">
              <a:lnSpc>
                <a:spcPts val="4492"/>
              </a:lnSpc>
            </a:pPr>
            <a:r>
              <a:rPr lang="en-US" sz="4159">
                <a:solidFill>
                  <a:srgbClr val="000000"/>
                </a:solidFill>
                <a:latin typeface="Montserrat"/>
              </a:rPr>
              <a:t>Ancak, bu belirtilerin fark edilmesi halinde istismar olasılığını da düşünmek gerekir. </a:t>
            </a:r>
          </a:p>
        </p:txBody>
      </p:sp>
      <p:grpSp>
        <p:nvGrpSpPr>
          <p:cNvPr id="13" name="Group 13"/>
          <p:cNvGrpSpPr/>
          <p:nvPr/>
        </p:nvGrpSpPr>
        <p:grpSpPr>
          <a:xfrm>
            <a:off x="1218291" y="1625848"/>
            <a:ext cx="15087600" cy="40482"/>
            <a:chOff x="0" y="0"/>
            <a:chExt cx="20116800" cy="53976"/>
          </a:xfrm>
        </p:grpSpPr>
        <p:sp>
          <p:nvSpPr>
            <p:cNvPr id="14" name="Freeform 14"/>
            <p:cNvSpPr/>
            <p:nvPr/>
          </p:nvSpPr>
          <p:spPr>
            <a:xfrm>
              <a:off x="0" y="0"/>
              <a:ext cx="20116800" cy="53975"/>
            </a:xfrm>
            <a:custGeom>
              <a:avLst/>
              <a:gdLst/>
              <a:ahLst/>
              <a:cxnLst/>
              <a:rect l="l" t="t" r="r" b="b"/>
              <a:pathLst>
                <a:path w="20116800" h="53975">
                  <a:moveTo>
                    <a:pt x="0" y="0"/>
                  </a:moveTo>
                  <a:lnTo>
                    <a:pt x="20116800" y="0"/>
                  </a:lnTo>
                  <a:lnTo>
                    <a:pt x="20116800" y="53975"/>
                  </a:lnTo>
                  <a:lnTo>
                    <a:pt x="0" y="53975"/>
                  </a:lnTo>
                  <a:close/>
                </a:path>
              </a:pathLst>
            </a:custGeom>
            <a:solidFill>
              <a:srgbClr val="2E2D2D"/>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13261" y="390525"/>
            <a:ext cx="12161520" cy="638175"/>
          </a:xfrm>
          <a:prstGeom prst="rect">
            <a:avLst/>
          </a:prstGeom>
        </p:spPr>
        <p:txBody>
          <a:bodyPr lIns="0" tIns="0" rIns="0" bIns="0" rtlCol="0" anchor="t">
            <a:spAutoFit/>
          </a:bodyPr>
          <a:lstStyle/>
          <a:p>
            <a:pPr algn="ctr">
              <a:lnSpc>
                <a:spcPts val="5040"/>
              </a:lnSpc>
            </a:pPr>
            <a:r>
              <a:rPr lang="en-US" sz="4200">
                <a:solidFill>
                  <a:srgbClr val="000000"/>
                </a:solidFill>
                <a:latin typeface="Noto Serif Display Light"/>
              </a:rPr>
              <a:t>Cinsel İstismar İle İlgili Yanlış Düşünceler </a:t>
            </a:r>
          </a:p>
        </p:txBody>
      </p:sp>
      <p:grpSp>
        <p:nvGrpSpPr>
          <p:cNvPr id="3" name="Group 3"/>
          <p:cNvGrpSpPr/>
          <p:nvPr/>
        </p:nvGrpSpPr>
        <p:grpSpPr>
          <a:xfrm>
            <a:off x="1555751" y="1028700"/>
            <a:ext cx="6348412" cy="8620125"/>
            <a:chOff x="0" y="0"/>
            <a:chExt cx="8464550" cy="11493500"/>
          </a:xfrm>
        </p:grpSpPr>
        <p:sp>
          <p:nvSpPr>
            <p:cNvPr id="4" name="Freeform 4"/>
            <p:cNvSpPr/>
            <p:nvPr/>
          </p:nvSpPr>
          <p:spPr>
            <a:xfrm>
              <a:off x="57150" y="57150"/>
              <a:ext cx="8350250" cy="11379200"/>
            </a:xfrm>
            <a:custGeom>
              <a:avLst/>
              <a:gdLst/>
              <a:ahLst/>
              <a:cxnLst/>
              <a:rect l="l" t="t" r="r" b="b"/>
              <a:pathLst>
                <a:path w="8350250" h="11379200">
                  <a:moveTo>
                    <a:pt x="0" y="1396746"/>
                  </a:moveTo>
                  <a:cubicBezTo>
                    <a:pt x="0" y="625348"/>
                    <a:pt x="623062" y="0"/>
                    <a:pt x="1391793" y="0"/>
                  </a:cubicBezTo>
                  <a:lnTo>
                    <a:pt x="6958457" y="0"/>
                  </a:lnTo>
                  <a:cubicBezTo>
                    <a:pt x="7727188" y="0"/>
                    <a:pt x="8350250" y="625348"/>
                    <a:pt x="8350250" y="1396746"/>
                  </a:cubicBezTo>
                  <a:lnTo>
                    <a:pt x="8350250" y="9982454"/>
                  </a:lnTo>
                  <a:cubicBezTo>
                    <a:pt x="8350250" y="10753852"/>
                    <a:pt x="7727188" y="11379200"/>
                    <a:pt x="6958457" y="11379200"/>
                  </a:cubicBezTo>
                  <a:lnTo>
                    <a:pt x="1391793" y="11379200"/>
                  </a:lnTo>
                  <a:cubicBezTo>
                    <a:pt x="623062" y="11379200"/>
                    <a:pt x="0" y="10753852"/>
                    <a:pt x="0" y="9982454"/>
                  </a:cubicBezTo>
                  <a:close/>
                </a:path>
              </a:pathLst>
            </a:custGeom>
            <a:solidFill>
              <a:srgbClr val="FFC786"/>
            </a:solidFill>
          </p:spPr>
        </p:sp>
        <p:sp>
          <p:nvSpPr>
            <p:cNvPr id="5" name="Freeform 5"/>
            <p:cNvSpPr/>
            <p:nvPr/>
          </p:nvSpPr>
          <p:spPr>
            <a:xfrm>
              <a:off x="0" y="0"/>
              <a:ext cx="8464550" cy="11493500"/>
            </a:xfrm>
            <a:custGeom>
              <a:avLst/>
              <a:gdLst/>
              <a:ahLst/>
              <a:cxnLst/>
              <a:rect l="l" t="t" r="r" b="b"/>
              <a:pathLst>
                <a:path w="8464550" h="11493500">
                  <a:moveTo>
                    <a:pt x="0" y="1453896"/>
                  </a:moveTo>
                  <a:cubicBezTo>
                    <a:pt x="0" y="651129"/>
                    <a:pt x="648462" y="0"/>
                    <a:pt x="1448943" y="0"/>
                  </a:cubicBezTo>
                  <a:lnTo>
                    <a:pt x="7015607" y="0"/>
                  </a:lnTo>
                  <a:lnTo>
                    <a:pt x="7015607" y="57150"/>
                  </a:lnTo>
                  <a:lnTo>
                    <a:pt x="7015607" y="0"/>
                  </a:lnTo>
                  <a:cubicBezTo>
                    <a:pt x="7816088" y="0"/>
                    <a:pt x="8464550" y="651129"/>
                    <a:pt x="8464550" y="1453896"/>
                  </a:cubicBezTo>
                  <a:lnTo>
                    <a:pt x="8407400" y="1453896"/>
                  </a:lnTo>
                  <a:lnTo>
                    <a:pt x="8464550" y="1453896"/>
                  </a:lnTo>
                  <a:lnTo>
                    <a:pt x="8464550" y="10039604"/>
                  </a:lnTo>
                  <a:lnTo>
                    <a:pt x="8407400" y="10039604"/>
                  </a:lnTo>
                  <a:lnTo>
                    <a:pt x="8464550" y="10039604"/>
                  </a:lnTo>
                  <a:cubicBezTo>
                    <a:pt x="8464550" y="10842371"/>
                    <a:pt x="7816088" y="11493500"/>
                    <a:pt x="7015607" y="11493500"/>
                  </a:cubicBezTo>
                  <a:lnTo>
                    <a:pt x="7015607" y="11436350"/>
                  </a:lnTo>
                  <a:lnTo>
                    <a:pt x="7015607" y="11493500"/>
                  </a:lnTo>
                  <a:lnTo>
                    <a:pt x="1448943" y="11493500"/>
                  </a:lnTo>
                  <a:lnTo>
                    <a:pt x="1448943" y="11436350"/>
                  </a:lnTo>
                  <a:lnTo>
                    <a:pt x="1448943" y="11493500"/>
                  </a:lnTo>
                  <a:cubicBezTo>
                    <a:pt x="648462" y="11493500"/>
                    <a:pt x="0" y="10842371"/>
                    <a:pt x="0" y="10039604"/>
                  </a:cubicBezTo>
                  <a:lnTo>
                    <a:pt x="0" y="1453896"/>
                  </a:lnTo>
                  <a:lnTo>
                    <a:pt x="57150" y="1453896"/>
                  </a:lnTo>
                  <a:lnTo>
                    <a:pt x="0" y="1453896"/>
                  </a:lnTo>
                  <a:moveTo>
                    <a:pt x="114300" y="1453896"/>
                  </a:moveTo>
                  <a:lnTo>
                    <a:pt x="114300" y="10039604"/>
                  </a:lnTo>
                  <a:lnTo>
                    <a:pt x="57150" y="10039604"/>
                  </a:lnTo>
                  <a:lnTo>
                    <a:pt x="114300" y="10039604"/>
                  </a:lnTo>
                  <a:cubicBezTo>
                    <a:pt x="114300" y="10779633"/>
                    <a:pt x="711962" y="11379200"/>
                    <a:pt x="1448943" y="11379200"/>
                  </a:cubicBezTo>
                  <a:lnTo>
                    <a:pt x="7015607" y="11379200"/>
                  </a:lnTo>
                  <a:cubicBezTo>
                    <a:pt x="7752461" y="11379200"/>
                    <a:pt x="8350250" y="10779633"/>
                    <a:pt x="8350250" y="10039604"/>
                  </a:cubicBezTo>
                  <a:lnTo>
                    <a:pt x="8350250" y="1453896"/>
                  </a:lnTo>
                  <a:cubicBezTo>
                    <a:pt x="8350250" y="713867"/>
                    <a:pt x="7752588" y="114300"/>
                    <a:pt x="7015607" y="114300"/>
                  </a:cubicBezTo>
                  <a:lnTo>
                    <a:pt x="1448943" y="114300"/>
                  </a:lnTo>
                  <a:lnTo>
                    <a:pt x="1448943" y="57150"/>
                  </a:lnTo>
                  <a:lnTo>
                    <a:pt x="1448943" y="114300"/>
                  </a:lnTo>
                  <a:cubicBezTo>
                    <a:pt x="711962" y="114300"/>
                    <a:pt x="114300" y="713867"/>
                    <a:pt x="114300" y="1453896"/>
                  </a:cubicBezTo>
                  <a:close/>
                </a:path>
              </a:pathLst>
            </a:custGeom>
            <a:solidFill>
              <a:srgbClr val="F6F6F6"/>
            </a:solidFill>
          </p:spPr>
        </p:sp>
      </p:grpSp>
      <p:grpSp>
        <p:nvGrpSpPr>
          <p:cNvPr id="6" name="Group 6"/>
          <p:cNvGrpSpPr/>
          <p:nvPr/>
        </p:nvGrpSpPr>
        <p:grpSpPr>
          <a:xfrm>
            <a:off x="9360694" y="1075135"/>
            <a:ext cx="6350794" cy="8527256"/>
            <a:chOff x="0" y="0"/>
            <a:chExt cx="8467726" cy="11369674"/>
          </a:xfrm>
        </p:grpSpPr>
        <p:sp>
          <p:nvSpPr>
            <p:cNvPr id="7" name="Freeform 7"/>
            <p:cNvSpPr/>
            <p:nvPr/>
          </p:nvSpPr>
          <p:spPr>
            <a:xfrm>
              <a:off x="57150" y="57150"/>
              <a:ext cx="8353552" cy="11255375"/>
            </a:xfrm>
            <a:custGeom>
              <a:avLst/>
              <a:gdLst/>
              <a:ahLst/>
              <a:cxnLst/>
              <a:rect l="l" t="t" r="r" b="b"/>
              <a:pathLst>
                <a:path w="8353552" h="11255375">
                  <a:moveTo>
                    <a:pt x="0" y="1397127"/>
                  </a:moveTo>
                  <a:cubicBezTo>
                    <a:pt x="0" y="625475"/>
                    <a:pt x="623316" y="0"/>
                    <a:pt x="1392301" y="0"/>
                  </a:cubicBezTo>
                  <a:lnTo>
                    <a:pt x="6961251" y="0"/>
                  </a:lnTo>
                  <a:cubicBezTo>
                    <a:pt x="7730236" y="0"/>
                    <a:pt x="8353552" y="625475"/>
                    <a:pt x="8353552" y="1397127"/>
                  </a:cubicBezTo>
                  <a:lnTo>
                    <a:pt x="8353552" y="9858248"/>
                  </a:lnTo>
                  <a:cubicBezTo>
                    <a:pt x="8353552" y="10629900"/>
                    <a:pt x="7730236" y="11255375"/>
                    <a:pt x="6961251" y="11255375"/>
                  </a:cubicBezTo>
                  <a:lnTo>
                    <a:pt x="1392301" y="11255375"/>
                  </a:lnTo>
                  <a:cubicBezTo>
                    <a:pt x="623316" y="11255375"/>
                    <a:pt x="0" y="10629900"/>
                    <a:pt x="0" y="9858248"/>
                  </a:cubicBezTo>
                  <a:close/>
                </a:path>
              </a:pathLst>
            </a:custGeom>
            <a:solidFill>
              <a:srgbClr val="FFC786"/>
            </a:solidFill>
          </p:spPr>
        </p:sp>
        <p:sp>
          <p:nvSpPr>
            <p:cNvPr id="8" name="Freeform 8"/>
            <p:cNvSpPr/>
            <p:nvPr/>
          </p:nvSpPr>
          <p:spPr>
            <a:xfrm>
              <a:off x="0" y="0"/>
              <a:ext cx="8467852" cy="11369675"/>
            </a:xfrm>
            <a:custGeom>
              <a:avLst/>
              <a:gdLst/>
              <a:ahLst/>
              <a:cxnLst/>
              <a:rect l="l" t="t" r="r" b="b"/>
              <a:pathLst>
                <a:path w="8467852" h="11369675">
                  <a:moveTo>
                    <a:pt x="0" y="1454277"/>
                  </a:moveTo>
                  <a:cubicBezTo>
                    <a:pt x="0" y="651256"/>
                    <a:pt x="648716" y="0"/>
                    <a:pt x="1449451" y="0"/>
                  </a:cubicBezTo>
                  <a:lnTo>
                    <a:pt x="7018401" y="0"/>
                  </a:lnTo>
                  <a:lnTo>
                    <a:pt x="7018401" y="57150"/>
                  </a:lnTo>
                  <a:lnTo>
                    <a:pt x="7018401" y="0"/>
                  </a:lnTo>
                  <a:cubicBezTo>
                    <a:pt x="7819136" y="0"/>
                    <a:pt x="8467852" y="651256"/>
                    <a:pt x="8467852" y="1454277"/>
                  </a:cubicBezTo>
                  <a:lnTo>
                    <a:pt x="8410702" y="1454277"/>
                  </a:lnTo>
                  <a:lnTo>
                    <a:pt x="8467852" y="1454277"/>
                  </a:lnTo>
                  <a:lnTo>
                    <a:pt x="8467852" y="9915398"/>
                  </a:lnTo>
                  <a:lnTo>
                    <a:pt x="8410702" y="9915398"/>
                  </a:lnTo>
                  <a:lnTo>
                    <a:pt x="8467852" y="9915398"/>
                  </a:lnTo>
                  <a:cubicBezTo>
                    <a:pt x="8467852" y="10718419"/>
                    <a:pt x="7819136" y="11369675"/>
                    <a:pt x="7018401" y="11369675"/>
                  </a:cubicBezTo>
                  <a:lnTo>
                    <a:pt x="7018401" y="11312525"/>
                  </a:lnTo>
                  <a:lnTo>
                    <a:pt x="7018401" y="11369675"/>
                  </a:lnTo>
                  <a:lnTo>
                    <a:pt x="1449451" y="11369675"/>
                  </a:lnTo>
                  <a:lnTo>
                    <a:pt x="1449451" y="11312525"/>
                  </a:lnTo>
                  <a:lnTo>
                    <a:pt x="1449451" y="11369675"/>
                  </a:lnTo>
                  <a:cubicBezTo>
                    <a:pt x="648716" y="11369675"/>
                    <a:pt x="0" y="10718419"/>
                    <a:pt x="0" y="9915398"/>
                  </a:cubicBezTo>
                  <a:lnTo>
                    <a:pt x="0" y="1454277"/>
                  </a:lnTo>
                  <a:lnTo>
                    <a:pt x="57150" y="1454277"/>
                  </a:lnTo>
                  <a:lnTo>
                    <a:pt x="0" y="1454277"/>
                  </a:lnTo>
                  <a:moveTo>
                    <a:pt x="114300" y="1454277"/>
                  </a:moveTo>
                  <a:lnTo>
                    <a:pt x="114300" y="9915398"/>
                  </a:lnTo>
                  <a:lnTo>
                    <a:pt x="57150" y="9915398"/>
                  </a:lnTo>
                  <a:lnTo>
                    <a:pt x="114300" y="9915398"/>
                  </a:lnTo>
                  <a:cubicBezTo>
                    <a:pt x="114300" y="10655681"/>
                    <a:pt x="712216" y="11255375"/>
                    <a:pt x="1449451" y="11255375"/>
                  </a:cubicBezTo>
                  <a:lnTo>
                    <a:pt x="7018401" y="11255375"/>
                  </a:lnTo>
                  <a:cubicBezTo>
                    <a:pt x="7755636" y="11255375"/>
                    <a:pt x="8353552" y="10655681"/>
                    <a:pt x="8353552" y="9915398"/>
                  </a:cubicBezTo>
                  <a:lnTo>
                    <a:pt x="8353552" y="1454277"/>
                  </a:lnTo>
                  <a:cubicBezTo>
                    <a:pt x="8353425" y="713994"/>
                    <a:pt x="7755509" y="114300"/>
                    <a:pt x="7018274" y="114300"/>
                  </a:cubicBezTo>
                  <a:lnTo>
                    <a:pt x="1449451" y="114300"/>
                  </a:lnTo>
                  <a:lnTo>
                    <a:pt x="1449451" y="57150"/>
                  </a:lnTo>
                  <a:lnTo>
                    <a:pt x="1449451" y="114300"/>
                  </a:lnTo>
                  <a:cubicBezTo>
                    <a:pt x="712216" y="114300"/>
                    <a:pt x="114300" y="713994"/>
                    <a:pt x="114300" y="1454277"/>
                  </a:cubicBezTo>
                  <a:close/>
                </a:path>
              </a:pathLst>
            </a:custGeom>
            <a:solidFill>
              <a:srgbClr val="F6F6F6"/>
            </a:solidFill>
          </p:spPr>
        </p:sp>
      </p:grpSp>
      <p:sp>
        <p:nvSpPr>
          <p:cNvPr id="9" name="TextBox 9"/>
          <p:cNvSpPr txBox="1"/>
          <p:nvPr/>
        </p:nvSpPr>
        <p:spPr>
          <a:xfrm>
            <a:off x="2594855" y="1734029"/>
            <a:ext cx="4679632" cy="542925"/>
          </a:xfrm>
          <a:prstGeom prst="rect">
            <a:avLst/>
          </a:prstGeom>
        </p:spPr>
        <p:txBody>
          <a:bodyPr lIns="0" tIns="0" rIns="0" bIns="0" rtlCol="0" anchor="t">
            <a:spAutoFit/>
          </a:bodyPr>
          <a:lstStyle/>
          <a:p>
            <a:pPr algn="ctr">
              <a:lnSpc>
                <a:spcPts val="4320"/>
              </a:lnSpc>
            </a:pPr>
            <a:r>
              <a:rPr lang="en-US" sz="3600">
                <a:solidFill>
                  <a:srgbClr val="000000"/>
                </a:solidFill>
                <a:latin typeface="Montserrat"/>
              </a:rPr>
              <a:t>Yanlış </a:t>
            </a:r>
          </a:p>
        </p:txBody>
      </p:sp>
      <p:sp>
        <p:nvSpPr>
          <p:cNvPr id="10" name="TextBox 10"/>
          <p:cNvSpPr txBox="1"/>
          <p:nvPr/>
        </p:nvSpPr>
        <p:spPr>
          <a:xfrm>
            <a:off x="10268902" y="1734029"/>
            <a:ext cx="4677252" cy="542925"/>
          </a:xfrm>
          <a:prstGeom prst="rect">
            <a:avLst/>
          </a:prstGeom>
        </p:spPr>
        <p:txBody>
          <a:bodyPr lIns="0" tIns="0" rIns="0" bIns="0" rtlCol="0" anchor="t">
            <a:spAutoFit/>
          </a:bodyPr>
          <a:lstStyle/>
          <a:p>
            <a:pPr algn="ctr">
              <a:lnSpc>
                <a:spcPts val="4320"/>
              </a:lnSpc>
            </a:pPr>
            <a:r>
              <a:rPr lang="en-US" sz="3600">
                <a:solidFill>
                  <a:srgbClr val="000000"/>
                </a:solidFill>
                <a:latin typeface="Montserrat"/>
              </a:rPr>
              <a:t>Doğru</a:t>
            </a:r>
          </a:p>
        </p:txBody>
      </p:sp>
      <p:sp>
        <p:nvSpPr>
          <p:cNvPr id="11" name="TextBox 11"/>
          <p:cNvSpPr txBox="1"/>
          <p:nvPr/>
        </p:nvSpPr>
        <p:spPr>
          <a:xfrm>
            <a:off x="2176193" y="2517457"/>
            <a:ext cx="5327332" cy="6315075"/>
          </a:xfrm>
          <a:prstGeom prst="rect">
            <a:avLst/>
          </a:prstGeom>
        </p:spPr>
        <p:txBody>
          <a:bodyPr lIns="0" tIns="0" rIns="0" bIns="0" rtlCol="0" anchor="t">
            <a:spAutoFit/>
          </a:bodyPr>
          <a:lstStyle/>
          <a:p>
            <a:pPr marL="443332" lvl="1" indent="-221666" algn="just">
              <a:lnSpc>
                <a:spcPts val="2939"/>
              </a:lnSpc>
              <a:buFont typeface="Arial"/>
              <a:buChar char="•"/>
            </a:pPr>
            <a:r>
              <a:rPr lang="en-US" sz="2449" spc="342">
                <a:solidFill>
                  <a:srgbClr val="000000"/>
                </a:solidFill>
                <a:latin typeface="Montserrat"/>
              </a:rPr>
              <a:t>Çocuklar cinsel istismarı hayal güçlerinin genişliği ile uydururlar.</a:t>
            </a:r>
          </a:p>
          <a:p>
            <a:pPr marL="443332" lvl="1" indent="-221666" algn="just">
              <a:lnSpc>
                <a:spcPts val="2939"/>
              </a:lnSpc>
            </a:pPr>
            <a:endParaRPr lang="en-US" sz="2449" spc="342">
              <a:solidFill>
                <a:srgbClr val="000000"/>
              </a:solidFill>
              <a:latin typeface="Montserrat"/>
            </a:endParaRPr>
          </a:p>
          <a:p>
            <a:pPr marL="443332" lvl="1" indent="-221666" algn="just">
              <a:lnSpc>
                <a:spcPts val="2939"/>
              </a:lnSpc>
              <a:buFont typeface="Arial"/>
              <a:buChar char="•"/>
            </a:pPr>
            <a:r>
              <a:rPr lang="en-US" sz="2449" spc="342">
                <a:solidFill>
                  <a:srgbClr val="000000"/>
                </a:solidFill>
                <a:latin typeface="Montserrat"/>
              </a:rPr>
              <a:t>İlgi çekmeye çalışan çocuklar, şirin ve cazip kız çocukları, evden kaçan çocuklar, ihmal edilmiş çocuklar potansiyel mağdurlardır.</a:t>
            </a:r>
          </a:p>
          <a:p>
            <a:pPr marL="443332" lvl="1" indent="-221666" algn="just">
              <a:lnSpc>
                <a:spcPts val="2939"/>
              </a:lnSpc>
            </a:pPr>
            <a:endParaRPr lang="en-US" sz="2449" spc="342">
              <a:solidFill>
                <a:srgbClr val="000000"/>
              </a:solidFill>
              <a:latin typeface="Montserrat"/>
            </a:endParaRPr>
          </a:p>
          <a:p>
            <a:pPr marL="443332" lvl="1" indent="-221666" algn="just">
              <a:lnSpc>
                <a:spcPts val="2939"/>
              </a:lnSpc>
              <a:buFont typeface="Arial"/>
              <a:buChar char="•"/>
            </a:pPr>
            <a:r>
              <a:rPr lang="en-US" sz="2449" spc="342">
                <a:solidFill>
                  <a:srgbClr val="000000"/>
                </a:solidFill>
                <a:latin typeface="Montserrat"/>
              </a:rPr>
              <a:t>Parklar, genel tuvaletler, ıssız sokaklar, karanlık sokaklar, karanlık yerler, boş inşaat sahaları tehlikeli bölgelerdir.</a:t>
            </a:r>
          </a:p>
        </p:txBody>
      </p:sp>
      <p:sp>
        <p:nvSpPr>
          <p:cNvPr id="12" name="TextBox 12"/>
          <p:cNvSpPr txBox="1"/>
          <p:nvPr/>
        </p:nvSpPr>
        <p:spPr>
          <a:xfrm>
            <a:off x="9945052" y="2488883"/>
            <a:ext cx="5324952" cy="6343650"/>
          </a:xfrm>
          <a:prstGeom prst="rect">
            <a:avLst/>
          </a:prstGeom>
        </p:spPr>
        <p:txBody>
          <a:bodyPr lIns="0" tIns="0" rIns="0" bIns="0" rtlCol="0" anchor="t">
            <a:spAutoFit/>
          </a:bodyPr>
          <a:lstStyle/>
          <a:p>
            <a:pPr marL="420683" lvl="1" indent="-210341" algn="just">
              <a:lnSpc>
                <a:spcPts val="2789"/>
              </a:lnSpc>
              <a:buFont typeface="Arial"/>
              <a:buChar char="•"/>
            </a:pPr>
            <a:r>
              <a:rPr lang="en-US" sz="2324" spc="325">
                <a:solidFill>
                  <a:srgbClr val="000000"/>
                </a:solidFill>
                <a:latin typeface="Montserrat"/>
              </a:rPr>
              <a:t>Çocuklar bu konuda genellikle yalan söylemezler. İlk kural çocuğa inanmak olmalıdır.</a:t>
            </a:r>
          </a:p>
          <a:p>
            <a:pPr marL="420683" lvl="1" indent="-210341" algn="just">
              <a:lnSpc>
                <a:spcPts val="2789"/>
              </a:lnSpc>
            </a:pPr>
            <a:endParaRPr lang="en-US" sz="2324" spc="325">
              <a:solidFill>
                <a:srgbClr val="000000"/>
              </a:solidFill>
              <a:latin typeface="Montserrat"/>
            </a:endParaRPr>
          </a:p>
          <a:p>
            <a:pPr marL="420683" lvl="1" indent="-210341" algn="just">
              <a:lnSpc>
                <a:spcPts val="2789"/>
              </a:lnSpc>
              <a:buFont typeface="Arial"/>
              <a:buChar char="•"/>
            </a:pPr>
            <a:r>
              <a:rPr lang="en-US" sz="2324" spc="325">
                <a:solidFill>
                  <a:srgbClr val="000000"/>
                </a:solidFill>
                <a:latin typeface="Montserrat"/>
              </a:rPr>
              <a:t>Mağdurlar her sosyo-ekonomik ve her sosyo-kültürel gruptan gelen kız ve erkek çocuklardır.</a:t>
            </a:r>
          </a:p>
          <a:p>
            <a:pPr marL="420683" lvl="1" indent="-210341" algn="just">
              <a:lnSpc>
                <a:spcPts val="2789"/>
              </a:lnSpc>
            </a:pPr>
            <a:endParaRPr lang="en-US" sz="2324" spc="325">
              <a:solidFill>
                <a:srgbClr val="000000"/>
              </a:solidFill>
              <a:latin typeface="Montserrat"/>
            </a:endParaRPr>
          </a:p>
          <a:p>
            <a:pPr marL="420683" lvl="1" indent="-210341" algn="just">
              <a:lnSpc>
                <a:spcPts val="2789"/>
              </a:lnSpc>
              <a:buFont typeface="Arial"/>
              <a:buChar char="•"/>
            </a:pPr>
            <a:r>
              <a:rPr lang="en-US" sz="2324" spc="325">
                <a:solidFill>
                  <a:srgbClr val="000000"/>
                </a:solidFill>
                <a:latin typeface="Montserrat"/>
              </a:rPr>
              <a:t>Olayın olduğu yer genellikle ev, okul, ev ile okul arasındaki yol gibi çocuğun içinde bulunduğu yakın çevredir.</a:t>
            </a:r>
          </a:p>
          <a:p>
            <a:pPr marL="420683" lvl="1" indent="-210341" algn="l">
              <a:lnSpc>
                <a:spcPts val="2789"/>
              </a:lnSpc>
            </a:pPr>
            <a:endParaRPr lang="en-US" sz="2324" spc="325">
              <a:solidFill>
                <a:srgbClr val="000000"/>
              </a:solidFill>
              <a:latin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p:cNvSpPr txBox="1"/>
          <p:nvPr/>
        </p:nvSpPr>
        <p:spPr>
          <a:xfrm>
            <a:off x="3063240" y="526257"/>
            <a:ext cx="12161520" cy="638175"/>
          </a:xfrm>
          <a:prstGeom prst="rect">
            <a:avLst/>
          </a:prstGeom>
        </p:spPr>
        <p:txBody>
          <a:bodyPr lIns="0" tIns="0" rIns="0" bIns="0" rtlCol="0" anchor="t">
            <a:spAutoFit/>
          </a:bodyPr>
          <a:lstStyle/>
          <a:p>
            <a:pPr algn="ctr">
              <a:lnSpc>
                <a:spcPts val="5040"/>
              </a:lnSpc>
            </a:pPr>
            <a:r>
              <a:rPr lang="en-US" sz="4200" dirty="0" err="1">
                <a:solidFill>
                  <a:srgbClr val="000000"/>
                </a:solidFill>
                <a:latin typeface="Noto Serif Display Light"/>
              </a:rPr>
              <a:t>Cinsel</a:t>
            </a:r>
            <a:r>
              <a:rPr lang="en-US" sz="4200" dirty="0">
                <a:solidFill>
                  <a:srgbClr val="000000"/>
                </a:solidFill>
                <a:latin typeface="Noto Serif Display Light"/>
              </a:rPr>
              <a:t> </a:t>
            </a:r>
            <a:r>
              <a:rPr lang="en-US" sz="4200" dirty="0" err="1">
                <a:solidFill>
                  <a:srgbClr val="000000"/>
                </a:solidFill>
                <a:latin typeface="Noto Serif Display Light"/>
              </a:rPr>
              <a:t>İstismar</a:t>
            </a:r>
            <a:r>
              <a:rPr lang="en-US" sz="4200" dirty="0">
                <a:solidFill>
                  <a:srgbClr val="000000"/>
                </a:solidFill>
                <a:latin typeface="Noto Serif Display Light"/>
              </a:rPr>
              <a:t> İle </a:t>
            </a:r>
            <a:r>
              <a:rPr lang="en-US" sz="4200" dirty="0" err="1">
                <a:solidFill>
                  <a:srgbClr val="000000"/>
                </a:solidFill>
                <a:latin typeface="Noto Serif Display Light"/>
              </a:rPr>
              <a:t>İlgili</a:t>
            </a:r>
            <a:r>
              <a:rPr lang="en-US" sz="4200" dirty="0">
                <a:solidFill>
                  <a:srgbClr val="000000"/>
                </a:solidFill>
                <a:latin typeface="Noto Serif Display Light"/>
              </a:rPr>
              <a:t> </a:t>
            </a:r>
            <a:r>
              <a:rPr lang="en-US" sz="4200" dirty="0" err="1">
                <a:solidFill>
                  <a:srgbClr val="000000"/>
                </a:solidFill>
                <a:latin typeface="Noto Serif Display Light"/>
              </a:rPr>
              <a:t>Yanlış</a:t>
            </a:r>
            <a:r>
              <a:rPr lang="en-US" sz="4200" dirty="0">
                <a:solidFill>
                  <a:srgbClr val="000000"/>
                </a:solidFill>
                <a:latin typeface="Noto Serif Display Light"/>
              </a:rPr>
              <a:t> </a:t>
            </a:r>
            <a:r>
              <a:rPr lang="en-US" sz="4200" dirty="0" err="1">
                <a:solidFill>
                  <a:srgbClr val="000000"/>
                </a:solidFill>
                <a:latin typeface="Noto Serif Display Light"/>
              </a:rPr>
              <a:t>Düşünceler</a:t>
            </a:r>
            <a:r>
              <a:rPr lang="en-US" sz="4200" dirty="0">
                <a:solidFill>
                  <a:srgbClr val="000000"/>
                </a:solidFill>
                <a:latin typeface="Noto Serif Display Light"/>
              </a:rPr>
              <a:t> </a:t>
            </a:r>
          </a:p>
        </p:txBody>
      </p:sp>
      <p:grpSp>
        <p:nvGrpSpPr>
          <p:cNvPr id="3" name="Group 3"/>
          <p:cNvGrpSpPr/>
          <p:nvPr/>
        </p:nvGrpSpPr>
        <p:grpSpPr>
          <a:xfrm>
            <a:off x="1576052" y="1346597"/>
            <a:ext cx="6348412" cy="8620125"/>
            <a:chOff x="0" y="0"/>
            <a:chExt cx="8464550" cy="11493500"/>
          </a:xfrm>
        </p:grpSpPr>
        <p:sp>
          <p:nvSpPr>
            <p:cNvPr id="4" name="Freeform 4"/>
            <p:cNvSpPr/>
            <p:nvPr/>
          </p:nvSpPr>
          <p:spPr>
            <a:xfrm>
              <a:off x="57150" y="57150"/>
              <a:ext cx="8350250" cy="11379200"/>
            </a:xfrm>
            <a:custGeom>
              <a:avLst/>
              <a:gdLst/>
              <a:ahLst/>
              <a:cxnLst/>
              <a:rect l="l" t="t" r="r" b="b"/>
              <a:pathLst>
                <a:path w="8350250" h="11379200">
                  <a:moveTo>
                    <a:pt x="0" y="1396746"/>
                  </a:moveTo>
                  <a:cubicBezTo>
                    <a:pt x="0" y="625348"/>
                    <a:pt x="623062" y="0"/>
                    <a:pt x="1391793" y="0"/>
                  </a:cubicBezTo>
                  <a:lnTo>
                    <a:pt x="6958457" y="0"/>
                  </a:lnTo>
                  <a:cubicBezTo>
                    <a:pt x="7727188" y="0"/>
                    <a:pt x="8350250" y="625348"/>
                    <a:pt x="8350250" y="1396746"/>
                  </a:cubicBezTo>
                  <a:lnTo>
                    <a:pt x="8350250" y="9982454"/>
                  </a:lnTo>
                  <a:cubicBezTo>
                    <a:pt x="8350250" y="10753852"/>
                    <a:pt x="7727188" y="11379200"/>
                    <a:pt x="6958457" y="11379200"/>
                  </a:cubicBezTo>
                  <a:lnTo>
                    <a:pt x="1391793" y="11379200"/>
                  </a:lnTo>
                  <a:cubicBezTo>
                    <a:pt x="623062" y="11379200"/>
                    <a:pt x="0" y="10753852"/>
                    <a:pt x="0" y="9982454"/>
                  </a:cubicBezTo>
                  <a:close/>
                </a:path>
              </a:pathLst>
            </a:custGeom>
            <a:solidFill>
              <a:srgbClr val="FFC786"/>
            </a:solidFill>
          </p:spPr>
        </p:sp>
        <p:sp>
          <p:nvSpPr>
            <p:cNvPr id="5" name="Freeform 5"/>
            <p:cNvSpPr/>
            <p:nvPr/>
          </p:nvSpPr>
          <p:spPr>
            <a:xfrm>
              <a:off x="0" y="0"/>
              <a:ext cx="8464550" cy="11493500"/>
            </a:xfrm>
            <a:custGeom>
              <a:avLst/>
              <a:gdLst/>
              <a:ahLst/>
              <a:cxnLst/>
              <a:rect l="l" t="t" r="r" b="b"/>
              <a:pathLst>
                <a:path w="8464550" h="11493500">
                  <a:moveTo>
                    <a:pt x="0" y="1453896"/>
                  </a:moveTo>
                  <a:cubicBezTo>
                    <a:pt x="0" y="651129"/>
                    <a:pt x="648462" y="0"/>
                    <a:pt x="1448943" y="0"/>
                  </a:cubicBezTo>
                  <a:lnTo>
                    <a:pt x="7015607" y="0"/>
                  </a:lnTo>
                  <a:lnTo>
                    <a:pt x="7015607" y="57150"/>
                  </a:lnTo>
                  <a:lnTo>
                    <a:pt x="7015607" y="0"/>
                  </a:lnTo>
                  <a:cubicBezTo>
                    <a:pt x="7816088" y="0"/>
                    <a:pt x="8464550" y="651129"/>
                    <a:pt x="8464550" y="1453896"/>
                  </a:cubicBezTo>
                  <a:lnTo>
                    <a:pt x="8407400" y="1453896"/>
                  </a:lnTo>
                  <a:lnTo>
                    <a:pt x="8464550" y="1453896"/>
                  </a:lnTo>
                  <a:lnTo>
                    <a:pt x="8464550" y="10039604"/>
                  </a:lnTo>
                  <a:lnTo>
                    <a:pt x="8407400" y="10039604"/>
                  </a:lnTo>
                  <a:lnTo>
                    <a:pt x="8464550" y="10039604"/>
                  </a:lnTo>
                  <a:cubicBezTo>
                    <a:pt x="8464550" y="10842371"/>
                    <a:pt x="7816088" y="11493500"/>
                    <a:pt x="7015607" y="11493500"/>
                  </a:cubicBezTo>
                  <a:lnTo>
                    <a:pt x="7015607" y="11436350"/>
                  </a:lnTo>
                  <a:lnTo>
                    <a:pt x="7015607" y="11493500"/>
                  </a:lnTo>
                  <a:lnTo>
                    <a:pt x="1448943" y="11493500"/>
                  </a:lnTo>
                  <a:lnTo>
                    <a:pt x="1448943" y="11436350"/>
                  </a:lnTo>
                  <a:lnTo>
                    <a:pt x="1448943" y="11493500"/>
                  </a:lnTo>
                  <a:cubicBezTo>
                    <a:pt x="648462" y="11493500"/>
                    <a:pt x="0" y="10842371"/>
                    <a:pt x="0" y="10039604"/>
                  </a:cubicBezTo>
                  <a:lnTo>
                    <a:pt x="0" y="1453896"/>
                  </a:lnTo>
                  <a:lnTo>
                    <a:pt x="57150" y="1453896"/>
                  </a:lnTo>
                  <a:lnTo>
                    <a:pt x="0" y="1453896"/>
                  </a:lnTo>
                  <a:moveTo>
                    <a:pt x="114300" y="1453896"/>
                  </a:moveTo>
                  <a:lnTo>
                    <a:pt x="114300" y="10039604"/>
                  </a:lnTo>
                  <a:lnTo>
                    <a:pt x="57150" y="10039604"/>
                  </a:lnTo>
                  <a:lnTo>
                    <a:pt x="114300" y="10039604"/>
                  </a:lnTo>
                  <a:cubicBezTo>
                    <a:pt x="114300" y="10779633"/>
                    <a:pt x="711962" y="11379200"/>
                    <a:pt x="1448943" y="11379200"/>
                  </a:cubicBezTo>
                  <a:lnTo>
                    <a:pt x="7015607" y="11379200"/>
                  </a:lnTo>
                  <a:cubicBezTo>
                    <a:pt x="7752461" y="11379200"/>
                    <a:pt x="8350250" y="10779633"/>
                    <a:pt x="8350250" y="10039604"/>
                  </a:cubicBezTo>
                  <a:lnTo>
                    <a:pt x="8350250" y="1453896"/>
                  </a:lnTo>
                  <a:cubicBezTo>
                    <a:pt x="8350250" y="713867"/>
                    <a:pt x="7752588" y="114300"/>
                    <a:pt x="7015607" y="114300"/>
                  </a:cubicBezTo>
                  <a:lnTo>
                    <a:pt x="1448943" y="114300"/>
                  </a:lnTo>
                  <a:lnTo>
                    <a:pt x="1448943" y="57150"/>
                  </a:lnTo>
                  <a:lnTo>
                    <a:pt x="1448943" y="114300"/>
                  </a:lnTo>
                  <a:cubicBezTo>
                    <a:pt x="711962" y="114300"/>
                    <a:pt x="114300" y="713867"/>
                    <a:pt x="114300" y="1453896"/>
                  </a:cubicBezTo>
                  <a:close/>
                </a:path>
              </a:pathLst>
            </a:custGeom>
            <a:solidFill>
              <a:srgbClr val="F6F6F6"/>
            </a:solidFill>
          </p:spPr>
        </p:sp>
      </p:grpSp>
      <p:grpSp>
        <p:nvGrpSpPr>
          <p:cNvPr id="6" name="Group 6"/>
          <p:cNvGrpSpPr/>
          <p:nvPr/>
        </p:nvGrpSpPr>
        <p:grpSpPr>
          <a:xfrm>
            <a:off x="8873966" y="1346597"/>
            <a:ext cx="6350794" cy="8527256"/>
            <a:chOff x="0" y="0"/>
            <a:chExt cx="8467726" cy="11369674"/>
          </a:xfrm>
        </p:grpSpPr>
        <p:sp>
          <p:nvSpPr>
            <p:cNvPr id="7" name="Freeform 7"/>
            <p:cNvSpPr/>
            <p:nvPr/>
          </p:nvSpPr>
          <p:spPr>
            <a:xfrm>
              <a:off x="57150" y="57150"/>
              <a:ext cx="8353552" cy="11255375"/>
            </a:xfrm>
            <a:custGeom>
              <a:avLst/>
              <a:gdLst/>
              <a:ahLst/>
              <a:cxnLst/>
              <a:rect l="l" t="t" r="r" b="b"/>
              <a:pathLst>
                <a:path w="8353552" h="11255375">
                  <a:moveTo>
                    <a:pt x="0" y="1397127"/>
                  </a:moveTo>
                  <a:cubicBezTo>
                    <a:pt x="0" y="625475"/>
                    <a:pt x="623316" y="0"/>
                    <a:pt x="1392301" y="0"/>
                  </a:cubicBezTo>
                  <a:lnTo>
                    <a:pt x="6961251" y="0"/>
                  </a:lnTo>
                  <a:cubicBezTo>
                    <a:pt x="7730236" y="0"/>
                    <a:pt x="8353552" y="625475"/>
                    <a:pt x="8353552" y="1397127"/>
                  </a:cubicBezTo>
                  <a:lnTo>
                    <a:pt x="8353552" y="9858248"/>
                  </a:lnTo>
                  <a:cubicBezTo>
                    <a:pt x="8353552" y="10629900"/>
                    <a:pt x="7730236" y="11255375"/>
                    <a:pt x="6961251" y="11255375"/>
                  </a:cubicBezTo>
                  <a:lnTo>
                    <a:pt x="1392301" y="11255375"/>
                  </a:lnTo>
                  <a:cubicBezTo>
                    <a:pt x="623316" y="11255375"/>
                    <a:pt x="0" y="10629900"/>
                    <a:pt x="0" y="9858248"/>
                  </a:cubicBezTo>
                  <a:close/>
                </a:path>
              </a:pathLst>
            </a:custGeom>
            <a:solidFill>
              <a:srgbClr val="FFC786"/>
            </a:solidFill>
          </p:spPr>
        </p:sp>
        <p:sp>
          <p:nvSpPr>
            <p:cNvPr id="8" name="Freeform 8"/>
            <p:cNvSpPr/>
            <p:nvPr/>
          </p:nvSpPr>
          <p:spPr>
            <a:xfrm>
              <a:off x="0" y="0"/>
              <a:ext cx="8467852" cy="11369675"/>
            </a:xfrm>
            <a:custGeom>
              <a:avLst/>
              <a:gdLst/>
              <a:ahLst/>
              <a:cxnLst/>
              <a:rect l="l" t="t" r="r" b="b"/>
              <a:pathLst>
                <a:path w="8467852" h="11369675">
                  <a:moveTo>
                    <a:pt x="0" y="1454277"/>
                  </a:moveTo>
                  <a:cubicBezTo>
                    <a:pt x="0" y="651256"/>
                    <a:pt x="648716" y="0"/>
                    <a:pt x="1449451" y="0"/>
                  </a:cubicBezTo>
                  <a:lnTo>
                    <a:pt x="7018401" y="0"/>
                  </a:lnTo>
                  <a:lnTo>
                    <a:pt x="7018401" y="57150"/>
                  </a:lnTo>
                  <a:lnTo>
                    <a:pt x="7018401" y="0"/>
                  </a:lnTo>
                  <a:cubicBezTo>
                    <a:pt x="7819136" y="0"/>
                    <a:pt x="8467852" y="651256"/>
                    <a:pt x="8467852" y="1454277"/>
                  </a:cubicBezTo>
                  <a:lnTo>
                    <a:pt x="8410702" y="1454277"/>
                  </a:lnTo>
                  <a:lnTo>
                    <a:pt x="8467852" y="1454277"/>
                  </a:lnTo>
                  <a:lnTo>
                    <a:pt x="8467852" y="9915398"/>
                  </a:lnTo>
                  <a:lnTo>
                    <a:pt x="8410702" y="9915398"/>
                  </a:lnTo>
                  <a:lnTo>
                    <a:pt x="8467852" y="9915398"/>
                  </a:lnTo>
                  <a:cubicBezTo>
                    <a:pt x="8467852" y="10718419"/>
                    <a:pt x="7819136" y="11369675"/>
                    <a:pt x="7018401" y="11369675"/>
                  </a:cubicBezTo>
                  <a:lnTo>
                    <a:pt x="7018401" y="11312525"/>
                  </a:lnTo>
                  <a:lnTo>
                    <a:pt x="7018401" y="11369675"/>
                  </a:lnTo>
                  <a:lnTo>
                    <a:pt x="1449451" y="11369675"/>
                  </a:lnTo>
                  <a:lnTo>
                    <a:pt x="1449451" y="11312525"/>
                  </a:lnTo>
                  <a:lnTo>
                    <a:pt x="1449451" y="11369675"/>
                  </a:lnTo>
                  <a:cubicBezTo>
                    <a:pt x="648716" y="11369675"/>
                    <a:pt x="0" y="10718419"/>
                    <a:pt x="0" y="9915398"/>
                  </a:cubicBezTo>
                  <a:lnTo>
                    <a:pt x="0" y="1454277"/>
                  </a:lnTo>
                  <a:lnTo>
                    <a:pt x="57150" y="1454277"/>
                  </a:lnTo>
                  <a:lnTo>
                    <a:pt x="0" y="1454277"/>
                  </a:lnTo>
                  <a:moveTo>
                    <a:pt x="114300" y="1454277"/>
                  </a:moveTo>
                  <a:lnTo>
                    <a:pt x="114300" y="9915398"/>
                  </a:lnTo>
                  <a:lnTo>
                    <a:pt x="57150" y="9915398"/>
                  </a:lnTo>
                  <a:lnTo>
                    <a:pt x="114300" y="9915398"/>
                  </a:lnTo>
                  <a:cubicBezTo>
                    <a:pt x="114300" y="10655681"/>
                    <a:pt x="712216" y="11255375"/>
                    <a:pt x="1449451" y="11255375"/>
                  </a:cubicBezTo>
                  <a:lnTo>
                    <a:pt x="7018401" y="11255375"/>
                  </a:lnTo>
                  <a:cubicBezTo>
                    <a:pt x="7755636" y="11255375"/>
                    <a:pt x="8353552" y="10655681"/>
                    <a:pt x="8353552" y="9915398"/>
                  </a:cubicBezTo>
                  <a:lnTo>
                    <a:pt x="8353552" y="1454277"/>
                  </a:lnTo>
                  <a:cubicBezTo>
                    <a:pt x="8353425" y="713994"/>
                    <a:pt x="7755509" y="114300"/>
                    <a:pt x="7018274" y="114300"/>
                  </a:cubicBezTo>
                  <a:lnTo>
                    <a:pt x="1449451" y="114300"/>
                  </a:lnTo>
                  <a:lnTo>
                    <a:pt x="1449451" y="57150"/>
                  </a:lnTo>
                  <a:lnTo>
                    <a:pt x="1449451" y="114300"/>
                  </a:lnTo>
                  <a:cubicBezTo>
                    <a:pt x="712216" y="114300"/>
                    <a:pt x="114300" y="713994"/>
                    <a:pt x="114300" y="1454277"/>
                  </a:cubicBezTo>
                  <a:close/>
                </a:path>
              </a:pathLst>
            </a:custGeom>
            <a:solidFill>
              <a:srgbClr val="A7A19E"/>
            </a:solidFill>
          </p:spPr>
        </p:sp>
      </p:grpSp>
      <p:sp>
        <p:nvSpPr>
          <p:cNvPr id="9" name="AutoShape 9"/>
          <p:cNvSpPr/>
          <p:nvPr/>
        </p:nvSpPr>
        <p:spPr>
          <a:xfrm rot="6411">
            <a:off x="2976552" y="2659857"/>
            <a:ext cx="12768285" cy="0"/>
          </a:xfrm>
          <a:prstGeom prst="line">
            <a:avLst/>
          </a:prstGeom>
          <a:ln w="9525" cap="rnd">
            <a:solidFill>
              <a:srgbClr val="A7A19E"/>
            </a:solidFill>
            <a:prstDash val="solid"/>
            <a:headEnd type="none" w="sm" len="sm"/>
            <a:tailEnd type="none" w="sm" len="sm"/>
          </a:ln>
        </p:spPr>
      </p:sp>
      <p:sp>
        <p:nvSpPr>
          <p:cNvPr id="10" name="TextBox 10"/>
          <p:cNvSpPr txBox="1"/>
          <p:nvPr/>
        </p:nvSpPr>
        <p:spPr>
          <a:xfrm>
            <a:off x="2295329" y="1734029"/>
            <a:ext cx="4679632" cy="542925"/>
          </a:xfrm>
          <a:prstGeom prst="rect">
            <a:avLst/>
          </a:prstGeom>
        </p:spPr>
        <p:txBody>
          <a:bodyPr lIns="0" tIns="0" rIns="0" bIns="0" rtlCol="0" anchor="t">
            <a:spAutoFit/>
          </a:bodyPr>
          <a:lstStyle/>
          <a:p>
            <a:pPr algn="ctr">
              <a:lnSpc>
                <a:spcPts val="4320"/>
              </a:lnSpc>
            </a:pPr>
            <a:r>
              <a:rPr lang="en-US" sz="3600">
                <a:solidFill>
                  <a:srgbClr val="000000"/>
                </a:solidFill>
                <a:latin typeface="Montserrat"/>
              </a:rPr>
              <a:t>Yanlış </a:t>
            </a:r>
          </a:p>
        </p:txBody>
      </p:sp>
      <p:sp>
        <p:nvSpPr>
          <p:cNvPr id="11" name="TextBox 11"/>
          <p:cNvSpPr txBox="1"/>
          <p:nvPr/>
        </p:nvSpPr>
        <p:spPr>
          <a:xfrm>
            <a:off x="9621024" y="1590676"/>
            <a:ext cx="4677252" cy="542925"/>
          </a:xfrm>
          <a:prstGeom prst="rect">
            <a:avLst/>
          </a:prstGeom>
        </p:spPr>
        <p:txBody>
          <a:bodyPr lIns="0" tIns="0" rIns="0" bIns="0" rtlCol="0" anchor="t">
            <a:spAutoFit/>
          </a:bodyPr>
          <a:lstStyle/>
          <a:p>
            <a:pPr algn="ctr">
              <a:lnSpc>
                <a:spcPts val="4320"/>
              </a:lnSpc>
            </a:pPr>
            <a:r>
              <a:rPr lang="en-US" sz="3600">
                <a:solidFill>
                  <a:srgbClr val="000000"/>
                </a:solidFill>
                <a:latin typeface="Montserrat"/>
              </a:rPr>
              <a:t>Doğru</a:t>
            </a:r>
          </a:p>
        </p:txBody>
      </p:sp>
      <p:sp>
        <p:nvSpPr>
          <p:cNvPr id="12" name="TextBox 12"/>
          <p:cNvSpPr txBox="1"/>
          <p:nvPr/>
        </p:nvSpPr>
        <p:spPr>
          <a:xfrm>
            <a:off x="1971479" y="3100627"/>
            <a:ext cx="5327332" cy="5334000"/>
          </a:xfrm>
          <a:prstGeom prst="rect">
            <a:avLst/>
          </a:prstGeom>
        </p:spPr>
        <p:txBody>
          <a:bodyPr lIns="0" tIns="0" rIns="0" bIns="0" rtlCol="0" anchor="t">
            <a:spAutoFit/>
          </a:bodyPr>
          <a:lstStyle/>
          <a:p>
            <a:pPr marL="462207" lvl="1" indent="-231103" algn="just">
              <a:lnSpc>
                <a:spcPts val="3064"/>
              </a:lnSpc>
              <a:buFont typeface="Arial"/>
              <a:buChar char="•"/>
            </a:pPr>
            <a:r>
              <a:rPr lang="en-US" sz="2553" spc="357">
                <a:solidFill>
                  <a:srgbClr val="000000"/>
                </a:solidFill>
                <a:latin typeface="Montserrat"/>
              </a:rPr>
              <a:t>İstismarcılar genellikle yaşlı ve yabancı erkekler ile sokakta yaşayan hırpani görünüşlü serserilerdir.</a:t>
            </a:r>
          </a:p>
          <a:p>
            <a:pPr marL="462207" lvl="1" indent="-231103" algn="just">
              <a:lnSpc>
                <a:spcPts val="3064"/>
              </a:lnSpc>
            </a:pPr>
            <a:endParaRPr lang="en-US" sz="2553" spc="357">
              <a:solidFill>
                <a:srgbClr val="000000"/>
              </a:solidFill>
              <a:latin typeface="Montserrat"/>
            </a:endParaRPr>
          </a:p>
          <a:p>
            <a:pPr marL="462207" lvl="1" indent="-231103" algn="just">
              <a:lnSpc>
                <a:spcPts val="3064"/>
              </a:lnSpc>
              <a:buFont typeface="Arial"/>
              <a:buChar char="•"/>
            </a:pPr>
            <a:r>
              <a:rPr lang="en-US" sz="2553" spc="357">
                <a:solidFill>
                  <a:srgbClr val="000000"/>
                </a:solidFill>
                <a:latin typeface="Montserrat"/>
              </a:rPr>
              <a:t>Yalnızca kız çocukları cinsel istismara uğrar.</a:t>
            </a:r>
          </a:p>
          <a:p>
            <a:pPr marL="462207" lvl="1" indent="-231103" algn="just">
              <a:lnSpc>
                <a:spcPts val="3064"/>
              </a:lnSpc>
            </a:pPr>
            <a:endParaRPr lang="en-US" sz="2553" spc="357">
              <a:solidFill>
                <a:srgbClr val="000000"/>
              </a:solidFill>
              <a:latin typeface="Montserrat"/>
            </a:endParaRPr>
          </a:p>
          <a:p>
            <a:pPr marL="462207" lvl="1" indent="-231103" algn="just">
              <a:lnSpc>
                <a:spcPts val="3064"/>
              </a:lnSpc>
              <a:buFont typeface="Arial"/>
              <a:buChar char="•"/>
            </a:pPr>
            <a:r>
              <a:rPr lang="en-US" sz="2553" spc="357">
                <a:solidFill>
                  <a:srgbClr val="000000"/>
                </a:solidFill>
                <a:latin typeface="Montserrat"/>
              </a:rPr>
              <a:t>Cinsel istismar kuşkusuyla olayın üzerine gidilmesi, çocuğa daha fazla travma yaşatır.</a:t>
            </a:r>
          </a:p>
        </p:txBody>
      </p:sp>
      <p:sp>
        <p:nvSpPr>
          <p:cNvPr id="13" name="TextBox 13"/>
          <p:cNvSpPr txBox="1"/>
          <p:nvPr/>
        </p:nvSpPr>
        <p:spPr>
          <a:xfrm>
            <a:off x="9360694" y="3109913"/>
            <a:ext cx="5324952" cy="5000625"/>
          </a:xfrm>
          <a:prstGeom prst="rect">
            <a:avLst/>
          </a:prstGeom>
        </p:spPr>
        <p:txBody>
          <a:bodyPr lIns="0" tIns="0" rIns="0" bIns="0" rtlCol="0" anchor="t">
            <a:spAutoFit/>
          </a:bodyPr>
          <a:lstStyle/>
          <a:p>
            <a:pPr marL="399000" lvl="1" indent="-199500" algn="just">
              <a:lnSpc>
                <a:spcPts val="2645"/>
              </a:lnSpc>
              <a:buFont typeface="Arial"/>
              <a:buChar char="•"/>
            </a:pPr>
            <a:r>
              <a:rPr lang="en-US" sz="2204" spc="308" dirty="0" err="1">
                <a:solidFill>
                  <a:srgbClr val="000000"/>
                </a:solidFill>
                <a:latin typeface="Montserrat"/>
              </a:rPr>
              <a:t>Olguların</a:t>
            </a:r>
            <a:r>
              <a:rPr lang="en-US" sz="2204" spc="308" dirty="0">
                <a:solidFill>
                  <a:srgbClr val="000000"/>
                </a:solidFill>
                <a:latin typeface="Montserrat"/>
              </a:rPr>
              <a:t> % 80-95’inde fail 20–45 </a:t>
            </a:r>
            <a:r>
              <a:rPr lang="en-US" sz="2204" spc="308" dirty="0" err="1">
                <a:solidFill>
                  <a:srgbClr val="000000"/>
                </a:solidFill>
                <a:latin typeface="Montserrat"/>
              </a:rPr>
              <a:t>yaşları</a:t>
            </a:r>
            <a:r>
              <a:rPr lang="en-US" sz="2204" spc="308" dirty="0">
                <a:solidFill>
                  <a:srgbClr val="000000"/>
                </a:solidFill>
                <a:latin typeface="Montserrat"/>
              </a:rPr>
              <a:t> </a:t>
            </a:r>
            <a:r>
              <a:rPr lang="en-US" sz="2204" spc="308" dirty="0" err="1">
                <a:solidFill>
                  <a:srgbClr val="000000"/>
                </a:solidFill>
                <a:latin typeface="Montserrat"/>
              </a:rPr>
              <a:t>arasında</a:t>
            </a:r>
            <a:r>
              <a:rPr lang="en-US" sz="2204" spc="308" dirty="0">
                <a:solidFill>
                  <a:srgbClr val="000000"/>
                </a:solidFill>
                <a:latin typeface="Montserrat"/>
              </a:rPr>
              <a:t>, </a:t>
            </a:r>
            <a:r>
              <a:rPr lang="en-US" sz="2204" spc="308" dirty="0" err="1">
                <a:solidFill>
                  <a:srgbClr val="000000"/>
                </a:solidFill>
                <a:latin typeface="Montserrat"/>
              </a:rPr>
              <a:t>mağdur</a:t>
            </a:r>
            <a:r>
              <a:rPr lang="en-US" sz="2204" spc="308" dirty="0">
                <a:solidFill>
                  <a:srgbClr val="000000"/>
                </a:solidFill>
                <a:latin typeface="Montserrat"/>
              </a:rPr>
              <a:t> </a:t>
            </a:r>
            <a:r>
              <a:rPr lang="en-US" sz="2204" spc="308" dirty="0" err="1">
                <a:solidFill>
                  <a:srgbClr val="000000"/>
                </a:solidFill>
                <a:latin typeface="Montserrat"/>
              </a:rPr>
              <a:t>tarafından</a:t>
            </a:r>
            <a:r>
              <a:rPr lang="en-US" sz="2204" spc="308" dirty="0">
                <a:solidFill>
                  <a:srgbClr val="000000"/>
                </a:solidFill>
                <a:latin typeface="Montserrat"/>
              </a:rPr>
              <a:t> </a:t>
            </a:r>
            <a:r>
              <a:rPr lang="en-US" sz="2204" spc="308" dirty="0" err="1">
                <a:solidFill>
                  <a:srgbClr val="000000"/>
                </a:solidFill>
                <a:latin typeface="Montserrat"/>
              </a:rPr>
              <a:t>tanınan</a:t>
            </a:r>
            <a:r>
              <a:rPr lang="en-US" sz="2204" spc="308" dirty="0">
                <a:solidFill>
                  <a:srgbClr val="000000"/>
                </a:solidFill>
                <a:latin typeface="Montserrat"/>
              </a:rPr>
              <a:t>, </a:t>
            </a:r>
            <a:r>
              <a:rPr lang="en-US" sz="2204" spc="308" dirty="0" err="1">
                <a:solidFill>
                  <a:srgbClr val="000000"/>
                </a:solidFill>
                <a:latin typeface="Montserrat"/>
              </a:rPr>
              <a:t>evli</a:t>
            </a:r>
            <a:r>
              <a:rPr lang="en-US" sz="2204" spc="308" dirty="0">
                <a:solidFill>
                  <a:srgbClr val="000000"/>
                </a:solidFill>
                <a:latin typeface="Montserrat"/>
              </a:rPr>
              <a:t> </a:t>
            </a:r>
            <a:r>
              <a:rPr lang="en-US" sz="2204" spc="308" dirty="0" err="1">
                <a:solidFill>
                  <a:srgbClr val="000000"/>
                </a:solidFill>
                <a:latin typeface="Montserrat"/>
              </a:rPr>
              <a:t>ve</a:t>
            </a:r>
            <a:r>
              <a:rPr lang="en-US" sz="2204" spc="308" dirty="0">
                <a:solidFill>
                  <a:srgbClr val="000000"/>
                </a:solidFill>
                <a:latin typeface="Montserrat"/>
              </a:rPr>
              <a:t> </a:t>
            </a:r>
            <a:r>
              <a:rPr lang="en-US" sz="2204" spc="308" dirty="0" err="1">
                <a:solidFill>
                  <a:srgbClr val="000000"/>
                </a:solidFill>
                <a:latin typeface="Montserrat"/>
              </a:rPr>
              <a:t>çocuklu</a:t>
            </a:r>
            <a:r>
              <a:rPr lang="en-US" sz="2204" spc="308" dirty="0">
                <a:solidFill>
                  <a:srgbClr val="000000"/>
                </a:solidFill>
                <a:latin typeface="Montserrat"/>
              </a:rPr>
              <a:t> </a:t>
            </a:r>
            <a:r>
              <a:rPr lang="en-US" sz="2204" spc="308" dirty="0" err="1">
                <a:solidFill>
                  <a:srgbClr val="000000"/>
                </a:solidFill>
                <a:latin typeface="Montserrat"/>
              </a:rPr>
              <a:t>erkeklerdir</a:t>
            </a:r>
            <a:r>
              <a:rPr lang="en-US" sz="2204" spc="308" dirty="0">
                <a:solidFill>
                  <a:srgbClr val="000000"/>
                </a:solidFill>
                <a:latin typeface="Montserrat"/>
              </a:rPr>
              <a:t>.</a:t>
            </a:r>
          </a:p>
          <a:p>
            <a:pPr marL="399000" lvl="1" indent="-199500" algn="just">
              <a:lnSpc>
                <a:spcPts val="2645"/>
              </a:lnSpc>
            </a:pPr>
            <a:endParaRPr lang="en-US" sz="2204" spc="308" dirty="0">
              <a:solidFill>
                <a:srgbClr val="000000"/>
              </a:solidFill>
              <a:latin typeface="Montserrat"/>
            </a:endParaRPr>
          </a:p>
          <a:p>
            <a:pPr marL="399000" lvl="1" indent="-199500" algn="just">
              <a:lnSpc>
                <a:spcPts val="2645"/>
              </a:lnSpc>
              <a:buFont typeface="Arial"/>
              <a:buChar char="•"/>
            </a:pPr>
            <a:r>
              <a:rPr lang="en-US" sz="2204" spc="308" dirty="0" err="1">
                <a:solidFill>
                  <a:srgbClr val="000000"/>
                </a:solidFill>
                <a:latin typeface="Montserrat"/>
              </a:rPr>
              <a:t>Sadece</a:t>
            </a:r>
            <a:r>
              <a:rPr lang="en-US" sz="2204" spc="308" dirty="0">
                <a:solidFill>
                  <a:srgbClr val="000000"/>
                </a:solidFill>
                <a:latin typeface="Montserrat"/>
              </a:rPr>
              <a:t> </a:t>
            </a:r>
            <a:r>
              <a:rPr lang="en-US" sz="2204" spc="308" dirty="0" err="1">
                <a:solidFill>
                  <a:srgbClr val="000000"/>
                </a:solidFill>
                <a:latin typeface="Montserrat"/>
              </a:rPr>
              <a:t>kız</a:t>
            </a:r>
            <a:r>
              <a:rPr lang="en-US" sz="2204" spc="308" dirty="0">
                <a:solidFill>
                  <a:srgbClr val="000000"/>
                </a:solidFill>
                <a:latin typeface="Montserrat"/>
              </a:rPr>
              <a:t> </a:t>
            </a:r>
            <a:r>
              <a:rPr lang="en-US" sz="2204" spc="308" dirty="0" err="1">
                <a:solidFill>
                  <a:srgbClr val="000000"/>
                </a:solidFill>
                <a:latin typeface="Montserrat"/>
              </a:rPr>
              <a:t>çocukları</a:t>
            </a:r>
            <a:r>
              <a:rPr lang="en-US" sz="2204" spc="308" dirty="0">
                <a:solidFill>
                  <a:srgbClr val="000000"/>
                </a:solidFill>
                <a:latin typeface="Montserrat"/>
              </a:rPr>
              <a:t> </a:t>
            </a:r>
            <a:r>
              <a:rPr lang="en-US" sz="2204" spc="308" dirty="0" err="1">
                <a:solidFill>
                  <a:srgbClr val="000000"/>
                </a:solidFill>
                <a:latin typeface="Montserrat"/>
              </a:rPr>
              <a:t>değil</a:t>
            </a:r>
            <a:r>
              <a:rPr lang="en-US" sz="2204" spc="308" dirty="0">
                <a:solidFill>
                  <a:srgbClr val="000000"/>
                </a:solidFill>
                <a:latin typeface="Montserrat"/>
              </a:rPr>
              <a:t>, </a:t>
            </a:r>
            <a:r>
              <a:rPr lang="en-US" sz="2204" spc="308" dirty="0" err="1">
                <a:solidFill>
                  <a:srgbClr val="000000"/>
                </a:solidFill>
                <a:latin typeface="Montserrat"/>
              </a:rPr>
              <a:t>erkek</a:t>
            </a:r>
            <a:r>
              <a:rPr lang="en-US" sz="2204" spc="308" dirty="0">
                <a:solidFill>
                  <a:srgbClr val="000000"/>
                </a:solidFill>
                <a:latin typeface="Montserrat"/>
              </a:rPr>
              <a:t> </a:t>
            </a:r>
            <a:r>
              <a:rPr lang="en-US" sz="2204" spc="308" dirty="0" err="1">
                <a:solidFill>
                  <a:srgbClr val="000000"/>
                </a:solidFill>
                <a:latin typeface="Montserrat"/>
              </a:rPr>
              <a:t>çocukları</a:t>
            </a:r>
            <a:r>
              <a:rPr lang="en-US" sz="2204" spc="308" dirty="0">
                <a:solidFill>
                  <a:srgbClr val="000000"/>
                </a:solidFill>
                <a:latin typeface="Montserrat"/>
              </a:rPr>
              <a:t> da </a:t>
            </a:r>
            <a:r>
              <a:rPr lang="en-US" sz="2204" spc="308" dirty="0" err="1">
                <a:solidFill>
                  <a:srgbClr val="000000"/>
                </a:solidFill>
                <a:latin typeface="Montserrat"/>
              </a:rPr>
              <a:t>cinsel</a:t>
            </a:r>
            <a:r>
              <a:rPr lang="en-US" sz="2204" spc="308" dirty="0">
                <a:solidFill>
                  <a:srgbClr val="000000"/>
                </a:solidFill>
                <a:latin typeface="Montserrat"/>
              </a:rPr>
              <a:t> </a:t>
            </a:r>
            <a:r>
              <a:rPr lang="en-US" sz="2204" spc="308" dirty="0" err="1">
                <a:solidFill>
                  <a:srgbClr val="000000"/>
                </a:solidFill>
                <a:latin typeface="Montserrat"/>
              </a:rPr>
              <a:t>istismara</a:t>
            </a:r>
            <a:r>
              <a:rPr lang="en-US" sz="2204" spc="308" dirty="0">
                <a:solidFill>
                  <a:srgbClr val="000000"/>
                </a:solidFill>
                <a:latin typeface="Montserrat"/>
              </a:rPr>
              <a:t> </a:t>
            </a:r>
            <a:r>
              <a:rPr lang="en-US" sz="2204" spc="308" dirty="0" err="1">
                <a:solidFill>
                  <a:srgbClr val="000000"/>
                </a:solidFill>
                <a:latin typeface="Montserrat"/>
              </a:rPr>
              <a:t>uğrar</a:t>
            </a:r>
            <a:r>
              <a:rPr lang="en-US" sz="2204" spc="308" dirty="0">
                <a:solidFill>
                  <a:srgbClr val="000000"/>
                </a:solidFill>
                <a:latin typeface="Montserrat"/>
              </a:rPr>
              <a:t>.</a:t>
            </a:r>
          </a:p>
          <a:p>
            <a:pPr marL="399000" lvl="1" indent="-199500" algn="just">
              <a:lnSpc>
                <a:spcPts val="2645"/>
              </a:lnSpc>
            </a:pPr>
            <a:endParaRPr lang="en-US" sz="2204" spc="308" dirty="0">
              <a:solidFill>
                <a:srgbClr val="000000"/>
              </a:solidFill>
              <a:latin typeface="Montserrat"/>
            </a:endParaRPr>
          </a:p>
          <a:p>
            <a:pPr marL="399000" lvl="1" indent="-199500" algn="just">
              <a:lnSpc>
                <a:spcPts val="2645"/>
              </a:lnSpc>
              <a:buFont typeface="Arial"/>
              <a:buChar char="•"/>
            </a:pPr>
            <a:r>
              <a:rPr lang="en-US" sz="2204" spc="308" dirty="0" err="1">
                <a:solidFill>
                  <a:srgbClr val="000000"/>
                </a:solidFill>
                <a:latin typeface="Montserrat"/>
              </a:rPr>
              <a:t>Yerinde</a:t>
            </a:r>
            <a:r>
              <a:rPr lang="en-US" sz="2204" spc="308" dirty="0">
                <a:solidFill>
                  <a:srgbClr val="000000"/>
                </a:solidFill>
                <a:latin typeface="Montserrat"/>
              </a:rPr>
              <a:t> </a:t>
            </a:r>
            <a:r>
              <a:rPr lang="en-US" sz="2204" spc="308" dirty="0" err="1">
                <a:solidFill>
                  <a:srgbClr val="000000"/>
                </a:solidFill>
                <a:latin typeface="Montserrat"/>
              </a:rPr>
              <a:t>ve</a:t>
            </a:r>
            <a:r>
              <a:rPr lang="en-US" sz="2204" spc="308" dirty="0">
                <a:solidFill>
                  <a:srgbClr val="000000"/>
                </a:solidFill>
                <a:latin typeface="Montserrat"/>
              </a:rPr>
              <a:t> </a:t>
            </a:r>
            <a:r>
              <a:rPr lang="en-US" sz="2204" spc="308" dirty="0" err="1">
                <a:solidFill>
                  <a:srgbClr val="000000"/>
                </a:solidFill>
                <a:latin typeface="Montserrat"/>
              </a:rPr>
              <a:t>uygun</a:t>
            </a:r>
            <a:r>
              <a:rPr lang="en-US" sz="2204" spc="308" dirty="0">
                <a:solidFill>
                  <a:srgbClr val="000000"/>
                </a:solidFill>
                <a:latin typeface="Montserrat"/>
              </a:rPr>
              <a:t> </a:t>
            </a:r>
            <a:r>
              <a:rPr lang="en-US" sz="2204" spc="308" dirty="0" err="1">
                <a:solidFill>
                  <a:srgbClr val="000000"/>
                </a:solidFill>
                <a:latin typeface="Montserrat"/>
              </a:rPr>
              <a:t>bir</a:t>
            </a:r>
            <a:r>
              <a:rPr lang="en-US" sz="2204" spc="308" dirty="0">
                <a:solidFill>
                  <a:srgbClr val="000000"/>
                </a:solidFill>
                <a:latin typeface="Montserrat"/>
              </a:rPr>
              <a:t> </a:t>
            </a:r>
            <a:r>
              <a:rPr lang="en-US" sz="2204" spc="308" dirty="0" err="1">
                <a:solidFill>
                  <a:srgbClr val="000000"/>
                </a:solidFill>
                <a:latin typeface="Montserrat"/>
              </a:rPr>
              <a:t>müdahale</a:t>
            </a:r>
            <a:r>
              <a:rPr lang="en-US" sz="2204" spc="308" dirty="0">
                <a:solidFill>
                  <a:srgbClr val="000000"/>
                </a:solidFill>
                <a:latin typeface="Montserrat"/>
              </a:rPr>
              <a:t> </a:t>
            </a:r>
            <a:r>
              <a:rPr lang="en-US" sz="2204" spc="308" dirty="0" err="1">
                <a:solidFill>
                  <a:srgbClr val="000000"/>
                </a:solidFill>
                <a:latin typeface="Montserrat"/>
              </a:rPr>
              <a:t>istismarı</a:t>
            </a:r>
            <a:r>
              <a:rPr lang="en-US" sz="2204" spc="308" dirty="0">
                <a:solidFill>
                  <a:srgbClr val="000000"/>
                </a:solidFill>
                <a:latin typeface="Montserrat"/>
              </a:rPr>
              <a:t> </a:t>
            </a:r>
            <a:r>
              <a:rPr lang="en-US" sz="2204" spc="308" dirty="0" err="1">
                <a:solidFill>
                  <a:srgbClr val="000000"/>
                </a:solidFill>
                <a:latin typeface="Montserrat"/>
              </a:rPr>
              <a:t>sonlandırır</a:t>
            </a:r>
            <a:r>
              <a:rPr lang="en-US" sz="2204" spc="308" dirty="0">
                <a:solidFill>
                  <a:srgbClr val="000000"/>
                </a:solidFill>
                <a:latin typeface="Montserrat"/>
              </a:rPr>
              <a:t> </a:t>
            </a:r>
            <a:r>
              <a:rPr lang="en-US" sz="2204" spc="308" dirty="0" err="1">
                <a:solidFill>
                  <a:srgbClr val="000000"/>
                </a:solidFill>
                <a:latin typeface="Montserrat"/>
              </a:rPr>
              <a:t>ve</a:t>
            </a:r>
            <a:r>
              <a:rPr lang="en-US" sz="2204" spc="308" dirty="0">
                <a:solidFill>
                  <a:srgbClr val="000000"/>
                </a:solidFill>
                <a:latin typeface="Montserrat"/>
              </a:rPr>
              <a:t> </a:t>
            </a:r>
            <a:r>
              <a:rPr lang="en-US" sz="2204" spc="308" dirty="0" err="1">
                <a:solidFill>
                  <a:srgbClr val="000000"/>
                </a:solidFill>
                <a:latin typeface="Montserrat"/>
              </a:rPr>
              <a:t>çocuğun</a:t>
            </a:r>
            <a:r>
              <a:rPr lang="en-US" sz="2204" spc="308" dirty="0">
                <a:solidFill>
                  <a:srgbClr val="000000"/>
                </a:solidFill>
                <a:latin typeface="Montserrat"/>
              </a:rPr>
              <a:t> </a:t>
            </a:r>
            <a:r>
              <a:rPr lang="en-US" sz="2204" spc="308" dirty="0" err="1">
                <a:solidFill>
                  <a:srgbClr val="000000"/>
                </a:solidFill>
                <a:latin typeface="Montserrat"/>
              </a:rPr>
              <a:t>yaşadığı</a:t>
            </a:r>
            <a:r>
              <a:rPr lang="en-US" sz="2204" spc="308" dirty="0">
                <a:solidFill>
                  <a:srgbClr val="000000"/>
                </a:solidFill>
                <a:latin typeface="Montserrat"/>
              </a:rPr>
              <a:t> </a:t>
            </a:r>
            <a:r>
              <a:rPr lang="en-US" sz="2204" spc="308" dirty="0" err="1">
                <a:solidFill>
                  <a:srgbClr val="000000"/>
                </a:solidFill>
                <a:latin typeface="Montserrat"/>
              </a:rPr>
              <a:t>travmayı</a:t>
            </a:r>
            <a:r>
              <a:rPr lang="en-US" sz="2204" spc="308" dirty="0">
                <a:solidFill>
                  <a:srgbClr val="000000"/>
                </a:solidFill>
                <a:latin typeface="Montserrat"/>
              </a:rPr>
              <a:t> </a:t>
            </a:r>
            <a:r>
              <a:rPr lang="en-US" sz="2204" spc="308" dirty="0" err="1">
                <a:solidFill>
                  <a:srgbClr val="000000"/>
                </a:solidFill>
                <a:latin typeface="Montserrat"/>
              </a:rPr>
              <a:t>atlatabilmesi</a:t>
            </a:r>
            <a:r>
              <a:rPr lang="en-US" sz="2204" spc="308" dirty="0">
                <a:solidFill>
                  <a:srgbClr val="000000"/>
                </a:solidFill>
                <a:latin typeface="Montserrat"/>
              </a:rPr>
              <a:t> </a:t>
            </a:r>
            <a:r>
              <a:rPr lang="en-US" sz="2204" spc="308" dirty="0" err="1">
                <a:solidFill>
                  <a:srgbClr val="000000"/>
                </a:solidFill>
                <a:latin typeface="Montserrat"/>
              </a:rPr>
              <a:t>için</a:t>
            </a:r>
            <a:r>
              <a:rPr lang="en-US" sz="2204" spc="308" dirty="0">
                <a:solidFill>
                  <a:srgbClr val="000000"/>
                </a:solidFill>
                <a:latin typeface="Montserrat"/>
              </a:rPr>
              <a:t> </a:t>
            </a:r>
            <a:r>
              <a:rPr lang="en-US" sz="2204" spc="308" dirty="0" err="1">
                <a:solidFill>
                  <a:srgbClr val="000000"/>
                </a:solidFill>
                <a:latin typeface="Montserrat"/>
              </a:rPr>
              <a:t>destek</a:t>
            </a:r>
            <a:r>
              <a:rPr lang="en-US" sz="2204" spc="308" dirty="0">
                <a:solidFill>
                  <a:srgbClr val="000000"/>
                </a:solidFill>
                <a:latin typeface="Montserrat"/>
              </a:rPr>
              <a:t> </a:t>
            </a:r>
            <a:r>
              <a:rPr lang="en-US" sz="2204" spc="308" dirty="0" err="1">
                <a:solidFill>
                  <a:srgbClr val="000000"/>
                </a:solidFill>
                <a:latin typeface="Montserrat"/>
              </a:rPr>
              <a:t>almasını</a:t>
            </a:r>
            <a:r>
              <a:rPr lang="en-US" sz="2204" spc="308" dirty="0">
                <a:solidFill>
                  <a:srgbClr val="000000"/>
                </a:solidFill>
                <a:latin typeface="Montserrat"/>
              </a:rPr>
              <a:t> </a:t>
            </a:r>
            <a:r>
              <a:rPr lang="en-US" sz="2204" spc="308" dirty="0" err="1">
                <a:solidFill>
                  <a:srgbClr val="000000"/>
                </a:solidFill>
                <a:latin typeface="Montserrat"/>
              </a:rPr>
              <a:t>sağlar</a:t>
            </a:r>
            <a:r>
              <a:rPr lang="en-US" sz="2204" spc="308" dirty="0">
                <a:solidFill>
                  <a:srgbClr val="000000"/>
                </a:solidFill>
                <a:latin typeface="Montserra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3513"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TextBox 12"/>
          <p:cNvSpPr txBox="1"/>
          <p:nvPr/>
        </p:nvSpPr>
        <p:spPr>
          <a:xfrm>
            <a:off x="6480405" y="2123272"/>
            <a:ext cx="5325728" cy="1200150"/>
          </a:xfrm>
          <a:prstGeom prst="rect">
            <a:avLst/>
          </a:prstGeom>
        </p:spPr>
        <p:txBody>
          <a:bodyPr lIns="0" tIns="0" rIns="0" bIns="0" rtlCol="0" anchor="t">
            <a:spAutoFit/>
          </a:bodyPr>
          <a:lstStyle/>
          <a:p>
            <a:pPr algn="l">
              <a:lnSpc>
                <a:spcPts val="4760"/>
              </a:lnSpc>
            </a:pPr>
            <a:r>
              <a:rPr lang="en-US" sz="3967">
                <a:solidFill>
                  <a:srgbClr val="000000"/>
                </a:solidFill>
                <a:latin typeface="Noto Serif Display Light"/>
              </a:rPr>
              <a:t>Cinsel İstismar İle İlgili  Yanlış Düşünceler</a:t>
            </a:r>
          </a:p>
        </p:txBody>
      </p:sp>
      <p:sp>
        <p:nvSpPr>
          <p:cNvPr id="13" name="TextBox 13"/>
          <p:cNvSpPr txBox="1"/>
          <p:nvPr/>
        </p:nvSpPr>
        <p:spPr>
          <a:xfrm>
            <a:off x="2548123" y="3354340"/>
            <a:ext cx="12398145" cy="5903960"/>
          </a:xfrm>
          <a:prstGeom prst="rect">
            <a:avLst/>
          </a:prstGeom>
        </p:spPr>
        <p:txBody>
          <a:bodyPr lIns="0" tIns="0" rIns="0" bIns="0" rtlCol="0" anchor="t">
            <a:spAutoFit/>
          </a:bodyPr>
          <a:lstStyle/>
          <a:p>
            <a:pPr algn="ctr">
              <a:lnSpc>
                <a:spcPts val="2431"/>
              </a:lnSpc>
            </a:pPr>
            <a:r>
              <a:rPr lang="en-US" sz="2026" spc="283">
                <a:solidFill>
                  <a:srgbClr val="000000"/>
                </a:solidFill>
                <a:latin typeface="Montserrat"/>
              </a:rPr>
              <a:t>YANLIŞ</a:t>
            </a:r>
          </a:p>
          <a:p>
            <a:pPr algn="l">
              <a:lnSpc>
                <a:spcPts val="2431"/>
              </a:lnSpc>
            </a:pPr>
            <a:endParaRPr lang="en-US" sz="2026" spc="283">
              <a:solidFill>
                <a:srgbClr val="000000"/>
              </a:solidFill>
              <a:latin typeface="Montserrat"/>
            </a:endParaRPr>
          </a:p>
          <a:p>
            <a:pPr marL="437541" lvl="1" indent="-218770" algn="l">
              <a:lnSpc>
                <a:spcPts val="3222"/>
              </a:lnSpc>
              <a:buFont typeface="Arial"/>
              <a:buChar char="•"/>
            </a:pPr>
            <a:r>
              <a:rPr lang="en-US" sz="2026" spc="283">
                <a:solidFill>
                  <a:srgbClr val="000000"/>
                </a:solidFill>
                <a:latin typeface="Montserrat"/>
              </a:rPr>
              <a:t>Çocuklar cinsel istismarı hayal güçlerinin genişliği ile uydururlar.</a:t>
            </a:r>
          </a:p>
          <a:p>
            <a:pPr marL="437541" lvl="1" indent="-218770" algn="l">
              <a:lnSpc>
                <a:spcPts val="3222"/>
              </a:lnSpc>
              <a:buFont typeface="Arial"/>
              <a:buChar char="•"/>
            </a:pPr>
            <a:r>
              <a:rPr lang="en-US" sz="2026" spc="283">
                <a:solidFill>
                  <a:srgbClr val="000000"/>
                </a:solidFill>
                <a:latin typeface="Montserrat"/>
              </a:rPr>
              <a:t>İlgi çekmeye çalışan çocuklar, şirin ve cazip kız çocukları, evden kaçan çocuklar, ihmal  edilmiş çocuklar potansiyel mağdurlardır.</a:t>
            </a:r>
          </a:p>
          <a:p>
            <a:pPr marL="437541" lvl="1" indent="-218770" algn="l">
              <a:lnSpc>
                <a:spcPts val="3222"/>
              </a:lnSpc>
              <a:buFont typeface="Arial"/>
              <a:buChar char="•"/>
            </a:pPr>
            <a:r>
              <a:rPr lang="en-US" sz="2026" spc="283">
                <a:solidFill>
                  <a:srgbClr val="000000"/>
                </a:solidFill>
                <a:latin typeface="Montserrat"/>
              </a:rPr>
              <a:t>Parklar, genel tuvaletler, ıssız sokaklar, karanlık sokaklar, karanlık yerler, boş inşaat sahaları tehlikeli bölgelerdir.</a:t>
            </a:r>
          </a:p>
          <a:p>
            <a:pPr algn="l">
              <a:lnSpc>
                <a:spcPts val="2431"/>
              </a:lnSpc>
            </a:pPr>
            <a:endParaRPr lang="en-US" sz="2026" spc="283">
              <a:solidFill>
                <a:srgbClr val="000000"/>
              </a:solidFill>
              <a:latin typeface="Montserrat"/>
            </a:endParaRPr>
          </a:p>
          <a:p>
            <a:pPr algn="ctr">
              <a:lnSpc>
                <a:spcPts val="2431"/>
              </a:lnSpc>
            </a:pPr>
            <a:r>
              <a:rPr lang="en-US" sz="2026" spc="283">
                <a:solidFill>
                  <a:srgbClr val="000000"/>
                </a:solidFill>
                <a:latin typeface="Montserrat"/>
              </a:rPr>
              <a:t>DOĞRU</a:t>
            </a:r>
          </a:p>
          <a:p>
            <a:pPr algn="l">
              <a:lnSpc>
                <a:spcPts val="2431"/>
              </a:lnSpc>
            </a:pPr>
            <a:endParaRPr lang="en-US" sz="2026" spc="283">
              <a:solidFill>
                <a:srgbClr val="000000"/>
              </a:solidFill>
              <a:latin typeface="Montserrat"/>
            </a:endParaRPr>
          </a:p>
          <a:p>
            <a:pPr marL="437541" lvl="1" indent="-218770" algn="l">
              <a:lnSpc>
                <a:spcPts val="2756"/>
              </a:lnSpc>
              <a:buFont typeface="Arial"/>
              <a:buChar char="•"/>
            </a:pPr>
            <a:r>
              <a:rPr lang="en-US" sz="2026" spc="283">
                <a:solidFill>
                  <a:srgbClr val="000000"/>
                </a:solidFill>
                <a:latin typeface="Montserrat"/>
              </a:rPr>
              <a:t>Çocuklar bu konuda genellikle yalan söylemezler. İlk kural çocuğa inanmak olmalıdır.</a:t>
            </a:r>
          </a:p>
          <a:p>
            <a:pPr marL="437541" lvl="1" indent="-218770" algn="l">
              <a:lnSpc>
                <a:spcPts val="2756"/>
              </a:lnSpc>
              <a:buFont typeface="Arial"/>
              <a:buChar char="•"/>
            </a:pPr>
            <a:r>
              <a:rPr lang="en-US" sz="2026" spc="283">
                <a:solidFill>
                  <a:srgbClr val="000000"/>
                </a:solidFill>
                <a:latin typeface="Montserrat"/>
              </a:rPr>
              <a:t>Mağdurlar her sosyo-ekonomik ve her sosyo-kültürel gruptan gelen kız ve erkek çocuklardır.</a:t>
            </a:r>
          </a:p>
          <a:p>
            <a:pPr marL="437541" lvl="1" indent="-218770" algn="l">
              <a:lnSpc>
                <a:spcPts val="2756"/>
              </a:lnSpc>
              <a:buFont typeface="Arial"/>
              <a:buChar char="•"/>
            </a:pPr>
            <a:r>
              <a:rPr lang="en-US" sz="2026" spc="283">
                <a:solidFill>
                  <a:srgbClr val="000000"/>
                </a:solidFill>
                <a:latin typeface="Montserrat"/>
              </a:rPr>
              <a:t>Olayın olduğu yer genellikle ev, okul, ev ile okul arasındaki yol gibi çocuğun içinde</a:t>
            </a:r>
          </a:p>
          <a:p>
            <a:pPr marL="437541" lvl="1" indent="-218770" algn="l">
              <a:lnSpc>
                <a:spcPts val="2756"/>
              </a:lnSpc>
              <a:buFont typeface="Arial"/>
              <a:buChar char="•"/>
            </a:pPr>
            <a:r>
              <a:rPr lang="en-US" sz="2026" spc="283">
                <a:solidFill>
                  <a:srgbClr val="000000"/>
                </a:solidFill>
                <a:latin typeface="Montserrat"/>
              </a:rPr>
              <a:t>bulunduğu yakın çevredir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TextBox 12"/>
          <p:cNvSpPr txBox="1"/>
          <p:nvPr/>
        </p:nvSpPr>
        <p:spPr>
          <a:xfrm>
            <a:off x="6480405" y="2123272"/>
            <a:ext cx="5325728" cy="1200150"/>
          </a:xfrm>
          <a:prstGeom prst="rect">
            <a:avLst/>
          </a:prstGeom>
        </p:spPr>
        <p:txBody>
          <a:bodyPr lIns="0" tIns="0" rIns="0" bIns="0" rtlCol="0" anchor="t">
            <a:spAutoFit/>
          </a:bodyPr>
          <a:lstStyle/>
          <a:p>
            <a:pPr algn="l">
              <a:lnSpc>
                <a:spcPts val="4760"/>
              </a:lnSpc>
            </a:pPr>
            <a:r>
              <a:rPr lang="en-US" sz="3967">
                <a:solidFill>
                  <a:srgbClr val="000000"/>
                </a:solidFill>
                <a:latin typeface="Noto Serif Display Light"/>
              </a:rPr>
              <a:t>Cinsel İstismar İle İlgili  Yanlış Düşünceler</a:t>
            </a:r>
          </a:p>
        </p:txBody>
      </p:sp>
      <p:sp>
        <p:nvSpPr>
          <p:cNvPr id="13" name="TextBox 13"/>
          <p:cNvSpPr txBox="1"/>
          <p:nvPr/>
        </p:nvSpPr>
        <p:spPr>
          <a:xfrm>
            <a:off x="2894130" y="3556856"/>
            <a:ext cx="12498915" cy="5574851"/>
          </a:xfrm>
          <a:prstGeom prst="rect">
            <a:avLst/>
          </a:prstGeom>
        </p:spPr>
        <p:txBody>
          <a:bodyPr lIns="0" tIns="0" rIns="0" bIns="0" rtlCol="0" anchor="t">
            <a:spAutoFit/>
          </a:bodyPr>
          <a:lstStyle/>
          <a:p>
            <a:pPr algn="ctr">
              <a:lnSpc>
                <a:spcPts val="2570"/>
              </a:lnSpc>
            </a:pPr>
            <a:r>
              <a:rPr lang="en-US" sz="2142" spc="299">
                <a:solidFill>
                  <a:srgbClr val="000000"/>
                </a:solidFill>
                <a:latin typeface="Montserrat"/>
              </a:rPr>
              <a:t>YANLIŞ</a:t>
            </a:r>
          </a:p>
          <a:p>
            <a:pPr marL="402844" lvl="1" indent="-201422" algn="l">
              <a:lnSpc>
                <a:spcPts val="3213"/>
              </a:lnSpc>
              <a:buFont typeface="Arial"/>
              <a:buChar char="•"/>
            </a:pPr>
            <a:r>
              <a:rPr lang="en-US" sz="2142" spc="299">
                <a:solidFill>
                  <a:srgbClr val="000000"/>
                </a:solidFill>
                <a:latin typeface="Montserrat"/>
              </a:rPr>
              <a:t>İstismarcılar genellikle yaşlı ve yabancı erkekler ile sokakta yaşayan hırpani görünüşlü</a:t>
            </a:r>
          </a:p>
          <a:p>
            <a:pPr marL="402844" lvl="1" indent="-201422" algn="l">
              <a:lnSpc>
                <a:spcPts val="3213"/>
              </a:lnSpc>
            </a:pPr>
            <a:r>
              <a:rPr lang="en-US" sz="2142" spc="299">
                <a:solidFill>
                  <a:srgbClr val="000000"/>
                </a:solidFill>
                <a:latin typeface="Montserrat"/>
              </a:rPr>
              <a:t>serserilerdir.</a:t>
            </a:r>
          </a:p>
          <a:p>
            <a:pPr marL="462555" lvl="1" indent="-231277" algn="l">
              <a:lnSpc>
                <a:spcPts val="3213"/>
              </a:lnSpc>
              <a:buFont typeface="Arial"/>
              <a:buChar char="•"/>
            </a:pPr>
            <a:r>
              <a:rPr lang="en-US" sz="2142" spc="299">
                <a:solidFill>
                  <a:srgbClr val="000000"/>
                </a:solidFill>
                <a:latin typeface="Montserrat"/>
              </a:rPr>
              <a:t>Yalnızca kız çocukları cinsel istismara uğrar.</a:t>
            </a:r>
          </a:p>
          <a:p>
            <a:pPr marL="460282" lvl="1" indent="-230141" algn="l">
              <a:lnSpc>
                <a:spcPts val="3213"/>
              </a:lnSpc>
              <a:buFont typeface="Arial"/>
              <a:buChar char="•"/>
            </a:pPr>
            <a:r>
              <a:rPr lang="en-US" sz="2142" spc="299">
                <a:solidFill>
                  <a:srgbClr val="000000"/>
                </a:solidFill>
                <a:latin typeface="Montserrat"/>
              </a:rPr>
              <a:t>Cinsel istismar kuşkusuyla olayın üzerine gidilmesi, çocuğa daha fazla travma yaşatır.</a:t>
            </a:r>
          </a:p>
          <a:p>
            <a:pPr marL="460282" lvl="1" indent="-230141" algn="l">
              <a:lnSpc>
                <a:spcPts val="2570"/>
              </a:lnSpc>
            </a:pPr>
            <a:endParaRPr lang="en-US" sz="2142" spc="299">
              <a:solidFill>
                <a:srgbClr val="000000"/>
              </a:solidFill>
              <a:latin typeface="Montserrat"/>
            </a:endParaRPr>
          </a:p>
          <a:p>
            <a:pPr marL="460282" lvl="1" indent="-230141" algn="ctr">
              <a:lnSpc>
                <a:spcPts val="2570"/>
              </a:lnSpc>
            </a:pPr>
            <a:r>
              <a:rPr lang="en-US" sz="2142" spc="299">
                <a:solidFill>
                  <a:srgbClr val="000000"/>
                </a:solidFill>
                <a:latin typeface="Montserrat"/>
              </a:rPr>
              <a:t>DOĞRU</a:t>
            </a:r>
          </a:p>
          <a:p>
            <a:pPr marL="473886" lvl="1" indent="-236943" algn="l">
              <a:lnSpc>
                <a:spcPts val="2978"/>
              </a:lnSpc>
              <a:buFont typeface="Arial"/>
              <a:buChar char="•"/>
            </a:pPr>
            <a:r>
              <a:rPr lang="en-US" sz="2142" spc="299">
                <a:solidFill>
                  <a:srgbClr val="000000"/>
                </a:solidFill>
                <a:latin typeface="Montserrat"/>
              </a:rPr>
              <a:t>Olguların % 80-95’inde fail 20–45 yaşları arasında, kurban tarafından tanınan, evli ve</a:t>
            </a:r>
          </a:p>
          <a:p>
            <a:pPr marL="473886" lvl="1" indent="-236943" algn="l">
              <a:lnSpc>
                <a:spcPts val="2978"/>
              </a:lnSpc>
            </a:pPr>
            <a:r>
              <a:rPr lang="en-US" sz="2142" spc="299">
                <a:solidFill>
                  <a:srgbClr val="000000"/>
                </a:solidFill>
                <a:latin typeface="Montserrat"/>
              </a:rPr>
              <a:t>çocuklu erkeklerdir.</a:t>
            </a:r>
          </a:p>
          <a:p>
            <a:pPr marL="462555" lvl="1" indent="-231277" algn="l">
              <a:lnSpc>
                <a:spcPts val="2978"/>
              </a:lnSpc>
              <a:buFont typeface="Arial"/>
              <a:buChar char="•"/>
            </a:pPr>
            <a:r>
              <a:rPr lang="en-US" sz="2142" spc="299">
                <a:solidFill>
                  <a:srgbClr val="000000"/>
                </a:solidFill>
                <a:latin typeface="Montserrat"/>
              </a:rPr>
              <a:t>Sadece kız çocukları değil, erkek çocukları da cinsel istismara uğrar.</a:t>
            </a:r>
          </a:p>
          <a:p>
            <a:pPr marL="387730" lvl="1" indent="-193865" algn="l">
              <a:lnSpc>
                <a:spcPts val="2978"/>
              </a:lnSpc>
              <a:buFont typeface="Arial"/>
              <a:buChar char="•"/>
            </a:pPr>
            <a:r>
              <a:rPr lang="en-US" sz="2142" spc="299">
                <a:solidFill>
                  <a:srgbClr val="000000"/>
                </a:solidFill>
                <a:latin typeface="Montserrat"/>
              </a:rPr>
              <a:t>Yerinde ve uygun bir müdahale istismarı sonlandırır ve çocuğun yaşadığı travmayı  atlatabilmesi için destek almasını sağlar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786"/>
        </a:solidFill>
        <a:effectLst/>
      </p:bgPr>
    </p:bg>
    <p:spTree>
      <p:nvGrpSpPr>
        <p:cNvPr id="1" name=""/>
        <p:cNvGrpSpPr/>
        <p:nvPr/>
      </p:nvGrpSpPr>
      <p:grpSpPr>
        <a:xfrm>
          <a:off x="0" y="0"/>
          <a:ext cx="0" cy="0"/>
          <a:chOff x="0" y="0"/>
          <a:chExt cx="0" cy="0"/>
        </a:xfrm>
      </p:grpSpPr>
      <p:sp>
        <p:nvSpPr>
          <p:cNvPr id="2" name="AutoShape 2"/>
          <p:cNvSpPr/>
          <p:nvPr/>
        </p:nvSpPr>
        <p:spPr>
          <a:xfrm rot="8100003">
            <a:off x="16620341" y="5129608"/>
            <a:ext cx="1956574" cy="0"/>
          </a:xfrm>
          <a:prstGeom prst="line">
            <a:avLst/>
          </a:prstGeom>
          <a:ln w="9525" cap="rnd">
            <a:solidFill>
              <a:srgbClr val="2E2D2D"/>
            </a:solidFill>
            <a:prstDash val="solid"/>
            <a:headEnd type="none" w="sm" len="sm"/>
            <a:tailEnd type="none" w="sm" len="sm"/>
          </a:ln>
        </p:spPr>
      </p:sp>
      <p:sp>
        <p:nvSpPr>
          <p:cNvPr id="3" name="AutoShape 3"/>
          <p:cNvSpPr/>
          <p:nvPr/>
        </p:nvSpPr>
        <p:spPr>
          <a:xfrm rot="8100000">
            <a:off x="12874007" y="7021908"/>
            <a:ext cx="6345678" cy="0"/>
          </a:xfrm>
          <a:prstGeom prst="line">
            <a:avLst/>
          </a:prstGeom>
          <a:ln w="9525" cap="rnd">
            <a:solidFill>
              <a:srgbClr val="2E2D2D"/>
            </a:solidFill>
            <a:prstDash val="solid"/>
            <a:headEnd type="none" w="sm" len="sm"/>
            <a:tailEnd type="none" w="sm" len="sm"/>
          </a:ln>
        </p:spPr>
      </p:sp>
      <p:sp>
        <p:nvSpPr>
          <p:cNvPr id="4" name="AutoShape 4"/>
          <p:cNvSpPr/>
          <p:nvPr/>
        </p:nvSpPr>
        <p:spPr>
          <a:xfrm rot="8100000">
            <a:off x="14839158" y="6350000"/>
            <a:ext cx="4043361" cy="0"/>
          </a:xfrm>
          <a:prstGeom prst="line">
            <a:avLst/>
          </a:prstGeom>
          <a:ln w="9525" cap="rnd">
            <a:solidFill>
              <a:srgbClr val="2E2D2D"/>
            </a:solidFill>
            <a:prstDash val="solid"/>
            <a:headEnd type="none" w="sm" len="sm"/>
            <a:tailEnd type="none" w="sm" len="sm"/>
          </a:ln>
        </p:spPr>
      </p:sp>
      <p:sp>
        <p:nvSpPr>
          <p:cNvPr id="5" name="AutoShape 5"/>
          <p:cNvSpPr/>
          <p:nvPr/>
        </p:nvSpPr>
        <p:spPr>
          <a:xfrm rot="8100001">
            <a:off x="15092021" y="5996385"/>
            <a:ext cx="3763850" cy="0"/>
          </a:xfrm>
          <a:prstGeom prst="line">
            <a:avLst/>
          </a:prstGeom>
          <a:ln w="19050" cap="rnd">
            <a:solidFill>
              <a:srgbClr val="2E2D2D"/>
            </a:solidFill>
            <a:prstDash val="solid"/>
            <a:headEnd type="none" w="sm" len="sm"/>
            <a:tailEnd type="none" w="sm" len="sm"/>
          </a:ln>
        </p:spPr>
      </p:sp>
      <p:sp>
        <p:nvSpPr>
          <p:cNvPr id="6" name="AutoShape 6"/>
          <p:cNvSpPr/>
          <p:nvPr/>
        </p:nvSpPr>
        <p:spPr>
          <a:xfrm rot="8100002">
            <a:off x="15953393" y="6467476"/>
            <a:ext cx="2754694" cy="0"/>
          </a:xfrm>
          <a:prstGeom prst="line">
            <a:avLst/>
          </a:prstGeom>
          <a:ln w="19050" cap="rnd">
            <a:solidFill>
              <a:srgbClr val="2E2D2D"/>
            </a:solidFill>
            <a:prstDash val="solid"/>
            <a:headEnd type="none" w="sm" len="sm"/>
            <a:tailEnd type="none" w="sm" len="sm"/>
          </a:ln>
        </p:spPr>
      </p:sp>
      <p:sp>
        <p:nvSpPr>
          <p:cNvPr id="7" name="TextBox 7"/>
          <p:cNvSpPr txBox="1"/>
          <p:nvPr/>
        </p:nvSpPr>
        <p:spPr>
          <a:xfrm>
            <a:off x="1117758" y="1518805"/>
            <a:ext cx="12618720" cy="1819275"/>
          </a:xfrm>
          <a:prstGeom prst="rect">
            <a:avLst/>
          </a:prstGeom>
        </p:spPr>
        <p:txBody>
          <a:bodyPr lIns="0" tIns="0" rIns="0" bIns="0" rtlCol="0" anchor="t">
            <a:spAutoFit/>
          </a:bodyPr>
          <a:lstStyle/>
          <a:p>
            <a:pPr algn="ctr">
              <a:lnSpc>
                <a:spcPts val="4843"/>
              </a:lnSpc>
            </a:pPr>
            <a:r>
              <a:rPr lang="en-US" sz="4036">
                <a:solidFill>
                  <a:srgbClr val="000000"/>
                </a:solidFill>
                <a:latin typeface="Montserrat"/>
              </a:rPr>
              <a:t>ÇOCUKLAR NEDEN İSTİSMAR EDİLDİKLERİNİ SÖYLEMEZLER?</a:t>
            </a:r>
          </a:p>
          <a:p>
            <a:pPr algn="ctr">
              <a:lnSpc>
                <a:spcPts val="4843"/>
              </a:lnSpc>
            </a:pPr>
            <a:endParaRPr lang="en-US" sz="4036">
              <a:solidFill>
                <a:srgbClr val="000000"/>
              </a:solidFill>
              <a:latin typeface="Montserrat"/>
            </a:endParaRPr>
          </a:p>
        </p:txBody>
      </p:sp>
      <p:sp>
        <p:nvSpPr>
          <p:cNvPr id="8" name="TextBox 8"/>
          <p:cNvSpPr txBox="1"/>
          <p:nvPr/>
        </p:nvSpPr>
        <p:spPr>
          <a:xfrm>
            <a:off x="1117758" y="3273136"/>
            <a:ext cx="12618720" cy="6000750"/>
          </a:xfrm>
          <a:prstGeom prst="rect">
            <a:avLst/>
          </a:prstGeom>
        </p:spPr>
        <p:txBody>
          <a:bodyPr lIns="0" tIns="0" rIns="0" bIns="0" rtlCol="0" anchor="t">
            <a:spAutoFit/>
          </a:bodyPr>
          <a:lstStyle/>
          <a:p>
            <a:pPr marL="477095" lvl="1" indent="-238548" algn="l">
              <a:lnSpc>
                <a:spcPts val="3163"/>
              </a:lnSpc>
              <a:buFont typeface="Arial"/>
              <a:buChar char="•"/>
            </a:pPr>
            <a:r>
              <a:rPr lang="en-US" sz="2636" spc="369">
                <a:solidFill>
                  <a:srgbClr val="000000"/>
                </a:solidFill>
                <a:latin typeface="Montserrat"/>
              </a:rPr>
              <a:t>İstismara uğramış mağdur çocuklar çeşitli nedenlerden dolayı bu durumu gizleme eğilimi gösterebilirler. Bunlar;</a:t>
            </a:r>
          </a:p>
          <a:p>
            <a:pPr marL="477095" lvl="1" indent="-238548" algn="l">
              <a:lnSpc>
                <a:spcPts val="3163"/>
              </a:lnSpc>
              <a:buFont typeface="Arial"/>
              <a:buChar char="•"/>
            </a:pPr>
            <a:r>
              <a:rPr lang="en-US" sz="2636" spc="369">
                <a:solidFill>
                  <a:srgbClr val="000000"/>
                </a:solidFill>
                <a:latin typeface="Montserrat"/>
              </a:rPr>
              <a:t>Onlara kimsenin inanmayacağından korkarlar.</a:t>
            </a:r>
          </a:p>
          <a:p>
            <a:pPr marL="477095" lvl="1" indent="-238548" algn="l">
              <a:lnSpc>
                <a:spcPts val="3163"/>
              </a:lnSpc>
              <a:buFont typeface="Arial"/>
              <a:buChar char="•"/>
            </a:pPr>
            <a:r>
              <a:rPr lang="en-US" sz="2636" spc="369">
                <a:solidFill>
                  <a:srgbClr val="000000"/>
                </a:solidFill>
                <a:latin typeface="Montserrat"/>
              </a:rPr>
              <a:t>Cinsel istismarın kendi hataları olduğundan ve bu yüzden başlarının belaya girmesinden korkarlar.</a:t>
            </a:r>
          </a:p>
          <a:p>
            <a:pPr marL="477095" lvl="1" indent="-238548" algn="l">
              <a:lnSpc>
                <a:spcPts val="3163"/>
              </a:lnSpc>
              <a:buFont typeface="Arial"/>
              <a:buChar char="•"/>
            </a:pPr>
            <a:r>
              <a:rPr lang="en-US" sz="2636" spc="369">
                <a:solidFill>
                  <a:srgbClr val="000000"/>
                </a:solidFill>
                <a:latin typeface="Montserrat"/>
              </a:rPr>
              <a:t>Çocuk, böyle bir şeyi nasıl anlatacağını bilmeyebilirler.</a:t>
            </a:r>
          </a:p>
          <a:p>
            <a:pPr marL="477095" lvl="1" indent="-238548" algn="l">
              <a:lnSpc>
                <a:spcPts val="3163"/>
              </a:lnSpc>
              <a:buFont typeface="Arial"/>
              <a:buChar char="•"/>
            </a:pPr>
            <a:r>
              <a:rPr lang="en-US" sz="2636" spc="369">
                <a:solidFill>
                  <a:srgbClr val="000000"/>
                </a:solidFill>
                <a:latin typeface="Montserrat"/>
              </a:rPr>
              <a:t>Bu davranışlardan hoşlanmadığı halde, istismar eden kişiyi sevebilir ve onun başının belaya girmesinden korkabilirler. </a:t>
            </a:r>
          </a:p>
          <a:p>
            <a:pPr marL="477095" lvl="1" indent="-238548" algn="l">
              <a:lnSpc>
                <a:spcPts val="3163"/>
              </a:lnSpc>
              <a:buFont typeface="Arial"/>
              <a:buChar char="•"/>
            </a:pPr>
            <a:r>
              <a:rPr lang="en-US" sz="2636" spc="369">
                <a:solidFill>
                  <a:srgbClr val="000000"/>
                </a:solidFill>
                <a:latin typeface="Montserrat"/>
              </a:rPr>
              <a:t>İstismar eden kişi tarafından tehdit edilmiş, korkutulmuş olabilirler.</a:t>
            </a:r>
          </a:p>
          <a:p>
            <a:pPr marL="477095" lvl="1" indent="-238548" algn="l">
              <a:lnSpc>
                <a:spcPts val="3163"/>
              </a:lnSpc>
              <a:buFont typeface="Arial"/>
              <a:buChar char="•"/>
            </a:pPr>
            <a:r>
              <a:rPr lang="en-US" sz="2636" spc="369">
                <a:solidFill>
                  <a:srgbClr val="000000"/>
                </a:solidFill>
                <a:latin typeface="Montserrat"/>
              </a:rPr>
              <a:t>Bazı çocuklar bunun yanlış olduğunu bilmeyebilirler.</a:t>
            </a:r>
          </a:p>
          <a:p>
            <a:pPr marL="477095" lvl="1" indent="-238548" algn="l">
              <a:lnSpc>
                <a:spcPts val="3163"/>
              </a:lnSpc>
              <a:buFont typeface="Arial"/>
              <a:buChar char="•"/>
            </a:pPr>
            <a:r>
              <a:rPr lang="en-US" sz="2636" spc="369">
                <a:solidFill>
                  <a:srgbClr val="000000"/>
                </a:solidFill>
                <a:latin typeface="Montserrat"/>
              </a:rPr>
              <a:t>Bu konuda konuşmaktan utanç duyabilirler. </a:t>
            </a:r>
          </a:p>
          <a:p>
            <a:pPr marL="477095" lvl="1" indent="-238548" algn="l">
              <a:lnSpc>
                <a:spcPts val="3163"/>
              </a:lnSpc>
              <a:buFont typeface="Arial"/>
              <a:buChar char="•"/>
            </a:pPr>
            <a:r>
              <a:rPr lang="en-US" sz="2636" spc="369">
                <a:solidFill>
                  <a:srgbClr val="000000"/>
                </a:solidFill>
                <a:latin typeface="Montserrat"/>
              </a:rPr>
              <a:t>Çocuk konuşmak için uygun zaman, zemin ve kişi olmadığını düşünebilirler.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786"/>
        </a:solidFill>
        <a:effectLst/>
      </p:bgPr>
    </p:bg>
    <p:spTree>
      <p:nvGrpSpPr>
        <p:cNvPr id="1" name=""/>
        <p:cNvGrpSpPr/>
        <p:nvPr/>
      </p:nvGrpSpPr>
      <p:grpSpPr>
        <a:xfrm>
          <a:off x="0" y="0"/>
          <a:ext cx="0" cy="0"/>
          <a:chOff x="0" y="0"/>
          <a:chExt cx="0" cy="0"/>
        </a:xfrm>
      </p:grpSpPr>
      <p:sp>
        <p:nvSpPr>
          <p:cNvPr id="2" name="AutoShape 2"/>
          <p:cNvSpPr/>
          <p:nvPr/>
        </p:nvSpPr>
        <p:spPr>
          <a:xfrm rot="8100003">
            <a:off x="16620341" y="5129608"/>
            <a:ext cx="1956574" cy="0"/>
          </a:xfrm>
          <a:prstGeom prst="line">
            <a:avLst/>
          </a:prstGeom>
          <a:ln w="9525" cap="rnd">
            <a:solidFill>
              <a:srgbClr val="2E2D2D"/>
            </a:solidFill>
            <a:prstDash val="solid"/>
            <a:headEnd type="none" w="sm" len="sm"/>
            <a:tailEnd type="none" w="sm" len="sm"/>
          </a:ln>
        </p:spPr>
      </p:sp>
      <p:sp>
        <p:nvSpPr>
          <p:cNvPr id="3" name="AutoShape 3"/>
          <p:cNvSpPr/>
          <p:nvPr/>
        </p:nvSpPr>
        <p:spPr>
          <a:xfrm rot="8100000">
            <a:off x="12874007" y="7021908"/>
            <a:ext cx="6345678" cy="0"/>
          </a:xfrm>
          <a:prstGeom prst="line">
            <a:avLst/>
          </a:prstGeom>
          <a:ln w="9525" cap="rnd">
            <a:solidFill>
              <a:srgbClr val="2E2D2D"/>
            </a:solidFill>
            <a:prstDash val="solid"/>
            <a:headEnd type="none" w="sm" len="sm"/>
            <a:tailEnd type="none" w="sm" len="sm"/>
          </a:ln>
        </p:spPr>
      </p:sp>
      <p:sp>
        <p:nvSpPr>
          <p:cNvPr id="4" name="AutoShape 4"/>
          <p:cNvSpPr/>
          <p:nvPr/>
        </p:nvSpPr>
        <p:spPr>
          <a:xfrm rot="8100000">
            <a:off x="14839158" y="6350000"/>
            <a:ext cx="4043361" cy="0"/>
          </a:xfrm>
          <a:prstGeom prst="line">
            <a:avLst/>
          </a:prstGeom>
          <a:ln w="9525" cap="rnd">
            <a:solidFill>
              <a:srgbClr val="2E2D2D"/>
            </a:solidFill>
            <a:prstDash val="solid"/>
            <a:headEnd type="none" w="sm" len="sm"/>
            <a:tailEnd type="none" w="sm" len="sm"/>
          </a:ln>
        </p:spPr>
      </p:sp>
      <p:sp>
        <p:nvSpPr>
          <p:cNvPr id="5" name="AutoShape 5"/>
          <p:cNvSpPr/>
          <p:nvPr/>
        </p:nvSpPr>
        <p:spPr>
          <a:xfrm rot="8100001">
            <a:off x="15092021" y="5996385"/>
            <a:ext cx="3763850" cy="0"/>
          </a:xfrm>
          <a:prstGeom prst="line">
            <a:avLst/>
          </a:prstGeom>
          <a:ln w="19050" cap="rnd">
            <a:solidFill>
              <a:srgbClr val="2E2D2D"/>
            </a:solidFill>
            <a:prstDash val="solid"/>
            <a:headEnd type="none" w="sm" len="sm"/>
            <a:tailEnd type="none" w="sm" len="sm"/>
          </a:ln>
        </p:spPr>
      </p:sp>
      <p:sp>
        <p:nvSpPr>
          <p:cNvPr id="6" name="AutoShape 6"/>
          <p:cNvSpPr/>
          <p:nvPr/>
        </p:nvSpPr>
        <p:spPr>
          <a:xfrm rot="8100002">
            <a:off x="15953393" y="6467476"/>
            <a:ext cx="2754694" cy="0"/>
          </a:xfrm>
          <a:prstGeom prst="line">
            <a:avLst/>
          </a:prstGeom>
          <a:ln w="19050" cap="rnd">
            <a:solidFill>
              <a:srgbClr val="2E2D2D"/>
            </a:solidFill>
            <a:prstDash val="solid"/>
            <a:headEnd type="none" w="sm" len="sm"/>
            <a:tailEnd type="none" w="sm" len="sm"/>
          </a:ln>
        </p:spPr>
      </p:sp>
      <p:sp>
        <p:nvSpPr>
          <p:cNvPr id="7" name="TextBox 7"/>
          <p:cNvSpPr txBox="1"/>
          <p:nvPr/>
        </p:nvSpPr>
        <p:spPr>
          <a:xfrm>
            <a:off x="1117758" y="754641"/>
            <a:ext cx="12618720" cy="1514475"/>
          </a:xfrm>
          <a:prstGeom prst="rect">
            <a:avLst/>
          </a:prstGeom>
        </p:spPr>
        <p:txBody>
          <a:bodyPr lIns="0" tIns="0" rIns="0" bIns="0" rtlCol="0" anchor="t">
            <a:spAutoFit/>
          </a:bodyPr>
          <a:lstStyle/>
          <a:p>
            <a:pPr algn="ctr">
              <a:lnSpc>
                <a:spcPts val="4032"/>
              </a:lnSpc>
            </a:pPr>
            <a:endParaRPr/>
          </a:p>
          <a:p>
            <a:pPr algn="ctr">
              <a:lnSpc>
                <a:spcPts val="4032"/>
              </a:lnSpc>
            </a:pPr>
            <a:r>
              <a:rPr lang="en-US" sz="3360">
                <a:solidFill>
                  <a:srgbClr val="000000"/>
                </a:solidFill>
                <a:latin typeface="Montserrat"/>
              </a:rPr>
              <a:t>ÇOCUKLAR NE ZAMAN İSTİSMAR EDİLDİKLERİNİ SÖYLER?</a:t>
            </a:r>
          </a:p>
          <a:p>
            <a:pPr algn="ctr">
              <a:lnSpc>
                <a:spcPts val="4032"/>
              </a:lnSpc>
            </a:pPr>
            <a:endParaRPr lang="en-US" sz="3360">
              <a:solidFill>
                <a:srgbClr val="000000"/>
              </a:solidFill>
              <a:latin typeface="Montserrat"/>
            </a:endParaRPr>
          </a:p>
        </p:txBody>
      </p:sp>
      <p:sp>
        <p:nvSpPr>
          <p:cNvPr id="8" name="TextBox 8"/>
          <p:cNvSpPr txBox="1"/>
          <p:nvPr/>
        </p:nvSpPr>
        <p:spPr>
          <a:xfrm>
            <a:off x="1320380" y="3177310"/>
            <a:ext cx="12618720" cy="5334000"/>
          </a:xfrm>
          <a:prstGeom prst="rect">
            <a:avLst/>
          </a:prstGeom>
        </p:spPr>
        <p:txBody>
          <a:bodyPr lIns="0" tIns="0" rIns="0" bIns="0" rtlCol="0" anchor="t">
            <a:spAutoFit/>
          </a:bodyPr>
          <a:lstStyle/>
          <a:p>
            <a:pPr marL="455718" lvl="1" indent="-227859" algn="l">
              <a:lnSpc>
                <a:spcPts val="3021"/>
              </a:lnSpc>
              <a:buFont typeface="Arial"/>
              <a:buChar char="•"/>
            </a:pPr>
            <a:r>
              <a:rPr lang="en-US" sz="2518" spc="352">
                <a:solidFill>
                  <a:srgbClr val="000000"/>
                </a:solidFill>
                <a:latin typeface="Montserrat"/>
              </a:rPr>
              <a:t>İstismarın derecesi, sıklığı artar ve istismar çocuğu korkutursa,</a:t>
            </a:r>
          </a:p>
          <a:p>
            <a:pPr marL="455718" lvl="1" indent="-227859" algn="l">
              <a:lnSpc>
                <a:spcPts val="3021"/>
              </a:lnSpc>
              <a:buFont typeface="Arial"/>
              <a:buChar char="•"/>
            </a:pPr>
            <a:r>
              <a:rPr lang="en-US" sz="2518" spc="352">
                <a:solidFill>
                  <a:srgbClr val="000000"/>
                </a:solidFill>
                <a:latin typeface="Montserrat"/>
              </a:rPr>
              <a:t>Cinsel istismardan korunmayla ilgili bilgi alırsa ve kendisine yapılanın doğru olmadığını fark ederse,</a:t>
            </a:r>
          </a:p>
          <a:p>
            <a:pPr marL="455718" lvl="1" indent="-227859" algn="l">
              <a:lnSpc>
                <a:spcPts val="3021"/>
              </a:lnSpc>
              <a:buFont typeface="Arial"/>
              <a:buChar char="•"/>
            </a:pPr>
            <a:r>
              <a:rPr lang="en-US" sz="2518" spc="352">
                <a:solidFill>
                  <a:srgbClr val="000000"/>
                </a:solidFill>
                <a:latin typeface="Montserrat"/>
              </a:rPr>
              <a:t>Söylenmesi gerektiğini öğrenirse,</a:t>
            </a:r>
          </a:p>
          <a:p>
            <a:pPr marL="455718" lvl="1" indent="-227859" algn="l">
              <a:lnSpc>
                <a:spcPts val="3021"/>
              </a:lnSpc>
              <a:buFont typeface="Arial"/>
              <a:buChar char="•"/>
            </a:pPr>
            <a:r>
              <a:rPr lang="en-US" sz="2518" spc="352">
                <a:solidFill>
                  <a:srgbClr val="000000"/>
                </a:solidFill>
                <a:latin typeface="Montserrat"/>
              </a:rPr>
              <a:t>Kardeşleri kendisinin ilk istismar edildiği yaşa gelmişse ve onları korumak isterse,</a:t>
            </a:r>
          </a:p>
          <a:p>
            <a:pPr marL="455718" lvl="1" indent="-227859" algn="l">
              <a:lnSpc>
                <a:spcPts val="3021"/>
              </a:lnSpc>
              <a:buFont typeface="Arial"/>
              <a:buChar char="•"/>
            </a:pPr>
            <a:r>
              <a:rPr lang="en-US" sz="2518" spc="352">
                <a:solidFill>
                  <a:srgbClr val="000000"/>
                </a:solidFill>
                <a:latin typeface="Montserrat"/>
              </a:rPr>
              <a:t>Ergenliğe gelmişse hamilelikten korkuyorsa ya da istismarcının baskısından kurtulmak istiyorsa,</a:t>
            </a:r>
          </a:p>
          <a:p>
            <a:pPr marL="455718" lvl="1" indent="-227859" algn="l">
              <a:lnSpc>
                <a:spcPts val="3021"/>
              </a:lnSpc>
              <a:buFont typeface="Arial"/>
              <a:buChar char="•"/>
            </a:pPr>
            <a:r>
              <a:rPr lang="en-US" sz="2518" spc="352">
                <a:solidFill>
                  <a:srgbClr val="000000"/>
                </a:solidFill>
                <a:latin typeface="Montserrat"/>
              </a:rPr>
              <a:t>Çocuk güvenebileceği ve kendisi ile yakından ilgilenen bir yetişkinle karşılaştıysa,</a:t>
            </a:r>
          </a:p>
          <a:p>
            <a:pPr marL="455718" lvl="1" indent="-227859" algn="l">
              <a:lnSpc>
                <a:spcPts val="3021"/>
              </a:lnSpc>
              <a:buFont typeface="Arial"/>
              <a:buChar char="•"/>
            </a:pPr>
            <a:r>
              <a:rPr lang="en-US" sz="2518" spc="352">
                <a:solidFill>
                  <a:srgbClr val="000000"/>
                </a:solidFill>
                <a:latin typeface="Montserrat"/>
              </a:rPr>
              <a:t>Fiziksel bir yakınma sonrası doktora giderse , çocuklar istismar edildiklerini söylerler. </a:t>
            </a:r>
          </a:p>
          <a:p>
            <a:pPr marL="455718" lvl="1" indent="-227859" algn="l">
              <a:lnSpc>
                <a:spcPts val="3021"/>
              </a:lnSpc>
            </a:pPr>
            <a:endParaRPr lang="en-US" sz="2518" spc="352">
              <a:solidFill>
                <a:srgbClr val="000000"/>
              </a:solidFill>
              <a:latin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2E2D2D"/>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Freeform 12"/>
          <p:cNvSpPr/>
          <p:nvPr/>
        </p:nvSpPr>
        <p:spPr>
          <a:xfrm>
            <a:off x="6020538" y="2621790"/>
            <a:ext cx="7886277" cy="5169862"/>
          </a:xfrm>
          <a:custGeom>
            <a:avLst/>
            <a:gdLst/>
            <a:ahLst/>
            <a:cxnLst/>
            <a:rect l="l" t="t" r="r" b="b"/>
            <a:pathLst>
              <a:path w="7886277" h="5169862">
                <a:moveTo>
                  <a:pt x="0" y="0"/>
                </a:moveTo>
                <a:lnTo>
                  <a:pt x="7886277" y="0"/>
                </a:lnTo>
                <a:lnTo>
                  <a:pt x="7886277" y="5169861"/>
                </a:lnTo>
                <a:lnTo>
                  <a:pt x="0" y="516986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7130512" y="3001922"/>
            <a:ext cx="5857292" cy="3667125"/>
          </a:xfrm>
          <a:prstGeom prst="rect">
            <a:avLst/>
          </a:prstGeom>
        </p:spPr>
        <p:txBody>
          <a:bodyPr lIns="0" tIns="0" rIns="0" bIns="0" rtlCol="0" anchor="t">
            <a:spAutoFit/>
          </a:bodyPr>
          <a:lstStyle/>
          <a:p>
            <a:pPr algn="ctr">
              <a:lnSpc>
                <a:spcPts val="2642"/>
              </a:lnSpc>
            </a:pPr>
            <a:r>
              <a:rPr lang="en-US" sz="2201" spc="308">
                <a:solidFill>
                  <a:srgbClr val="000000"/>
                </a:solidFill>
                <a:latin typeface="Montserrat"/>
              </a:rPr>
              <a:t>ÇOCUK İSTİSMARCILARI</a:t>
            </a:r>
          </a:p>
          <a:p>
            <a:pPr algn="l">
              <a:lnSpc>
                <a:spcPts val="2642"/>
              </a:lnSpc>
            </a:pPr>
            <a:endParaRPr lang="en-US" sz="2201" spc="308">
              <a:solidFill>
                <a:srgbClr val="000000"/>
              </a:solidFill>
              <a:latin typeface="Montserrat"/>
            </a:endParaRPr>
          </a:p>
          <a:p>
            <a:pPr algn="ctr">
              <a:lnSpc>
                <a:spcPts val="2642"/>
              </a:lnSpc>
            </a:pPr>
            <a:r>
              <a:rPr lang="en-US" sz="2201" spc="308">
                <a:solidFill>
                  <a:srgbClr val="000000"/>
                </a:solidFill>
                <a:latin typeface="Montserrat"/>
              </a:rPr>
              <a:t>Aile bireyleri ve çocuğun bakımından  sorumlu olan kişiler</a:t>
            </a:r>
          </a:p>
          <a:p>
            <a:pPr algn="l">
              <a:lnSpc>
                <a:spcPts val="2642"/>
              </a:lnSpc>
            </a:pPr>
            <a:endParaRPr lang="en-US" sz="2201" spc="308">
              <a:solidFill>
                <a:srgbClr val="000000"/>
              </a:solidFill>
              <a:latin typeface="Montserrat"/>
            </a:endParaRPr>
          </a:p>
          <a:p>
            <a:pPr algn="ctr">
              <a:lnSpc>
                <a:spcPts val="2642"/>
              </a:lnSpc>
            </a:pPr>
            <a:r>
              <a:rPr lang="en-US" sz="2201" spc="308">
                <a:solidFill>
                  <a:srgbClr val="000000"/>
                </a:solidFill>
                <a:latin typeface="Montserrat"/>
              </a:rPr>
              <a:t>Arkadaşlar, akrabalar, yabancılar, çocukla  ilişkisi olabilen görevliler</a:t>
            </a:r>
          </a:p>
          <a:p>
            <a:pPr algn="l">
              <a:lnSpc>
                <a:spcPts val="2642"/>
              </a:lnSpc>
            </a:pPr>
            <a:endParaRPr lang="en-US" sz="2201" spc="308">
              <a:solidFill>
                <a:srgbClr val="000000"/>
              </a:solidFill>
              <a:latin typeface="Montserrat"/>
            </a:endParaRPr>
          </a:p>
          <a:p>
            <a:pPr algn="ctr">
              <a:lnSpc>
                <a:spcPts val="2642"/>
              </a:lnSpc>
            </a:pPr>
            <a:r>
              <a:rPr lang="en-US" sz="2201" spc="308">
                <a:solidFill>
                  <a:srgbClr val="000000"/>
                </a:solidFill>
                <a:latin typeface="Montserrat"/>
              </a:rPr>
              <a:t>İşverenler ve diğer çocuklar olabilir.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pic>
        <p:nvPicPr>
          <p:cNvPr id="14" name="Resim 13"/>
          <p:cNvPicPr>
            <a:picLocks noChangeAspect="1"/>
          </p:cNvPicPr>
          <p:nvPr/>
        </p:nvPicPr>
        <p:blipFill rotWithShape="1">
          <a:blip r:embed="rId6"/>
          <a:srcRect t="517" b="517"/>
          <a:stretch/>
        </p:blipFill>
        <p:spPr>
          <a:xfrm>
            <a:off x="3372351" y="2894665"/>
            <a:ext cx="12475491" cy="5677476"/>
          </a:xfrm>
          <a:prstGeom prst="rect">
            <a:avLst/>
          </a:prstGeom>
          <a:effectLst>
            <a:glow rad="228600">
              <a:schemeClr val="accent6">
                <a:satMod val="175000"/>
                <a:alpha val="40000"/>
              </a:schemeClr>
            </a:glow>
            <a:innerShdw blurRad="114300">
              <a:prstClr val="black"/>
            </a:innerShdw>
            <a:softEdge rad="63500"/>
          </a:effectLst>
        </p:spPr>
      </p:pic>
      <p:pic>
        <p:nvPicPr>
          <p:cNvPr id="15" name="Resim 14"/>
          <p:cNvPicPr preferRelativeResize="0">
            <a:picLocks/>
          </p:cNvPicPr>
          <p:nvPr/>
        </p:nvPicPr>
        <p:blipFill rotWithShape="1">
          <a:blip r:embed="rId7" cstate="print">
            <a:extLst>
              <a:ext uri="{28A0092B-C50C-407E-A947-70E740481C1C}">
                <a14:useLocalDpi xmlns:a14="http://schemas.microsoft.com/office/drawing/2010/main" val="0"/>
              </a:ext>
            </a:extLst>
          </a:blip>
          <a:srcRect l="13978" t="13860" r="13611" b="13899"/>
          <a:stretch/>
        </p:blipFill>
        <p:spPr>
          <a:xfrm>
            <a:off x="14260830" y="2926217"/>
            <a:ext cx="1371600" cy="773496"/>
          </a:xfrm>
          <a:prstGeom prst="ellipse">
            <a:avLst/>
          </a:prstGeom>
        </p:spPr>
      </p:pic>
    </p:spTree>
    <p:extLst>
      <p:ext uri="{BB962C8B-B14F-4D97-AF65-F5344CB8AC3E}">
        <p14:creationId xmlns:p14="http://schemas.microsoft.com/office/powerpoint/2010/main" val="122034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pic>
        <p:nvPicPr>
          <p:cNvPr id="14" name="Resim 13"/>
          <p:cNvPicPr>
            <a:picLocks noChangeAspect="1"/>
          </p:cNvPicPr>
          <p:nvPr/>
        </p:nvPicPr>
        <p:blipFill>
          <a:blip r:embed="rId6"/>
          <a:stretch>
            <a:fillRect/>
          </a:stretch>
        </p:blipFill>
        <p:spPr>
          <a:xfrm>
            <a:off x="3666436" y="2486515"/>
            <a:ext cx="11050757" cy="6562162"/>
          </a:xfrm>
          <a:prstGeom prst="rect">
            <a:avLst/>
          </a:prstGeom>
          <a:effectLst>
            <a:glow rad="228600">
              <a:schemeClr val="accent6">
                <a:satMod val="175000"/>
                <a:alpha val="40000"/>
              </a:schemeClr>
            </a:glow>
            <a:innerShdw blurRad="114300">
              <a:prstClr val="black"/>
            </a:innerShdw>
            <a:softEdge rad="63500"/>
          </a:effectLst>
        </p:spPr>
      </p:pic>
      <p:pic>
        <p:nvPicPr>
          <p:cNvPr id="15" name="Resim 14"/>
          <p:cNvPicPr preferRelativeResize="0">
            <a:picLocks/>
          </p:cNvPicPr>
          <p:nvPr/>
        </p:nvPicPr>
        <p:blipFill rotWithShape="1">
          <a:blip r:embed="rId7" cstate="print">
            <a:extLst>
              <a:ext uri="{28A0092B-C50C-407E-A947-70E740481C1C}">
                <a14:useLocalDpi xmlns:a14="http://schemas.microsoft.com/office/drawing/2010/main" val="0"/>
              </a:ext>
            </a:extLst>
          </a:blip>
          <a:srcRect l="13978" t="13860" r="13611" b="13899"/>
          <a:stretch/>
        </p:blipFill>
        <p:spPr>
          <a:xfrm>
            <a:off x="13258800" y="2565482"/>
            <a:ext cx="1362228" cy="978162"/>
          </a:xfrm>
          <a:prstGeom prst="ellipse">
            <a:avLst/>
          </a:prstGeom>
        </p:spPr>
      </p:pic>
    </p:spTree>
    <p:extLst>
      <p:ext uri="{BB962C8B-B14F-4D97-AF65-F5344CB8AC3E}">
        <p14:creationId xmlns:p14="http://schemas.microsoft.com/office/powerpoint/2010/main" val="201910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a:effectLst>
            <a:outerShdw blurRad="50800" dist="50800" dir="5400000" algn="ctr" rotWithShape="0">
              <a:srgbClr val="000000">
                <a:alpha val="16000"/>
              </a:srgbClr>
            </a:outerShdw>
          </a:effectLst>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pic>
        <p:nvPicPr>
          <p:cNvPr id="16" name="Resim 15"/>
          <p:cNvPicPr>
            <a:picLocks noChangeAspect="1"/>
          </p:cNvPicPr>
          <p:nvPr/>
        </p:nvPicPr>
        <p:blipFill>
          <a:blip r:embed="rId6"/>
          <a:stretch>
            <a:fillRect/>
          </a:stretch>
        </p:blipFill>
        <p:spPr>
          <a:xfrm>
            <a:off x="3733800" y="2567445"/>
            <a:ext cx="10744200" cy="6382620"/>
          </a:xfrm>
          <a:prstGeom prst="rect">
            <a:avLst/>
          </a:prstGeom>
          <a:solidFill>
            <a:schemeClr val="bg1"/>
          </a:solidFill>
          <a:effectLst>
            <a:glow rad="228600">
              <a:schemeClr val="accent6">
                <a:satMod val="175000"/>
                <a:alpha val="40000"/>
              </a:schemeClr>
            </a:glow>
            <a:innerShdw blurRad="114300">
              <a:prstClr val="black"/>
            </a:innerShdw>
            <a:softEdge rad="63500"/>
          </a:effectLst>
        </p:spPr>
      </p:pic>
      <p:pic>
        <p:nvPicPr>
          <p:cNvPr id="17" name="Resim 16"/>
          <p:cNvPicPr preferRelativeResize="0">
            <a:picLocks/>
          </p:cNvPicPr>
          <p:nvPr/>
        </p:nvPicPr>
        <p:blipFill rotWithShape="1">
          <a:blip r:embed="rId7" cstate="print">
            <a:extLst>
              <a:ext uri="{28A0092B-C50C-407E-A947-70E740481C1C}">
                <a14:useLocalDpi xmlns:a14="http://schemas.microsoft.com/office/drawing/2010/main" val="0"/>
              </a:ext>
            </a:extLst>
          </a:blip>
          <a:srcRect l="13978" t="13860" r="13611" b="13899"/>
          <a:stretch/>
        </p:blipFill>
        <p:spPr>
          <a:xfrm>
            <a:off x="13057698" y="2636170"/>
            <a:ext cx="1362228" cy="978162"/>
          </a:xfrm>
          <a:prstGeom prst="ellipse">
            <a:avLst/>
          </a:prstGeom>
        </p:spPr>
      </p:pic>
    </p:spTree>
    <p:extLst>
      <p:ext uri="{BB962C8B-B14F-4D97-AF65-F5344CB8AC3E}">
        <p14:creationId xmlns:p14="http://schemas.microsoft.com/office/powerpoint/2010/main" val="985462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786"/>
        </a:solidFill>
        <a:effectLst/>
      </p:bgPr>
    </p:bg>
    <p:spTree>
      <p:nvGrpSpPr>
        <p:cNvPr id="1" name=""/>
        <p:cNvGrpSpPr/>
        <p:nvPr/>
      </p:nvGrpSpPr>
      <p:grpSpPr>
        <a:xfrm>
          <a:off x="0" y="0"/>
          <a:ext cx="0" cy="0"/>
          <a:chOff x="0" y="0"/>
          <a:chExt cx="0" cy="0"/>
        </a:xfrm>
      </p:grpSpPr>
      <p:sp>
        <p:nvSpPr>
          <p:cNvPr id="2" name="AutoShape 2"/>
          <p:cNvSpPr/>
          <p:nvPr/>
        </p:nvSpPr>
        <p:spPr>
          <a:xfrm rot="8100003">
            <a:off x="16620341" y="5129608"/>
            <a:ext cx="1956574" cy="0"/>
          </a:xfrm>
          <a:prstGeom prst="line">
            <a:avLst/>
          </a:prstGeom>
          <a:ln w="9525" cap="rnd">
            <a:solidFill>
              <a:srgbClr val="2E2D2D"/>
            </a:solidFill>
            <a:prstDash val="solid"/>
            <a:headEnd type="none" w="sm" len="sm"/>
            <a:tailEnd type="none" w="sm" len="sm"/>
          </a:ln>
        </p:spPr>
      </p:sp>
      <p:sp>
        <p:nvSpPr>
          <p:cNvPr id="3" name="AutoShape 3"/>
          <p:cNvSpPr/>
          <p:nvPr/>
        </p:nvSpPr>
        <p:spPr>
          <a:xfrm rot="8100000">
            <a:off x="12874007" y="7021908"/>
            <a:ext cx="6345678" cy="0"/>
          </a:xfrm>
          <a:prstGeom prst="line">
            <a:avLst/>
          </a:prstGeom>
          <a:ln w="9525" cap="rnd">
            <a:solidFill>
              <a:srgbClr val="2E2D2D"/>
            </a:solidFill>
            <a:prstDash val="solid"/>
            <a:headEnd type="none" w="sm" len="sm"/>
            <a:tailEnd type="none" w="sm" len="sm"/>
          </a:ln>
        </p:spPr>
      </p:sp>
      <p:sp>
        <p:nvSpPr>
          <p:cNvPr id="4" name="AutoShape 4"/>
          <p:cNvSpPr/>
          <p:nvPr/>
        </p:nvSpPr>
        <p:spPr>
          <a:xfrm rot="8100000">
            <a:off x="14839158" y="6350000"/>
            <a:ext cx="4043361" cy="0"/>
          </a:xfrm>
          <a:prstGeom prst="line">
            <a:avLst/>
          </a:prstGeom>
          <a:ln w="9525" cap="rnd">
            <a:solidFill>
              <a:srgbClr val="2E2D2D"/>
            </a:solidFill>
            <a:prstDash val="solid"/>
            <a:headEnd type="none" w="sm" len="sm"/>
            <a:tailEnd type="none" w="sm" len="sm"/>
          </a:ln>
        </p:spPr>
      </p:sp>
      <p:sp>
        <p:nvSpPr>
          <p:cNvPr id="5" name="AutoShape 5"/>
          <p:cNvSpPr/>
          <p:nvPr/>
        </p:nvSpPr>
        <p:spPr>
          <a:xfrm rot="8100001">
            <a:off x="15092021" y="5996385"/>
            <a:ext cx="3763850" cy="0"/>
          </a:xfrm>
          <a:prstGeom prst="line">
            <a:avLst/>
          </a:prstGeom>
          <a:ln w="19050" cap="rnd">
            <a:solidFill>
              <a:srgbClr val="2E2D2D"/>
            </a:solidFill>
            <a:prstDash val="solid"/>
            <a:headEnd type="none" w="sm" len="sm"/>
            <a:tailEnd type="none" w="sm" len="sm"/>
          </a:ln>
        </p:spPr>
      </p:sp>
      <p:sp>
        <p:nvSpPr>
          <p:cNvPr id="6" name="AutoShape 6"/>
          <p:cNvSpPr/>
          <p:nvPr/>
        </p:nvSpPr>
        <p:spPr>
          <a:xfrm rot="8100002">
            <a:off x="15953393" y="6467476"/>
            <a:ext cx="2754694" cy="0"/>
          </a:xfrm>
          <a:prstGeom prst="line">
            <a:avLst/>
          </a:prstGeom>
          <a:ln w="19050" cap="rnd">
            <a:solidFill>
              <a:srgbClr val="2E2D2D"/>
            </a:solidFill>
            <a:prstDash val="solid"/>
            <a:headEnd type="none" w="sm" len="sm"/>
            <a:tailEnd type="none" w="sm" len="sm"/>
          </a:ln>
        </p:spPr>
      </p:sp>
      <p:sp>
        <p:nvSpPr>
          <p:cNvPr id="7" name="TextBox 7"/>
          <p:cNvSpPr txBox="1"/>
          <p:nvPr/>
        </p:nvSpPr>
        <p:spPr>
          <a:xfrm>
            <a:off x="1554177" y="716107"/>
            <a:ext cx="12618720" cy="2162175"/>
          </a:xfrm>
          <a:prstGeom prst="rect">
            <a:avLst/>
          </a:prstGeom>
        </p:spPr>
        <p:txBody>
          <a:bodyPr lIns="0" tIns="0" rIns="0" bIns="0" rtlCol="0" anchor="t">
            <a:spAutoFit/>
          </a:bodyPr>
          <a:lstStyle/>
          <a:p>
            <a:pPr algn="ctr">
              <a:lnSpc>
                <a:spcPts val="5759"/>
              </a:lnSpc>
            </a:pPr>
            <a:r>
              <a:rPr lang="en-US" sz="4800">
                <a:solidFill>
                  <a:srgbClr val="000000"/>
                </a:solidFill>
                <a:latin typeface="Montserrat"/>
              </a:rPr>
              <a:t>BİR ÇOCUK İSTİSMAR EDİLDİĞİNİ AÇIKLARSA NE YAPILMALI</a:t>
            </a:r>
          </a:p>
          <a:p>
            <a:pPr algn="ctr">
              <a:lnSpc>
                <a:spcPts val="5759"/>
              </a:lnSpc>
            </a:pPr>
            <a:endParaRPr lang="en-US" sz="4800">
              <a:solidFill>
                <a:srgbClr val="000000"/>
              </a:solidFill>
              <a:latin typeface="Montserrat"/>
            </a:endParaRPr>
          </a:p>
        </p:txBody>
      </p:sp>
      <p:sp>
        <p:nvSpPr>
          <p:cNvPr id="8" name="TextBox 8"/>
          <p:cNvSpPr txBox="1"/>
          <p:nvPr/>
        </p:nvSpPr>
        <p:spPr>
          <a:xfrm>
            <a:off x="1242450" y="2780868"/>
            <a:ext cx="12618720" cy="5972175"/>
          </a:xfrm>
          <a:prstGeom prst="rect">
            <a:avLst/>
          </a:prstGeom>
        </p:spPr>
        <p:txBody>
          <a:bodyPr lIns="0" tIns="0" rIns="0" bIns="0" rtlCol="0" anchor="t">
            <a:spAutoFit/>
          </a:bodyPr>
          <a:lstStyle/>
          <a:p>
            <a:pPr marL="380048" lvl="1" indent="-190024" algn="l">
              <a:lnSpc>
                <a:spcPts val="2520"/>
              </a:lnSpc>
              <a:buFont typeface="Arial"/>
              <a:buChar char="•"/>
            </a:pPr>
            <a:r>
              <a:rPr lang="en-US" sz="2100" spc="294">
                <a:solidFill>
                  <a:srgbClr val="000000"/>
                </a:solidFill>
                <a:latin typeface="Montserrat"/>
              </a:rPr>
              <a:t>Öğrencimiz bize böyle bir durumla geldiğinde ona nasıl tepki verdiğimiz, nasıl bir iletişim kuracağımız, nasıl bir yol izleyeceğimiz ve ona nasıl yardımcı olacağımız önemlidir.</a:t>
            </a:r>
          </a:p>
          <a:p>
            <a:pPr marL="380048" lvl="1" indent="-190024" algn="l">
              <a:lnSpc>
                <a:spcPts val="2520"/>
              </a:lnSpc>
              <a:buFont typeface="Arial"/>
              <a:buChar char="•"/>
            </a:pPr>
            <a:r>
              <a:rPr lang="en-US" sz="2100" spc="294">
                <a:solidFill>
                  <a:srgbClr val="000000"/>
                </a:solidFill>
                <a:latin typeface="Montserrat"/>
              </a:rPr>
              <a:t>“Sana inanıyorum”, “Bana söylediğine çok memnun oldum” gibi cümleler kurmak öğrenciye destek olduğumuzun göstergesidir.</a:t>
            </a:r>
          </a:p>
          <a:p>
            <a:pPr marL="380048" lvl="1" indent="-190024" algn="l">
              <a:lnSpc>
                <a:spcPts val="2520"/>
              </a:lnSpc>
              <a:buFont typeface="Arial"/>
              <a:buChar char="•"/>
            </a:pPr>
            <a:r>
              <a:rPr lang="en-US" sz="2100" spc="294">
                <a:solidFill>
                  <a:srgbClr val="000000"/>
                </a:solidFill>
                <a:latin typeface="Montserrat"/>
              </a:rPr>
              <a:t>İstismar vakalarında görüşme teknikleri uzmanlık gerektirdiği için varsa okulun rehber öğretmenine bilgi verin.</a:t>
            </a:r>
          </a:p>
          <a:p>
            <a:pPr marL="380048" lvl="1" indent="-190024" algn="l">
              <a:lnSpc>
                <a:spcPts val="2520"/>
              </a:lnSpc>
              <a:buFont typeface="Arial"/>
              <a:buChar char="•"/>
            </a:pPr>
            <a:r>
              <a:rPr lang="en-US" sz="2100" spc="294">
                <a:solidFill>
                  <a:srgbClr val="000000"/>
                </a:solidFill>
                <a:latin typeface="Montserrat"/>
              </a:rPr>
              <a:t>Okulunuzda rehber öğretmeniniz yoksa;</a:t>
            </a:r>
          </a:p>
          <a:p>
            <a:pPr marL="380048" lvl="1" indent="-190024" algn="l">
              <a:lnSpc>
                <a:spcPts val="2520"/>
              </a:lnSpc>
              <a:buFont typeface="Arial"/>
              <a:buChar char="•"/>
            </a:pPr>
            <a:r>
              <a:rPr lang="en-US" sz="2100" spc="294">
                <a:solidFill>
                  <a:srgbClr val="000000"/>
                </a:solidFill>
                <a:latin typeface="Montserrat"/>
              </a:rPr>
              <a:t>Çocukla özel olarak konuşmak için bir mekân bulun.</a:t>
            </a:r>
          </a:p>
          <a:p>
            <a:pPr marL="380048" lvl="1" indent="-190024" algn="l">
              <a:lnSpc>
                <a:spcPts val="2520"/>
              </a:lnSpc>
              <a:buFont typeface="Arial"/>
              <a:buChar char="•"/>
            </a:pPr>
            <a:r>
              <a:rPr lang="en-US" sz="2100" spc="294">
                <a:solidFill>
                  <a:srgbClr val="000000"/>
                </a:solidFill>
                <a:latin typeface="Montserrat"/>
              </a:rPr>
              <a:t>Çocuk anlatmaya başladığında duygularınızı ve sözel olmayan ifadelerinizi kontrol edin.</a:t>
            </a:r>
          </a:p>
          <a:p>
            <a:pPr marL="380048" lvl="1" indent="-190024" algn="l">
              <a:lnSpc>
                <a:spcPts val="2520"/>
              </a:lnSpc>
              <a:buFont typeface="Arial"/>
              <a:buChar char="•"/>
            </a:pPr>
            <a:r>
              <a:rPr lang="en-US" sz="2100" spc="294">
                <a:solidFill>
                  <a:srgbClr val="000000"/>
                </a:solidFill>
                <a:latin typeface="Montserrat"/>
              </a:rPr>
              <a:t>Çocuğun yanında rahat olmaya çalışın , abartılı tepkiler vermeyin ve paniklemeyin.</a:t>
            </a:r>
          </a:p>
          <a:p>
            <a:pPr marL="380048" lvl="1" indent="-190024" algn="l">
              <a:lnSpc>
                <a:spcPts val="2520"/>
              </a:lnSpc>
              <a:buFont typeface="Arial"/>
              <a:buChar char="•"/>
            </a:pPr>
            <a:r>
              <a:rPr lang="en-US" sz="2100" spc="294">
                <a:solidFill>
                  <a:srgbClr val="000000"/>
                </a:solidFill>
                <a:latin typeface="Montserrat"/>
              </a:rPr>
              <a:t>Çocuktan izin almadan ona dokunmayın. Dokunmanız ona istismar olayını hatırlatabilir.</a:t>
            </a:r>
          </a:p>
          <a:p>
            <a:pPr marL="380048" lvl="1" indent="-190024" algn="l">
              <a:lnSpc>
                <a:spcPts val="2520"/>
              </a:lnSpc>
              <a:buFont typeface="Arial"/>
              <a:buChar char="•"/>
            </a:pPr>
            <a:r>
              <a:rPr lang="en-US" sz="2100" spc="294">
                <a:solidFill>
                  <a:srgbClr val="000000"/>
                </a:solidFill>
                <a:latin typeface="Montserrat"/>
              </a:rPr>
              <a:t>Bu bilgiyi diğer öğretmenler ya da kişilerle paylaşmayacağınız konusunda çocuğa teminat verin. Fakat destek almak için yetkili kişilerle ve ailesiyle iletişime geçmek zorunda olduğunuzu söyleyin.</a:t>
            </a:r>
          </a:p>
          <a:p>
            <a:pPr marL="380048" lvl="1" indent="-190024" algn="l">
              <a:lnSpc>
                <a:spcPts val="2520"/>
              </a:lnSpc>
            </a:pPr>
            <a:endParaRPr lang="en-US" sz="2100" spc="294">
              <a:solidFill>
                <a:srgbClr val="000000"/>
              </a:solidFill>
              <a:latin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786"/>
        </a:solidFill>
        <a:effectLst/>
      </p:bgPr>
    </p:bg>
    <p:spTree>
      <p:nvGrpSpPr>
        <p:cNvPr id="1" name=""/>
        <p:cNvGrpSpPr/>
        <p:nvPr/>
      </p:nvGrpSpPr>
      <p:grpSpPr>
        <a:xfrm>
          <a:off x="0" y="0"/>
          <a:ext cx="0" cy="0"/>
          <a:chOff x="0" y="0"/>
          <a:chExt cx="0" cy="0"/>
        </a:xfrm>
      </p:grpSpPr>
      <p:sp>
        <p:nvSpPr>
          <p:cNvPr id="2" name="AutoShape 2"/>
          <p:cNvSpPr/>
          <p:nvPr/>
        </p:nvSpPr>
        <p:spPr>
          <a:xfrm rot="8100003">
            <a:off x="16620341" y="5129608"/>
            <a:ext cx="1956574" cy="0"/>
          </a:xfrm>
          <a:prstGeom prst="line">
            <a:avLst/>
          </a:prstGeom>
          <a:ln w="9525" cap="rnd">
            <a:solidFill>
              <a:srgbClr val="2E2D2D"/>
            </a:solidFill>
            <a:prstDash val="solid"/>
            <a:headEnd type="none" w="sm" len="sm"/>
            <a:tailEnd type="none" w="sm" len="sm"/>
          </a:ln>
        </p:spPr>
      </p:sp>
      <p:sp>
        <p:nvSpPr>
          <p:cNvPr id="3" name="AutoShape 3"/>
          <p:cNvSpPr/>
          <p:nvPr/>
        </p:nvSpPr>
        <p:spPr>
          <a:xfrm rot="8100000">
            <a:off x="12874007" y="7021908"/>
            <a:ext cx="6345678" cy="0"/>
          </a:xfrm>
          <a:prstGeom prst="line">
            <a:avLst/>
          </a:prstGeom>
          <a:ln w="9525" cap="rnd">
            <a:solidFill>
              <a:srgbClr val="2E2D2D"/>
            </a:solidFill>
            <a:prstDash val="solid"/>
            <a:headEnd type="none" w="sm" len="sm"/>
            <a:tailEnd type="none" w="sm" len="sm"/>
          </a:ln>
        </p:spPr>
      </p:sp>
      <p:sp>
        <p:nvSpPr>
          <p:cNvPr id="4" name="AutoShape 4"/>
          <p:cNvSpPr/>
          <p:nvPr/>
        </p:nvSpPr>
        <p:spPr>
          <a:xfrm rot="8100000">
            <a:off x="14839158" y="6350000"/>
            <a:ext cx="4043361" cy="0"/>
          </a:xfrm>
          <a:prstGeom prst="line">
            <a:avLst/>
          </a:prstGeom>
          <a:ln w="9525" cap="rnd">
            <a:solidFill>
              <a:srgbClr val="2E2D2D"/>
            </a:solidFill>
            <a:prstDash val="solid"/>
            <a:headEnd type="none" w="sm" len="sm"/>
            <a:tailEnd type="none" w="sm" len="sm"/>
          </a:ln>
        </p:spPr>
      </p:sp>
      <p:sp>
        <p:nvSpPr>
          <p:cNvPr id="5" name="AutoShape 5"/>
          <p:cNvSpPr/>
          <p:nvPr/>
        </p:nvSpPr>
        <p:spPr>
          <a:xfrm rot="8100001">
            <a:off x="15092021" y="5996385"/>
            <a:ext cx="3763850" cy="0"/>
          </a:xfrm>
          <a:prstGeom prst="line">
            <a:avLst/>
          </a:prstGeom>
          <a:ln w="19050" cap="rnd">
            <a:solidFill>
              <a:srgbClr val="2E2D2D"/>
            </a:solidFill>
            <a:prstDash val="solid"/>
            <a:headEnd type="none" w="sm" len="sm"/>
            <a:tailEnd type="none" w="sm" len="sm"/>
          </a:ln>
        </p:spPr>
      </p:sp>
      <p:sp>
        <p:nvSpPr>
          <p:cNvPr id="6" name="AutoShape 6"/>
          <p:cNvSpPr/>
          <p:nvPr/>
        </p:nvSpPr>
        <p:spPr>
          <a:xfrm rot="8100002">
            <a:off x="15953393" y="6467476"/>
            <a:ext cx="2754694" cy="0"/>
          </a:xfrm>
          <a:prstGeom prst="line">
            <a:avLst/>
          </a:prstGeom>
          <a:ln w="19050" cap="rnd">
            <a:solidFill>
              <a:srgbClr val="2E2D2D"/>
            </a:solidFill>
            <a:prstDash val="solid"/>
            <a:headEnd type="none" w="sm" len="sm"/>
            <a:tailEnd type="none" w="sm" len="sm"/>
          </a:ln>
        </p:spPr>
      </p:sp>
      <p:sp>
        <p:nvSpPr>
          <p:cNvPr id="7" name="TextBox 7"/>
          <p:cNvSpPr txBox="1"/>
          <p:nvPr/>
        </p:nvSpPr>
        <p:spPr>
          <a:xfrm>
            <a:off x="1117758" y="832140"/>
            <a:ext cx="12618720" cy="1724025"/>
          </a:xfrm>
          <a:prstGeom prst="rect">
            <a:avLst/>
          </a:prstGeom>
        </p:spPr>
        <p:txBody>
          <a:bodyPr lIns="0" tIns="0" rIns="0" bIns="0" rtlCol="0" anchor="t">
            <a:spAutoFit/>
          </a:bodyPr>
          <a:lstStyle/>
          <a:p>
            <a:pPr algn="ctr">
              <a:lnSpc>
                <a:spcPts val="4518"/>
              </a:lnSpc>
            </a:pPr>
            <a:r>
              <a:rPr lang="en-US" sz="3765">
                <a:solidFill>
                  <a:srgbClr val="000000"/>
                </a:solidFill>
                <a:latin typeface="Noto Serif Display Light"/>
              </a:rPr>
              <a:t>ÇOCUKLARLA İLETİŞİM ESNASINDA DİKKAT EDİLMESİ GEREKENLER</a:t>
            </a:r>
          </a:p>
          <a:p>
            <a:pPr algn="ctr">
              <a:lnSpc>
                <a:spcPts val="4518"/>
              </a:lnSpc>
            </a:pPr>
            <a:endParaRPr lang="en-US" sz="3765">
              <a:solidFill>
                <a:srgbClr val="000000"/>
              </a:solidFill>
              <a:latin typeface="Noto Serif Display Light"/>
            </a:endParaRPr>
          </a:p>
        </p:txBody>
      </p:sp>
      <p:sp>
        <p:nvSpPr>
          <p:cNvPr id="8" name="TextBox 8"/>
          <p:cNvSpPr txBox="1"/>
          <p:nvPr/>
        </p:nvSpPr>
        <p:spPr>
          <a:xfrm>
            <a:off x="1117758" y="2629766"/>
            <a:ext cx="12618720" cy="6143625"/>
          </a:xfrm>
          <a:prstGeom prst="rect">
            <a:avLst/>
          </a:prstGeom>
        </p:spPr>
        <p:txBody>
          <a:bodyPr lIns="0" tIns="0" rIns="0" bIns="0" rtlCol="0" anchor="t">
            <a:spAutoFit/>
          </a:bodyPr>
          <a:lstStyle/>
          <a:p>
            <a:pPr marL="432643" lvl="1" indent="-216322" algn="l">
              <a:lnSpc>
                <a:spcPts val="2868"/>
              </a:lnSpc>
              <a:buFont typeface="Arial"/>
              <a:buChar char="•"/>
            </a:pPr>
            <a:r>
              <a:rPr lang="en-US" sz="2390" spc="334">
                <a:solidFill>
                  <a:srgbClr val="000000"/>
                </a:solidFill>
                <a:latin typeface="Montserrat"/>
              </a:rPr>
              <a:t>Çocuk anlatımda bulunurken susabilir. Bu durumda tepki vermeyin sadece bekleyin. Çocuğun tekrar anlatma ihtimali çok yüksektir.</a:t>
            </a:r>
          </a:p>
          <a:p>
            <a:pPr marL="432643" lvl="1" indent="-216322" algn="l">
              <a:lnSpc>
                <a:spcPts val="2868"/>
              </a:lnSpc>
              <a:buFont typeface="Arial"/>
              <a:buChar char="•"/>
            </a:pPr>
            <a:r>
              <a:rPr lang="en-US" sz="2390" spc="334">
                <a:solidFill>
                  <a:srgbClr val="000000"/>
                </a:solidFill>
                <a:latin typeface="Montserrat"/>
              </a:rPr>
              <a:t>Çocuğun size anlatacağı şeyler ya da çocuğun size gösterdiği izler sizi şok edebilir. Tepkileriniz hayati önem taşımaktadır. Sakin karşılamak çocuğu desteklemek için önemlidir.</a:t>
            </a:r>
          </a:p>
          <a:p>
            <a:pPr marL="432643" lvl="1" indent="-216322" algn="l">
              <a:lnSpc>
                <a:spcPts val="2868"/>
              </a:lnSpc>
              <a:buFont typeface="Arial"/>
              <a:buChar char="•"/>
            </a:pPr>
            <a:r>
              <a:rPr lang="en-US" sz="2390" spc="334">
                <a:solidFill>
                  <a:srgbClr val="000000"/>
                </a:solidFill>
                <a:latin typeface="Montserrat"/>
              </a:rPr>
              <a:t>Yaşadığı olayları anlatması için ona destek olun fakat vermek istemediği ayrıntılar için asla baskı yapmayın. Çocuğu sadece dinleyin yönlendirici ya da merak giderici sorular sormayın.</a:t>
            </a:r>
          </a:p>
          <a:p>
            <a:pPr marL="432643" lvl="1" indent="-216322" algn="l">
              <a:lnSpc>
                <a:spcPts val="2868"/>
              </a:lnSpc>
              <a:buFont typeface="Arial"/>
              <a:buChar char="•"/>
            </a:pPr>
            <a:r>
              <a:rPr lang="en-US" sz="2390" spc="334">
                <a:solidFill>
                  <a:srgbClr val="000000"/>
                </a:solidFill>
                <a:latin typeface="Montserrat"/>
              </a:rPr>
              <a:t>Tüm ilginizi çocuğa verin.</a:t>
            </a:r>
          </a:p>
          <a:p>
            <a:pPr marL="432643" lvl="1" indent="-216322" algn="l">
              <a:lnSpc>
                <a:spcPts val="2868"/>
              </a:lnSpc>
              <a:buFont typeface="Arial"/>
              <a:buChar char="•"/>
            </a:pPr>
            <a:r>
              <a:rPr lang="en-US" sz="2390" spc="334">
                <a:solidFill>
                  <a:srgbClr val="000000"/>
                </a:solidFill>
                <a:latin typeface="Montserrat"/>
              </a:rPr>
              <a:t>Çocuğun söyledikleri bitince başka bir şey söylemek isteyip istemediğini sorun. </a:t>
            </a:r>
          </a:p>
          <a:p>
            <a:pPr marL="432643" lvl="1" indent="-216322" algn="l">
              <a:lnSpc>
                <a:spcPts val="2868"/>
              </a:lnSpc>
              <a:buFont typeface="Arial"/>
              <a:buChar char="•"/>
            </a:pPr>
            <a:r>
              <a:rPr lang="en-US" sz="2390" spc="334">
                <a:solidFill>
                  <a:srgbClr val="000000"/>
                </a:solidFill>
                <a:latin typeface="Montserrat"/>
              </a:rPr>
              <a:t>Çocuk gittikten sonra;  çocuğun anlattıklarını çocuğun ifade ettiği biçimde, hiç değiştirmeden yetkililere vermek üzere raporlaştırın .</a:t>
            </a:r>
          </a:p>
          <a:p>
            <a:pPr marL="432643" lvl="1" indent="-216322" algn="l">
              <a:lnSpc>
                <a:spcPts val="2868"/>
              </a:lnSpc>
            </a:pPr>
            <a:r>
              <a:rPr lang="en-US" sz="2390" spc="334">
                <a:solidFill>
                  <a:srgbClr val="000000"/>
                </a:solidFill>
                <a:latin typeface="Montserrat"/>
              </a:rPr>
              <a:t> </a:t>
            </a:r>
          </a:p>
          <a:p>
            <a:pPr marL="432643" lvl="1" indent="-216322" algn="l">
              <a:lnSpc>
                <a:spcPts val="2868"/>
              </a:lnSpc>
            </a:pPr>
            <a:endParaRPr lang="en-US" sz="2390" spc="334">
              <a:solidFill>
                <a:srgbClr val="000000"/>
              </a:solidFill>
              <a:latin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786"/>
        </a:solidFill>
        <a:effectLst/>
      </p:bgPr>
    </p:bg>
    <p:spTree>
      <p:nvGrpSpPr>
        <p:cNvPr id="1" name=""/>
        <p:cNvGrpSpPr/>
        <p:nvPr/>
      </p:nvGrpSpPr>
      <p:grpSpPr>
        <a:xfrm>
          <a:off x="0" y="0"/>
          <a:ext cx="0" cy="0"/>
          <a:chOff x="0" y="0"/>
          <a:chExt cx="0" cy="0"/>
        </a:xfrm>
      </p:grpSpPr>
      <p:sp>
        <p:nvSpPr>
          <p:cNvPr id="2" name="AutoShape 2"/>
          <p:cNvSpPr/>
          <p:nvPr/>
        </p:nvSpPr>
        <p:spPr>
          <a:xfrm rot="8100003">
            <a:off x="16620341" y="5129608"/>
            <a:ext cx="1956574" cy="0"/>
          </a:xfrm>
          <a:prstGeom prst="line">
            <a:avLst/>
          </a:prstGeom>
          <a:ln w="9525" cap="rnd">
            <a:solidFill>
              <a:srgbClr val="2E2D2D"/>
            </a:solidFill>
            <a:prstDash val="solid"/>
            <a:headEnd type="none" w="sm" len="sm"/>
            <a:tailEnd type="none" w="sm" len="sm"/>
          </a:ln>
        </p:spPr>
      </p:sp>
      <p:sp>
        <p:nvSpPr>
          <p:cNvPr id="3" name="AutoShape 3"/>
          <p:cNvSpPr/>
          <p:nvPr/>
        </p:nvSpPr>
        <p:spPr>
          <a:xfrm rot="8100000">
            <a:off x="12874007" y="7021908"/>
            <a:ext cx="6345678" cy="0"/>
          </a:xfrm>
          <a:prstGeom prst="line">
            <a:avLst/>
          </a:prstGeom>
          <a:ln w="9525" cap="rnd">
            <a:solidFill>
              <a:srgbClr val="2E2D2D"/>
            </a:solidFill>
            <a:prstDash val="solid"/>
            <a:headEnd type="none" w="sm" len="sm"/>
            <a:tailEnd type="none" w="sm" len="sm"/>
          </a:ln>
        </p:spPr>
      </p:sp>
      <p:sp>
        <p:nvSpPr>
          <p:cNvPr id="4" name="AutoShape 4"/>
          <p:cNvSpPr/>
          <p:nvPr/>
        </p:nvSpPr>
        <p:spPr>
          <a:xfrm rot="8100000">
            <a:off x="14839158" y="6350000"/>
            <a:ext cx="4043361" cy="0"/>
          </a:xfrm>
          <a:prstGeom prst="line">
            <a:avLst/>
          </a:prstGeom>
          <a:ln w="9525" cap="rnd">
            <a:solidFill>
              <a:srgbClr val="2E2D2D"/>
            </a:solidFill>
            <a:prstDash val="solid"/>
            <a:headEnd type="none" w="sm" len="sm"/>
            <a:tailEnd type="none" w="sm" len="sm"/>
          </a:ln>
        </p:spPr>
      </p:sp>
      <p:sp>
        <p:nvSpPr>
          <p:cNvPr id="5" name="AutoShape 5"/>
          <p:cNvSpPr/>
          <p:nvPr/>
        </p:nvSpPr>
        <p:spPr>
          <a:xfrm rot="8100001">
            <a:off x="15092021" y="5996385"/>
            <a:ext cx="3763850" cy="0"/>
          </a:xfrm>
          <a:prstGeom prst="line">
            <a:avLst/>
          </a:prstGeom>
          <a:ln w="19050" cap="rnd">
            <a:solidFill>
              <a:srgbClr val="2E2D2D"/>
            </a:solidFill>
            <a:prstDash val="solid"/>
            <a:headEnd type="none" w="sm" len="sm"/>
            <a:tailEnd type="none" w="sm" len="sm"/>
          </a:ln>
        </p:spPr>
      </p:sp>
      <p:sp>
        <p:nvSpPr>
          <p:cNvPr id="6" name="AutoShape 6"/>
          <p:cNvSpPr/>
          <p:nvPr/>
        </p:nvSpPr>
        <p:spPr>
          <a:xfrm rot="8100002">
            <a:off x="15953393" y="6467476"/>
            <a:ext cx="2754694" cy="0"/>
          </a:xfrm>
          <a:prstGeom prst="line">
            <a:avLst/>
          </a:prstGeom>
          <a:ln w="19050" cap="rnd">
            <a:solidFill>
              <a:srgbClr val="2E2D2D"/>
            </a:solidFill>
            <a:prstDash val="solid"/>
            <a:headEnd type="none" w="sm" len="sm"/>
            <a:tailEnd type="none" w="sm" len="sm"/>
          </a:ln>
        </p:spPr>
      </p:sp>
      <p:sp>
        <p:nvSpPr>
          <p:cNvPr id="7" name="TextBox 7"/>
          <p:cNvSpPr txBox="1"/>
          <p:nvPr/>
        </p:nvSpPr>
        <p:spPr>
          <a:xfrm>
            <a:off x="1117758" y="1067666"/>
            <a:ext cx="12618720" cy="1885950"/>
          </a:xfrm>
          <a:prstGeom prst="rect">
            <a:avLst/>
          </a:prstGeom>
        </p:spPr>
        <p:txBody>
          <a:bodyPr lIns="0" tIns="0" rIns="0" bIns="0" rtlCol="0" anchor="t">
            <a:spAutoFit/>
          </a:bodyPr>
          <a:lstStyle/>
          <a:p>
            <a:pPr algn="ctr">
              <a:lnSpc>
                <a:spcPts val="5005"/>
              </a:lnSpc>
            </a:pPr>
            <a:r>
              <a:rPr lang="en-US" sz="4171">
                <a:solidFill>
                  <a:srgbClr val="000000"/>
                </a:solidFill>
                <a:latin typeface="Noto Serif Display Light"/>
              </a:rPr>
              <a:t>ÇOCUKLA GÖRÜŞME YAPARKEN KAÇINILMASI GEREKEN SORU VE İFADELER</a:t>
            </a:r>
          </a:p>
          <a:p>
            <a:pPr algn="ctr">
              <a:lnSpc>
                <a:spcPts val="5005"/>
              </a:lnSpc>
            </a:pPr>
            <a:endParaRPr lang="en-US" sz="4171">
              <a:solidFill>
                <a:srgbClr val="000000"/>
              </a:solidFill>
              <a:latin typeface="Noto Serif Display Light"/>
            </a:endParaRPr>
          </a:p>
        </p:txBody>
      </p:sp>
      <p:sp>
        <p:nvSpPr>
          <p:cNvPr id="8" name="TextBox 8"/>
          <p:cNvSpPr txBox="1"/>
          <p:nvPr/>
        </p:nvSpPr>
        <p:spPr>
          <a:xfrm>
            <a:off x="1117758" y="3076575"/>
            <a:ext cx="12618720" cy="5334000"/>
          </a:xfrm>
          <a:prstGeom prst="rect">
            <a:avLst/>
          </a:prstGeom>
        </p:spPr>
        <p:txBody>
          <a:bodyPr lIns="0" tIns="0" rIns="0" bIns="0" rtlCol="0" anchor="t">
            <a:spAutoFit/>
          </a:bodyPr>
          <a:lstStyle/>
          <a:p>
            <a:pPr marL="461486" lvl="1" indent="-230743" algn="l">
              <a:lnSpc>
                <a:spcPts val="3060"/>
              </a:lnSpc>
              <a:buFont typeface="Arial"/>
              <a:buChar char="•"/>
            </a:pPr>
            <a:r>
              <a:rPr lang="en-US" sz="2550" spc="357">
                <a:solidFill>
                  <a:srgbClr val="000000"/>
                </a:solidFill>
                <a:latin typeface="Montserrat"/>
              </a:rPr>
              <a:t>Çocuğun kendini yargılamasına ve tereddütte düşmesine neden olacak sorulardan ve ifadelerden kesinlikle kaçının! Unutmayın ki, çocuğa uygun olmayan bir biçimde soru sormak/sorgulamak, durumla ilgili sonraki değerlendirmelere zarar verecek ve gerçeklerin ortaya çıkmasını engelleyecektir.</a:t>
            </a:r>
          </a:p>
          <a:p>
            <a:pPr marL="461486" lvl="1" indent="-230743" algn="l">
              <a:lnSpc>
                <a:spcPts val="3060"/>
              </a:lnSpc>
            </a:pPr>
            <a:endParaRPr lang="en-US" sz="2550" spc="357">
              <a:solidFill>
                <a:srgbClr val="000000"/>
              </a:solidFill>
              <a:latin typeface="Montserrat"/>
            </a:endParaRPr>
          </a:p>
          <a:p>
            <a:pPr marL="461486" lvl="1" indent="-230743" algn="l">
              <a:lnSpc>
                <a:spcPts val="3060"/>
              </a:lnSpc>
              <a:buFont typeface="Arial"/>
              <a:buChar char="•"/>
            </a:pPr>
            <a:r>
              <a:rPr lang="en-US" sz="2550" spc="357">
                <a:solidFill>
                  <a:srgbClr val="000000"/>
                </a:solidFill>
                <a:latin typeface="Montserrat"/>
              </a:rPr>
              <a:t>“Bunun olduğundan emin misin” ?</a:t>
            </a:r>
          </a:p>
          <a:p>
            <a:pPr marL="461486" lvl="1" indent="-230743" algn="l">
              <a:lnSpc>
                <a:spcPts val="3060"/>
              </a:lnSpc>
              <a:buFont typeface="Arial"/>
              <a:buChar char="•"/>
            </a:pPr>
            <a:r>
              <a:rPr lang="en-US" sz="2550" spc="357">
                <a:solidFill>
                  <a:srgbClr val="000000"/>
                </a:solidFill>
                <a:latin typeface="Montserrat"/>
              </a:rPr>
              <a:t>“Doğru mu söylüyorsun” </a:t>
            </a:r>
          </a:p>
          <a:p>
            <a:pPr marL="461486" lvl="1" indent="-230743" algn="l">
              <a:lnSpc>
                <a:spcPts val="3060"/>
              </a:lnSpc>
              <a:buFont typeface="Arial"/>
              <a:buChar char="•"/>
            </a:pPr>
            <a:r>
              <a:rPr lang="en-US" sz="2550" spc="357">
                <a:solidFill>
                  <a:srgbClr val="000000"/>
                </a:solidFill>
                <a:latin typeface="Montserrat"/>
              </a:rPr>
              <a:t>“Bu bir daha olursa bana haber ver”. </a:t>
            </a:r>
          </a:p>
          <a:p>
            <a:pPr marL="461486" lvl="1" indent="-230743" algn="l">
              <a:lnSpc>
                <a:spcPts val="3060"/>
              </a:lnSpc>
              <a:buFont typeface="Arial"/>
              <a:buChar char="•"/>
            </a:pPr>
            <a:r>
              <a:rPr lang="en-US" sz="2550" spc="357">
                <a:solidFill>
                  <a:srgbClr val="000000"/>
                </a:solidFill>
                <a:latin typeface="Montserrat"/>
              </a:rPr>
              <a:t>“Neden karşı koymadın”. </a:t>
            </a:r>
          </a:p>
          <a:p>
            <a:pPr marL="461486" lvl="1" indent="-230743" algn="l">
              <a:lnSpc>
                <a:spcPts val="3060"/>
              </a:lnSpc>
              <a:buFont typeface="Arial"/>
              <a:buChar char="•"/>
            </a:pPr>
            <a:r>
              <a:rPr lang="en-US" sz="2550" spc="357">
                <a:solidFill>
                  <a:srgbClr val="000000"/>
                </a:solidFill>
                <a:latin typeface="Montserrat"/>
              </a:rPr>
              <a:t>“Şimdiye kadar neden anlatmadın” gibi cümleler kurmayın.</a:t>
            </a:r>
          </a:p>
          <a:p>
            <a:pPr marL="461486" lvl="1" indent="-230743" algn="l">
              <a:lnSpc>
                <a:spcPts val="3060"/>
              </a:lnSpc>
            </a:pPr>
            <a:r>
              <a:rPr lang="en-US" sz="2550" spc="357">
                <a:solidFill>
                  <a:srgbClr val="000000"/>
                </a:solidFill>
                <a:latin typeface="Montserrat"/>
              </a:rPr>
              <a:t> </a:t>
            </a:r>
          </a:p>
          <a:p>
            <a:pPr marL="461486" lvl="1" indent="-230743" algn="l">
              <a:lnSpc>
                <a:spcPts val="3060"/>
              </a:lnSpc>
            </a:pPr>
            <a:endParaRPr lang="en-US" sz="2550" spc="357">
              <a:solidFill>
                <a:srgbClr val="000000"/>
              </a:solidFill>
              <a:latin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Freeform 12"/>
          <p:cNvSpPr/>
          <p:nvPr/>
        </p:nvSpPr>
        <p:spPr>
          <a:xfrm>
            <a:off x="6902124" y="4305745"/>
            <a:ext cx="4591778" cy="913529"/>
          </a:xfrm>
          <a:custGeom>
            <a:avLst/>
            <a:gdLst/>
            <a:ahLst/>
            <a:cxnLst/>
            <a:rect l="l" t="t" r="r" b="b"/>
            <a:pathLst>
              <a:path w="4591778" h="913529">
                <a:moveTo>
                  <a:pt x="0" y="0"/>
                </a:moveTo>
                <a:lnTo>
                  <a:pt x="4591778" y="0"/>
                </a:lnTo>
                <a:lnTo>
                  <a:pt x="4591778" y="913529"/>
                </a:lnTo>
                <a:lnTo>
                  <a:pt x="0" y="9135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6902124" y="5388833"/>
            <a:ext cx="4591778" cy="913528"/>
          </a:xfrm>
          <a:custGeom>
            <a:avLst/>
            <a:gdLst/>
            <a:ahLst/>
            <a:cxnLst/>
            <a:rect l="l" t="t" r="r" b="b"/>
            <a:pathLst>
              <a:path w="4591778" h="913528">
                <a:moveTo>
                  <a:pt x="0" y="0"/>
                </a:moveTo>
                <a:lnTo>
                  <a:pt x="4591778" y="0"/>
                </a:lnTo>
                <a:lnTo>
                  <a:pt x="4591778" y="913528"/>
                </a:lnTo>
                <a:lnTo>
                  <a:pt x="0" y="91352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6902124" y="6471919"/>
            <a:ext cx="4591778" cy="913529"/>
          </a:xfrm>
          <a:custGeom>
            <a:avLst/>
            <a:gdLst/>
            <a:ahLst/>
            <a:cxnLst/>
            <a:rect l="l" t="t" r="r" b="b"/>
            <a:pathLst>
              <a:path w="4591778" h="913529">
                <a:moveTo>
                  <a:pt x="0" y="0"/>
                </a:moveTo>
                <a:lnTo>
                  <a:pt x="4591778" y="0"/>
                </a:lnTo>
                <a:lnTo>
                  <a:pt x="4591778" y="913529"/>
                </a:lnTo>
                <a:lnTo>
                  <a:pt x="0" y="9135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6902124" y="7555004"/>
            <a:ext cx="4591778" cy="913529"/>
          </a:xfrm>
          <a:custGeom>
            <a:avLst/>
            <a:gdLst/>
            <a:ahLst/>
            <a:cxnLst/>
            <a:rect l="l" t="t" r="r" b="b"/>
            <a:pathLst>
              <a:path w="4591778" h="913529">
                <a:moveTo>
                  <a:pt x="0" y="0"/>
                </a:moveTo>
                <a:lnTo>
                  <a:pt x="4591778" y="0"/>
                </a:lnTo>
                <a:lnTo>
                  <a:pt x="4591778" y="913530"/>
                </a:lnTo>
                <a:lnTo>
                  <a:pt x="0" y="9135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4931105" y="2376947"/>
            <a:ext cx="10122093" cy="1200150"/>
          </a:xfrm>
          <a:prstGeom prst="rect">
            <a:avLst/>
          </a:prstGeom>
        </p:spPr>
        <p:txBody>
          <a:bodyPr lIns="0" tIns="0" rIns="0" bIns="0" rtlCol="0" anchor="t">
            <a:spAutoFit/>
          </a:bodyPr>
          <a:lstStyle/>
          <a:p>
            <a:pPr algn="ctr">
              <a:lnSpc>
                <a:spcPts val="4760"/>
              </a:lnSpc>
            </a:pPr>
            <a:r>
              <a:rPr lang="en-US" sz="3967">
                <a:solidFill>
                  <a:srgbClr val="000000"/>
                </a:solidFill>
                <a:latin typeface="Noto Serif Display Light"/>
              </a:rPr>
              <a:t>Dünya Sağlık Örgütü tarafından</a:t>
            </a:r>
          </a:p>
          <a:p>
            <a:pPr algn="ctr">
              <a:lnSpc>
                <a:spcPts val="4760"/>
              </a:lnSpc>
            </a:pPr>
            <a:r>
              <a:rPr lang="en-US" sz="3967">
                <a:solidFill>
                  <a:srgbClr val="000000"/>
                </a:solidFill>
                <a:latin typeface="Noto Serif Display Light"/>
              </a:rPr>
              <a:t>4 tip kötü muamele tanımlanmaktadır.</a:t>
            </a:r>
          </a:p>
        </p:txBody>
      </p:sp>
      <p:sp>
        <p:nvSpPr>
          <p:cNvPr id="17" name="TextBox 17"/>
          <p:cNvSpPr txBox="1"/>
          <p:nvPr/>
        </p:nvSpPr>
        <p:spPr>
          <a:xfrm>
            <a:off x="7942564" y="4564606"/>
            <a:ext cx="2510899" cy="910279"/>
          </a:xfrm>
          <a:prstGeom prst="rect">
            <a:avLst/>
          </a:prstGeom>
        </p:spPr>
        <p:txBody>
          <a:bodyPr lIns="0" tIns="0" rIns="0" bIns="0" rtlCol="0" anchor="t">
            <a:spAutoFit/>
          </a:bodyPr>
          <a:lstStyle/>
          <a:p>
            <a:pPr algn="ctr">
              <a:lnSpc>
                <a:spcPts val="2803"/>
              </a:lnSpc>
            </a:pPr>
            <a:r>
              <a:rPr lang="en-US" sz="2335">
                <a:solidFill>
                  <a:srgbClr val="000000"/>
                </a:solidFill>
                <a:latin typeface="Montserrat"/>
              </a:rPr>
              <a:t>Fiziksel İstismar</a:t>
            </a:r>
          </a:p>
          <a:p>
            <a:pPr algn="ctr">
              <a:lnSpc>
                <a:spcPts val="5839"/>
              </a:lnSpc>
            </a:pPr>
            <a:endParaRPr lang="en-US" sz="2335">
              <a:solidFill>
                <a:srgbClr val="000000"/>
              </a:solidFill>
              <a:latin typeface="Montserrat"/>
            </a:endParaRPr>
          </a:p>
        </p:txBody>
      </p:sp>
      <p:sp>
        <p:nvSpPr>
          <p:cNvPr id="18" name="TextBox 18"/>
          <p:cNvSpPr txBox="1"/>
          <p:nvPr/>
        </p:nvSpPr>
        <p:spPr>
          <a:xfrm>
            <a:off x="7886794" y="5332010"/>
            <a:ext cx="2510899" cy="648009"/>
          </a:xfrm>
          <a:prstGeom prst="rect">
            <a:avLst/>
          </a:prstGeom>
        </p:spPr>
        <p:txBody>
          <a:bodyPr lIns="0" tIns="0" rIns="0" bIns="0" rtlCol="0" anchor="t">
            <a:spAutoFit/>
          </a:bodyPr>
          <a:lstStyle/>
          <a:p>
            <a:pPr algn="ctr">
              <a:lnSpc>
                <a:spcPts val="5839"/>
              </a:lnSpc>
            </a:pPr>
            <a:r>
              <a:rPr lang="en-US" sz="2335">
                <a:solidFill>
                  <a:srgbClr val="000000"/>
                </a:solidFill>
                <a:latin typeface="Montserrat"/>
              </a:rPr>
              <a:t>Cinsel İstismar </a:t>
            </a:r>
          </a:p>
        </p:txBody>
      </p:sp>
      <p:sp>
        <p:nvSpPr>
          <p:cNvPr id="19" name="TextBox 19"/>
          <p:cNvSpPr txBox="1"/>
          <p:nvPr/>
        </p:nvSpPr>
        <p:spPr>
          <a:xfrm>
            <a:off x="7444804" y="6483336"/>
            <a:ext cx="3506419" cy="648009"/>
          </a:xfrm>
          <a:prstGeom prst="rect">
            <a:avLst/>
          </a:prstGeom>
        </p:spPr>
        <p:txBody>
          <a:bodyPr lIns="0" tIns="0" rIns="0" bIns="0" rtlCol="0" anchor="t">
            <a:spAutoFit/>
          </a:bodyPr>
          <a:lstStyle/>
          <a:p>
            <a:pPr algn="ctr">
              <a:lnSpc>
                <a:spcPts val="5839"/>
              </a:lnSpc>
            </a:pPr>
            <a:r>
              <a:rPr lang="en-US" sz="2335">
                <a:solidFill>
                  <a:srgbClr val="000000"/>
                </a:solidFill>
                <a:latin typeface="Montserrat"/>
              </a:rPr>
              <a:t>Duygusal İstismar </a:t>
            </a:r>
          </a:p>
        </p:txBody>
      </p:sp>
      <p:sp>
        <p:nvSpPr>
          <p:cNvPr id="20" name="TextBox 20"/>
          <p:cNvSpPr txBox="1"/>
          <p:nvPr/>
        </p:nvSpPr>
        <p:spPr>
          <a:xfrm>
            <a:off x="7444804" y="7499748"/>
            <a:ext cx="3506419" cy="1386417"/>
          </a:xfrm>
          <a:prstGeom prst="rect">
            <a:avLst/>
          </a:prstGeom>
        </p:spPr>
        <p:txBody>
          <a:bodyPr lIns="0" tIns="0" rIns="0" bIns="0" rtlCol="0" anchor="t">
            <a:spAutoFit/>
          </a:bodyPr>
          <a:lstStyle/>
          <a:p>
            <a:pPr algn="ctr">
              <a:lnSpc>
                <a:spcPts val="5839"/>
              </a:lnSpc>
            </a:pPr>
            <a:r>
              <a:rPr lang="en-US" sz="2335">
                <a:solidFill>
                  <a:srgbClr val="000000"/>
                </a:solidFill>
                <a:latin typeface="Montserrat"/>
              </a:rPr>
              <a:t>İhmal</a:t>
            </a:r>
          </a:p>
          <a:p>
            <a:pPr algn="ctr">
              <a:lnSpc>
                <a:spcPts val="5839"/>
              </a:lnSpc>
            </a:pPr>
            <a:endParaRPr lang="en-US" sz="2335">
              <a:solidFill>
                <a:srgbClr val="000000"/>
              </a:solidFill>
              <a:latin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2E2D2D"/>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A7A19E"/>
            </a:solidFill>
          </p:spPr>
        </p:sp>
      </p:grpSp>
      <p:sp>
        <p:nvSpPr>
          <p:cNvPr id="12" name="Freeform 12"/>
          <p:cNvSpPr/>
          <p:nvPr/>
        </p:nvSpPr>
        <p:spPr>
          <a:xfrm>
            <a:off x="4489442" y="3385533"/>
            <a:ext cx="1928224" cy="3512695"/>
          </a:xfrm>
          <a:custGeom>
            <a:avLst/>
            <a:gdLst/>
            <a:ahLst/>
            <a:cxnLst/>
            <a:rect l="l" t="t" r="r" b="b"/>
            <a:pathLst>
              <a:path w="1928224" h="3512695">
                <a:moveTo>
                  <a:pt x="0" y="0"/>
                </a:moveTo>
                <a:lnTo>
                  <a:pt x="1928224" y="0"/>
                </a:lnTo>
                <a:lnTo>
                  <a:pt x="1928224" y="3512695"/>
                </a:lnTo>
                <a:lnTo>
                  <a:pt x="0" y="35126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rot="-5400000">
            <a:off x="4741368" y="4867142"/>
            <a:ext cx="1427303" cy="571500"/>
          </a:xfrm>
          <a:prstGeom prst="rect">
            <a:avLst/>
          </a:prstGeom>
        </p:spPr>
        <p:txBody>
          <a:bodyPr lIns="0" tIns="0" rIns="0" bIns="0" rtlCol="0" anchor="t">
            <a:spAutoFit/>
          </a:bodyPr>
          <a:lstStyle/>
          <a:p>
            <a:pPr algn="l">
              <a:lnSpc>
                <a:spcPts val="2250"/>
              </a:lnSpc>
            </a:pPr>
            <a:r>
              <a:rPr lang="en-US" sz="1875" spc="262">
                <a:solidFill>
                  <a:srgbClr val="000000"/>
                </a:solidFill>
                <a:latin typeface="Montserrat"/>
              </a:rPr>
              <a:t>FİZİKSEL  İSTİSMAR</a:t>
            </a:r>
          </a:p>
        </p:txBody>
      </p:sp>
      <p:sp>
        <p:nvSpPr>
          <p:cNvPr id="14" name="TextBox 14"/>
          <p:cNvSpPr txBox="1"/>
          <p:nvPr/>
        </p:nvSpPr>
        <p:spPr>
          <a:xfrm>
            <a:off x="6626915" y="4431233"/>
            <a:ext cx="7161432" cy="1190625"/>
          </a:xfrm>
          <a:prstGeom prst="rect">
            <a:avLst/>
          </a:prstGeom>
        </p:spPr>
        <p:txBody>
          <a:bodyPr lIns="0" tIns="0" rIns="0" bIns="0" rtlCol="0" anchor="t">
            <a:spAutoFit/>
          </a:bodyPr>
          <a:lstStyle/>
          <a:p>
            <a:pPr algn="l">
              <a:lnSpc>
                <a:spcPts val="2352"/>
              </a:lnSpc>
            </a:pPr>
            <a:r>
              <a:rPr lang="en-US" sz="1960" spc="274">
                <a:solidFill>
                  <a:srgbClr val="000000"/>
                </a:solidFill>
                <a:latin typeface="Montserrat"/>
              </a:rPr>
              <a:t>Çocuğa karşı;</a:t>
            </a:r>
          </a:p>
          <a:p>
            <a:pPr algn="l">
              <a:lnSpc>
                <a:spcPts val="2352"/>
              </a:lnSpc>
            </a:pPr>
            <a:r>
              <a:rPr lang="en-US" sz="1960" spc="274">
                <a:solidFill>
                  <a:srgbClr val="000000"/>
                </a:solidFill>
                <a:latin typeface="Montserrat"/>
              </a:rPr>
              <a:t>sağlığına, yaşamına, gelişimine veya onuruna  zarar veren ya da zarar verebilme olasılığı yüksek,  kasıtlı fiziksel güç kullanılmasıdır.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2E2D2D"/>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A7A19E"/>
            </a:solidFill>
          </p:spPr>
        </p:sp>
      </p:grpSp>
      <p:sp>
        <p:nvSpPr>
          <p:cNvPr id="12" name="Freeform 12"/>
          <p:cNvSpPr/>
          <p:nvPr/>
        </p:nvSpPr>
        <p:spPr>
          <a:xfrm>
            <a:off x="4489442" y="3385533"/>
            <a:ext cx="1928224" cy="3512695"/>
          </a:xfrm>
          <a:custGeom>
            <a:avLst/>
            <a:gdLst/>
            <a:ahLst/>
            <a:cxnLst/>
            <a:rect l="l" t="t" r="r" b="b"/>
            <a:pathLst>
              <a:path w="1928224" h="3512695">
                <a:moveTo>
                  <a:pt x="0" y="0"/>
                </a:moveTo>
                <a:lnTo>
                  <a:pt x="1928224" y="0"/>
                </a:lnTo>
                <a:lnTo>
                  <a:pt x="1928224" y="3512695"/>
                </a:lnTo>
                <a:lnTo>
                  <a:pt x="0" y="35126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rot="-5400000">
            <a:off x="4741368" y="4867142"/>
            <a:ext cx="1427303" cy="571500"/>
          </a:xfrm>
          <a:prstGeom prst="rect">
            <a:avLst/>
          </a:prstGeom>
        </p:spPr>
        <p:txBody>
          <a:bodyPr lIns="0" tIns="0" rIns="0" bIns="0" rtlCol="0" anchor="t">
            <a:spAutoFit/>
          </a:bodyPr>
          <a:lstStyle/>
          <a:p>
            <a:pPr algn="l">
              <a:lnSpc>
                <a:spcPts val="2250"/>
              </a:lnSpc>
            </a:pPr>
            <a:r>
              <a:rPr lang="en-US" sz="1875" spc="262">
                <a:solidFill>
                  <a:srgbClr val="000000"/>
                </a:solidFill>
                <a:latin typeface="Montserrat"/>
              </a:rPr>
              <a:t>CİNSEL  İSTİSMAR</a:t>
            </a:r>
          </a:p>
        </p:txBody>
      </p:sp>
      <p:sp>
        <p:nvSpPr>
          <p:cNvPr id="14" name="TextBox 14"/>
          <p:cNvSpPr txBox="1"/>
          <p:nvPr/>
        </p:nvSpPr>
        <p:spPr>
          <a:xfrm>
            <a:off x="6770918" y="8454104"/>
            <a:ext cx="6440872" cy="190500"/>
          </a:xfrm>
          <a:prstGeom prst="rect">
            <a:avLst/>
          </a:prstGeom>
        </p:spPr>
        <p:txBody>
          <a:bodyPr lIns="0" tIns="0" rIns="0" bIns="0" rtlCol="0" anchor="t">
            <a:spAutoFit/>
          </a:bodyPr>
          <a:lstStyle/>
          <a:p>
            <a:pPr algn="l">
              <a:lnSpc>
                <a:spcPts val="1528"/>
              </a:lnSpc>
            </a:pPr>
            <a:r>
              <a:rPr lang="en-US" sz="1273" spc="178">
                <a:solidFill>
                  <a:srgbClr val="000000"/>
                </a:solidFill>
                <a:latin typeface="Montserrat"/>
              </a:rPr>
              <a:t>ÖZEL EĞİTİM VE REHBERLİK HİZMETLERİ GENEL MÜDÜRLÜĞÜ</a:t>
            </a:r>
          </a:p>
        </p:txBody>
      </p:sp>
      <p:sp>
        <p:nvSpPr>
          <p:cNvPr id="15" name="TextBox 15"/>
          <p:cNvSpPr txBox="1"/>
          <p:nvPr/>
        </p:nvSpPr>
        <p:spPr>
          <a:xfrm>
            <a:off x="6626916" y="3896598"/>
            <a:ext cx="7088373" cy="2438400"/>
          </a:xfrm>
          <a:prstGeom prst="rect">
            <a:avLst/>
          </a:prstGeom>
        </p:spPr>
        <p:txBody>
          <a:bodyPr lIns="0" tIns="0" rIns="0" bIns="0" rtlCol="0" anchor="t">
            <a:spAutoFit/>
          </a:bodyPr>
          <a:lstStyle/>
          <a:p>
            <a:pPr algn="l">
              <a:lnSpc>
                <a:spcPts val="2451"/>
              </a:lnSpc>
            </a:pPr>
            <a:r>
              <a:rPr lang="en-US" sz="2043" spc="286">
                <a:solidFill>
                  <a:srgbClr val="000000"/>
                </a:solidFill>
                <a:latin typeface="Montserrat"/>
              </a:rPr>
              <a:t>Psiko-sosyal gelişimini tamamlamamış çocuğun  bir yetişkin tarafından cinsel uyaran olarak  kullanılması ve çocuğun tam olarak anlayamadığı,  onay vermesinin mümkün olamayacağı, gelişimsel  olarak hazır olmadığı ya da toplumun yasalarına,  sosyal normlarına aykırı olacak şekilde bir cinsel  etkinliğe dahil edilmesidir.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sp>
        <p:nvSpPr>
          <p:cNvPr id="7" name="Freeform 7"/>
          <p:cNvSpPr/>
          <p:nvPr/>
        </p:nvSpPr>
        <p:spPr>
          <a:xfrm>
            <a:off x="13882524" y="671462"/>
            <a:ext cx="3314832" cy="2614997"/>
          </a:xfrm>
          <a:custGeom>
            <a:avLst/>
            <a:gdLst/>
            <a:ahLst/>
            <a:cxnLst/>
            <a:rect l="l" t="t" r="r" b="b"/>
            <a:pathLst>
              <a:path w="3314832" h="2614997">
                <a:moveTo>
                  <a:pt x="0" y="0"/>
                </a:moveTo>
                <a:lnTo>
                  <a:pt x="3314832" y="0"/>
                </a:lnTo>
                <a:lnTo>
                  <a:pt x="3314832" y="2614996"/>
                </a:lnTo>
                <a:lnTo>
                  <a:pt x="0" y="261499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3799766" y="663832"/>
            <a:ext cx="3410635" cy="2687217"/>
          </a:xfrm>
          <a:custGeom>
            <a:avLst/>
            <a:gdLst/>
            <a:ahLst/>
            <a:cxnLst/>
            <a:rect l="l" t="t" r="r" b="b"/>
            <a:pathLst>
              <a:path w="3410635" h="2687217">
                <a:moveTo>
                  <a:pt x="0" y="0"/>
                </a:moveTo>
                <a:lnTo>
                  <a:pt x="3410636" y="0"/>
                </a:lnTo>
                <a:lnTo>
                  <a:pt x="3410636" y="2687218"/>
                </a:lnTo>
                <a:lnTo>
                  <a:pt x="0" y="26872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9" name="Group 9"/>
          <p:cNvGrpSpPr/>
          <p:nvPr/>
        </p:nvGrpSpPr>
        <p:grpSpPr>
          <a:xfrm>
            <a:off x="0" y="9048677"/>
            <a:ext cx="18285872" cy="1235280"/>
            <a:chOff x="0" y="0"/>
            <a:chExt cx="24381162" cy="1647040"/>
          </a:xfrm>
        </p:grpSpPr>
        <p:sp>
          <p:nvSpPr>
            <p:cNvPr id="10" name="Freeform 10"/>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11" name="Freeform 11"/>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2" name="Group 12"/>
          <p:cNvGrpSpPr/>
          <p:nvPr/>
        </p:nvGrpSpPr>
        <p:grpSpPr>
          <a:xfrm>
            <a:off x="3999958" y="8801456"/>
            <a:ext cx="14286568" cy="908615"/>
            <a:chOff x="0" y="0"/>
            <a:chExt cx="19048758" cy="1211486"/>
          </a:xfrm>
        </p:grpSpPr>
        <p:sp>
          <p:nvSpPr>
            <p:cNvPr id="13" name="Freeform 13"/>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4" name="Freeform 14"/>
          <p:cNvSpPr/>
          <p:nvPr/>
        </p:nvSpPr>
        <p:spPr>
          <a:xfrm>
            <a:off x="14363157" y="1032473"/>
            <a:ext cx="2448603" cy="1918911"/>
          </a:xfrm>
          <a:custGeom>
            <a:avLst/>
            <a:gdLst/>
            <a:ahLst/>
            <a:cxnLst/>
            <a:rect l="l" t="t" r="r" b="b"/>
            <a:pathLst>
              <a:path w="2448603" h="1918911">
                <a:moveTo>
                  <a:pt x="0" y="0"/>
                </a:moveTo>
                <a:lnTo>
                  <a:pt x="2448603" y="0"/>
                </a:lnTo>
                <a:lnTo>
                  <a:pt x="2448603" y="1918911"/>
                </a:lnTo>
                <a:lnTo>
                  <a:pt x="0" y="1918911"/>
                </a:lnTo>
                <a:lnTo>
                  <a:pt x="0" y="0"/>
                </a:lnTo>
                <a:close/>
              </a:path>
            </a:pathLst>
          </a:custGeom>
          <a:blipFill>
            <a:blip r:embed="rId10"/>
            <a:stretch>
              <a:fillRect t="-13386" b="-13386"/>
            </a:stretch>
          </a:blipFill>
        </p:spPr>
      </p:sp>
      <p:sp>
        <p:nvSpPr>
          <p:cNvPr id="15" name="Freeform 15"/>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16" name="Freeform 16"/>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7" name="Group 17"/>
          <p:cNvGrpSpPr/>
          <p:nvPr/>
        </p:nvGrpSpPr>
        <p:grpSpPr>
          <a:xfrm>
            <a:off x="1" y="433977"/>
            <a:ext cx="14261020" cy="2396659"/>
            <a:chOff x="0" y="0"/>
            <a:chExt cx="19014694" cy="3195546"/>
          </a:xfrm>
        </p:grpSpPr>
        <p:sp>
          <p:nvSpPr>
            <p:cNvPr id="18" name="Freeform 18"/>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19" name="Freeform 19"/>
          <p:cNvSpPr/>
          <p:nvPr/>
        </p:nvSpPr>
        <p:spPr>
          <a:xfrm>
            <a:off x="1930504" y="0"/>
            <a:ext cx="14424220" cy="3833087"/>
          </a:xfrm>
          <a:custGeom>
            <a:avLst/>
            <a:gdLst/>
            <a:ahLst/>
            <a:cxnLst/>
            <a:rect l="l" t="t" r="r" b="b"/>
            <a:pathLst>
              <a:path w="14424220" h="3833087">
                <a:moveTo>
                  <a:pt x="0" y="0"/>
                </a:moveTo>
                <a:lnTo>
                  <a:pt x="14424221" y="0"/>
                </a:lnTo>
                <a:lnTo>
                  <a:pt x="14424221" y="3833087"/>
                </a:lnTo>
                <a:lnTo>
                  <a:pt x="0" y="3833087"/>
                </a:lnTo>
                <a:lnTo>
                  <a:pt x="0" y="0"/>
                </a:lnTo>
                <a:close/>
              </a:path>
            </a:pathLst>
          </a:custGeom>
          <a:blipFill>
            <a:blip r:embed="rId11"/>
            <a:stretch>
              <a:fillRect l="-30" r="-30"/>
            </a:stretch>
          </a:blipFill>
        </p:spPr>
      </p:sp>
      <p:grpSp>
        <p:nvGrpSpPr>
          <p:cNvPr id="20" name="Group 20"/>
          <p:cNvGrpSpPr/>
          <p:nvPr/>
        </p:nvGrpSpPr>
        <p:grpSpPr>
          <a:xfrm>
            <a:off x="1930504" y="9048676"/>
            <a:ext cx="14425312" cy="1235280"/>
            <a:chOff x="0" y="0"/>
            <a:chExt cx="19233750" cy="1647040"/>
          </a:xfrm>
        </p:grpSpPr>
        <p:sp>
          <p:nvSpPr>
            <p:cNvPr id="21" name="Freeform 21"/>
            <p:cNvSpPr/>
            <p:nvPr/>
          </p:nvSpPr>
          <p:spPr>
            <a:xfrm>
              <a:off x="0" y="0"/>
              <a:ext cx="19233642" cy="1646301"/>
            </a:xfrm>
            <a:custGeom>
              <a:avLst/>
              <a:gdLst/>
              <a:ahLst/>
              <a:cxnLst/>
              <a:rect l="l" t="t" r="r" b="b"/>
              <a:pathLst>
                <a:path w="19233642" h="1646301">
                  <a:moveTo>
                    <a:pt x="0" y="0"/>
                  </a:moveTo>
                  <a:lnTo>
                    <a:pt x="0" y="1646301"/>
                  </a:lnTo>
                  <a:lnTo>
                    <a:pt x="19233642" y="1646301"/>
                  </a:lnTo>
                  <a:lnTo>
                    <a:pt x="19233642" y="576072"/>
                  </a:lnTo>
                  <a:lnTo>
                    <a:pt x="9668256" y="576072"/>
                  </a:lnTo>
                  <a:lnTo>
                    <a:pt x="8003667" y="560197"/>
                  </a:lnTo>
                  <a:lnTo>
                    <a:pt x="6438773" y="516382"/>
                  </a:lnTo>
                  <a:lnTo>
                    <a:pt x="4862195" y="442087"/>
                  </a:lnTo>
                  <a:lnTo>
                    <a:pt x="3401949" y="344805"/>
                  </a:lnTo>
                  <a:lnTo>
                    <a:pt x="2063877" y="229870"/>
                  </a:lnTo>
                  <a:lnTo>
                    <a:pt x="851281" y="102870"/>
                  </a:lnTo>
                  <a:lnTo>
                    <a:pt x="0" y="0"/>
                  </a:lnTo>
                  <a:close/>
                </a:path>
              </a:pathLst>
            </a:custGeom>
            <a:solidFill>
              <a:srgbClr val="FFC786"/>
            </a:solidFill>
          </p:spPr>
        </p:sp>
        <p:sp>
          <p:nvSpPr>
            <p:cNvPr id="22" name="Freeform 22"/>
            <p:cNvSpPr/>
            <p:nvPr/>
          </p:nvSpPr>
          <p:spPr>
            <a:xfrm>
              <a:off x="9668256" y="85852"/>
              <a:ext cx="9565386" cy="490220"/>
            </a:xfrm>
            <a:custGeom>
              <a:avLst/>
              <a:gdLst/>
              <a:ahLst/>
              <a:cxnLst/>
              <a:rect l="l" t="t" r="r" b="b"/>
              <a:pathLst>
                <a:path w="9565386" h="490220">
                  <a:moveTo>
                    <a:pt x="9565386" y="0"/>
                  </a:moveTo>
                  <a:lnTo>
                    <a:pt x="8896730" y="67310"/>
                  </a:lnTo>
                  <a:lnTo>
                    <a:pt x="7215124" y="213233"/>
                  </a:lnTo>
                  <a:lnTo>
                    <a:pt x="5434711" y="333248"/>
                  </a:lnTo>
                  <a:lnTo>
                    <a:pt x="3569970" y="422402"/>
                  </a:lnTo>
                  <a:lnTo>
                    <a:pt x="1750821" y="473964"/>
                  </a:lnTo>
                  <a:lnTo>
                    <a:pt x="0" y="490220"/>
                  </a:lnTo>
                  <a:lnTo>
                    <a:pt x="9565386" y="490220"/>
                  </a:lnTo>
                  <a:lnTo>
                    <a:pt x="9565386" y="0"/>
                  </a:lnTo>
                  <a:close/>
                </a:path>
              </a:pathLst>
            </a:custGeom>
            <a:solidFill>
              <a:srgbClr val="FFC786"/>
            </a:solidFill>
          </p:spPr>
        </p:sp>
      </p:grpSp>
      <p:grpSp>
        <p:nvGrpSpPr>
          <p:cNvPr id="23" name="Group 23"/>
          <p:cNvGrpSpPr/>
          <p:nvPr/>
        </p:nvGrpSpPr>
        <p:grpSpPr>
          <a:xfrm>
            <a:off x="5085981" y="8801455"/>
            <a:ext cx="11270353" cy="908615"/>
            <a:chOff x="0" y="0"/>
            <a:chExt cx="15027137" cy="1211487"/>
          </a:xfrm>
        </p:grpSpPr>
        <p:sp>
          <p:nvSpPr>
            <p:cNvPr id="24" name="Freeform 24"/>
            <p:cNvSpPr/>
            <p:nvPr/>
          </p:nvSpPr>
          <p:spPr>
            <a:xfrm>
              <a:off x="0" y="0"/>
              <a:ext cx="15026387" cy="1211453"/>
            </a:xfrm>
            <a:custGeom>
              <a:avLst/>
              <a:gdLst/>
              <a:ahLst/>
              <a:cxnLst/>
              <a:rect l="l" t="t" r="r" b="b"/>
              <a:pathLst>
                <a:path w="15026387" h="1211453">
                  <a:moveTo>
                    <a:pt x="15026387" y="0"/>
                  </a:moveTo>
                  <a:lnTo>
                    <a:pt x="12226798" y="573278"/>
                  </a:lnTo>
                  <a:lnTo>
                    <a:pt x="9536049" y="879983"/>
                  </a:lnTo>
                  <a:lnTo>
                    <a:pt x="5943727" y="907034"/>
                  </a:lnTo>
                  <a:lnTo>
                    <a:pt x="0" y="731393"/>
                  </a:lnTo>
                  <a:lnTo>
                    <a:pt x="4986274" y="1112266"/>
                  </a:lnTo>
                  <a:lnTo>
                    <a:pt x="8265795" y="1211453"/>
                  </a:lnTo>
                  <a:lnTo>
                    <a:pt x="11294110" y="1004062"/>
                  </a:lnTo>
                  <a:lnTo>
                    <a:pt x="15026387" y="528701"/>
                  </a:lnTo>
                  <a:lnTo>
                    <a:pt x="15026387" y="0"/>
                  </a:lnTo>
                  <a:close/>
                </a:path>
              </a:pathLst>
            </a:custGeom>
            <a:solidFill>
              <a:srgbClr val="2E2D2D"/>
            </a:solidFill>
          </p:spPr>
        </p:sp>
      </p:grpSp>
      <p:grpSp>
        <p:nvGrpSpPr>
          <p:cNvPr id="25" name="Group 25"/>
          <p:cNvGrpSpPr/>
          <p:nvPr/>
        </p:nvGrpSpPr>
        <p:grpSpPr>
          <a:xfrm>
            <a:off x="7600950" y="4355470"/>
            <a:ext cx="3923601" cy="392360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BD67"/>
            </a:solidFill>
          </p:spPr>
        </p:sp>
        <p:sp>
          <p:nvSpPr>
            <p:cNvPr id="27" name="TextBox 27"/>
            <p:cNvSpPr txBox="1"/>
            <p:nvPr/>
          </p:nvSpPr>
          <p:spPr>
            <a:xfrm>
              <a:off x="76200" y="76200"/>
              <a:ext cx="660400" cy="660400"/>
            </a:xfrm>
            <a:prstGeom prst="rect">
              <a:avLst/>
            </a:prstGeom>
          </p:spPr>
          <p:txBody>
            <a:bodyPr lIns="50800" tIns="50800" rIns="50800" bIns="50800" rtlCol="0" anchor="ctr"/>
            <a:lstStyle/>
            <a:p>
              <a:pPr algn="ctr">
                <a:lnSpc>
                  <a:spcPts val="2250"/>
                </a:lnSpc>
              </a:pPr>
              <a:endParaRPr/>
            </a:p>
          </p:txBody>
        </p:sp>
      </p:grpSp>
      <p:sp>
        <p:nvSpPr>
          <p:cNvPr id="28" name="TextBox 28"/>
          <p:cNvSpPr txBox="1"/>
          <p:nvPr/>
        </p:nvSpPr>
        <p:spPr>
          <a:xfrm>
            <a:off x="3626862" y="2592231"/>
            <a:ext cx="11034276" cy="1200150"/>
          </a:xfrm>
          <a:prstGeom prst="rect">
            <a:avLst/>
          </a:prstGeom>
        </p:spPr>
        <p:txBody>
          <a:bodyPr lIns="0" tIns="0" rIns="0" bIns="0" rtlCol="0" anchor="t">
            <a:spAutoFit/>
          </a:bodyPr>
          <a:lstStyle/>
          <a:p>
            <a:pPr algn="ctr">
              <a:lnSpc>
                <a:spcPts val="4760"/>
              </a:lnSpc>
            </a:pPr>
            <a:r>
              <a:rPr lang="en-US" sz="3967">
                <a:solidFill>
                  <a:srgbClr val="000000"/>
                </a:solidFill>
                <a:latin typeface="Noto Serif Display Light"/>
              </a:rPr>
              <a:t>DOKUNMANIN YER ALDIĞI CİNSEL İSTİSMAR OLGULARI</a:t>
            </a:r>
          </a:p>
        </p:txBody>
      </p:sp>
      <p:sp>
        <p:nvSpPr>
          <p:cNvPr id="29" name="TextBox 29"/>
          <p:cNvSpPr txBox="1"/>
          <p:nvPr/>
        </p:nvSpPr>
        <p:spPr>
          <a:xfrm>
            <a:off x="7925641" y="5450282"/>
            <a:ext cx="3274219" cy="1981200"/>
          </a:xfrm>
          <a:prstGeom prst="rect">
            <a:avLst/>
          </a:prstGeom>
        </p:spPr>
        <p:txBody>
          <a:bodyPr lIns="0" tIns="0" rIns="0" bIns="0" rtlCol="0" anchor="t">
            <a:spAutoFit/>
          </a:bodyPr>
          <a:lstStyle/>
          <a:p>
            <a:pPr algn="ctr">
              <a:lnSpc>
                <a:spcPts val="2001"/>
              </a:lnSpc>
            </a:pPr>
            <a:r>
              <a:rPr lang="en-US" sz="1667" spc="233">
                <a:solidFill>
                  <a:srgbClr val="000000"/>
                </a:solidFill>
                <a:latin typeface="Montserrat"/>
              </a:rPr>
              <a:t>Oral-genital,  genital-genital,  genital-rektal,</a:t>
            </a:r>
          </a:p>
          <a:p>
            <a:pPr algn="ctr">
              <a:lnSpc>
                <a:spcPts val="2001"/>
              </a:lnSpc>
            </a:pPr>
            <a:r>
              <a:rPr lang="en-US" sz="1667" spc="233">
                <a:solidFill>
                  <a:srgbClr val="000000"/>
                </a:solidFill>
                <a:latin typeface="Montserrat"/>
              </a:rPr>
              <a:t>el ile ya da bir cisimle  genital temas, rektal  bölgelere, veya  vücudun diğer  bölgelerine</a:t>
            </a:r>
          </a:p>
          <a:p>
            <a:pPr algn="ctr">
              <a:lnSpc>
                <a:spcPts val="2001"/>
              </a:lnSpc>
            </a:pPr>
            <a:r>
              <a:rPr lang="en-US" sz="1667" spc="233">
                <a:solidFill>
                  <a:srgbClr val="000000"/>
                </a:solidFill>
                <a:latin typeface="Montserrat"/>
              </a:rPr>
              <a:t>dokunma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1930504" y="0"/>
            <a:ext cx="14424220" cy="10283356"/>
          </a:xfrm>
          <a:custGeom>
            <a:avLst/>
            <a:gdLst/>
            <a:ahLst/>
            <a:cxnLst/>
            <a:rect l="l" t="t" r="r" b="b"/>
            <a:pathLst>
              <a:path w="14424220" h="10283356">
                <a:moveTo>
                  <a:pt x="0" y="0"/>
                </a:moveTo>
                <a:lnTo>
                  <a:pt x="14424221" y="0"/>
                </a:lnTo>
                <a:lnTo>
                  <a:pt x="14424221" y="10283356"/>
                </a:lnTo>
                <a:lnTo>
                  <a:pt x="0" y="10283356"/>
                </a:lnTo>
                <a:lnTo>
                  <a:pt x="0" y="0"/>
                </a:lnTo>
                <a:close/>
              </a:path>
            </a:pathLst>
          </a:custGeom>
          <a:blipFill>
            <a:blip r:embed="rId2"/>
            <a:stretch>
              <a:fillRect l="-3" r="-3"/>
            </a:stretch>
          </a:blipFill>
        </p:spPr>
      </p:sp>
      <p:sp>
        <p:nvSpPr>
          <p:cNvPr id="3" name="Freeform 3"/>
          <p:cNvSpPr/>
          <p:nvPr/>
        </p:nvSpPr>
        <p:spPr>
          <a:xfrm>
            <a:off x="1930504" y="1084584"/>
            <a:ext cx="14424473" cy="1137028"/>
          </a:xfrm>
          <a:custGeom>
            <a:avLst/>
            <a:gdLst/>
            <a:ahLst/>
            <a:cxnLst/>
            <a:rect l="l" t="t" r="r" b="b"/>
            <a:pathLst>
              <a:path w="14424473" h="1137028">
                <a:moveTo>
                  <a:pt x="0" y="0"/>
                </a:moveTo>
                <a:lnTo>
                  <a:pt x="14424473" y="0"/>
                </a:lnTo>
                <a:lnTo>
                  <a:pt x="14424473" y="1137029"/>
                </a:lnTo>
                <a:lnTo>
                  <a:pt x="0" y="11370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930504" y="433976"/>
            <a:ext cx="11250199" cy="2396660"/>
            <a:chOff x="0" y="0"/>
            <a:chExt cx="15000265" cy="3195546"/>
          </a:xfrm>
        </p:grpSpPr>
        <p:sp>
          <p:nvSpPr>
            <p:cNvPr id="5" name="Freeform 5"/>
            <p:cNvSpPr/>
            <p:nvPr/>
          </p:nvSpPr>
          <p:spPr>
            <a:xfrm>
              <a:off x="0" y="0"/>
              <a:ext cx="14999970" cy="3195066"/>
            </a:xfrm>
            <a:custGeom>
              <a:avLst/>
              <a:gdLst/>
              <a:ahLst/>
              <a:cxnLst/>
              <a:rect l="l" t="t" r="r" b="b"/>
              <a:pathLst>
                <a:path w="14999970" h="3195066">
                  <a:moveTo>
                    <a:pt x="6773418" y="0"/>
                  </a:moveTo>
                  <a:lnTo>
                    <a:pt x="3759454" y="542925"/>
                  </a:lnTo>
                  <a:lnTo>
                    <a:pt x="0" y="1802130"/>
                  </a:lnTo>
                  <a:lnTo>
                    <a:pt x="0" y="3195066"/>
                  </a:lnTo>
                  <a:lnTo>
                    <a:pt x="2831211" y="1670431"/>
                  </a:lnTo>
                  <a:lnTo>
                    <a:pt x="5509260" y="867664"/>
                  </a:lnTo>
                  <a:lnTo>
                    <a:pt x="9084437" y="796925"/>
                  </a:lnTo>
                  <a:lnTo>
                    <a:pt x="14999970" y="1256411"/>
                  </a:lnTo>
                  <a:lnTo>
                    <a:pt x="10037445" y="259588"/>
                  </a:lnTo>
                  <a:lnTo>
                    <a:pt x="6773418" y="0"/>
                  </a:lnTo>
                  <a:close/>
                </a:path>
              </a:pathLst>
            </a:custGeom>
            <a:solidFill>
              <a:srgbClr val="2E2D2D"/>
            </a:solidFill>
          </p:spPr>
        </p:sp>
      </p:grpSp>
      <p:sp>
        <p:nvSpPr>
          <p:cNvPr id="6" name="Freeform 6"/>
          <p:cNvSpPr/>
          <p:nvPr/>
        </p:nvSpPr>
        <p:spPr>
          <a:xfrm>
            <a:off x="1930504" y="0"/>
            <a:ext cx="14424220" cy="3833087"/>
          </a:xfrm>
          <a:custGeom>
            <a:avLst/>
            <a:gdLst/>
            <a:ahLst/>
            <a:cxnLst/>
            <a:rect l="l" t="t" r="r" b="b"/>
            <a:pathLst>
              <a:path w="14424220" h="3833087">
                <a:moveTo>
                  <a:pt x="0" y="0"/>
                </a:moveTo>
                <a:lnTo>
                  <a:pt x="14424221" y="0"/>
                </a:lnTo>
                <a:lnTo>
                  <a:pt x="14424221" y="3833087"/>
                </a:lnTo>
                <a:lnTo>
                  <a:pt x="0" y="3833087"/>
                </a:lnTo>
                <a:lnTo>
                  <a:pt x="0" y="0"/>
                </a:lnTo>
                <a:close/>
              </a:path>
            </a:pathLst>
          </a:custGeom>
          <a:blipFill>
            <a:blip r:embed="rId5"/>
            <a:stretch>
              <a:fillRect l="-30" r="-30"/>
            </a:stretch>
          </a:blipFill>
        </p:spPr>
      </p:sp>
      <p:grpSp>
        <p:nvGrpSpPr>
          <p:cNvPr id="7" name="Group 7"/>
          <p:cNvGrpSpPr/>
          <p:nvPr/>
        </p:nvGrpSpPr>
        <p:grpSpPr>
          <a:xfrm>
            <a:off x="1930504" y="9048676"/>
            <a:ext cx="14425312" cy="1235280"/>
            <a:chOff x="0" y="0"/>
            <a:chExt cx="19233750" cy="1647040"/>
          </a:xfrm>
        </p:grpSpPr>
        <p:sp>
          <p:nvSpPr>
            <p:cNvPr id="8" name="Freeform 8"/>
            <p:cNvSpPr/>
            <p:nvPr/>
          </p:nvSpPr>
          <p:spPr>
            <a:xfrm>
              <a:off x="0" y="0"/>
              <a:ext cx="19233642" cy="1646301"/>
            </a:xfrm>
            <a:custGeom>
              <a:avLst/>
              <a:gdLst/>
              <a:ahLst/>
              <a:cxnLst/>
              <a:rect l="l" t="t" r="r" b="b"/>
              <a:pathLst>
                <a:path w="19233642" h="1646301">
                  <a:moveTo>
                    <a:pt x="0" y="0"/>
                  </a:moveTo>
                  <a:lnTo>
                    <a:pt x="0" y="1646301"/>
                  </a:lnTo>
                  <a:lnTo>
                    <a:pt x="19233642" y="1646301"/>
                  </a:lnTo>
                  <a:lnTo>
                    <a:pt x="19233642" y="576072"/>
                  </a:lnTo>
                  <a:lnTo>
                    <a:pt x="9668256" y="576072"/>
                  </a:lnTo>
                  <a:lnTo>
                    <a:pt x="8003667" y="560197"/>
                  </a:lnTo>
                  <a:lnTo>
                    <a:pt x="6438773" y="516382"/>
                  </a:lnTo>
                  <a:lnTo>
                    <a:pt x="4862195" y="442087"/>
                  </a:lnTo>
                  <a:lnTo>
                    <a:pt x="3401949" y="344805"/>
                  </a:lnTo>
                  <a:lnTo>
                    <a:pt x="2063877" y="229870"/>
                  </a:lnTo>
                  <a:lnTo>
                    <a:pt x="851281" y="102870"/>
                  </a:lnTo>
                  <a:lnTo>
                    <a:pt x="0" y="0"/>
                  </a:lnTo>
                  <a:close/>
                </a:path>
              </a:pathLst>
            </a:custGeom>
            <a:solidFill>
              <a:srgbClr val="FFC786"/>
            </a:solidFill>
          </p:spPr>
        </p:sp>
        <p:sp>
          <p:nvSpPr>
            <p:cNvPr id="9" name="Freeform 9"/>
            <p:cNvSpPr/>
            <p:nvPr/>
          </p:nvSpPr>
          <p:spPr>
            <a:xfrm>
              <a:off x="9668256" y="85852"/>
              <a:ext cx="9565386" cy="490220"/>
            </a:xfrm>
            <a:custGeom>
              <a:avLst/>
              <a:gdLst/>
              <a:ahLst/>
              <a:cxnLst/>
              <a:rect l="l" t="t" r="r" b="b"/>
              <a:pathLst>
                <a:path w="9565386" h="490220">
                  <a:moveTo>
                    <a:pt x="9565386" y="0"/>
                  </a:moveTo>
                  <a:lnTo>
                    <a:pt x="8896730" y="67310"/>
                  </a:lnTo>
                  <a:lnTo>
                    <a:pt x="7215124" y="213233"/>
                  </a:lnTo>
                  <a:lnTo>
                    <a:pt x="5434711" y="333248"/>
                  </a:lnTo>
                  <a:lnTo>
                    <a:pt x="3569970" y="422402"/>
                  </a:lnTo>
                  <a:lnTo>
                    <a:pt x="1750821" y="473964"/>
                  </a:lnTo>
                  <a:lnTo>
                    <a:pt x="0" y="490220"/>
                  </a:lnTo>
                  <a:lnTo>
                    <a:pt x="9565386" y="490220"/>
                  </a:lnTo>
                  <a:lnTo>
                    <a:pt x="9565386" y="0"/>
                  </a:lnTo>
                  <a:close/>
                </a:path>
              </a:pathLst>
            </a:custGeom>
            <a:solidFill>
              <a:srgbClr val="FFC786"/>
            </a:solidFill>
          </p:spPr>
        </p:sp>
      </p:grpSp>
      <p:grpSp>
        <p:nvGrpSpPr>
          <p:cNvPr id="10" name="Group 10"/>
          <p:cNvGrpSpPr/>
          <p:nvPr/>
        </p:nvGrpSpPr>
        <p:grpSpPr>
          <a:xfrm>
            <a:off x="5085981" y="8801455"/>
            <a:ext cx="11270353" cy="908615"/>
            <a:chOff x="0" y="0"/>
            <a:chExt cx="15027137" cy="1211487"/>
          </a:xfrm>
        </p:grpSpPr>
        <p:sp>
          <p:nvSpPr>
            <p:cNvPr id="11" name="Freeform 11"/>
            <p:cNvSpPr/>
            <p:nvPr/>
          </p:nvSpPr>
          <p:spPr>
            <a:xfrm>
              <a:off x="0" y="0"/>
              <a:ext cx="15026387" cy="1211453"/>
            </a:xfrm>
            <a:custGeom>
              <a:avLst/>
              <a:gdLst/>
              <a:ahLst/>
              <a:cxnLst/>
              <a:rect l="l" t="t" r="r" b="b"/>
              <a:pathLst>
                <a:path w="15026387" h="1211453">
                  <a:moveTo>
                    <a:pt x="15026387" y="0"/>
                  </a:moveTo>
                  <a:lnTo>
                    <a:pt x="12226798" y="573278"/>
                  </a:lnTo>
                  <a:lnTo>
                    <a:pt x="9536049" y="879983"/>
                  </a:lnTo>
                  <a:lnTo>
                    <a:pt x="5943727" y="907034"/>
                  </a:lnTo>
                  <a:lnTo>
                    <a:pt x="0" y="731393"/>
                  </a:lnTo>
                  <a:lnTo>
                    <a:pt x="4986274" y="1112266"/>
                  </a:lnTo>
                  <a:lnTo>
                    <a:pt x="8265795" y="1211453"/>
                  </a:lnTo>
                  <a:lnTo>
                    <a:pt x="11294110" y="1004062"/>
                  </a:lnTo>
                  <a:lnTo>
                    <a:pt x="15026387" y="528701"/>
                  </a:lnTo>
                  <a:lnTo>
                    <a:pt x="15026387" y="0"/>
                  </a:lnTo>
                  <a:close/>
                </a:path>
              </a:pathLst>
            </a:custGeom>
            <a:solidFill>
              <a:srgbClr val="A7A19E"/>
            </a:solidFill>
          </p:spPr>
        </p:sp>
      </p:grpSp>
      <p:sp>
        <p:nvSpPr>
          <p:cNvPr id="12" name="Freeform 12"/>
          <p:cNvSpPr/>
          <p:nvPr/>
        </p:nvSpPr>
        <p:spPr>
          <a:xfrm>
            <a:off x="4489442" y="3385533"/>
            <a:ext cx="1928224" cy="3512695"/>
          </a:xfrm>
          <a:custGeom>
            <a:avLst/>
            <a:gdLst/>
            <a:ahLst/>
            <a:cxnLst/>
            <a:rect l="l" t="t" r="r" b="b"/>
            <a:pathLst>
              <a:path w="1928224" h="3512695">
                <a:moveTo>
                  <a:pt x="0" y="0"/>
                </a:moveTo>
                <a:lnTo>
                  <a:pt x="1928224" y="0"/>
                </a:lnTo>
                <a:lnTo>
                  <a:pt x="1928224" y="3512695"/>
                </a:lnTo>
                <a:lnTo>
                  <a:pt x="0" y="35126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rot="-5400000">
            <a:off x="4609526" y="4867181"/>
            <a:ext cx="1690987" cy="571500"/>
          </a:xfrm>
          <a:prstGeom prst="rect">
            <a:avLst/>
          </a:prstGeom>
        </p:spPr>
        <p:txBody>
          <a:bodyPr lIns="0" tIns="0" rIns="0" bIns="0" rtlCol="0" anchor="t">
            <a:spAutoFit/>
          </a:bodyPr>
          <a:lstStyle/>
          <a:p>
            <a:pPr algn="l">
              <a:lnSpc>
                <a:spcPts val="2250"/>
              </a:lnSpc>
            </a:pPr>
            <a:r>
              <a:rPr lang="en-US" sz="1875" spc="262">
                <a:solidFill>
                  <a:srgbClr val="000000"/>
                </a:solidFill>
                <a:latin typeface="Montserrat"/>
              </a:rPr>
              <a:t>DUYGUSAL  İSTİSMAR</a:t>
            </a:r>
          </a:p>
        </p:txBody>
      </p:sp>
      <p:sp>
        <p:nvSpPr>
          <p:cNvPr id="14" name="TextBox 14"/>
          <p:cNvSpPr txBox="1"/>
          <p:nvPr/>
        </p:nvSpPr>
        <p:spPr>
          <a:xfrm>
            <a:off x="6770918" y="8454104"/>
            <a:ext cx="6440872" cy="190500"/>
          </a:xfrm>
          <a:prstGeom prst="rect">
            <a:avLst/>
          </a:prstGeom>
        </p:spPr>
        <p:txBody>
          <a:bodyPr lIns="0" tIns="0" rIns="0" bIns="0" rtlCol="0" anchor="t">
            <a:spAutoFit/>
          </a:bodyPr>
          <a:lstStyle/>
          <a:p>
            <a:pPr algn="l">
              <a:lnSpc>
                <a:spcPts val="1528"/>
              </a:lnSpc>
            </a:pPr>
            <a:r>
              <a:rPr lang="en-US" sz="1273" spc="178">
                <a:solidFill>
                  <a:srgbClr val="000000"/>
                </a:solidFill>
                <a:latin typeface="Montserrat"/>
              </a:rPr>
              <a:t>ÖZEL EĞİTİM VE REHBERLİK HİZMETLERİ GENEL MÜDÜRLÜĞÜ</a:t>
            </a:r>
          </a:p>
        </p:txBody>
      </p:sp>
      <p:sp>
        <p:nvSpPr>
          <p:cNvPr id="15" name="TextBox 15"/>
          <p:cNvSpPr txBox="1"/>
          <p:nvPr/>
        </p:nvSpPr>
        <p:spPr>
          <a:xfrm>
            <a:off x="6626916" y="3715208"/>
            <a:ext cx="8713297" cy="2828925"/>
          </a:xfrm>
          <a:prstGeom prst="rect">
            <a:avLst/>
          </a:prstGeom>
        </p:spPr>
        <p:txBody>
          <a:bodyPr lIns="0" tIns="0" rIns="0" bIns="0" rtlCol="0" anchor="t">
            <a:spAutoFit/>
          </a:bodyPr>
          <a:lstStyle/>
          <a:p>
            <a:pPr algn="l">
              <a:lnSpc>
                <a:spcPts val="2511"/>
              </a:lnSpc>
            </a:pPr>
            <a:r>
              <a:rPr lang="en-US" sz="2092" spc="292">
                <a:solidFill>
                  <a:srgbClr val="000000"/>
                </a:solidFill>
                <a:latin typeface="Montserrat"/>
              </a:rPr>
              <a:t>Ebeveyn yada çocuğa bakan kişinin  davranışları ya da sözleriyle</a:t>
            </a:r>
          </a:p>
          <a:p>
            <a:pPr algn="l">
              <a:lnSpc>
                <a:spcPts val="2511"/>
              </a:lnSpc>
            </a:pPr>
            <a:r>
              <a:rPr lang="en-US" sz="2092" spc="292">
                <a:solidFill>
                  <a:srgbClr val="000000"/>
                </a:solidFill>
                <a:latin typeface="Montserrat"/>
              </a:rPr>
              <a:t>çocuğun ruh sağlığını bozacak etkide bulunması ve</a:t>
            </a:r>
          </a:p>
          <a:p>
            <a:pPr algn="l">
              <a:lnSpc>
                <a:spcPts val="2511"/>
              </a:lnSpc>
            </a:pPr>
            <a:r>
              <a:rPr lang="en-US" sz="2092" spc="292">
                <a:solidFill>
                  <a:srgbClr val="000000"/>
                </a:solidFill>
                <a:latin typeface="Montserrat"/>
              </a:rPr>
              <a:t>çocuğun bu nedenle büyüme gelişme ve ruh sağlığı açısından  genetik kapasitesine ulaşmasının engellenmesidir.</a:t>
            </a:r>
          </a:p>
          <a:p>
            <a:pPr algn="l">
              <a:lnSpc>
                <a:spcPts val="2511"/>
              </a:lnSpc>
            </a:pPr>
            <a:r>
              <a:rPr lang="en-US" sz="2092" spc="292">
                <a:solidFill>
                  <a:srgbClr val="000000"/>
                </a:solidFill>
                <a:latin typeface="Montserrat"/>
              </a:rPr>
              <a:t>Bu durum bir süreç içinde,</a:t>
            </a:r>
          </a:p>
          <a:p>
            <a:pPr algn="l">
              <a:lnSpc>
                <a:spcPts val="2511"/>
              </a:lnSpc>
            </a:pPr>
            <a:r>
              <a:rPr lang="en-US" sz="2092" spc="292">
                <a:solidFill>
                  <a:srgbClr val="000000"/>
                </a:solidFill>
                <a:latin typeface="Montserrat"/>
              </a:rPr>
              <a:t>pek çok defalar tekrarlanabileceği gibi,  tek bir seferde de gerçekleşebilir.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0" y="0"/>
            <a:ext cx="18284487" cy="10283355"/>
          </a:xfrm>
          <a:custGeom>
            <a:avLst/>
            <a:gdLst/>
            <a:ahLst/>
            <a:cxnLst/>
            <a:rect l="l" t="t" r="r" b="b"/>
            <a:pathLst>
              <a:path w="18284487" h="10283355">
                <a:moveTo>
                  <a:pt x="0" y="0"/>
                </a:moveTo>
                <a:lnTo>
                  <a:pt x="18284487" y="0"/>
                </a:lnTo>
                <a:lnTo>
                  <a:pt x="18284487" y="10283355"/>
                </a:lnTo>
                <a:lnTo>
                  <a:pt x="0" y="10283355"/>
                </a:lnTo>
                <a:lnTo>
                  <a:pt x="0" y="0"/>
                </a:lnTo>
                <a:close/>
              </a:path>
            </a:pathLst>
          </a:custGeom>
          <a:blipFill>
            <a:blip r:embed="rId2"/>
            <a:stretch>
              <a:fillRect t="-13376" b="-13376"/>
            </a:stretch>
          </a:blipFill>
        </p:spPr>
      </p:sp>
      <p:sp>
        <p:nvSpPr>
          <p:cNvPr id="3" name="Freeform 3"/>
          <p:cNvSpPr/>
          <p:nvPr/>
        </p:nvSpPr>
        <p:spPr>
          <a:xfrm>
            <a:off x="1" y="1084584"/>
            <a:ext cx="18284806" cy="1137028"/>
          </a:xfrm>
          <a:custGeom>
            <a:avLst/>
            <a:gdLst/>
            <a:ahLst/>
            <a:cxnLst/>
            <a:rect l="l" t="t" r="r" b="b"/>
            <a:pathLst>
              <a:path w="18284806" h="1137028">
                <a:moveTo>
                  <a:pt x="0" y="0"/>
                </a:moveTo>
                <a:lnTo>
                  <a:pt x="18284807" y="0"/>
                </a:lnTo>
                <a:lnTo>
                  <a:pt x="18284807" y="1137028"/>
                </a:lnTo>
                <a:lnTo>
                  <a:pt x="0" y="113702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1" y="433977"/>
            <a:ext cx="14261020" cy="2396659"/>
            <a:chOff x="0" y="0"/>
            <a:chExt cx="19014694" cy="3195546"/>
          </a:xfrm>
        </p:grpSpPr>
        <p:sp>
          <p:nvSpPr>
            <p:cNvPr id="5" name="Freeform 5"/>
            <p:cNvSpPr/>
            <p:nvPr/>
          </p:nvSpPr>
          <p:spPr>
            <a:xfrm>
              <a:off x="0" y="0"/>
              <a:ext cx="19014439" cy="3195066"/>
            </a:xfrm>
            <a:custGeom>
              <a:avLst/>
              <a:gdLst/>
              <a:ahLst/>
              <a:cxnLst/>
              <a:rect l="l" t="t" r="r" b="b"/>
              <a:pathLst>
                <a:path w="19014439" h="3195066">
                  <a:moveTo>
                    <a:pt x="8586216" y="0"/>
                  </a:moveTo>
                  <a:lnTo>
                    <a:pt x="4765675" y="542925"/>
                  </a:lnTo>
                  <a:lnTo>
                    <a:pt x="0" y="1802130"/>
                  </a:lnTo>
                  <a:lnTo>
                    <a:pt x="0" y="3195066"/>
                  </a:lnTo>
                  <a:lnTo>
                    <a:pt x="3589020" y="1670431"/>
                  </a:lnTo>
                  <a:lnTo>
                    <a:pt x="6983730" y="867791"/>
                  </a:lnTo>
                  <a:lnTo>
                    <a:pt x="11515725" y="797052"/>
                  </a:lnTo>
                  <a:lnTo>
                    <a:pt x="19014439" y="1256411"/>
                  </a:lnTo>
                  <a:lnTo>
                    <a:pt x="12723622" y="259588"/>
                  </a:lnTo>
                  <a:lnTo>
                    <a:pt x="8586216" y="0"/>
                  </a:lnTo>
                  <a:close/>
                </a:path>
              </a:pathLst>
            </a:custGeom>
            <a:solidFill>
              <a:srgbClr val="A7A19E"/>
            </a:solidFill>
          </p:spPr>
        </p:sp>
      </p:grpSp>
      <p:sp>
        <p:nvSpPr>
          <p:cNvPr id="6" name="Freeform 6"/>
          <p:cNvSpPr/>
          <p:nvPr/>
        </p:nvSpPr>
        <p:spPr>
          <a:xfrm>
            <a:off x="0" y="0"/>
            <a:ext cx="18284487" cy="3833087"/>
          </a:xfrm>
          <a:custGeom>
            <a:avLst/>
            <a:gdLst/>
            <a:ahLst/>
            <a:cxnLst/>
            <a:rect l="l" t="t" r="r" b="b"/>
            <a:pathLst>
              <a:path w="18284487" h="3833087">
                <a:moveTo>
                  <a:pt x="0" y="0"/>
                </a:moveTo>
                <a:lnTo>
                  <a:pt x="18284487" y="0"/>
                </a:lnTo>
                <a:lnTo>
                  <a:pt x="18284487" y="3833087"/>
                </a:lnTo>
                <a:lnTo>
                  <a:pt x="0" y="3833087"/>
                </a:lnTo>
                <a:lnTo>
                  <a:pt x="0" y="0"/>
                </a:lnTo>
                <a:close/>
              </a:path>
            </a:pathLst>
          </a:custGeom>
          <a:blipFill>
            <a:blip r:embed="rId5"/>
            <a:stretch>
              <a:fillRect t="-13343" b="-13343"/>
            </a:stretch>
          </a:blipFill>
        </p:spPr>
      </p:sp>
      <p:grpSp>
        <p:nvGrpSpPr>
          <p:cNvPr id="7" name="Group 7"/>
          <p:cNvGrpSpPr/>
          <p:nvPr/>
        </p:nvGrpSpPr>
        <p:grpSpPr>
          <a:xfrm>
            <a:off x="0" y="9048677"/>
            <a:ext cx="18285872" cy="1235280"/>
            <a:chOff x="0" y="0"/>
            <a:chExt cx="24381162" cy="1647040"/>
          </a:xfrm>
        </p:grpSpPr>
        <p:sp>
          <p:nvSpPr>
            <p:cNvPr id="8" name="Freeform 8"/>
            <p:cNvSpPr/>
            <p:nvPr/>
          </p:nvSpPr>
          <p:spPr>
            <a:xfrm>
              <a:off x="0" y="0"/>
              <a:ext cx="24381079" cy="1646301"/>
            </a:xfrm>
            <a:custGeom>
              <a:avLst/>
              <a:gdLst/>
              <a:ahLst/>
              <a:cxnLst/>
              <a:rect l="l" t="t" r="r" b="b"/>
              <a:pathLst>
                <a:path w="24381079" h="1646301">
                  <a:moveTo>
                    <a:pt x="0" y="0"/>
                  </a:moveTo>
                  <a:lnTo>
                    <a:pt x="0" y="1646301"/>
                  </a:lnTo>
                  <a:lnTo>
                    <a:pt x="24381079" y="1646301"/>
                  </a:lnTo>
                  <a:lnTo>
                    <a:pt x="24381079" y="576072"/>
                  </a:lnTo>
                  <a:lnTo>
                    <a:pt x="12255754" y="576072"/>
                  </a:lnTo>
                  <a:lnTo>
                    <a:pt x="10145649" y="560197"/>
                  </a:lnTo>
                  <a:lnTo>
                    <a:pt x="8161909" y="516255"/>
                  </a:lnTo>
                  <a:lnTo>
                    <a:pt x="6163310" y="441960"/>
                  </a:lnTo>
                  <a:lnTo>
                    <a:pt x="4312285" y="344678"/>
                  </a:lnTo>
                  <a:lnTo>
                    <a:pt x="2616200" y="229870"/>
                  </a:lnTo>
                  <a:lnTo>
                    <a:pt x="1079119" y="102997"/>
                  </a:lnTo>
                  <a:lnTo>
                    <a:pt x="0" y="0"/>
                  </a:lnTo>
                  <a:close/>
                </a:path>
              </a:pathLst>
            </a:custGeom>
            <a:solidFill>
              <a:srgbClr val="FFC786"/>
            </a:solidFill>
          </p:spPr>
        </p:sp>
        <p:sp>
          <p:nvSpPr>
            <p:cNvPr id="9" name="Freeform 9"/>
            <p:cNvSpPr/>
            <p:nvPr/>
          </p:nvSpPr>
          <p:spPr>
            <a:xfrm>
              <a:off x="12255753" y="85852"/>
              <a:ext cx="12125326" cy="490220"/>
            </a:xfrm>
            <a:custGeom>
              <a:avLst/>
              <a:gdLst/>
              <a:ahLst/>
              <a:cxnLst/>
              <a:rect l="l" t="t" r="r" b="b"/>
              <a:pathLst>
                <a:path w="12125326" h="490220">
                  <a:moveTo>
                    <a:pt x="12125326" y="0"/>
                  </a:moveTo>
                  <a:lnTo>
                    <a:pt x="11277728" y="67310"/>
                  </a:lnTo>
                  <a:lnTo>
                    <a:pt x="9146161" y="213106"/>
                  </a:lnTo>
                  <a:lnTo>
                    <a:pt x="6889116" y="333248"/>
                  </a:lnTo>
                  <a:lnTo>
                    <a:pt x="4525265" y="422402"/>
                  </a:lnTo>
                  <a:lnTo>
                    <a:pt x="2219326" y="473964"/>
                  </a:lnTo>
                  <a:lnTo>
                    <a:pt x="0" y="490220"/>
                  </a:lnTo>
                  <a:lnTo>
                    <a:pt x="12125326" y="490220"/>
                  </a:lnTo>
                  <a:lnTo>
                    <a:pt x="12125326" y="0"/>
                  </a:lnTo>
                  <a:close/>
                </a:path>
              </a:pathLst>
            </a:custGeom>
            <a:solidFill>
              <a:srgbClr val="FFC786"/>
            </a:solidFill>
          </p:spPr>
        </p:sp>
      </p:grpSp>
      <p:grpSp>
        <p:nvGrpSpPr>
          <p:cNvPr id="10" name="Group 10"/>
          <p:cNvGrpSpPr/>
          <p:nvPr/>
        </p:nvGrpSpPr>
        <p:grpSpPr>
          <a:xfrm>
            <a:off x="3999958" y="8801456"/>
            <a:ext cx="14286568" cy="908615"/>
            <a:chOff x="0" y="0"/>
            <a:chExt cx="19048758" cy="1211486"/>
          </a:xfrm>
        </p:grpSpPr>
        <p:sp>
          <p:nvSpPr>
            <p:cNvPr id="11" name="Freeform 11"/>
            <p:cNvSpPr/>
            <p:nvPr/>
          </p:nvSpPr>
          <p:spPr>
            <a:xfrm>
              <a:off x="0" y="0"/>
              <a:ext cx="19047842" cy="1211453"/>
            </a:xfrm>
            <a:custGeom>
              <a:avLst/>
              <a:gdLst/>
              <a:ahLst/>
              <a:cxnLst/>
              <a:rect l="l" t="t" r="r" b="b"/>
              <a:pathLst>
                <a:path w="19047842" h="1211453">
                  <a:moveTo>
                    <a:pt x="19047840" y="0"/>
                  </a:moveTo>
                  <a:lnTo>
                    <a:pt x="15498953" y="573278"/>
                  </a:lnTo>
                  <a:lnTo>
                    <a:pt x="12088114" y="879983"/>
                  </a:lnTo>
                  <a:lnTo>
                    <a:pt x="7534402" y="907034"/>
                  </a:lnTo>
                  <a:lnTo>
                    <a:pt x="0" y="731393"/>
                  </a:lnTo>
                  <a:lnTo>
                    <a:pt x="6320790" y="1112266"/>
                  </a:lnTo>
                  <a:lnTo>
                    <a:pt x="10478008" y="1211453"/>
                  </a:lnTo>
                  <a:lnTo>
                    <a:pt x="14316711" y="1004062"/>
                  </a:lnTo>
                  <a:lnTo>
                    <a:pt x="19047842" y="528701"/>
                  </a:lnTo>
                  <a:lnTo>
                    <a:pt x="19047842" y="0"/>
                  </a:lnTo>
                  <a:close/>
                </a:path>
              </a:pathLst>
            </a:custGeom>
            <a:solidFill>
              <a:srgbClr val="2E2D2D"/>
            </a:solidFill>
          </p:spPr>
        </p:sp>
      </p:grpSp>
      <p:sp>
        <p:nvSpPr>
          <p:cNvPr id="12" name="TextBox 12"/>
          <p:cNvSpPr txBox="1"/>
          <p:nvPr/>
        </p:nvSpPr>
        <p:spPr>
          <a:xfrm>
            <a:off x="7388418" y="3386610"/>
            <a:ext cx="3885455" cy="892953"/>
          </a:xfrm>
          <a:prstGeom prst="rect">
            <a:avLst/>
          </a:prstGeom>
        </p:spPr>
        <p:txBody>
          <a:bodyPr lIns="0" tIns="0" rIns="0" bIns="0" rtlCol="0" anchor="t">
            <a:spAutoFit/>
          </a:bodyPr>
          <a:lstStyle/>
          <a:p>
            <a:pPr algn="ctr">
              <a:lnSpc>
                <a:spcPts val="7084"/>
              </a:lnSpc>
            </a:pPr>
            <a:r>
              <a:rPr lang="en-US" sz="5903">
                <a:solidFill>
                  <a:srgbClr val="000000"/>
                </a:solidFill>
                <a:latin typeface="Antonio Light"/>
              </a:rPr>
              <a:t>ENSEST</a:t>
            </a:r>
          </a:p>
        </p:txBody>
      </p:sp>
      <p:sp>
        <p:nvSpPr>
          <p:cNvPr id="13" name="TextBox 13"/>
          <p:cNvSpPr txBox="1"/>
          <p:nvPr/>
        </p:nvSpPr>
        <p:spPr>
          <a:xfrm>
            <a:off x="4538159" y="4990772"/>
            <a:ext cx="9208169" cy="716100"/>
          </a:xfrm>
          <a:prstGeom prst="rect">
            <a:avLst/>
          </a:prstGeom>
        </p:spPr>
        <p:txBody>
          <a:bodyPr lIns="0" tIns="0" rIns="0" bIns="0" rtlCol="0" anchor="t">
            <a:spAutoFit/>
          </a:bodyPr>
          <a:lstStyle/>
          <a:p>
            <a:pPr algn="l">
              <a:lnSpc>
                <a:spcPts val="2860"/>
              </a:lnSpc>
            </a:pPr>
            <a:r>
              <a:rPr lang="en-US" sz="2383" spc="333">
                <a:solidFill>
                  <a:srgbClr val="000000"/>
                </a:solidFill>
                <a:latin typeface="Montserrat"/>
              </a:rPr>
              <a:t>Kanunen evlenmelerine izin verilmeyen iki kişi  arasındaki cinsel ilişki ensest olarak tanımlanır.</a:t>
            </a:r>
          </a:p>
        </p:txBody>
      </p:sp>
      <p:sp>
        <p:nvSpPr>
          <p:cNvPr id="14" name="TextBox 14"/>
          <p:cNvSpPr txBox="1"/>
          <p:nvPr/>
        </p:nvSpPr>
        <p:spPr>
          <a:xfrm>
            <a:off x="2862617" y="5932252"/>
            <a:ext cx="12937058" cy="1636747"/>
          </a:xfrm>
          <a:prstGeom prst="rect">
            <a:avLst/>
          </a:prstGeom>
        </p:spPr>
        <p:txBody>
          <a:bodyPr lIns="0" tIns="0" rIns="0" bIns="0" rtlCol="0" anchor="t">
            <a:spAutoFit/>
          </a:bodyPr>
          <a:lstStyle/>
          <a:p>
            <a:pPr algn="ctr">
              <a:lnSpc>
                <a:spcPts val="2626"/>
              </a:lnSpc>
            </a:pPr>
            <a:r>
              <a:rPr lang="en-US" sz="2188" spc="306">
                <a:solidFill>
                  <a:srgbClr val="000000"/>
                </a:solidFill>
                <a:latin typeface="Montserrat"/>
              </a:rPr>
              <a:t>Kan bağı olan baba, anne, ağabey, abla, amca, dayı, teyze, hala ve dede gibi  akrabalara ek olarak, çocuk üzerinde anne-baba gibi otoritesi ve saygınlığı olan  geniş bir akraba ve hısım grubu ensest tanımında taciz edenler arasında sayılır.</a:t>
            </a:r>
          </a:p>
          <a:p>
            <a:pPr algn="ctr">
              <a:lnSpc>
                <a:spcPts val="2626"/>
              </a:lnSpc>
            </a:pPr>
            <a:r>
              <a:rPr lang="en-US" sz="2188" spc="306">
                <a:solidFill>
                  <a:srgbClr val="000000"/>
                </a:solidFill>
                <a:latin typeface="Montserrat"/>
              </a:rPr>
              <a:t>Örneğin enişte, üvey anne-baba, üvey kardeşler bu gruptadır.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2156</Words>
  <Application>Microsoft Office PowerPoint</Application>
  <PresentationFormat>Özel</PresentationFormat>
  <Paragraphs>297</Paragraphs>
  <Slides>35</Slides>
  <Notes>9</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Calibri</vt:lpstr>
      <vt:lpstr>Antonio Light</vt:lpstr>
      <vt:lpstr>Noto Serif Display Light</vt:lpstr>
      <vt:lpstr>Impact</vt:lpstr>
      <vt:lpstr>Arial Black</vt:lpstr>
      <vt:lpstr>Arial</vt:lpstr>
      <vt:lpstr>Montserrat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İHMAL VE İSTİSMARDAN KORUNMA</dc:title>
  <dc:creator>HP</dc:creator>
  <cp:lastModifiedBy>HP</cp:lastModifiedBy>
  <cp:revision>10</cp:revision>
  <dcterms:created xsi:type="dcterms:W3CDTF">2006-08-16T00:00:00Z</dcterms:created>
  <dcterms:modified xsi:type="dcterms:W3CDTF">2023-11-16T06:24:06Z</dcterms:modified>
  <dc:identifier>DAFyt_PnMQs</dc:identifier>
</cp:coreProperties>
</file>