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8288000" cy="10287000"/>
  <p:notesSz cx="6858000" cy="9144000"/>
  <p:embeddedFontLst>
    <p:embeddedFont>
      <p:font typeface="ITC Motter Corpus Semicondensed" panose="020B0604020202020204" charset="0"/>
      <p:regular r:id="rId32"/>
    </p:embeddedFont>
    <p:embeddedFont>
      <p:font typeface="Loubag Semi-Bold" panose="020B0604020202020204" charset="-94"/>
      <p:regular r:id="rId33"/>
    </p:embeddedFont>
    <p:embeddedFont>
      <p:font typeface="Loubag Light" panose="020B0604020202020204" charset="-94"/>
      <p:regular r:id="rId34"/>
    </p:embeddedFont>
    <p:embeddedFont>
      <p:font typeface="Abril Fatface Italics" panose="020B0604020202020204" charset="-94"/>
      <p:regular r:id="rId35"/>
    </p:embeddedFont>
    <p:embeddedFont>
      <p:font typeface="Racing Sans One" panose="020B0604020202020204" charset="0"/>
      <p:regular r:id="rId36"/>
    </p:embeddedFont>
    <p:embeddedFont>
      <p:font typeface="DejaVu Serif Bold" panose="020B0604020202020204" charset="0"/>
      <p:regular r:id="rId37"/>
    </p:embeddedFont>
    <p:embeddedFont>
      <p:font typeface="Neue Einstellung Bold" panose="020B0604020202020204" charset="-94"/>
      <p:regular r:id="rId38"/>
    </p:embeddedFont>
    <p:embeddedFont>
      <p:font typeface="Calibri" panose="020F0502020204030204" pitchFamily="34" charset="0"/>
      <p:regular r:id="rId39"/>
      <p:bold r:id="rId40"/>
      <p:italic r:id="rId41"/>
      <p:boldItalic r:id="rId42"/>
    </p:embeddedFont>
    <p:embeddedFont>
      <p:font typeface="Abril Fatface" panose="020B0604020202020204" charset="-94"/>
      <p:regular r:id="rId43"/>
    </p:embeddedFont>
    <p:embeddedFont>
      <p:font typeface="Loubag" panose="020B0604020202020204" charset="-94"/>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6.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svg"/><Relationship Id="rId7" Type="http://schemas.openxmlformats.org/officeDocument/2006/relationships/image" Target="../media/image4.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8.jpeg"/><Relationship Id="rId5" Type="http://schemas.openxmlformats.org/officeDocument/2006/relationships/image" Target="../media/image6.sv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Freeform 2"/>
          <p:cNvSpPr/>
          <p:nvPr/>
        </p:nvSpPr>
        <p:spPr>
          <a:xfrm>
            <a:off x="-3777543" y="4169858"/>
            <a:ext cx="12639279" cy="9102218"/>
          </a:xfrm>
          <a:custGeom>
            <a:avLst/>
            <a:gdLst/>
            <a:ahLst/>
            <a:cxnLst/>
            <a:rect l="l" t="t" r="r" b="b"/>
            <a:pathLst>
              <a:path w="12639279" h="9102218">
                <a:moveTo>
                  <a:pt x="0" y="0"/>
                </a:moveTo>
                <a:lnTo>
                  <a:pt x="12639280" y="0"/>
                </a:lnTo>
                <a:lnTo>
                  <a:pt x="12639280" y="9102218"/>
                </a:lnTo>
                <a:lnTo>
                  <a:pt x="0" y="9102218"/>
                </a:lnTo>
                <a:lnTo>
                  <a:pt x="0" y="0"/>
                </a:lnTo>
                <a:close/>
              </a:path>
            </a:pathLst>
          </a:custGeom>
          <a:blipFill>
            <a:blip r:embed="rId2">
              <a:extLst>
                <a:ext uri="{96DAC541-7B7A-43D3-8B79-37D633B846F1}">
                  <asvg:svgBlip xmlns="" xmlns:asvg="http://schemas.microsoft.com/office/drawing/2016/SVG/main" r:embed="rId3"/>
                </a:ext>
              </a:extLst>
            </a:blip>
            <a:stretch>
              <a:fillRect t="-23963"/>
            </a:stretch>
          </a:blipFill>
        </p:spPr>
      </p:sp>
      <p:sp>
        <p:nvSpPr>
          <p:cNvPr id="3" name="Freeform 3"/>
          <p:cNvSpPr/>
          <p:nvPr/>
        </p:nvSpPr>
        <p:spPr>
          <a:xfrm rot="-341241">
            <a:off x="-5393544" y="3137648"/>
            <a:ext cx="12593372" cy="9679254"/>
          </a:xfrm>
          <a:custGeom>
            <a:avLst/>
            <a:gdLst/>
            <a:ahLst/>
            <a:cxnLst/>
            <a:rect l="l" t="t" r="r" b="b"/>
            <a:pathLst>
              <a:path w="12593372" h="9679254">
                <a:moveTo>
                  <a:pt x="0" y="0"/>
                </a:moveTo>
                <a:lnTo>
                  <a:pt x="12593372" y="0"/>
                </a:lnTo>
                <a:lnTo>
                  <a:pt x="12593372" y="9679253"/>
                </a:lnTo>
                <a:lnTo>
                  <a:pt x="0" y="9679253"/>
                </a:lnTo>
                <a:lnTo>
                  <a:pt x="0" y="0"/>
                </a:lnTo>
                <a:close/>
              </a:path>
            </a:pathLst>
          </a:custGeom>
          <a:blipFill>
            <a:blip r:embed="rId4">
              <a:extLst>
                <a:ext uri="{96DAC541-7B7A-43D3-8B79-37D633B846F1}">
                  <asvg:svgBlip xmlns="" xmlns:asvg="http://schemas.microsoft.com/office/drawing/2016/SVG/main" r:embed="rId5"/>
                </a:ext>
              </a:extLst>
            </a:blip>
            <a:stretch>
              <a:fillRect t="-16573" r="-364"/>
            </a:stretch>
          </a:blipFill>
        </p:spPr>
      </p:sp>
      <p:sp>
        <p:nvSpPr>
          <p:cNvPr id="4" name="Freeform 4"/>
          <p:cNvSpPr/>
          <p:nvPr/>
        </p:nvSpPr>
        <p:spPr>
          <a:xfrm rot="588337">
            <a:off x="-6158083" y="4829611"/>
            <a:ext cx="12184710" cy="8634511"/>
          </a:xfrm>
          <a:custGeom>
            <a:avLst/>
            <a:gdLst/>
            <a:ahLst/>
            <a:cxnLst/>
            <a:rect l="l" t="t" r="r" b="b"/>
            <a:pathLst>
              <a:path w="12184710" h="8634511">
                <a:moveTo>
                  <a:pt x="0" y="0"/>
                </a:moveTo>
                <a:lnTo>
                  <a:pt x="12184710" y="0"/>
                </a:lnTo>
                <a:lnTo>
                  <a:pt x="12184710" y="8634511"/>
                </a:lnTo>
                <a:lnTo>
                  <a:pt x="0" y="8634511"/>
                </a:lnTo>
                <a:lnTo>
                  <a:pt x="0" y="0"/>
                </a:lnTo>
                <a:close/>
              </a:path>
            </a:pathLst>
          </a:custGeom>
          <a:blipFill>
            <a:blip r:embed="rId6">
              <a:extLst>
                <a:ext uri="{96DAC541-7B7A-43D3-8B79-37D633B846F1}">
                  <asvg:svgBlip xmlns="" xmlns:asvg="http://schemas.microsoft.com/office/drawing/2016/SVG/main" r:embed="rId7"/>
                </a:ext>
              </a:extLst>
            </a:blip>
            <a:stretch>
              <a:fillRect t="-30678" r="-3730"/>
            </a:stretch>
          </a:blipFill>
        </p:spPr>
      </p:sp>
      <p:sp>
        <p:nvSpPr>
          <p:cNvPr id="5" name="Freeform 5"/>
          <p:cNvSpPr/>
          <p:nvPr/>
        </p:nvSpPr>
        <p:spPr>
          <a:xfrm rot="10711948">
            <a:off x="9416629" y="-3351043"/>
            <a:ext cx="12639279" cy="11283429"/>
          </a:xfrm>
          <a:custGeom>
            <a:avLst/>
            <a:gdLst/>
            <a:ahLst/>
            <a:cxnLst/>
            <a:rect l="l" t="t" r="r" b="b"/>
            <a:pathLst>
              <a:path w="12639279" h="11283429">
                <a:moveTo>
                  <a:pt x="0" y="0"/>
                </a:moveTo>
                <a:lnTo>
                  <a:pt x="12639280" y="0"/>
                </a:lnTo>
                <a:lnTo>
                  <a:pt x="12639280" y="11283429"/>
                </a:lnTo>
                <a:lnTo>
                  <a:pt x="0" y="11283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10711948">
            <a:off x="8885282" y="-409473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10711948">
            <a:off x="9797904" y="-411811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0735502" y="4169858"/>
            <a:ext cx="5702099" cy="5690094"/>
          </a:xfrm>
          <a:custGeom>
            <a:avLst/>
            <a:gdLst/>
            <a:ahLst/>
            <a:cxnLst/>
            <a:rect l="l" t="t" r="r" b="b"/>
            <a:pathLst>
              <a:path w="5702099" h="5690094">
                <a:moveTo>
                  <a:pt x="0" y="0"/>
                </a:moveTo>
                <a:lnTo>
                  <a:pt x="5702098" y="0"/>
                </a:lnTo>
                <a:lnTo>
                  <a:pt x="5702098" y="5690095"/>
                </a:lnTo>
                <a:lnTo>
                  <a:pt x="0" y="5690095"/>
                </a:lnTo>
                <a:lnTo>
                  <a:pt x="0" y="0"/>
                </a:lnTo>
                <a:close/>
              </a:path>
            </a:pathLst>
          </a:custGeom>
          <a:blipFill>
            <a:blip r:embed="rId8"/>
            <a:stretch>
              <a:fillRect/>
            </a:stretch>
          </a:blipFill>
        </p:spPr>
      </p:sp>
      <p:sp>
        <p:nvSpPr>
          <p:cNvPr id="9" name="TextBox 9"/>
          <p:cNvSpPr txBox="1"/>
          <p:nvPr/>
        </p:nvSpPr>
        <p:spPr>
          <a:xfrm>
            <a:off x="-795898" y="408428"/>
            <a:ext cx="13381799" cy="4039006"/>
          </a:xfrm>
          <a:prstGeom prst="rect">
            <a:avLst/>
          </a:prstGeom>
        </p:spPr>
        <p:txBody>
          <a:bodyPr lIns="0" tIns="0" rIns="0" bIns="0" rtlCol="0" anchor="t">
            <a:spAutoFit/>
          </a:bodyPr>
          <a:lstStyle/>
          <a:p>
            <a:pPr algn="ctr">
              <a:lnSpc>
                <a:spcPts val="16252"/>
              </a:lnSpc>
            </a:pPr>
            <a:r>
              <a:rPr lang="en-US" sz="11609">
                <a:solidFill>
                  <a:srgbClr val="000000"/>
                </a:solidFill>
                <a:latin typeface="Loubag Semi-Bold"/>
              </a:rPr>
              <a:t>Sınırlarımı </a:t>
            </a:r>
          </a:p>
          <a:p>
            <a:pPr algn="ctr">
              <a:lnSpc>
                <a:spcPts val="16252"/>
              </a:lnSpc>
              <a:spcBef>
                <a:spcPct val="0"/>
              </a:spcBef>
            </a:pPr>
            <a:r>
              <a:rPr lang="en-US" sz="11609">
                <a:solidFill>
                  <a:srgbClr val="000000"/>
                </a:solidFill>
                <a:latin typeface="Loubag Semi-Bold"/>
              </a:rPr>
              <a:t>Koruyorum</a:t>
            </a:r>
          </a:p>
        </p:txBody>
      </p:sp>
      <p:sp>
        <p:nvSpPr>
          <p:cNvPr id="10" name="TextBox 10"/>
          <p:cNvSpPr txBox="1"/>
          <p:nvPr/>
        </p:nvSpPr>
        <p:spPr>
          <a:xfrm>
            <a:off x="2208482" y="4968462"/>
            <a:ext cx="2217632" cy="574516"/>
          </a:xfrm>
          <a:prstGeom prst="rect">
            <a:avLst/>
          </a:prstGeom>
        </p:spPr>
        <p:txBody>
          <a:bodyPr wrap="square" lIns="0" tIns="0" rIns="0" bIns="0" rtlCol="0" anchor="t">
            <a:spAutoFit/>
          </a:bodyPr>
          <a:lstStyle/>
          <a:p>
            <a:pPr algn="ctr">
              <a:lnSpc>
                <a:spcPts val="4759"/>
              </a:lnSpc>
            </a:pPr>
            <a:r>
              <a:rPr lang="en-US" sz="3399" dirty="0" err="1" smtClean="0">
                <a:solidFill>
                  <a:srgbClr val="000000"/>
                </a:solidFill>
                <a:latin typeface="Abril Fatface"/>
              </a:rPr>
              <a:t>İlkoku</a:t>
            </a:r>
            <a:r>
              <a:rPr lang="tr-TR" sz="3399" dirty="0" smtClean="0">
                <a:solidFill>
                  <a:srgbClr val="000000"/>
                </a:solidFill>
                <a:latin typeface="Abril Fatface"/>
              </a:rPr>
              <a:t>l</a:t>
            </a:r>
            <a:endParaRPr lang="en-US" sz="3399" dirty="0">
              <a:solidFill>
                <a:srgbClr val="000000"/>
              </a:solidFill>
              <a:latin typeface="Abril Fatfa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Freeform 2"/>
          <p:cNvSpPr/>
          <p:nvPr/>
        </p:nvSpPr>
        <p:spPr>
          <a:xfrm>
            <a:off x="-3777543" y="4169858"/>
            <a:ext cx="12639279" cy="9102218"/>
          </a:xfrm>
          <a:custGeom>
            <a:avLst/>
            <a:gdLst/>
            <a:ahLst/>
            <a:cxnLst/>
            <a:rect l="l" t="t" r="r" b="b"/>
            <a:pathLst>
              <a:path w="12639279" h="9102218">
                <a:moveTo>
                  <a:pt x="0" y="0"/>
                </a:moveTo>
                <a:lnTo>
                  <a:pt x="12639280" y="0"/>
                </a:lnTo>
                <a:lnTo>
                  <a:pt x="12639280" y="9102218"/>
                </a:lnTo>
                <a:lnTo>
                  <a:pt x="0" y="9102218"/>
                </a:lnTo>
                <a:lnTo>
                  <a:pt x="0" y="0"/>
                </a:lnTo>
                <a:close/>
              </a:path>
            </a:pathLst>
          </a:custGeom>
          <a:blipFill>
            <a:blip r:embed="rId2">
              <a:extLst>
                <a:ext uri="{96DAC541-7B7A-43D3-8B79-37D633B846F1}">
                  <asvg:svgBlip xmlns="" xmlns:asvg="http://schemas.microsoft.com/office/drawing/2016/SVG/main" r:embed="rId3"/>
                </a:ext>
              </a:extLst>
            </a:blip>
            <a:stretch>
              <a:fillRect t="-23963"/>
            </a:stretch>
          </a:blipFill>
        </p:spPr>
      </p:sp>
      <p:sp>
        <p:nvSpPr>
          <p:cNvPr id="3" name="Freeform 3"/>
          <p:cNvSpPr/>
          <p:nvPr/>
        </p:nvSpPr>
        <p:spPr>
          <a:xfrm rot="-341241">
            <a:off x="-5393544" y="3137648"/>
            <a:ext cx="12593372" cy="9679254"/>
          </a:xfrm>
          <a:custGeom>
            <a:avLst/>
            <a:gdLst/>
            <a:ahLst/>
            <a:cxnLst/>
            <a:rect l="l" t="t" r="r" b="b"/>
            <a:pathLst>
              <a:path w="12593372" h="9679254">
                <a:moveTo>
                  <a:pt x="0" y="0"/>
                </a:moveTo>
                <a:lnTo>
                  <a:pt x="12593372" y="0"/>
                </a:lnTo>
                <a:lnTo>
                  <a:pt x="12593372" y="9679253"/>
                </a:lnTo>
                <a:lnTo>
                  <a:pt x="0" y="9679253"/>
                </a:lnTo>
                <a:lnTo>
                  <a:pt x="0" y="0"/>
                </a:lnTo>
                <a:close/>
              </a:path>
            </a:pathLst>
          </a:custGeom>
          <a:blipFill>
            <a:blip r:embed="rId4">
              <a:extLst>
                <a:ext uri="{96DAC541-7B7A-43D3-8B79-37D633B846F1}">
                  <asvg:svgBlip xmlns="" xmlns:asvg="http://schemas.microsoft.com/office/drawing/2016/SVG/main" r:embed="rId5"/>
                </a:ext>
              </a:extLst>
            </a:blip>
            <a:stretch>
              <a:fillRect t="-16573" r="-364"/>
            </a:stretch>
          </a:blipFill>
        </p:spPr>
      </p:sp>
      <p:sp>
        <p:nvSpPr>
          <p:cNvPr id="4" name="Freeform 4"/>
          <p:cNvSpPr/>
          <p:nvPr/>
        </p:nvSpPr>
        <p:spPr>
          <a:xfrm rot="588337">
            <a:off x="-6158083" y="4829611"/>
            <a:ext cx="12184710" cy="8634511"/>
          </a:xfrm>
          <a:custGeom>
            <a:avLst/>
            <a:gdLst/>
            <a:ahLst/>
            <a:cxnLst/>
            <a:rect l="l" t="t" r="r" b="b"/>
            <a:pathLst>
              <a:path w="12184710" h="8634511">
                <a:moveTo>
                  <a:pt x="0" y="0"/>
                </a:moveTo>
                <a:lnTo>
                  <a:pt x="12184710" y="0"/>
                </a:lnTo>
                <a:lnTo>
                  <a:pt x="12184710" y="8634511"/>
                </a:lnTo>
                <a:lnTo>
                  <a:pt x="0" y="8634511"/>
                </a:lnTo>
                <a:lnTo>
                  <a:pt x="0" y="0"/>
                </a:lnTo>
                <a:close/>
              </a:path>
            </a:pathLst>
          </a:custGeom>
          <a:blipFill>
            <a:blip r:embed="rId6">
              <a:extLst>
                <a:ext uri="{96DAC541-7B7A-43D3-8B79-37D633B846F1}">
                  <asvg:svgBlip xmlns="" xmlns:asvg="http://schemas.microsoft.com/office/drawing/2016/SVG/main" r:embed="rId7"/>
                </a:ext>
              </a:extLst>
            </a:blip>
            <a:stretch>
              <a:fillRect t="-30678" r="-3730"/>
            </a:stretch>
          </a:blipFill>
        </p:spPr>
      </p:sp>
      <p:sp>
        <p:nvSpPr>
          <p:cNvPr id="5" name="Freeform 5"/>
          <p:cNvSpPr/>
          <p:nvPr/>
        </p:nvSpPr>
        <p:spPr>
          <a:xfrm rot="10711948">
            <a:off x="9416629" y="-3351043"/>
            <a:ext cx="12639279" cy="11283429"/>
          </a:xfrm>
          <a:custGeom>
            <a:avLst/>
            <a:gdLst/>
            <a:ahLst/>
            <a:cxnLst/>
            <a:rect l="l" t="t" r="r" b="b"/>
            <a:pathLst>
              <a:path w="12639279" h="11283429">
                <a:moveTo>
                  <a:pt x="0" y="0"/>
                </a:moveTo>
                <a:lnTo>
                  <a:pt x="12639280" y="0"/>
                </a:lnTo>
                <a:lnTo>
                  <a:pt x="12639280" y="11283429"/>
                </a:lnTo>
                <a:lnTo>
                  <a:pt x="0" y="11283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10711948">
            <a:off x="8885282" y="-409473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10711948">
            <a:off x="9797904" y="-411811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6233401" y="2290671"/>
            <a:ext cx="4880109" cy="5301004"/>
          </a:xfrm>
          <a:custGeom>
            <a:avLst/>
            <a:gdLst/>
            <a:ahLst/>
            <a:cxnLst/>
            <a:rect l="l" t="t" r="r" b="b"/>
            <a:pathLst>
              <a:path w="4880109" h="5301004">
                <a:moveTo>
                  <a:pt x="0" y="0"/>
                </a:moveTo>
                <a:lnTo>
                  <a:pt x="4880109" y="0"/>
                </a:lnTo>
                <a:lnTo>
                  <a:pt x="4880109" y="5301004"/>
                </a:lnTo>
                <a:lnTo>
                  <a:pt x="0" y="5301004"/>
                </a:lnTo>
                <a:lnTo>
                  <a:pt x="0" y="0"/>
                </a:lnTo>
                <a:close/>
              </a:path>
            </a:pathLst>
          </a:custGeom>
          <a:blipFill>
            <a:blip r:embed="rId8"/>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Freeform 2"/>
          <p:cNvSpPr/>
          <p:nvPr/>
        </p:nvSpPr>
        <p:spPr>
          <a:xfrm rot="10711948">
            <a:off x="9286414" y="-4502468"/>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290039">
            <a:off x="-5290940" y="2711047"/>
            <a:ext cx="12639279" cy="11283429"/>
          </a:xfrm>
          <a:custGeom>
            <a:avLst/>
            <a:gdLst/>
            <a:ahLst/>
            <a:cxnLst/>
            <a:rect l="l" t="t" r="r" b="b"/>
            <a:pathLst>
              <a:path w="12639279" h="11283429">
                <a:moveTo>
                  <a:pt x="0" y="0"/>
                </a:moveTo>
                <a:lnTo>
                  <a:pt x="12639280" y="0"/>
                </a:lnTo>
                <a:lnTo>
                  <a:pt x="12639280" y="11283430"/>
                </a:lnTo>
                <a:lnTo>
                  <a:pt x="0" y="1128343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622311" y="1585679"/>
            <a:ext cx="1661052" cy="1661052"/>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9F5D"/>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4592121" y="1585679"/>
            <a:ext cx="1661052" cy="166105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387BA"/>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2002294" y="876300"/>
            <a:ext cx="13948076" cy="2892895"/>
          </a:xfrm>
          <a:prstGeom prst="rect">
            <a:avLst/>
          </a:prstGeom>
        </p:spPr>
        <p:txBody>
          <a:bodyPr lIns="0" tIns="0" rIns="0" bIns="0" rtlCol="0" anchor="t">
            <a:spAutoFit/>
          </a:bodyPr>
          <a:lstStyle/>
          <a:p>
            <a:pPr algn="ctr">
              <a:lnSpc>
                <a:spcPts val="11699"/>
              </a:lnSpc>
              <a:spcBef>
                <a:spcPct val="0"/>
              </a:spcBef>
            </a:pPr>
            <a:r>
              <a:rPr lang="en-US" sz="8356">
                <a:solidFill>
                  <a:srgbClr val="000000"/>
                </a:solidFill>
                <a:latin typeface="Loubag Semi-Bold"/>
              </a:rPr>
              <a:t>BU BENİM BEDENİM, BEDENİMİ BİLİRİM</a:t>
            </a:r>
          </a:p>
        </p:txBody>
      </p:sp>
      <p:sp>
        <p:nvSpPr>
          <p:cNvPr id="11" name="TextBox 11"/>
          <p:cNvSpPr txBox="1"/>
          <p:nvPr/>
        </p:nvSpPr>
        <p:spPr>
          <a:xfrm>
            <a:off x="2169962" y="4512204"/>
            <a:ext cx="13948076" cy="3696970"/>
          </a:xfrm>
          <a:prstGeom prst="rect">
            <a:avLst/>
          </a:prstGeom>
        </p:spPr>
        <p:txBody>
          <a:bodyPr lIns="0" tIns="0" rIns="0" bIns="0" rtlCol="0" anchor="t">
            <a:spAutoFit/>
          </a:bodyPr>
          <a:lstStyle/>
          <a:p>
            <a:pPr algn="ctr">
              <a:lnSpc>
                <a:spcPts val="7279"/>
              </a:lnSpc>
            </a:pPr>
            <a:r>
              <a:rPr lang="en-US" sz="5199">
                <a:solidFill>
                  <a:srgbClr val="000000"/>
                </a:solidFill>
                <a:latin typeface="DejaVu Serif Bold"/>
              </a:rPr>
              <a:t>  Bedenimize biz istemeden ve biz izin vermeden hiç kimse dokunamaz.</a:t>
            </a:r>
          </a:p>
          <a:p>
            <a:pPr algn="ctr">
              <a:lnSpc>
                <a:spcPts val="7279"/>
              </a:lnSpc>
            </a:pPr>
            <a:endParaRPr lang="en-US" sz="5199">
              <a:solidFill>
                <a:srgbClr val="000000"/>
              </a:solidFill>
              <a:latin typeface="DejaVu Serif Bold"/>
            </a:endParaRPr>
          </a:p>
          <a:p>
            <a:pPr algn="ctr">
              <a:lnSpc>
                <a:spcPts val="7279"/>
              </a:lnSpc>
            </a:pPr>
            <a:r>
              <a:rPr lang="en-US" sz="5199">
                <a:solidFill>
                  <a:srgbClr val="000000"/>
                </a:solidFill>
                <a:latin typeface="DejaVu Serif Bold"/>
              </a:rPr>
              <a:t> Bedenimizin özel bölgeleri vardır.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Freeform 2"/>
          <p:cNvSpPr/>
          <p:nvPr/>
        </p:nvSpPr>
        <p:spPr>
          <a:xfrm rot="10711948">
            <a:off x="9286414" y="-4502468"/>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290039">
            <a:off x="-5290940" y="2711047"/>
            <a:ext cx="12639279" cy="11283429"/>
          </a:xfrm>
          <a:custGeom>
            <a:avLst/>
            <a:gdLst/>
            <a:ahLst/>
            <a:cxnLst/>
            <a:rect l="l" t="t" r="r" b="b"/>
            <a:pathLst>
              <a:path w="12639279" h="11283429">
                <a:moveTo>
                  <a:pt x="0" y="0"/>
                </a:moveTo>
                <a:lnTo>
                  <a:pt x="12639280" y="0"/>
                </a:lnTo>
                <a:lnTo>
                  <a:pt x="12639280" y="11283430"/>
                </a:lnTo>
                <a:lnTo>
                  <a:pt x="0" y="1128343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622311" y="1585679"/>
            <a:ext cx="1661052" cy="1661052"/>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9F5D"/>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4592121" y="1585679"/>
            <a:ext cx="1661052" cy="166105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387BA"/>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5228996" y="602277"/>
            <a:ext cx="7284915" cy="9590153"/>
          </a:xfrm>
          <a:custGeom>
            <a:avLst/>
            <a:gdLst/>
            <a:ahLst/>
            <a:cxnLst/>
            <a:rect l="l" t="t" r="r" b="b"/>
            <a:pathLst>
              <a:path w="7284915" h="9590153">
                <a:moveTo>
                  <a:pt x="0" y="0"/>
                </a:moveTo>
                <a:lnTo>
                  <a:pt x="7284914" y="0"/>
                </a:lnTo>
                <a:lnTo>
                  <a:pt x="7284914" y="9590154"/>
                </a:lnTo>
                <a:lnTo>
                  <a:pt x="0" y="9590154"/>
                </a:lnTo>
                <a:lnTo>
                  <a:pt x="0" y="0"/>
                </a:lnTo>
                <a:close/>
              </a:path>
            </a:pathLst>
          </a:custGeom>
          <a:blipFill>
            <a:blip r:embed="rId6"/>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TextBox 2"/>
          <p:cNvSpPr txBox="1"/>
          <p:nvPr/>
        </p:nvSpPr>
        <p:spPr>
          <a:xfrm>
            <a:off x="2175509" y="1699347"/>
            <a:ext cx="14387777" cy="1247753"/>
          </a:xfrm>
          <a:prstGeom prst="rect">
            <a:avLst/>
          </a:prstGeom>
        </p:spPr>
        <p:txBody>
          <a:bodyPr lIns="0" tIns="0" rIns="0" bIns="0" rtlCol="0" anchor="t">
            <a:spAutoFit/>
          </a:bodyPr>
          <a:lstStyle/>
          <a:p>
            <a:pPr algn="ctr">
              <a:lnSpc>
                <a:spcPts val="10262"/>
              </a:lnSpc>
              <a:spcBef>
                <a:spcPct val="0"/>
              </a:spcBef>
            </a:pPr>
            <a:r>
              <a:rPr lang="en-US" sz="7330">
                <a:solidFill>
                  <a:srgbClr val="000000"/>
                </a:solidFill>
                <a:latin typeface="Loubag Semi-Bold"/>
              </a:rPr>
              <a:t>GÜVEN HARİTAM</a:t>
            </a:r>
          </a:p>
        </p:txBody>
      </p:sp>
      <p:sp>
        <p:nvSpPr>
          <p:cNvPr id="3" name="Freeform 3"/>
          <p:cNvSpPr/>
          <p:nvPr/>
        </p:nvSpPr>
        <p:spPr>
          <a:xfrm rot="-306770">
            <a:off x="-4494783" y="2987479"/>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6012034" y="3683538"/>
            <a:ext cx="12593372" cy="9679254"/>
          </a:xfrm>
          <a:custGeom>
            <a:avLst/>
            <a:gdLst/>
            <a:ahLst/>
            <a:cxnLst/>
            <a:rect l="l" t="t" r="r" b="b"/>
            <a:pathLst>
              <a:path w="12593372" h="9679254">
                <a:moveTo>
                  <a:pt x="0" y="0"/>
                </a:moveTo>
                <a:lnTo>
                  <a:pt x="12593372" y="0"/>
                </a:lnTo>
                <a:lnTo>
                  <a:pt x="12593372" y="9679254"/>
                </a:lnTo>
                <a:lnTo>
                  <a:pt x="0" y="9679254"/>
                </a:lnTo>
                <a:lnTo>
                  <a:pt x="0" y="0"/>
                </a:lnTo>
                <a:close/>
              </a:path>
            </a:pathLst>
          </a:custGeom>
          <a:blipFill>
            <a:blip r:embed="rId4">
              <a:extLst>
                <a:ext uri="{96DAC541-7B7A-43D3-8B79-37D633B846F1}">
                  <asvg:svgBlip xmlns="" xmlns:asvg="http://schemas.microsoft.com/office/drawing/2016/SVG/main" r:embed="rId5"/>
                </a:ext>
              </a:extLst>
            </a:blip>
            <a:stretch>
              <a:fillRect t="-16573" r="-364"/>
            </a:stretch>
          </a:blipFill>
        </p:spPr>
      </p:sp>
      <p:sp>
        <p:nvSpPr>
          <p:cNvPr id="5" name="Freeform 5"/>
          <p:cNvSpPr/>
          <p:nvPr/>
        </p:nvSpPr>
        <p:spPr>
          <a:xfrm rot="1290039">
            <a:off x="-6407685" y="2158141"/>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6" name="Group 6"/>
          <p:cNvGrpSpPr/>
          <p:nvPr/>
        </p:nvGrpSpPr>
        <p:grpSpPr>
          <a:xfrm>
            <a:off x="2581688" y="3413824"/>
            <a:ext cx="928998" cy="92899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A72A3"/>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581688" y="4446892"/>
            <a:ext cx="928998" cy="92899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A72A3"/>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2581688" y="5511769"/>
            <a:ext cx="928998" cy="928998"/>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A72A3"/>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581688" y="6544837"/>
            <a:ext cx="928998" cy="92899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A72A3"/>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3787878" y="3607338"/>
            <a:ext cx="12028137" cy="5390515"/>
          </a:xfrm>
          <a:prstGeom prst="rect">
            <a:avLst/>
          </a:prstGeom>
        </p:spPr>
        <p:txBody>
          <a:bodyPr lIns="0" tIns="0" rIns="0" bIns="0" rtlCol="0" anchor="t">
            <a:spAutoFit/>
          </a:bodyPr>
          <a:lstStyle/>
          <a:p>
            <a:pPr algn="ctr">
              <a:lnSpc>
                <a:spcPts val="4759"/>
              </a:lnSpc>
            </a:pPr>
            <a:r>
              <a:rPr lang="en-US" sz="3399">
                <a:solidFill>
                  <a:srgbClr val="000000"/>
                </a:solidFill>
                <a:latin typeface="Abril Fatface"/>
              </a:rPr>
              <a:t>Okulumuzdaki ve çevresindeki yerleri düşünelim.</a:t>
            </a:r>
          </a:p>
          <a:p>
            <a:pPr algn="ctr">
              <a:lnSpc>
                <a:spcPts val="4759"/>
              </a:lnSpc>
            </a:pPr>
            <a:endParaRPr lang="en-US" sz="3399">
              <a:solidFill>
                <a:srgbClr val="000000"/>
              </a:solidFill>
              <a:latin typeface="Abril Fatface"/>
            </a:endParaRPr>
          </a:p>
          <a:p>
            <a:pPr algn="ctr">
              <a:lnSpc>
                <a:spcPts val="4759"/>
              </a:lnSpc>
            </a:pPr>
            <a:r>
              <a:rPr lang="en-US" sz="3399">
                <a:solidFill>
                  <a:srgbClr val="000000"/>
                </a:solidFill>
                <a:latin typeface="Abril Fatface"/>
              </a:rPr>
              <a:t>Kendinizi okulun hangi bölgelerinde mutlu, rahat ve güvende hissediyorsunuz?</a:t>
            </a:r>
          </a:p>
          <a:p>
            <a:pPr algn="ctr">
              <a:lnSpc>
                <a:spcPts val="4759"/>
              </a:lnSpc>
            </a:pPr>
            <a:endParaRPr lang="en-US" sz="3399">
              <a:solidFill>
                <a:srgbClr val="000000"/>
              </a:solidFill>
              <a:latin typeface="Abril Fatface"/>
            </a:endParaRPr>
          </a:p>
          <a:p>
            <a:pPr algn="ctr">
              <a:lnSpc>
                <a:spcPts val="4759"/>
              </a:lnSpc>
            </a:pPr>
            <a:r>
              <a:rPr lang="en-US" sz="3399">
                <a:solidFill>
                  <a:srgbClr val="000000"/>
                </a:solidFill>
                <a:latin typeface="Abril Fatface"/>
              </a:rPr>
              <a:t>Kendinizi okulun hangi bölgelerinde tehlikede, üzgün ve korkmuş hissediyorsunuz? </a:t>
            </a:r>
          </a:p>
          <a:p>
            <a:pPr algn="ctr">
              <a:lnSpc>
                <a:spcPts val="4759"/>
              </a:lnSpc>
            </a:pPr>
            <a:endParaRPr lang="en-US" sz="3399">
              <a:solidFill>
                <a:srgbClr val="000000"/>
              </a:solidFill>
              <a:latin typeface="Abril Fatface"/>
            </a:endParaRPr>
          </a:p>
          <a:p>
            <a:pPr algn="ctr">
              <a:lnSpc>
                <a:spcPts val="4759"/>
              </a:lnSpc>
            </a:pPr>
            <a:endParaRPr lang="en-US" sz="3399">
              <a:solidFill>
                <a:srgbClr val="000000"/>
              </a:solidFill>
              <a:latin typeface="Abril Fatfac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TextBox 2"/>
          <p:cNvSpPr txBox="1"/>
          <p:nvPr/>
        </p:nvSpPr>
        <p:spPr>
          <a:xfrm>
            <a:off x="848937" y="434861"/>
            <a:ext cx="16853324" cy="1550415"/>
          </a:xfrm>
          <a:prstGeom prst="rect">
            <a:avLst/>
          </a:prstGeom>
        </p:spPr>
        <p:txBody>
          <a:bodyPr lIns="0" tIns="0" rIns="0" bIns="0" rtlCol="0" anchor="t">
            <a:spAutoFit/>
          </a:bodyPr>
          <a:lstStyle/>
          <a:p>
            <a:pPr>
              <a:lnSpc>
                <a:spcPts val="12719"/>
              </a:lnSpc>
              <a:spcBef>
                <a:spcPct val="0"/>
              </a:spcBef>
            </a:pPr>
            <a:r>
              <a:rPr lang="en-US" sz="9085">
                <a:solidFill>
                  <a:srgbClr val="000000"/>
                </a:solidFill>
                <a:latin typeface="Loubag Semi-Bold"/>
              </a:rPr>
              <a:t>İyi dokunuş</a:t>
            </a:r>
          </a:p>
        </p:txBody>
      </p:sp>
      <p:sp>
        <p:nvSpPr>
          <p:cNvPr id="3" name="TextBox 3"/>
          <p:cNvSpPr txBox="1"/>
          <p:nvPr/>
        </p:nvSpPr>
        <p:spPr>
          <a:xfrm>
            <a:off x="1328936" y="2930015"/>
            <a:ext cx="15431152" cy="4790440"/>
          </a:xfrm>
          <a:prstGeom prst="rect">
            <a:avLst/>
          </a:prstGeom>
        </p:spPr>
        <p:txBody>
          <a:bodyPr lIns="0" tIns="0" rIns="0" bIns="0" rtlCol="0" anchor="t">
            <a:spAutoFit/>
          </a:bodyPr>
          <a:lstStyle/>
          <a:p>
            <a:pPr>
              <a:lnSpc>
                <a:spcPts val="4759"/>
              </a:lnSpc>
            </a:pPr>
            <a:r>
              <a:rPr lang="en-US" sz="3399">
                <a:solidFill>
                  <a:srgbClr val="000000"/>
                </a:solidFill>
                <a:latin typeface="Abril Fatface"/>
              </a:rPr>
              <a:t>• Sevdiğin kişilerin sarılması ve öpmesi güzel bir şeydir.</a:t>
            </a:r>
          </a:p>
          <a:p>
            <a:pPr>
              <a:lnSpc>
                <a:spcPts val="4759"/>
              </a:lnSpc>
            </a:pPr>
            <a:r>
              <a:rPr lang="en-US" sz="3399">
                <a:solidFill>
                  <a:srgbClr val="000000"/>
                </a:solidFill>
                <a:latin typeface="Abril Fatface"/>
              </a:rPr>
              <a:t> </a:t>
            </a:r>
          </a:p>
          <a:p>
            <a:pPr>
              <a:lnSpc>
                <a:spcPts val="4759"/>
              </a:lnSpc>
            </a:pPr>
            <a:r>
              <a:rPr lang="en-US" sz="3399">
                <a:solidFill>
                  <a:srgbClr val="000000"/>
                </a:solidFill>
                <a:latin typeface="Abril Fatface"/>
              </a:rPr>
              <a:t>• Uyandığında annenin sana sarılması ve öpmesi </a:t>
            </a:r>
          </a:p>
          <a:p>
            <a:pPr>
              <a:lnSpc>
                <a:spcPts val="4759"/>
              </a:lnSpc>
            </a:pPr>
            <a:endParaRPr lang="en-US" sz="3399">
              <a:solidFill>
                <a:srgbClr val="000000"/>
              </a:solidFill>
              <a:latin typeface="Abril Fatface"/>
            </a:endParaRPr>
          </a:p>
          <a:p>
            <a:pPr>
              <a:lnSpc>
                <a:spcPts val="4759"/>
              </a:lnSpc>
            </a:pPr>
            <a:r>
              <a:rPr lang="en-US" sz="3399">
                <a:solidFill>
                  <a:srgbClr val="000000"/>
                </a:solidFill>
                <a:latin typeface="Abril Fatface"/>
              </a:rPr>
              <a:t>• Babanın iyi geceler dilemek için sarılması ve öpmesi</a:t>
            </a:r>
          </a:p>
          <a:p>
            <a:pPr>
              <a:lnSpc>
                <a:spcPts val="4759"/>
              </a:lnSpc>
            </a:pPr>
            <a:endParaRPr lang="en-US" sz="3399">
              <a:solidFill>
                <a:srgbClr val="000000"/>
              </a:solidFill>
              <a:latin typeface="Abril Fatface"/>
            </a:endParaRPr>
          </a:p>
          <a:p>
            <a:pPr>
              <a:lnSpc>
                <a:spcPts val="4759"/>
              </a:lnSpc>
            </a:pPr>
            <a:r>
              <a:rPr lang="en-US" sz="3399">
                <a:solidFill>
                  <a:srgbClr val="000000"/>
                </a:solidFill>
                <a:latin typeface="Abril Fatface"/>
              </a:rPr>
              <a:t>•Anneanne ve dedenin ziyarete geldiklerinde herkesin birbirini kucaklaması ve öpmesi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TextBox 2"/>
          <p:cNvSpPr txBox="1"/>
          <p:nvPr/>
        </p:nvSpPr>
        <p:spPr>
          <a:xfrm>
            <a:off x="405976" y="166657"/>
            <a:ext cx="16853324" cy="1550415"/>
          </a:xfrm>
          <a:prstGeom prst="rect">
            <a:avLst/>
          </a:prstGeom>
        </p:spPr>
        <p:txBody>
          <a:bodyPr lIns="0" tIns="0" rIns="0" bIns="0" rtlCol="0" anchor="t">
            <a:spAutoFit/>
          </a:bodyPr>
          <a:lstStyle/>
          <a:p>
            <a:pPr>
              <a:lnSpc>
                <a:spcPts val="12719"/>
              </a:lnSpc>
              <a:spcBef>
                <a:spcPct val="0"/>
              </a:spcBef>
            </a:pPr>
            <a:r>
              <a:rPr lang="en-US" sz="9085">
                <a:solidFill>
                  <a:srgbClr val="000000"/>
                </a:solidFill>
                <a:latin typeface="Loubag Semi-Bold"/>
              </a:rPr>
              <a:t>Kötü dokunuş</a:t>
            </a:r>
          </a:p>
        </p:txBody>
      </p:sp>
      <p:sp>
        <p:nvSpPr>
          <p:cNvPr id="3" name="TextBox 3"/>
          <p:cNvSpPr txBox="1"/>
          <p:nvPr/>
        </p:nvSpPr>
        <p:spPr>
          <a:xfrm>
            <a:off x="541941" y="2076711"/>
            <a:ext cx="16123138" cy="7790815"/>
          </a:xfrm>
          <a:prstGeom prst="rect">
            <a:avLst/>
          </a:prstGeom>
        </p:spPr>
        <p:txBody>
          <a:bodyPr lIns="0" tIns="0" rIns="0" bIns="0" rtlCol="0" anchor="t">
            <a:spAutoFit/>
          </a:bodyPr>
          <a:lstStyle/>
          <a:p>
            <a:pPr marL="734059" lvl="1" indent="-367030" algn="just">
              <a:lnSpc>
                <a:spcPts val="4759"/>
              </a:lnSpc>
              <a:buFont typeface="Arial"/>
              <a:buChar char="•"/>
            </a:pPr>
            <a:r>
              <a:rPr lang="en-US" sz="3399">
                <a:solidFill>
                  <a:srgbClr val="000000"/>
                </a:solidFill>
                <a:latin typeface="Abril Fatface"/>
              </a:rPr>
              <a:t>Canını acıtan dokunma kötü dokunmadır. </a:t>
            </a:r>
          </a:p>
          <a:p>
            <a:pPr algn="just">
              <a:lnSpc>
                <a:spcPts val="4759"/>
              </a:lnSpc>
            </a:pPr>
            <a:endParaRPr lang="en-US" sz="3399">
              <a:solidFill>
                <a:srgbClr val="000000"/>
              </a:solidFill>
              <a:latin typeface="Abril Fatface"/>
            </a:endParaRPr>
          </a:p>
          <a:p>
            <a:pPr algn="just">
              <a:lnSpc>
                <a:spcPts val="4759"/>
              </a:lnSpc>
            </a:pPr>
            <a:r>
              <a:rPr lang="en-US" sz="3399">
                <a:solidFill>
                  <a:srgbClr val="000000"/>
                </a:solidFill>
                <a:latin typeface="Abril Fatface"/>
              </a:rPr>
              <a:t> • Dokunulmasını istemediğin halde sana dokunulursa bu bir kötü dokunmadır. </a:t>
            </a:r>
          </a:p>
          <a:p>
            <a:pPr algn="just">
              <a:lnSpc>
                <a:spcPts val="4759"/>
              </a:lnSpc>
            </a:pPr>
            <a:endParaRPr lang="en-US" sz="3399">
              <a:solidFill>
                <a:srgbClr val="000000"/>
              </a:solidFill>
              <a:latin typeface="Abril Fatface"/>
            </a:endParaRPr>
          </a:p>
          <a:p>
            <a:pPr algn="just">
              <a:lnSpc>
                <a:spcPts val="4759"/>
              </a:lnSpc>
            </a:pPr>
            <a:r>
              <a:rPr lang="en-US" sz="3399">
                <a:solidFill>
                  <a:srgbClr val="000000"/>
                </a:solidFill>
                <a:latin typeface="Abril Fatface"/>
              </a:rPr>
              <a:t>• Dokunan kişi kendini rahatsız hissetmene neden oluyorsa, bu kötü bir dokunmadır. </a:t>
            </a:r>
          </a:p>
          <a:p>
            <a:pPr algn="just">
              <a:lnSpc>
                <a:spcPts val="4759"/>
              </a:lnSpc>
            </a:pPr>
            <a:endParaRPr lang="en-US" sz="3399">
              <a:solidFill>
                <a:srgbClr val="000000"/>
              </a:solidFill>
              <a:latin typeface="Abril Fatface"/>
            </a:endParaRPr>
          </a:p>
          <a:p>
            <a:pPr algn="just">
              <a:lnSpc>
                <a:spcPts val="4759"/>
              </a:lnSpc>
            </a:pPr>
            <a:r>
              <a:rPr lang="en-US" sz="3399">
                <a:solidFill>
                  <a:srgbClr val="000000"/>
                </a:solidFill>
                <a:latin typeface="Abril Fatface"/>
              </a:rPr>
              <a:t>• Dokunma seni korkutuyor ve sinirlendiriyorsa bu bir kötü dokunmadır. </a:t>
            </a:r>
          </a:p>
          <a:p>
            <a:pPr algn="just">
              <a:lnSpc>
                <a:spcPts val="4759"/>
              </a:lnSpc>
            </a:pPr>
            <a:endParaRPr lang="en-US" sz="3399">
              <a:solidFill>
                <a:srgbClr val="000000"/>
              </a:solidFill>
              <a:latin typeface="Abril Fatface"/>
            </a:endParaRPr>
          </a:p>
          <a:p>
            <a:pPr algn="just">
              <a:lnSpc>
                <a:spcPts val="4759"/>
              </a:lnSpc>
            </a:pPr>
            <a:r>
              <a:rPr lang="en-US" sz="3399">
                <a:solidFill>
                  <a:srgbClr val="000000"/>
                </a:solidFill>
                <a:latin typeface="Abril Fatface"/>
              </a:rPr>
              <a:t>• Dokunan kişi bunu hiç kimseye söylememeni istiyorsa bu bir kötü dokunmadır.</a:t>
            </a:r>
          </a:p>
          <a:p>
            <a:pPr algn="just">
              <a:lnSpc>
                <a:spcPts val="4759"/>
              </a:lnSpc>
            </a:pPr>
            <a:r>
              <a:rPr lang="en-US" sz="3399">
                <a:solidFill>
                  <a:srgbClr val="000000"/>
                </a:solidFill>
                <a:latin typeface="Abril Fatface"/>
              </a:rPr>
              <a:t> </a:t>
            </a:r>
          </a:p>
          <a:p>
            <a:pPr algn="just">
              <a:lnSpc>
                <a:spcPts val="4759"/>
              </a:lnSpc>
            </a:pPr>
            <a:r>
              <a:rPr lang="en-US" sz="3399">
                <a:solidFill>
                  <a:srgbClr val="000000"/>
                </a:solidFill>
                <a:latin typeface="Abril Fatface"/>
              </a:rPr>
              <a:t>• Dokunan kişi bunu başkasına söylersen sana bir zarar vereceğini tehdidinde bulunuyorsa bu bir kötü dokunmadır.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grpSp>
        <p:nvGrpSpPr>
          <p:cNvPr id="2" name="Group 2"/>
          <p:cNvGrpSpPr/>
          <p:nvPr/>
        </p:nvGrpSpPr>
        <p:grpSpPr>
          <a:xfrm>
            <a:off x="13994368" y="4199975"/>
            <a:ext cx="816358" cy="81635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8387BA"/>
              </a:solidFill>
              <a:prstDash val="solid"/>
              <a:miter/>
            </a:ln>
          </p:spPr>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flipV="1">
            <a:off x="12056252" y="3122599"/>
            <a:ext cx="2754376" cy="11810"/>
          </a:xfrm>
          <a:prstGeom prst="line">
            <a:avLst/>
          </a:prstGeom>
          <a:ln w="47625" cap="flat">
            <a:solidFill>
              <a:srgbClr val="8387BA"/>
            </a:solidFill>
            <a:prstDash val="solid"/>
            <a:headEnd type="none" w="sm" len="sm"/>
            <a:tailEnd type="none" w="sm" len="sm"/>
          </a:ln>
        </p:spPr>
      </p:sp>
      <p:sp>
        <p:nvSpPr>
          <p:cNvPr id="6" name="Freeform 6"/>
          <p:cNvSpPr/>
          <p:nvPr/>
        </p:nvSpPr>
        <p:spPr>
          <a:xfrm flipH="1">
            <a:off x="11677683" y="4762398"/>
            <a:ext cx="1420613" cy="507869"/>
          </a:xfrm>
          <a:custGeom>
            <a:avLst/>
            <a:gdLst/>
            <a:ahLst/>
            <a:cxnLst/>
            <a:rect l="l" t="t" r="r" b="b"/>
            <a:pathLst>
              <a:path w="1420613" h="507869">
                <a:moveTo>
                  <a:pt x="1420614" y="0"/>
                </a:moveTo>
                <a:lnTo>
                  <a:pt x="0" y="0"/>
                </a:lnTo>
                <a:lnTo>
                  <a:pt x="0" y="507869"/>
                </a:lnTo>
                <a:lnTo>
                  <a:pt x="1420614" y="507869"/>
                </a:lnTo>
                <a:lnTo>
                  <a:pt x="1420614"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TextBox 7"/>
          <p:cNvSpPr txBox="1"/>
          <p:nvPr/>
        </p:nvSpPr>
        <p:spPr>
          <a:xfrm>
            <a:off x="873205" y="1690158"/>
            <a:ext cx="11027450" cy="2674381"/>
          </a:xfrm>
          <a:prstGeom prst="rect">
            <a:avLst/>
          </a:prstGeom>
        </p:spPr>
        <p:txBody>
          <a:bodyPr lIns="0" tIns="0" rIns="0" bIns="0" rtlCol="0" anchor="t">
            <a:spAutoFit/>
          </a:bodyPr>
          <a:lstStyle/>
          <a:p>
            <a:pPr>
              <a:lnSpc>
                <a:spcPts val="10768"/>
              </a:lnSpc>
              <a:spcBef>
                <a:spcPct val="0"/>
              </a:spcBef>
            </a:pPr>
            <a:r>
              <a:rPr lang="en-US" sz="7692">
                <a:solidFill>
                  <a:srgbClr val="000000"/>
                </a:solidFill>
                <a:latin typeface="Loubag Semi-Bold"/>
              </a:rPr>
              <a:t>Kötü bir dokunuşla karşılaşırsak</a:t>
            </a:r>
          </a:p>
        </p:txBody>
      </p:sp>
      <p:sp>
        <p:nvSpPr>
          <p:cNvPr id="8" name="Freeform 8"/>
          <p:cNvSpPr/>
          <p:nvPr/>
        </p:nvSpPr>
        <p:spPr>
          <a:xfrm rot="478529" flipV="1">
            <a:off x="1064365" y="8353134"/>
            <a:ext cx="1786343" cy="638617"/>
          </a:xfrm>
          <a:custGeom>
            <a:avLst/>
            <a:gdLst/>
            <a:ahLst/>
            <a:cxnLst/>
            <a:rect l="l" t="t" r="r" b="b"/>
            <a:pathLst>
              <a:path w="1786343" h="638617">
                <a:moveTo>
                  <a:pt x="0" y="638618"/>
                </a:moveTo>
                <a:lnTo>
                  <a:pt x="1786342" y="638618"/>
                </a:lnTo>
                <a:lnTo>
                  <a:pt x="1786342" y="0"/>
                </a:lnTo>
                <a:lnTo>
                  <a:pt x="0" y="0"/>
                </a:lnTo>
                <a:lnTo>
                  <a:pt x="0" y="638618"/>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rot="9770323">
            <a:off x="11642617" y="-3853056"/>
            <a:ext cx="12083356" cy="10787141"/>
          </a:xfrm>
          <a:custGeom>
            <a:avLst/>
            <a:gdLst/>
            <a:ahLst/>
            <a:cxnLst/>
            <a:rect l="l" t="t" r="r" b="b"/>
            <a:pathLst>
              <a:path w="12083356" h="10787141">
                <a:moveTo>
                  <a:pt x="0" y="0"/>
                </a:moveTo>
                <a:lnTo>
                  <a:pt x="12083356" y="0"/>
                </a:lnTo>
                <a:lnTo>
                  <a:pt x="12083356" y="10787141"/>
                </a:lnTo>
                <a:lnTo>
                  <a:pt x="0" y="1078714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10077093">
            <a:off x="11052404" y="-3238145"/>
            <a:ext cx="12039468" cy="9253524"/>
          </a:xfrm>
          <a:custGeom>
            <a:avLst/>
            <a:gdLst/>
            <a:ahLst/>
            <a:cxnLst/>
            <a:rect l="l" t="t" r="r" b="b"/>
            <a:pathLst>
              <a:path w="12039468" h="9253524">
                <a:moveTo>
                  <a:pt x="0" y="0"/>
                </a:moveTo>
                <a:lnTo>
                  <a:pt x="12039468" y="0"/>
                </a:lnTo>
                <a:lnTo>
                  <a:pt x="12039468" y="9253524"/>
                </a:lnTo>
                <a:lnTo>
                  <a:pt x="0" y="9253524"/>
                </a:lnTo>
                <a:lnTo>
                  <a:pt x="0" y="0"/>
                </a:lnTo>
                <a:close/>
              </a:path>
            </a:pathLst>
          </a:custGeom>
          <a:blipFill>
            <a:blip r:embed="rId6">
              <a:extLst>
                <a:ext uri="{96DAC541-7B7A-43D3-8B79-37D633B846F1}">
                  <asvg:svgBlip xmlns="" xmlns:asvg="http://schemas.microsoft.com/office/drawing/2016/SVG/main" r:embed="rId7"/>
                </a:ext>
              </a:extLst>
            </a:blip>
            <a:stretch>
              <a:fillRect t="-16573" r="-364"/>
            </a:stretch>
          </a:blipFill>
        </p:spPr>
      </p:sp>
      <p:sp>
        <p:nvSpPr>
          <p:cNvPr id="11" name="Freeform 11"/>
          <p:cNvSpPr/>
          <p:nvPr/>
        </p:nvSpPr>
        <p:spPr>
          <a:xfrm rot="-10232867">
            <a:off x="11377511" y="-3229481"/>
            <a:ext cx="12083356" cy="10787141"/>
          </a:xfrm>
          <a:custGeom>
            <a:avLst/>
            <a:gdLst/>
            <a:ahLst/>
            <a:cxnLst/>
            <a:rect l="l" t="t" r="r" b="b"/>
            <a:pathLst>
              <a:path w="12083356" h="10787141">
                <a:moveTo>
                  <a:pt x="0" y="0"/>
                </a:moveTo>
                <a:lnTo>
                  <a:pt x="12083356" y="0"/>
                </a:lnTo>
                <a:lnTo>
                  <a:pt x="12083356" y="10787141"/>
                </a:lnTo>
                <a:lnTo>
                  <a:pt x="0" y="1078714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TextBox 12"/>
          <p:cNvSpPr txBox="1"/>
          <p:nvPr/>
        </p:nvSpPr>
        <p:spPr>
          <a:xfrm>
            <a:off x="2686734" y="5695950"/>
            <a:ext cx="9213920" cy="2374604"/>
          </a:xfrm>
          <a:prstGeom prst="rect">
            <a:avLst/>
          </a:prstGeom>
        </p:spPr>
        <p:txBody>
          <a:bodyPr lIns="0" tIns="0" rIns="0" bIns="0" rtlCol="0" anchor="t">
            <a:spAutoFit/>
          </a:bodyPr>
          <a:lstStyle/>
          <a:p>
            <a:pPr algn="ctr">
              <a:lnSpc>
                <a:spcPts val="17172"/>
              </a:lnSpc>
              <a:spcBef>
                <a:spcPct val="0"/>
              </a:spcBef>
            </a:pPr>
            <a:r>
              <a:rPr lang="en-US" sz="19080">
                <a:solidFill>
                  <a:srgbClr val="F8A9AD"/>
                </a:solidFill>
                <a:latin typeface="Neue Einstellung Bold"/>
              </a:rPr>
              <a:t>HAYIR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TextBox 2"/>
          <p:cNvSpPr txBox="1"/>
          <p:nvPr/>
        </p:nvSpPr>
        <p:spPr>
          <a:xfrm>
            <a:off x="1028700" y="420627"/>
            <a:ext cx="7265035" cy="1216147"/>
          </a:xfrm>
          <a:prstGeom prst="rect">
            <a:avLst/>
          </a:prstGeom>
        </p:spPr>
        <p:txBody>
          <a:bodyPr lIns="0" tIns="0" rIns="0" bIns="0" rtlCol="0" anchor="t">
            <a:spAutoFit/>
          </a:bodyPr>
          <a:lstStyle/>
          <a:p>
            <a:pPr marL="0" lvl="0" indent="0" algn="ctr">
              <a:lnSpc>
                <a:spcPts val="7989"/>
              </a:lnSpc>
              <a:spcBef>
                <a:spcPct val="0"/>
              </a:spcBef>
            </a:pPr>
            <a:r>
              <a:rPr lang="en-US" sz="7989" spc="399">
                <a:solidFill>
                  <a:srgbClr val="E60124"/>
                </a:solidFill>
                <a:latin typeface="ITC Motter Corpus Semicondensed"/>
              </a:rPr>
              <a:t>HAYIR,DUR</a:t>
            </a:r>
          </a:p>
        </p:txBody>
      </p:sp>
      <p:sp>
        <p:nvSpPr>
          <p:cNvPr id="3" name="TextBox 3"/>
          <p:cNvSpPr txBox="1"/>
          <p:nvPr/>
        </p:nvSpPr>
        <p:spPr>
          <a:xfrm>
            <a:off x="8442157" y="315852"/>
            <a:ext cx="1692443" cy="936154"/>
          </a:xfrm>
          <a:prstGeom prst="rect">
            <a:avLst/>
          </a:prstGeom>
        </p:spPr>
        <p:txBody>
          <a:bodyPr wrap="square" lIns="0" tIns="0" rIns="0" bIns="0" rtlCol="0" anchor="t">
            <a:spAutoFit/>
          </a:bodyPr>
          <a:lstStyle/>
          <a:p>
            <a:pPr algn="ctr">
              <a:lnSpc>
                <a:spcPts val="7279"/>
              </a:lnSpc>
            </a:pPr>
            <a:r>
              <a:rPr lang="en-US" sz="5199">
                <a:solidFill>
                  <a:srgbClr val="000000"/>
                </a:solidFill>
                <a:latin typeface="DejaVu Serif Bold"/>
              </a:rPr>
              <a:t>de</a:t>
            </a:r>
          </a:p>
        </p:txBody>
      </p:sp>
      <p:sp>
        <p:nvSpPr>
          <p:cNvPr id="4" name="TextBox 4"/>
          <p:cNvSpPr txBox="1"/>
          <p:nvPr/>
        </p:nvSpPr>
        <p:spPr>
          <a:xfrm>
            <a:off x="1376342" y="2028908"/>
            <a:ext cx="10025740" cy="1110760"/>
          </a:xfrm>
          <a:prstGeom prst="rect">
            <a:avLst/>
          </a:prstGeom>
        </p:spPr>
        <p:txBody>
          <a:bodyPr lIns="0" tIns="0" rIns="0" bIns="0" rtlCol="0" anchor="t">
            <a:spAutoFit/>
          </a:bodyPr>
          <a:lstStyle/>
          <a:p>
            <a:pPr>
              <a:lnSpc>
                <a:spcPts val="9126"/>
              </a:lnSpc>
              <a:spcBef>
                <a:spcPct val="0"/>
              </a:spcBef>
            </a:pPr>
            <a:r>
              <a:rPr lang="en-US" sz="6519">
                <a:solidFill>
                  <a:srgbClr val="09B3E4"/>
                </a:solidFill>
                <a:latin typeface="Racing Sans One"/>
              </a:rPr>
              <a:t>Oradan hemen </a:t>
            </a:r>
            <a:r>
              <a:rPr lang="en-US" sz="6519">
                <a:solidFill>
                  <a:srgbClr val="FF914D"/>
                </a:solidFill>
                <a:latin typeface="Racing Sans One"/>
              </a:rPr>
              <a:t>uzaklaş!</a:t>
            </a:r>
          </a:p>
        </p:txBody>
      </p:sp>
      <p:grpSp>
        <p:nvGrpSpPr>
          <p:cNvPr id="5" name="Group 5"/>
          <p:cNvGrpSpPr/>
          <p:nvPr/>
        </p:nvGrpSpPr>
        <p:grpSpPr>
          <a:xfrm>
            <a:off x="1376342" y="4408832"/>
            <a:ext cx="19475227" cy="2157860"/>
            <a:chOff x="0" y="0"/>
            <a:chExt cx="25966970" cy="2877146"/>
          </a:xfrm>
        </p:grpSpPr>
        <p:sp>
          <p:nvSpPr>
            <p:cNvPr id="6" name="TextBox 6"/>
            <p:cNvSpPr txBox="1"/>
            <p:nvPr/>
          </p:nvSpPr>
          <p:spPr>
            <a:xfrm>
              <a:off x="0" y="-123825"/>
              <a:ext cx="13660680" cy="3000971"/>
            </a:xfrm>
            <a:prstGeom prst="rect">
              <a:avLst/>
            </a:prstGeom>
          </p:spPr>
          <p:txBody>
            <a:bodyPr lIns="0" tIns="0" rIns="0" bIns="0" rtlCol="0" anchor="t">
              <a:spAutoFit/>
            </a:bodyPr>
            <a:lstStyle/>
            <a:p>
              <a:pPr>
                <a:lnSpc>
                  <a:spcPts val="9162"/>
                </a:lnSpc>
                <a:spcBef>
                  <a:spcPct val="0"/>
                </a:spcBef>
              </a:pPr>
              <a:r>
                <a:rPr lang="en-US" sz="6544">
                  <a:solidFill>
                    <a:srgbClr val="09B3E4"/>
                  </a:solidFill>
                  <a:latin typeface="Racing Sans One"/>
                </a:rPr>
                <a:t>Güven duyduğun bir büyüğüne  </a:t>
              </a:r>
              <a:r>
                <a:rPr lang="en-US" sz="6544">
                  <a:solidFill>
                    <a:srgbClr val="FF914D"/>
                  </a:solidFill>
                  <a:latin typeface="Racing Sans One"/>
                </a:rPr>
                <a:t>söyle!</a:t>
              </a:r>
            </a:p>
          </p:txBody>
        </p:sp>
        <p:sp>
          <p:nvSpPr>
            <p:cNvPr id="7" name="TextBox 7"/>
            <p:cNvSpPr txBox="1"/>
            <p:nvPr/>
          </p:nvSpPr>
          <p:spPr>
            <a:xfrm>
              <a:off x="14427836" y="-3215902"/>
              <a:ext cx="11539134" cy="1448210"/>
            </a:xfrm>
            <a:prstGeom prst="rect">
              <a:avLst/>
            </a:prstGeom>
          </p:spPr>
          <p:txBody>
            <a:bodyPr lIns="0" tIns="0" rIns="0" bIns="0" rtlCol="0" anchor="t">
              <a:spAutoFit/>
            </a:bodyPr>
            <a:lstStyle/>
            <a:p>
              <a:pPr>
                <a:lnSpc>
                  <a:spcPts val="9162"/>
                </a:lnSpc>
                <a:spcBef>
                  <a:spcPct val="0"/>
                </a:spcBef>
              </a:pPr>
              <a:endParaRPr/>
            </a:p>
          </p:txBody>
        </p:sp>
      </p:grpSp>
      <p:grpSp>
        <p:nvGrpSpPr>
          <p:cNvPr id="8" name="Group 8"/>
          <p:cNvGrpSpPr/>
          <p:nvPr/>
        </p:nvGrpSpPr>
        <p:grpSpPr>
          <a:xfrm>
            <a:off x="1376342" y="7727069"/>
            <a:ext cx="19475227" cy="2157860"/>
            <a:chOff x="0" y="0"/>
            <a:chExt cx="25966970" cy="2877146"/>
          </a:xfrm>
        </p:grpSpPr>
        <p:sp>
          <p:nvSpPr>
            <p:cNvPr id="9" name="TextBox 9"/>
            <p:cNvSpPr txBox="1"/>
            <p:nvPr/>
          </p:nvSpPr>
          <p:spPr>
            <a:xfrm>
              <a:off x="0" y="-123825"/>
              <a:ext cx="13660680" cy="3000971"/>
            </a:xfrm>
            <a:prstGeom prst="rect">
              <a:avLst/>
            </a:prstGeom>
          </p:spPr>
          <p:txBody>
            <a:bodyPr lIns="0" tIns="0" rIns="0" bIns="0" rtlCol="0" anchor="t">
              <a:spAutoFit/>
            </a:bodyPr>
            <a:lstStyle/>
            <a:p>
              <a:pPr>
                <a:lnSpc>
                  <a:spcPts val="9162"/>
                </a:lnSpc>
                <a:spcBef>
                  <a:spcPct val="0"/>
                </a:spcBef>
              </a:pPr>
              <a:r>
                <a:rPr lang="en-US" sz="6544">
                  <a:solidFill>
                    <a:srgbClr val="09B3E4"/>
                  </a:solidFill>
                  <a:latin typeface="Racing Sans One"/>
                </a:rPr>
                <a:t>Seni dinleyinceye kadar  </a:t>
              </a:r>
              <a:r>
                <a:rPr lang="en-US" sz="6544">
                  <a:solidFill>
                    <a:srgbClr val="FF914D"/>
                  </a:solidFill>
                  <a:latin typeface="Racing Sans One"/>
                </a:rPr>
                <a:t>anlatmaya devam et!</a:t>
              </a:r>
            </a:p>
          </p:txBody>
        </p:sp>
        <p:sp>
          <p:nvSpPr>
            <p:cNvPr id="10" name="TextBox 10"/>
            <p:cNvSpPr txBox="1"/>
            <p:nvPr/>
          </p:nvSpPr>
          <p:spPr>
            <a:xfrm>
              <a:off x="14427836" y="-3215902"/>
              <a:ext cx="11539134" cy="1448210"/>
            </a:xfrm>
            <a:prstGeom prst="rect">
              <a:avLst/>
            </a:prstGeom>
          </p:spPr>
          <p:txBody>
            <a:bodyPr lIns="0" tIns="0" rIns="0" bIns="0" rtlCol="0" anchor="t">
              <a:spAutoFit/>
            </a:bodyPr>
            <a:lstStyle/>
            <a:p>
              <a:pPr>
                <a:lnSpc>
                  <a:spcPts val="9162"/>
                </a:lnSpc>
                <a:spcBef>
                  <a:spcPct val="0"/>
                </a:spcBef>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TextBox 2"/>
          <p:cNvSpPr txBox="1"/>
          <p:nvPr/>
        </p:nvSpPr>
        <p:spPr>
          <a:xfrm>
            <a:off x="5878018" y="691553"/>
            <a:ext cx="10233776" cy="8116666"/>
          </a:xfrm>
          <a:prstGeom prst="rect">
            <a:avLst/>
          </a:prstGeom>
        </p:spPr>
        <p:txBody>
          <a:bodyPr lIns="0" tIns="0" rIns="0" bIns="0" rtlCol="0" anchor="t">
            <a:spAutoFit/>
          </a:bodyPr>
          <a:lstStyle/>
          <a:p>
            <a:pPr algn="ctr">
              <a:lnSpc>
                <a:spcPts val="16199"/>
              </a:lnSpc>
              <a:spcBef>
                <a:spcPct val="0"/>
              </a:spcBef>
            </a:pPr>
            <a:r>
              <a:rPr lang="en-US" sz="11571">
                <a:solidFill>
                  <a:srgbClr val="000000"/>
                </a:solidFill>
                <a:latin typeface="Loubag Semi-Bold"/>
              </a:rPr>
              <a:t>“HAYIR!” DİYORUM, SINIRIMI KOYUYORUM</a:t>
            </a:r>
          </a:p>
        </p:txBody>
      </p:sp>
      <p:sp>
        <p:nvSpPr>
          <p:cNvPr id="3" name="Freeform 3"/>
          <p:cNvSpPr/>
          <p:nvPr/>
        </p:nvSpPr>
        <p:spPr>
          <a:xfrm rot="-306770">
            <a:off x="-4494783" y="2987479"/>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6012034" y="3683538"/>
            <a:ext cx="12593372" cy="9679254"/>
          </a:xfrm>
          <a:custGeom>
            <a:avLst/>
            <a:gdLst/>
            <a:ahLst/>
            <a:cxnLst/>
            <a:rect l="l" t="t" r="r" b="b"/>
            <a:pathLst>
              <a:path w="12593372" h="9679254">
                <a:moveTo>
                  <a:pt x="0" y="0"/>
                </a:moveTo>
                <a:lnTo>
                  <a:pt x="12593372" y="0"/>
                </a:lnTo>
                <a:lnTo>
                  <a:pt x="12593372" y="9679254"/>
                </a:lnTo>
                <a:lnTo>
                  <a:pt x="0" y="9679254"/>
                </a:lnTo>
                <a:lnTo>
                  <a:pt x="0" y="0"/>
                </a:lnTo>
                <a:close/>
              </a:path>
            </a:pathLst>
          </a:custGeom>
          <a:blipFill>
            <a:blip r:embed="rId4">
              <a:extLst>
                <a:ext uri="{96DAC541-7B7A-43D3-8B79-37D633B846F1}">
                  <asvg:svgBlip xmlns="" xmlns:asvg="http://schemas.microsoft.com/office/drawing/2016/SVG/main" r:embed="rId5"/>
                </a:ext>
              </a:extLst>
            </a:blip>
            <a:stretch>
              <a:fillRect t="-16573" r="-364"/>
            </a:stretch>
          </a:blipFill>
        </p:spPr>
      </p:sp>
      <p:sp>
        <p:nvSpPr>
          <p:cNvPr id="5" name="Freeform 5"/>
          <p:cNvSpPr/>
          <p:nvPr/>
        </p:nvSpPr>
        <p:spPr>
          <a:xfrm rot="1290039">
            <a:off x="-6407685" y="2158141"/>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TextBox 2"/>
          <p:cNvSpPr txBox="1"/>
          <p:nvPr/>
        </p:nvSpPr>
        <p:spPr>
          <a:xfrm>
            <a:off x="2479055" y="1908269"/>
            <a:ext cx="9775555" cy="5702130"/>
          </a:xfrm>
          <a:prstGeom prst="rect">
            <a:avLst/>
          </a:prstGeom>
        </p:spPr>
        <p:txBody>
          <a:bodyPr lIns="0" tIns="0" rIns="0" bIns="0" rtlCol="0" anchor="t">
            <a:spAutoFit/>
          </a:bodyPr>
          <a:lstStyle/>
          <a:p>
            <a:pPr algn="ctr">
              <a:lnSpc>
                <a:spcPts val="6484"/>
              </a:lnSpc>
              <a:spcBef>
                <a:spcPct val="0"/>
              </a:spcBef>
            </a:pPr>
            <a:r>
              <a:rPr lang="en-US" sz="4631">
                <a:solidFill>
                  <a:srgbClr val="000000"/>
                </a:solidFill>
                <a:latin typeface="Loubag Light"/>
              </a:rPr>
              <a:t>Sevgili çocuklar, hiç kimse bizi doğru olmayan davranışlar yapmaya zorlayamaz ve hiç kimse vücudumuzun dokunulmaması gereken özel yerlerine dokunarak bizi rahatsız edemez. </a:t>
            </a:r>
          </a:p>
        </p:txBody>
      </p:sp>
      <p:sp>
        <p:nvSpPr>
          <p:cNvPr id="3" name="Freeform 3"/>
          <p:cNvSpPr/>
          <p:nvPr/>
        </p:nvSpPr>
        <p:spPr>
          <a:xfrm rot="9777091">
            <a:off x="9188763" y="-5135391"/>
            <a:ext cx="12593372" cy="9679254"/>
          </a:xfrm>
          <a:custGeom>
            <a:avLst/>
            <a:gdLst/>
            <a:ahLst/>
            <a:cxnLst/>
            <a:rect l="l" t="t" r="r" b="b"/>
            <a:pathLst>
              <a:path w="12593372" h="9679254">
                <a:moveTo>
                  <a:pt x="0" y="0"/>
                </a:moveTo>
                <a:lnTo>
                  <a:pt x="12593372" y="0"/>
                </a:lnTo>
                <a:lnTo>
                  <a:pt x="12593372" y="9679254"/>
                </a:lnTo>
                <a:lnTo>
                  <a:pt x="0" y="9679254"/>
                </a:lnTo>
                <a:lnTo>
                  <a:pt x="0" y="0"/>
                </a:lnTo>
                <a:close/>
              </a:path>
            </a:pathLst>
          </a:custGeom>
          <a:blipFill>
            <a:blip r:embed="rId2">
              <a:extLst>
                <a:ext uri="{96DAC541-7B7A-43D3-8B79-37D633B846F1}">
                  <asvg:svgBlip xmlns="" xmlns:asvg="http://schemas.microsoft.com/office/drawing/2016/SVG/main" r:embed="rId3"/>
                </a:ext>
              </a:extLst>
            </a:blip>
            <a:stretch>
              <a:fillRect t="-16573" r="-364"/>
            </a:stretch>
          </a:blipFill>
        </p:spPr>
      </p:sp>
      <p:sp>
        <p:nvSpPr>
          <p:cNvPr id="4" name="Freeform 4"/>
          <p:cNvSpPr/>
          <p:nvPr/>
        </p:nvSpPr>
        <p:spPr>
          <a:xfrm rot="1290039">
            <a:off x="-5290940" y="2711047"/>
            <a:ext cx="12639279" cy="11283429"/>
          </a:xfrm>
          <a:custGeom>
            <a:avLst/>
            <a:gdLst/>
            <a:ahLst/>
            <a:cxnLst/>
            <a:rect l="l" t="t" r="r" b="b"/>
            <a:pathLst>
              <a:path w="12639279" h="11283429">
                <a:moveTo>
                  <a:pt x="0" y="0"/>
                </a:moveTo>
                <a:lnTo>
                  <a:pt x="12639280" y="0"/>
                </a:lnTo>
                <a:lnTo>
                  <a:pt x="12639280" y="11283430"/>
                </a:lnTo>
                <a:lnTo>
                  <a:pt x="0" y="1128343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Freeform 2"/>
          <p:cNvSpPr/>
          <p:nvPr/>
        </p:nvSpPr>
        <p:spPr>
          <a:xfrm rot="-4899631">
            <a:off x="8352238" y="2767935"/>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3986174">
            <a:off x="9207519" y="3332606"/>
            <a:ext cx="12639279" cy="11283429"/>
          </a:xfrm>
          <a:custGeom>
            <a:avLst/>
            <a:gdLst/>
            <a:ahLst/>
            <a:cxnLst/>
            <a:rect l="l" t="t" r="r" b="b"/>
            <a:pathLst>
              <a:path w="12639279" h="11283429">
                <a:moveTo>
                  <a:pt x="0" y="0"/>
                </a:moveTo>
                <a:lnTo>
                  <a:pt x="12639279" y="0"/>
                </a:lnTo>
                <a:lnTo>
                  <a:pt x="12639279" y="11283430"/>
                </a:lnTo>
                <a:lnTo>
                  <a:pt x="0" y="1128343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5739487">
            <a:off x="-5668850" y="-2912503"/>
            <a:ext cx="12593372" cy="9679254"/>
          </a:xfrm>
          <a:custGeom>
            <a:avLst/>
            <a:gdLst/>
            <a:ahLst/>
            <a:cxnLst/>
            <a:rect l="l" t="t" r="r" b="b"/>
            <a:pathLst>
              <a:path w="12593372" h="9679254">
                <a:moveTo>
                  <a:pt x="0" y="0"/>
                </a:moveTo>
                <a:lnTo>
                  <a:pt x="12593372" y="0"/>
                </a:lnTo>
                <a:lnTo>
                  <a:pt x="12593372" y="9679253"/>
                </a:lnTo>
                <a:lnTo>
                  <a:pt x="0" y="9679253"/>
                </a:lnTo>
                <a:lnTo>
                  <a:pt x="0" y="0"/>
                </a:lnTo>
                <a:close/>
              </a:path>
            </a:pathLst>
          </a:custGeom>
          <a:blipFill>
            <a:blip r:embed="rId6">
              <a:extLst>
                <a:ext uri="{96DAC541-7B7A-43D3-8B79-37D633B846F1}">
                  <asvg:svgBlip xmlns="" xmlns:asvg="http://schemas.microsoft.com/office/drawing/2016/SVG/main" r:embed="rId7"/>
                </a:ext>
              </a:extLst>
            </a:blip>
            <a:stretch>
              <a:fillRect t="-16573" r="-364"/>
            </a:stretch>
          </a:blipFill>
        </p:spPr>
      </p:sp>
      <p:sp>
        <p:nvSpPr>
          <p:cNvPr id="5" name="Freeform 5"/>
          <p:cNvSpPr/>
          <p:nvPr/>
        </p:nvSpPr>
        <p:spPr>
          <a:xfrm>
            <a:off x="1028700" y="3349014"/>
            <a:ext cx="3692384" cy="3336587"/>
          </a:xfrm>
          <a:custGeom>
            <a:avLst/>
            <a:gdLst/>
            <a:ahLst/>
            <a:cxnLst/>
            <a:rect l="l" t="t" r="r" b="b"/>
            <a:pathLst>
              <a:path w="3692384" h="3336587">
                <a:moveTo>
                  <a:pt x="0" y="0"/>
                </a:moveTo>
                <a:lnTo>
                  <a:pt x="3692384" y="0"/>
                </a:lnTo>
                <a:lnTo>
                  <a:pt x="3692384" y="3336587"/>
                </a:lnTo>
                <a:lnTo>
                  <a:pt x="0" y="3336587"/>
                </a:lnTo>
                <a:lnTo>
                  <a:pt x="0" y="0"/>
                </a:lnTo>
                <a:close/>
              </a:path>
            </a:pathLst>
          </a:custGeom>
          <a:blipFill>
            <a:blip r:embed="rId8"/>
            <a:stretch>
              <a:fillRect/>
            </a:stretch>
          </a:blipFill>
        </p:spPr>
      </p:sp>
      <p:sp>
        <p:nvSpPr>
          <p:cNvPr id="6" name="Freeform 6"/>
          <p:cNvSpPr/>
          <p:nvPr/>
        </p:nvSpPr>
        <p:spPr>
          <a:xfrm>
            <a:off x="5488205" y="3349014"/>
            <a:ext cx="3071665" cy="3336587"/>
          </a:xfrm>
          <a:custGeom>
            <a:avLst/>
            <a:gdLst/>
            <a:ahLst/>
            <a:cxnLst/>
            <a:rect l="l" t="t" r="r" b="b"/>
            <a:pathLst>
              <a:path w="3071665" h="3336587">
                <a:moveTo>
                  <a:pt x="0" y="0"/>
                </a:moveTo>
                <a:lnTo>
                  <a:pt x="3071665" y="0"/>
                </a:lnTo>
                <a:lnTo>
                  <a:pt x="3071665" y="3336587"/>
                </a:lnTo>
                <a:lnTo>
                  <a:pt x="0" y="3336587"/>
                </a:lnTo>
                <a:lnTo>
                  <a:pt x="0" y="0"/>
                </a:lnTo>
                <a:close/>
              </a:path>
            </a:pathLst>
          </a:custGeom>
          <a:blipFill>
            <a:blip r:embed="rId9"/>
            <a:stretch>
              <a:fillRect/>
            </a:stretch>
          </a:blipFill>
        </p:spPr>
      </p:sp>
      <p:sp>
        <p:nvSpPr>
          <p:cNvPr id="7" name="Freeform 7"/>
          <p:cNvSpPr/>
          <p:nvPr/>
        </p:nvSpPr>
        <p:spPr>
          <a:xfrm>
            <a:off x="1028700" y="6838001"/>
            <a:ext cx="3447050" cy="3435534"/>
          </a:xfrm>
          <a:custGeom>
            <a:avLst/>
            <a:gdLst/>
            <a:ahLst/>
            <a:cxnLst/>
            <a:rect l="l" t="t" r="r" b="b"/>
            <a:pathLst>
              <a:path w="3447050" h="3435534">
                <a:moveTo>
                  <a:pt x="0" y="0"/>
                </a:moveTo>
                <a:lnTo>
                  <a:pt x="3447050" y="0"/>
                </a:lnTo>
                <a:lnTo>
                  <a:pt x="3447050" y="3435534"/>
                </a:lnTo>
                <a:lnTo>
                  <a:pt x="0" y="3435534"/>
                </a:lnTo>
                <a:lnTo>
                  <a:pt x="0" y="0"/>
                </a:lnTo>
                <a:close/>
              </a:path>
            </a:pathLst>
          </a:custGeom>
          <a:blipFill>
            <a:blip r:embed="rId10"/>
            <a:stretch>
              <a:fillRect/>
            </a:stretch>
          </a:blipFill>
        </p:spPr>
      </p:sp>
      <p:sp>
        <p:nvSpPr>
          <p:cNvPr id="8" name="Freeform 8"/>
          <p:cNvSpPr/>
          <p:nvPr/>
        </p:nvSpPr>
        <p:spPr>
          <a:xfrm>
            <a:off x="5393663" y="6849434"/>
            <a:ext cx="3260747" cy="3412669"/>
          </a:xfrm>
          <a:custGeom>
            <a:avLst/>
            <a:gdLst/>
            <a:ahLst/>
            <a:cxnLst/>
            <a:rect l="l" t="t" r="r" b="b"/>
            <a:pathLst>
              <a:path w="3260747" h="3412669">
                <a:moveTo>
                  <a:pt x="0" y="0"/>
                </a:moveTo>
                <a:lnTo>
                  <a:pt x="3260748" y="0"/>
                </a:lnTo>
                <a:lnTo>
                  <a:pt x="3260748" y="3412669"/>
                </a:lnTo>
                <a:lnTo>
                  <a:pt x="0" y="3412669"/>
                </a:lnTo>
                <a:lnTo>
                  <a:pt x="0" y="0"/>
                </a:lnTo>
                <a:close/>
              </a:path>
            </a:pathLst>
          </a:custGeom>
          <a:blipFill>
            <a:blip r:embed="rId11"/>
            <a:stretch>
              <a:fillRect/>
            </a:stretch>
          </a:blipFill>
        </p:spPr>
      </p:sp>
      <p:sp>
        <p:nvSpPr>
          <p:cNvPr id="9" name="TextBox 9"/>
          <p:cNvSpPr txBox="1"/>
          <p:nvPr/>
        </p:nvSpPr>
        <p:spPr>
          <a:xfrm>
            <a:off x="3227687" y="1109970"/>
            <a:ext cx="12755749" cy="2085083"/>
          </a:xfrm>
          <a:prstGeom prst="rect">
            <a:avLst/>
          </a:prstGeom>
        </p:spPr>
        <p:txBody>
          <a:bodyPr lIns="0" tIns="0" rIns="0" bIns="0" rtlCol="0" anchor="t">
            <a:spAutoFit/>
          </a:bodyPr>
          <a:lstStyle/>
          <a:p>
            <a:pPr>
              <a:lnSpc>
                <a:spcPts val="17091"/>
              </a:lnSpc>
              <a:spcBef>
                <a:spcPct val="0"/>
              </a:spcBef>
            </a:pPr>
            <a:r>
              <a:rPr lang="en-US" sz="12208">
                <a:solidFill>
                  <a:srgbClr val="000000"/>
                </a:solidFill>
                <a:latin typeface="Loubag Semi-Bold"/>
              </a:rPr>
              <a:t>Duygularımız</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TextBox 2"/>
          <p:cNvSpPr txBox="1"/>
          <p:nvPr/>
        </p:nvSpPr>
        <p:spPr>
          <a:xfrm>
            <a:off x="2671595" y="4634248"/>
            <a:ext cx="13337692" cy="817685"/>
          </a:xfrm>
          <a:prstGeom prst="rect">
            <a:avLst/>
          </a:prstGeom>
        </p:spPr>
        <p:txBody>
          <a:bodyPr lIns="0" tIns="0" rIns="0" bIns="0" rtlCol="0" anchor="t">
            <a:spAutoFit/>
          </a:bodyPr>
          <a:lstStyle/>
          <a:p>
            <a:pPr>
              <a:lnSpc>
                <a:spcPts val="6891"/>
              </a:lnSpc>
            </a:pPr>
            <a:endParaRPr/>
          </a:p>
        </p:txBody>
      </p:sp>
      <p:sp>
        <p:nvSpPr>
          <p:cNvPr id="3" name="Freeform 3"/>
          <p:cNvSpPr/>
          <p:nvPr/>
        </p:nvSpPr>
        <p:spPr>
          <a:xfrm rot="10711948">
            <a:off x="9416629" y="-3351043"/>
            <a:ext cx="12639279" cy="11283429"/>
          </a:xfrm>
          <a:custGeom>
            <a:avLst/>
            <a:gdLst/>
            <a:ahLst/>
            <a:cxnLst/>
            <a:rect l="l" t="t" r="r" b="b"/>
            <a:pathLst>
              <a:path w="12639279" h="11283429">
                <a:moveTo>
                  <a:pt x="0" y="0"/>
                </a:moveTo>
                <a:lnTo>
                  <a:pt x="12639280" y="0"/>
                </a:lnTo>
                <a:lnTo>
                  <a:pt x="12639280" y="11283429"/>
                </a:lnTo>
                <a:lnTo>
                  <a:pt x="0" y="11283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0711948">
            <a:off x="8885282" y="-409473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10711948">
            <a:off x="9797904" y="-411811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TextBox 6"/>
          <p:cNvSpPr txBox="1"/>
          <p:nvPr/>
        </p:nvSpPr>
        <p:spPr>
          <a:xfrm>
            <a:off x="759564" y="1820302"/>
            <a:ext cx="13337692" cy="7790815"/>
          </a:xfrm>
          <a:prstGeom prst="rect">
            <a:avLst/>
          </a:prstGeom>
        </p:spPr>
        <p:txBody>
          <a:bodyPr lIns="0" tIns="0" rIns="0" bIns="0" rtlCol="0" anchor="t">
            <a:spAutoFit/>
          </a:bodyPr>
          <a:lstStyle/>
          <a:p>
            <a:pPr algn="ctr">
              <a:lnSpc>
                <a:spcPts val="4759"/>
              </a:lnSpc>
            </a:pPr>
            <a:r>
              <a:rPr lang="en-US" sz="3399">
                <a:solidFill>
                  <a:srgbClr val="000000"/>
                </a:solidFill>
                <a:latin typeface="Abril Fatface"/>
              </a:rPr>
              <a:t> Uyandığında annenin sana sarılması ve öpmesi iyi dokunma mı kötü dokunma mıdır?</a:t>
            </a:r>
          </a:p>
          <a:p>
            <a:pPr algn="ctr">
              <a:lnSpc>
                <a:spcPts val="4759"/>
              </a:lnSpc>
            </a:pPr>
            <a:endParaRPr lang="en-US" sz="3399">
              <a:solidFill>
                <a:srgbClr val="000000"/>
              </a:solidFill>
              <a:latin typeface="Abril Fatface"/>
            </a:endParaRPr>
          </a:p>
          <a:p>
            <a:pPr algn="ctr">
              <a:lnSpc>
                <a:spcPts val="4759"/>
              </a:lnSpc>
            </a:pPr>
            <a:r>
              <a:rPr lang="en-US" sz="3399">
                <a:solidFill>
                  <a:srgbClr val="000000"/>
                </a:solidFill>
                <a:latin typeface="Abril Fatface"/>
              </a:rPr>
              <a:t>  Anneannen ve deden ziyarete geldiklerinde herkesin birbirini kucaklaması ve öpmesi iyi dokunma mı kötü dokunma mıdır?</a:t>
            </a:r>
          </a:p>
          <a:p>
            <a:pPr algn="ctr">
              <a:lnSpc>
                <a:spcPts val="4759"/>
              </a:lnSpc>
            </a:pPr>
            <a:endParaRPr lang="en-US" sz="3399">
              <a:solidFill>
                <a:srgbClr val="000000"/>
              </a:solidFill>
              <a:latin typeface="Abril Fatface"/>
            </a:endParaRPr>
          </a:p>
          <a:p>
            <a:pPr algn="ctr">
              <a:lnSpc>
                <a:spcPts val="4759"/>
              </a:lnSpc>
            </a:pPr>
            <a:endParaRPr lang="en-US" sz="3399">
              <a:solidFill>
                <a:srgbClr val="000000"/>
              </a:solidFill>
              <a:latin typeface="Abril Fatface"/>
            </a:endParaRPr>
          </a:p>
          <a:p>
            <a:pPr algn="ctr">
              <a:lnSpc>
                <a:spcPts val="4759"/>
              </a:lnSpc>
            </a:pPr>
            <a:r>
              <a:rPr lang="en-US" sz="3399">
                <a:solidFill>
                  <a:srgbClr val="000000"/>
                </a:solidFill>
                <a:latin typeface="Abril Fatface"/>
              </a:rPr>
              <a:t>Annenle birlikte bir akrabanızı ziyaret etmek için otobüse bindiniz ve otobüste oturacak boş bir koltuk kalmamış. Koltukta oturan amcalardan biri “Benim kucağıma oturabilirsin.” dedi. Onun kucağına oturur musun? </a:t>
            </a:r>
          </a:p>
          <a:p>
            <a:pPr algn="ctr">
              <a:lnSpc>
                <a:spcPts val="4759"/>
              </a:lnSpc>
            </a:pPr>
            <a:endParaRPr lang="en-US" sz="3399">
              <a:solidFill>
                <a:srgbClr val="000000"/>
              </a:solidFill>
              <a:latin typeface="Abril Fatface"/>
            </a:endParaRPr>
          </a:p>
          <a:p>
            <a:pPr algn="ctr">
              <a:lnSpc>
                <a:spcPts val="4759"/>
              </a:lnSpc>
            </a:pPr>
            <a:r>
              <a:rPr lang="en-US" sz="3399">
                <a:solidFill>
                  <a:srgbClr val="000000"/>
                </a:solidFill>
                <a:latin typeface="Abril Fatface"/>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TextBox 2"/>
          <p:cNvSpPr txBox="1"/>
          <p:nvPr/>
        </p:nvSpPr>
        <p:spPr>
          <a:xfrm>
            <a:off x="2671595" y="4634248"/>
            <a:ext cx="13337692" cy="817685"/>
          </a:xfrm>
          <a:prstGeom prst="rect">
            <a:avLst/>
          </a:prstGeom>
        </p:spPr>
        <p:txBody>
          <a:bodyPr lIns="0" tIns="0" rIns="0" bIns="0" rtlCol="0" anchor="t">
            <a:spAutoFit/>
          </a:bodyPr>
          <a:lstStyle/>
          <a:p>
            <a:pPr>
              <a:lnSpc>
                <a:spcPts val="6891"/>
              </a:lnSpc>
            </a:pPr>
            <a:endParaRPr/>
          </a:p>
        </p:txBody>
      </p:sp>
      <p:sp>
        <p:nvSpPr>
          <p:cNvPr id="3" name="Freeform 3"/>
          <p:cNvSpPr/>
          <p:nvPr/>
        </p:nvSpPr>
        <p:spPr>
          <a:xfrm rot="10711948">
            <a:off x="9416629" y="-3351043"/>
            <a:ext cx="12639279" cy="11283429"/>
          </a:xfrm>
          <a:custGeom>
            <a:avLst/>
            <a:gdLst/>
            <a:ahLst/>
            <a:cxnLst/>
            <a:rect l="l" t="t" r="r" b="b"/>
            <a:pathLst>
              <a:path w="12639279" h="11283429">
                <a:moveTo>
                  <a:pt x="0" y="0"/>
                </a:moveTo>
                <a:lnTo>
                  <a:pt x="12639280" y="0"/>
                </a:lnTo>
                <a:lnTo>
                  <a:pt x="12639280" y="11283429"/>
                </a:lnTo>
                <a:lnTo>
                  <a:pt x="0" y="11283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0711948">
            <a:off x="8885282" y="-409473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10711948">
            <a:off x="9797904" y="-411811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TextBox 6"/>
          <p:cNvSpPr txBox="1"/>
          <p:nvPr/>
        </p:nvSpPr>
        <p:spPr>
          <a:xfrm>
            <a:off x="759564" y="1820302"/>
            <a:ext cx="13337692" cy="8390890"/>
          </a:xfrm>
          <a:prstGeom prst="rect">
            <a:avLst/>
          </a:prstGeom>
        </p:spPr>
        <p:txBody>
          <a:bodyPr lIns="0" tIns="0" rIns="0" bIns="0" rtlCol="0" anchor="t">
            <a:spAutoFit/>
          </a:bodyPr>
          <a:lstStyle/>
          <a:p>
            <a:pPr algn="ctr">
              <a:lnSpc>
                <a:spcPts val="4759"/>
              </a:lnSpc>
            </a:pPr>
            <a:r>
              <a:rPr lang="en-US" sz="3399">
                <a:solidFill>
                  <a:srgbClr val="000000"/>
                </a:solidFill>
                <a:latin typeface="Abril Fatface"/>
              </a:rPr>
              <a:t>Öğretmeninin başını “aferin” deyip, okşaması iyi dokunma mı kötü dokunma mıdır? </a:t>
            </a:r>
          </a:p>
          <a:p>
            <a:pPr algn="ctr">
              <a:lnSpc>
                <a:spcPts val="4759"/>
              </a:lnSpc>
            </a:pPr>
            <a:endParaRPr lang="en-US" sz="3399">
              <a:solidFill>
                <a:srgbClr val="000000"/>
              </a:solidFill>
              <a:latin typeface="Abril Fatface"/>
            </a:endParaRPr>
          </a:p>
          <a:p>
            <a:pPr algn="ctr">
              <a:lnSpc>
                <a:spcPts val="4759"/>
              </a:lnSpc>
            </a:pPr>
            <a:r>
              <a:rPr lang="en-US" sz="3399">
                <a:solidFill>
                  <a:srgbClr val="000000"/>
                </a:solidFill>
                <a:latin typeface="Abril Fatface"/>
              </a:rPr>
              <a:t>Komşunuz, ailene haber vermeden seni evine davet etti. Ailenden izinsiz onun evine gider misin? </a:t>
            </a:r>
          </a:p>
          <a:p>
            <a:pPr algn="ctr">
              <a:lnSpc>
                <a:spcPts val="4759"/>
              </a:lnSpc>
            </a:pPr>
            <a:endParaRPr lang="en-US" sz="3399">
              <a:solidFill>
                <a:srgbClr val="000000"/>
              </a:solidFill>
              <a:latin typeface="Abril Fatface"/>
            </a:endParaRPr>
          </a:p>
          <a:p>
            <a:pPr algn="ctr">
              <a:lnSpc>
                <a:spcPts val="4759"/>
              </a:lnSpc>
            </a:pPr>
            <a:r>
              <a:rPr lang="en-US" sz="3399">
                <a:solidFill>
                  <a:srgbClr val="000000"/>
                </a:solidFill>
                <a:latin typeface="Abril Fatface"/>
              </a:rPr>
              <a:t>Yabancı bir yetişkin, okul çıkışında yanına gelerek “Ben, senin annenin/ babanın arkadaşıyım. Annen/baban bugün seni okuldan benim almamı istedi. Haydi, benimle gel.” dedi. Onunla gider misin? </a:t>
            </a:r>
          </a:p>
          <a:p>
            <a:pPr algn="ctr">
              <a:lnSpc>
                <a:spcPts val="4759"/>
              </a:lnSpc>
            </a:pPr>
            <a:r>
              <a:rPr lang="en-US" sz="3399">
                <a:solidFill>
                  <a:srgbClr val="000000"/>
                </a:solidFill>
                <a:latin typeface="Abril Fatface"/>
              </a:rPr>
              <a:t> </a:t>
            </a:r>
          </a:p>
          <a:p>
            <a:pPr algn="ctr">
              <a:lnSpc>
                <a:spcPts val="4759"/>
              </a:lnSpc>
            </a:pPr>
            <a:r>
              <a:rPr lang="en-US" sz="3399">
                <a:solidFill>
                  <a:srgbClr val="000000"/>
                </a:solidFill>
                <a:latin typeface="Abril Fatface"/>
              </a:rPr>
              <a:t> Oyun oynarken arkadaşınla el ele tutuşmak iyi dokunma mı kötü dokunma mıdır?</a:t>
            </a:r>
          </a:p>
          <a:p>
            <a:pPr algn="ctr">
              <a:lnSpc>
                <a:spcPts val="4759"/>
              </a:lnSpc>
            </a:pPr>
            <a:endParaRPr lang="en-US" sz="3399">
              <a:solidFill>
                <a:srgbClr val="000000"/>
              </a:solidFill>
              <a:latin typeface="Abril Fatfac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TextBox 2"/>
          <p:cNvSpPr txBox="1"/>
          <p:nvPr/>
        </p:nvSpPr>
        <p:spPr>
          <a:xfrm>
            <a:off x="2671595" y="4634248"/>
            <a:ext cx="13337692" cy="817685"/>
          </a:xfrm>
          <a:prstGeom prst="rect">
            <a:avLst/>
          </a:prstGeom>
        </p:spPr>
        <p:txBody>
          <a:bodyPr lIns="0" tIns="0" rIns="0" bIns="0" rtlCol="0" anchor="t">
            <a:spAutoFit/>
          </a:bodyPr>
          <a:lstStyle/>
          <a:p>
            <a:pPr>
              <a:lnSpc>
                <a:spcPts val="6891"/>
              </a:lnSpc>
            </a:pPr>
            <a:endParaRPr/>
          </a:p>
        </p:txBody>
      </p:sp>
      <p:sp>
        <p:nvSpPr>
          <p:cNvPr id="3" name="Freeform 3"/>
          <p:cNvSpPr/>
          <p:nvPr/>
        </p:nvSpPr>
        <p:spPr>
          <a:xfrm rot="10711948">
            <a:off x="9416629" y="-3351043"/>
            <a:ext cx="12639279" cy="11283429"/>
          </a:xfrm>
          <a:custGeom>
            <a:avLst/>
            <a:gdLst/>
            <a:ahLst/>
            <a:cxnLst/>
            <a:rect l="l" t="t" r="r" b="b"/>
            <a:pathLst>
              <a:path w="12639279" h="11283429">
                <a:moveTo>
                  <a:pt x="0" y="0"/>
                </a:moveTo>
                <a:lnTo>
                  <a:pt x="12639280" y="0"/>
                </a:lnTo>
                <a:lnTo>
                  <a:pt x="12639280" y="11283429"/>
                </a:lnTo>
                <a:lnTo>
                  <a:pt x="0" y="11283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0711948">
            <a:off x="8885282" y="-409473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10711948">
            <a:off x="9797904" y="-411811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TextBox 6"/>
          <p:cNvSpPr txBox="1"/>
          <p:nvPr/>
        </p:nvSpPr>
        <p:spPr>
          <a:xfrm>
            <a:off x="759564" y="1820302"/>
            <a:ext cx="13337692" cy="7190740"/>
          </a:xfrm>
          <a:prstGeom prst="rect">
            <a:avLst/>
          </a:prstGeom>
        </p:spPr>
        <p:txBody>
          <a:bodyPr lIns="0" tIns="0" rIns="0" bIns="0" rtlCol="0" anchor="t">
            <a:spAutoFit/>
          </a:bodyPr>
          <a:lstStyle/>
          <a:p>
            <a:pPr algn="ctr">
              <a:lnSpc>
                <a:spcPts val="4759"/>
              </a:lnSpc>
            </a:pPr>
            <a:r>
              <a:rPr lang="en-US" sz="3399">
                <a:solidFill>
                  <a:srgbClr val="000000"/>
                </a:solidFill>
                <a:latin typeface="Abril Fatface"/>
              </a:rPr>
              <a:t> </a:t>
            </a:r>
          </a:p>
          <a:p>
            <a:pPr algn="ctr">
              <a:lnSpc>
                <a:spcPts val="4759"/>
              </a:lnSpc>
            </a:pPr>
            <a:endParaRPr lang="en-US" sz="3399">
              <a:solidFill>
                <a:srgbClr val="000000"/>
              </a:solidFill>
              <a:latin typeface="Abril Fatface"/>
            </a:endParaRPr>
          </a:p>
          <a:p>
            <a:pPr algn="ctr">
              <a:lnSpc>
                <a:spcPts val="4759"/>
              </a:lnSpc>
            </a:pPr>
            <a:r>
              <a:rPr lang="en-US" sz="3399">
                <a:solidFill>
                  <a:srgbClr val="000000"/>
                </a:solidFill>
                <a:latin typeface="Abril Fatface"/>
              </a:rPr>
              <a:t>Tanıdığın birine sarılırken senin özel bölgelerine dokunmaya başladı. Sen şaşırınca ve rahatsız olunca “Ama ben sana sevgimi gösteriyorum.” dedi ve dokunmaya devam etmek istedi. Ona izin verir misin?</a:t>
            </a:r>
          </a:p>
          <a:p>
            <a:pPr algn="ctr">
              <a:lnSpc>
                <a:spcPts val="4759"/>
              </a:lnSpc>
            </a:pPr>
            <a:endParaRPr lang="en-US" sz="3399">
              <a:solidFill>
                <a:srgbClr val="000000"/>
              </a:solidFill>
              <a:latin typeface="Abril Fatface"/>
            </a:endParaRPr>
          </a:p>
          <a:p>
            <a:pPr algn="ctr">
              <a:lnSpc>
                <a:spcPts val="4759"/>
              </a:lnSpc>
            </a:pPr>
            <a:r>
              <a:rPr lang="en-US" sz="3399">
                <a:solidFill>
                  <a:srgbClr val="000000"/>
                </a:solidFill>
                <a:latin typeface="Abril Fatface"/>
              </a:rPr>
              <a:t>Arkadaşın özel bölgeni görmek istedi. Ona izin verir misin? </a:t>
            </a:r>
          </a:p>
          <a:p>
            <a:pPr algn="ctr">
              <a:lnSpc>
                <a:spcPts val="4759"/>
              </a:lnSpc>
            </a:pPr>
            <a:endParaRPr lang="en-US" sz="3399">
              <a:solidFill>
                <a:srgbClr val="000000"/>
              </a:solidFill>
              <a:latin typeface="Abril Fatface"/>
            </a:endParaRPr>
          </a:p>
          <a:p>
            <a:pPr algn="ctr">
              <a:lnSpc>
                <a:spcPts val="4759"/>
              </a:lnSpc>
            </a:pPr>
            <a:r>
              <a:rPr lang="en-US" sz="3399">
                <a:solidFill>
                  <a:srgbClr val="000000"/>
                </a:solidFill>
                <a:latin typeface="Abril Fatface"/>
              </a:rPr>
              <a:t>Annen, baban ya da başka bir akraban seni dudağından öpmek istedi. İzin verir misin?</a:t>
            </a:r>
          </a:p>
          <a:p>
            <a:pPr algn="ctr">
              <a:lnSpc>
                <a:spcPts val="4759"/>
              </a:lnSpc>
            </a:pPr>
            <a:endParaRPr lang="en-US" sz="3399">
              <a:solidFill>
                <a:srgbClr val="000000"/>
              </a:solidFill>
              <a:latin typeface="Abril Fatfac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TextBox 2"/>
          <p:cNvSpPr txBox="1"/>
          <p:nvPr/>
        </p:nvSpPr>
        <p:spPr>
          <a:xfrm>
            <a:off x="2671595" y="4634248"/>
            <a:ext cx="13337692" cy="817685"/>
          </a:xfrm>
          <a:prstGeom prst="rect">
            <a:avLst/>
          </a:prstGeom>
        </p:spPr>
        <p:txBody>
          <a:bodyPr lIns="0" tIns="0" rIns="0" bIns="0" rtlCol="0" anchor="t">
            <a:spAutoFit/>
          </a:bodyPr>
          <a:lstStyle/>
          <a:p>
            <a:pPr>
              <a:lnSpc>
                <a:spcPts val="6891"/>
              </a:lnSpc>
            </a:pPr>
            <a:endParaRPr/>
          </a:p>
        </p:txBody>
      </p:sp>
      <p:sp>
        <p:nvSpPr>
          <p:cNvPr id="3" name="Freeform 3"/>
          <p:cNvSpPr/>
          <p:nvPr/>
        </p:nvSpPr>
        <p:spPr>
          <a:xfrm rot="10711948">
            <a:off x="9416629" y="-3351043"/>
            <a:ext cx="12639279" cy="11283429"/>
          </a:xfrm>
          <a:custGeom>
            <a:avLst/>
            <a:gdLst/>
            <a:ahLst/>
            <a:cxnLst/>
            <a:rect l="l" t="t" r="r" b="b"/>
            <a:pathLst>
              <a:path w="12639279" h="11283429">
                <a:moveTo>
                  <a:pt x="0" y="0"/>
                </a:moveTo>
                <a:lnTo>
                  <a:pt x="12639280" y="0"/>
                </a:lnTo>
                <a:lnTo>
                  <a:pt x="12639280" y="11283429"/>
                </a:lnTo>
                <a:lnTo>
                  <a:pt x="0" y="11283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0711948">
            <a:off x="8885282" y="-409473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10711948">
            <a:off x="9797904" y="-411811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TextBox 6"/>
          <p:cNvSpPr txBox="1"/>
          <p:nvPr/>
        </p:nvSpPr>
        <p:spPr>
          <a:xfrm>
            <a:off x="759564" y="1820302"/>
            <a:ext cx="13337692" cy="5990590"/>
          </a:xfrm>
          <a:prstGeom prst="rect">
            <a:avLst/>
          </a:prstGeom>
        </p:spPr>
        <p:txBody>
          <a:bodyPr lIns="0" tIns="0" rIns="0" bIns="0" rtlCol="0" anchor="t">
            <a:spAutoFit/>
          </a:bodyPr>
          <a:lstStyle/>
          <a:p>
            <a:pPr algn="ctr">
              <a:lnSpc>
                <a:spcPts val="4759"/>
              </a:lnSpc>
            </a:pPr>
            <a:r>
              <a:rPr lang="en-US" sz="3399">
                <a:solidFill>
                  <a:srgbClr val="000000"/>
                </a:solidFill>
                <a:latin typeface="Abril Fatface"/>
              </a:rPr>
              <a:t>Tanıdığın ya da tanımadığın biri seninle bir oyun oynamak istediğini söyledi. “Ama bunun için yalnız kalabileceğimiz bir yere gidelim. Benim dediğim her şeyi yaparsan oyunu sen kazanırsın ve o zaman sana istediğin oyuncağı alırım. Oyunumuzun en önemli kuralı benim vücudumda gösterdiğim yerlere dokunmak.” dedi. Onunla gidip dediklerini yapar mısın?</a:t>
            </a:r>
          </a:p>
          <a:p>
            <a:pPr algn="ctr">
              <a:lnSpc>
                <a:spcPts val="4759"/>
              </a:lnSpc>
            </a:pPr>
            <a:endParaRPr lang="en-US" sz="3399">
              <a:solidFill>
                <a:srgbClr val="000000"/>
              </a:solidFill>
              <a:latin typeface="Abril Fatface"/>
            </a:endParaRPr>
          </a:p>
          <a:p>
            <a:pPr algn="ctr">
              <a:lnSpc>
                <a:spcPts val="4759"/>
              </a:lnSpc>
            </a:pPr>
            <a:endParaRPr lang="en-US" sz="3399">
              <a:solidFill>
                <a:srgbClr val="000000"/>
              </a:solidFill>
              <a:latin typeface="Abril Fatface"/>
            </a:endParaRPr>
          </a:p>
          <a:p>
            <a:pPr algn="ctr">
              <a:lnSpc>
                <a:spcPts val="4759"/>
              </a:lnSpc>
            </a:pPr>
            <a:endParaRPr lang="en-US" sz="3399">
              <a:solidFill>
                <a:srgbClr val="000000"/>
              </a:solidFill>
              <a:latin typeface="Abril Fatface"/>
            </a:endParaRPr>
          </a:p>
          <a:p>
            <a:pPr algn="ctr">
              <a:lnSpc>
                <a:spcPts val="4759"/>
              </a:lnSpc>
            </a:pPr>
            <a:endParaRPr lang="en-US" sz="3399">
              <a:solidFill>
                <a:srgbClr val="000000"/>
              </a:solidFill>
              <a:latin typeface="Abril Fatfac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TextBox 2"/>
          <p:cNvSpPr txBox="1"/>
          <p:nvPr/>
        </p:nvSpPr>
        <p:spPr>
          <a:xfrm>
            <a:off x="2671595" y="4634248"/>
            <a:ext cx="13337692" cy="817685"/>
          </a:xfrm>
          <a:prstGeom prst="rect">
            <a:avLst/>
          </a:prstGeom>
        </p:spPr>
        <p:txBody>
          <a:bodyPr lIns="0" tIns="0" rIns="0" bIns="0" rtlCol="0" anchor="t">
            <a:spAutoFit/>
          </a:bodyPr>
          <a:lstStyle/>
          <a:p>
            <a:pPr>
              <a:lnSpc>
                <a:spcPts val="6891"/>
              </a:lnSpc>
            </a:pPr>
            <a:endParaRPr/>
          </a:p>
        </p:txBody>
      </p:sp>
      <p:sp>
        <p:nvSpPr>
          <p:cNvPr id="3" name="Freeform 3"/>
          <p:cNvSpPr/>
          <p:nvPr/>
        </p:nvSpPr>
        <p:spPr>
          <a:xfrm rot="10711948">
            <a:off x="9416629" y="-3351043"/>
            <a:ext cx="12639279" cy="11283429"/>
          </a:xfrm>
          <a:custGeom>
            <a:avLst/>
            <a:gdLst/>
            <a:ahLst/>
            <a:cxnLst/>
            <a:rect l="l" t="t" r="r" b="b"/>
            <a:pathLst>
              <a:path w="12639279" h="11283429">
                <a:moveTo>
                  <a:pt x="0" y="0"/>
                </a:moveTo>
                <a:lnTo>
                  <a:pt x="12639280" y="0"/>
                </a:lnTo>
                <a:lnTo>
                  <a:pt x="12639280" y="11283429"/>
                </a:lnTo>
                <a:lnTo>
                  <a:pt x="0" y="11283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0711948">
            <a:off x="8885282" y="-409473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10711948">
            <a:off x="9797904" y="-411811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TextBox 6"/>
          <p:cNvSpPr txBox="1"/>
          <p:nvPr/>
        </p:nvSpPr>
        <p:spPr>
          <a:xfrm>
            <a:off x="759564" y="1820302"/>
            <a:ext cx="13337692" cy="7190740"/>
          </a:xfrm>
          <a:prstGeom prst="rect">
            <a:avLst/>
          </a:prstGeom>
        </p:spPr>
        <p:txBody>
          <a:bodyPr lIns="0" tIns="0" rIns="0" bIns="0" rtlCol="0" anchor="t">
            <a:spAutoFit/>
          </a:bodyPr>
          <a:lstStyle/>
          <a:p>
            <a:pPr algn="ctr">
              <a:lnSpc>
                <a:spcPts val="4759"/>
              </a:lnSpc>
            </a:pPr>
            <a:r>
              <a:rPr lang="en-US" sz="3399">
                <a:solidFill>
                  <a:srgbClr val="000000"/>
                </a:solidFill>
                <a:latin typeface="Abril Fatface"/>
              </a:rPr>
              <a:t>Bir arkadaşın sana, “Biri benim vücudumun özel bölgelerine dokunuyor. Ben hem çok korkuyorum hem de çok rahatsız oluyorum ama bunu yalnızca sana söyledim. Hiç kimseye söyleme.” dedi. Bu sırrı tutar mısın?</a:t>
            </a:r>
          </a:p>
          <a:p>
            <a:pPr algn="ctr">
              <a:lnSpc>
                <a:spcPts val="4759"/>
              </a:lnSpc>
            </a:pPr>
            <a:endParaRPr lang="en-US" sz="3399">
              <a:solidFill>
                <a:srgbClr val="000000"/>
              </a:solidFill>
              <a:latin typeface="Abril Fatface"/>
            </a:endParaRPr>
          </a:p>
          <a:p>
            <a:pPr algn="ctr">
              <a:lnSpc>
                <a:spcPts val="4759"/>
              </a:lnSpc>
            </a:pPr>
            <a:r>
              <a:rPr lang="en-US" sz="3399">
                <a:solidFill>
                  <a:srgbClr val="000000"/>
                </a:solidFill>
                <a:latin typeface="Abril Fatface"/>
              </a:rPr>
              <a:t> Birisi senin hoşlanmayacağın bir şekilde vücuduna dokundu ya da vücudunla ilgili bir oyun oynamak istedi. “Bu, aramızda sır olarak kalsın, eğer birine söylersen, ailene zarar veririm.” dedi. Bunu bir sır olarak saklar mısın?</a:t>
            </a:r>
          </a:p>
          <a:p>
            <a:pPr algn="ctr">
              <a:lnSpc>
                <a:spcPts val="4759"/>
              </a:lnSpc>
            </a:pPr>
            <a:endParaRPr lang="en-US" sz="3399">
              <a:solidFill>
                <a:srgbClr val="000000"/>
              </a:solidFill>
              <a:latin typeface="Abril Fatface"/>
            </a:endParaRPr>
          </a:p>
          <a:p>
            <a:pPr algn="ctr">
              <a:lnSpc>
                <a:spcPts val="4759"/>
              </a:lnSpc>
            </a:pPr>
            <a:endParaRPr lang="en-US" sz="3399">
              <a:solidFill>
                <a:srgbClr val="000000"/>
              </a:solidFill>
              <a:latin typeface="Abril Fatface"/>
            </a:endParaRPr>
          </a:p>
          <a:p>
            <a:pPr algn="ctr">
              <a:lnSpc>
                <a:spcPts val="4759"/>
              </a:lnSpc>
            </a:pPr>
            <a:endParaRPr lang="en-US" sz="3399">
              <a:solidFill>
                <a:srgbClr val="000000"/>
              </a:solidFill>
              <a:latin typeface="Abril Fatfac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Freeform 2"/>
          <p:cNvSpPr/>
          <p:nvPr/>
        </p:nvSpPr>
        <p:spPr>
          <a:xfrm rot="10711948">
            <a:off x="9286414" y="-4502468"/>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290039">
            <a:off x="-5290940" y="2711047"/>
            <a:ext cx="12639279" cy="11283429"/>
          </a:xfrm>
          <a:custGeom>
            <a:avLst/>
            <a:gdLst/>
            <a:ahLst/>
            <a:cxnLst/>
            <a:rect l="l" t="t" r="r" b="b"/>
            <a:pathLst>
              <a:path w="12639279" h="11283429">
                <a:moveTo>
                  <a:pt x="0" y="0"/>
                </a:moveTo>
                <a:lnTo>
                  <a:pt x="12639280" y="0"/>
                </a:lnTo>
                <a:lnTo>
                  <a:pt x="12639280" y="11283430"/>
                </a:lnTo>
                <a:lnTo>
                  <a:pt x="0" y="1128343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622311" y="1585679"/>
            <a:ext cx="1661052" cy="1661052"/>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9F5D"/>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4592121" y="1585679"/>
            <a:ext cx="1661052" cy="166105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387BA"/>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2002294" y="3467814"/>
            <a:ext cx="13948076" cy="2892895"/>
          </a:xfrm>
          <a:prstGeom prst="rect">
            <a:avLst/>
          </a:prstGeom>
        </p:spPr>
        <p:txBody>
          <a:bodyPr lIns="0" tIns="0" rIns="0" bIns="0" rtlCol="0" anchor="t">
            <a:spAutoFit/>
          </a:bodyPr>
          <a:lstStyle/>
          <a:p>
            <a:pPr algn="ctr">
              <a:lnSpc>
                <a:spcPts val="11699"/>
              </a:lnSpc>
              <a:spcBef>
                <a:spcPct val="0"/>
              </a:spcBef>
            </a:pPr>
            <a:r>
              <a:rPr lang="en-US" sz="8356">
                <a:solidFill>
                  <a:srgbClr val="000000"/>
                </a:solidFill>
                <a:latin typeface="Loubag Semi-Bold"/>
              </a:rPr>
              <a:t>YALNIZ OLMAM GEREKEN YERLER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Freeform 2"/>
          <p:cNvSpPr/>
          <p:nvPr/>
        </p:nvSpPr>
        <p:spPr>
          <a:xfrm rot="-5400000">
            <a:off x="5099665" y="-1303435"/>
            <a:ext cx="8088670" cy="12752939"/>
          </a:xfrm>
          <a:custGeom>
            <a:avLst/>
            <a:gdLst/>
            <a:ahLst/>
            <a:cxnLst/>
            <a:rect l="l" t="t" r="r" b="b"/>
            <a:pathLst>
              <a:path w="8088670" h="12752939">
                <a:moveTo>
                  <a:pt x="0" y="0"/>
                </a:moveTo>
                <a:lnTo>
                  <a:pt x="8088670" y="0"/>
                </a:lnTo>
                <a:lnTo>
                  <a:pt x="8088670" y="12752939"/>
                </a:lnTo>
                <a:lnTo>
                  <a:pt x="0" y="12752939"/>
                </a:lnTo>
                <a:lnTo>
                  <a:pt x="0" y="0"/>
                </a:lnTo>
                <a:close/>
              </a:path>
            </a:pathLst>
          </a:custGeom>
          <a:blipFill>
            <a:blip r:embed="rId2"/>
            <a:stretch>
              <a:fillRect/>
            </a:stretch>
          </a:blipFill>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Freeform 2"/>
          <p:cNvSpPr/>
          <p:nvPr/>
        </p:nvSpPr>
        <p:spPr>
          <a:xfrm rot="-5400000">
            <a:off x="4805493" y="-1454126"/>
            <a:ext cx="8359697" cy="13065156"/>
          </a:xfrm>
          <a:custGeom>
            <a:avLst/>
            <a:gdLst/>
            <a:ahLst/>
            <a:cxnLst/>
            <a:rect l="l" t="t" r="r" b="b"/>
            <a:pathLst>
              <a:path w="8359697" h="13065156">
                <a:moveTo>
                  <a:pt x="0" y="0"/>
                </a:moveTo>
                <a:lnTo>
                  <a:pt x="8359697" y="0"/>
                </a:lnTo>
                <a:lnTo>
                  <a:pt x="8359697" y="13065155"/>
                </a:lnTo>
                <a:lnTo>
                  <a:pt x="0" y="13065155"/>
                </a:lnTo>
                <a:lnTo>
                  <a:pt x="0" y="0"/>
                </a:lnTo>
                <a:close/>
              </a:path>
            </a:pathLst>
          </a:custGeom>
          <a:blipFill>
            <a:blip r:embed="rId2"/>
            <a:stretch>
              <a:fillRect/>
            </a:stretch>
          </a:blipFill>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Freeform 2"/>
          <p:cNvSpPr/>
          <p:nvPr/>
        </p:nvSpPr>
        <p:spPr>
          <a:xfrm>
            <a:off x="5707688" y="180304"/>
            <a:ext cx="6505159" cy="9926391"/>
          </a:xfrm>
          <a:custGeom>
            <a:avLst/>
            <a:gdLst/>
            <a:ahLst/>
            <a:cxnLst/>
            <a:rect l="l" t="t" r="r" b="b"/>
            <a:pathLst>
              <a:path w="6505159" h="9926391">
                <a:moveTo>
                  <a:pt x="0" y="0"/>
                </a:moveTo>
                <a:lnTo>
                  <a:pt x="6505160" y="0"/>
                </a:lnTo>
                <a:lnTo>
                  <a:pt x="6505160" y="9926392"/>
                </a:lnTo>
                <a:lnTo>
                  <a:pt x="0" y="9926392"/>
                </a:lnTo>
                <a:lnTo>
                  <a:pt x="0" y="0"/>
                </a:lnTo>
                <a:close/>
              </a:path>
            </a:pathLst>
          </a:custGeom>
          <a:blipFill>
            <a:blip r:embed="rId2"/>
            <a:stretch>
              <a:fillRect/>
            </a:stretch>
          </a:blipFill>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Freeform 2"/>
          <p:cNvSpPr/>
          <p:nvPr/>
        </p:nvSpPr>
        <p:spPr>
          <a:xfrm rot="-5400000">
            <a:off x="4695245" y="-1589145"/>
            <a:ext cx="8897510" cy="13106133"/>
          </a:xfrm>
          <a:custGeom>
            <a:avLst/>
            <a:gdLst/>
            <a:ahLst/>
            <a:cxnLst/>
            <a:rect l="l" t="t" r="r" b="b"/>
            <a:pathLst>
              <a:path w="8897510" h="13106133">
                <a:moveTo>
                  <a:pt x="0" y="0"/>
                </a:moveTo>
                <a:lnTo>
                  <a:pt x="8897510" y="0"/>
                </a:lnTo>
                <a:lnTo>
                  <a:pt x="8897510" y="13106133"/>
                </a:lnTo>
                <a:lnTo>
                  <a:pt x="0" y="13106133"/>
                </a:lnTo>
                <a:lnTo>
                  <a:pt x="0" y="0"/>
                </a:lnTo>
                <a:close/>
              </a:path>
            </a:pathLst>
          </a:custGeom>
          <a:blipFill>
            <a:blip r:embed="rId2"/>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Freeform 2"/>
          <p:cNvSpPr/>
          <p:nvPr/>
        </p:nvSpPr>
        <p:spPr>
          <a:xfrm>
            <a:off x="-3777543" y="4169858"/>
            <a:ext cx="12639279" cy="9102218"/>
          </a:xfrm>
          <a:custGeom>
            <a:avLst/>
            <a:gdLst/>
            <a:ahLst/>
            <a:cxnLst/>
            <a:rect l="l" t="t" r="r" b="b"/>
            <a:pathLst>
              <a:path w="12639279" h="9102218">
                <a:moveTo>
                  <a:pt x="0" y="0"/>
                </a:moveTo>
                <a:lnTo>
                  <a:pt x="12639280" y="0"/>
                </a:lnTo>
                <a:lnTo>
                  <a:pt x="12639280" y="9102218"/>
                </a:lnTo>
                <a:lnTo>
                  <a:pt x="0" y="9102218"/>
                </a:lnTo>
                <a:lnTo>
                  <a:pt x="0" y="0"/>
                </a:lnTo>
                <a:close/>
              </a:path>
            </a:pathLst>
          </a:custGeom>
          <a:blipFill>
            <a:blip r:embed="rId2">
              <a:extLst>
                <a:ext uri="{96DAC541-7B7A-43D3-8B79-37D633B846F1}">
                  <asvg:svgBlip xmlns="" xmlns:asvg="http://schemas.microsoft.com/office/drawing/2016/SVG/main" r:embed="rId3"/>
                </a:ext>
              </a:extLst>
            </a:blip>
            <a:stretch>
              <a:fillRect t="-23963"/>
            </a:stretch>
          </a:blipFill>
        </p:spPr>
      </p:sp>
      <p:sp>
        <p:nvSpPr>
          <p:cNvPr id="3" name="Freeform 3"/>
          <p:cNvSpPr/>
          <p:nvPr/>
        </p:nvSpPr>
        <p:spPr>
          <a:xfrm rot="-341241">
            <a:off x="-5393544" y="3137648"/>
            <a:ext cx="12593372" cy="9679254"/>
          </a:xfrm>
          <a:custGeom>
            <a:avLst/>
            <a:gdLst/>
            <a:ahLst/>
            <a:cxnLst/>
            <a:rect l="l" t="t" r="r" b="b"/>
            <a:pathLst>
              <a:path w="12593372" h="9679254">
                <a:moveTo>
                  <a:pt x="0" y="0"/>
                </a:moveTo>
                <a:lnTo>
                  <a:pt x="12593372" y="0"/>
                </a:lnTo>
                <a:lnTo>
                  <a:pt x="12593372" y="9679253"/>
                </a:lnTo>
                <a:lnTo>
                  <a:pt x="0" y="9679253"/>
                </a:lnTo>
                <a:lnTo>
                  <a:pt x="0" y="0"/>
                </a:lnTo>
                <a:close/>
              </a:path>
            </a:pathLst>
          </a:custGeom>
          <a:blipFill>
            <a:blip r:embed="rId4">
              <a:extLst>
                <a:ext uri="{96DAC541-7B7A-43D3-8B79-37D633B846F1}">
                  <asvg:svgBlip xmlns="" xmlns:asvg="http://schemas.microsoft.com/office/drawing/2016/SVG/main" r:embed="rId5"/>
                </a:ext>
              </a:extLst>
            </a:blip>
            <a:stretch>
              <a:fillRect t="-16573" r="-364"/>
            </a:stretch>
          </a:blipFill>
        </p:spPr>
      </p:sp>
      <p:sp>
        <p:nvSpPr>
          <p:cNvPr id="4" name="Freeform 4"/>
          <p:cNvSpPr/>
          <p:nvPr/>
        </p:nvSpPr>
        <p:spPr>
          <a:xfrm rot="588337">
            <a:off x="-6158083" y="4829611"/>
            <a:ext cx="12184710" cy="8634511"/>
          </a:xfrm>
          <a:custGeom>
            <a:avLst/>
            <a:gdLst/>
            <a:ahLst/>
            <a:cxnLst/>
            <a:rect l="l" t="t" r="r" b="b"/>
            <a:pathLst>
              <a:path w="12184710" h="8634511">
                <a:moveTo>
                  <a:pt x="0" y="0"/>
                </a:moveTo>
                <a:lnTo>
                  <a:pt x="12184710" y="0"/>
                </a:lnTo>
                <a:lnTo>
                  <a:pt x="12184710" y="8634511"/>
                </a:lnTo>
                <a:lnTo>
                  <a:pt x="0" y="8634511"/>
                </a:lnTo>
                <a:lnTo>
                  <a:pt x="0" y="0"/>
                </a:lnTo>
                <a:close/>
              </a:path>
            </a:pathLst>
          </a:custGeom>
          <a:blipFill>
            <a:blip r:embed="rId6">
              <a:extLst>
                <a:ext uri="{96DAC541-7B7A-43D3-8B79-37D633B846F1}">
                  <asvg:svgBlip xmlns="" xmlns:asvg="http://schemas.microsoft.com/office/drawing/2016/SVG/main" r:embed="rId7"/>
                </a:ext>
              </a:extLst>
            </a:blip>
            <a:stretch>
              <a:fillRect t="-30678" r="-3730"/>
            </a:stretch>
          </a:blipFill>
        </p:spPr>
      </p:sp>
      <p:sp>
        <p:nvSpPr>
          <p:cNvPr id="5" name="Freeform 5"/>
          <p:cNvSpPr/>
          <p:nvPr/>
        </p:nvSpPr>
        <p:spPr>
          <a:xfrm rot="10711948">
            <a:off x="9416629" y="-3351043"/>
            <a:ext cx="12639279" cy="11283429"/>
          </a:xfrm>
          <a:custGeom>
            <a:avLst/>
            <a:gdLst/>
            <a:ahLst/>
            <a:cxnLst/>
            <a:rect l="l" t="t" r="r" b="b"/>
            <a:pathLst>
              <a:path w="12639279" h="11283429">
                <a:moveTo>
                  <a:pt x="0" y="0"/>
                </a:moveTo>
                <a:lnTo>
                  <a:pt x="12639280" y="0"/>
                </a:lnTo>
                <a:lnTo>
                  <a:pt x="12639280" y="11283429"/>
                </a:lnTo>
                <a:lnTo>
                  <a:pt x="0" y="11283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10711948">
            <a:off x="8885282" y="-409473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10711948">
            <a:off x="9797904" y="-411811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TextBox 8"/>
          <p:cNvSpPr txBox="1"/>
          <p:nvPr/>
        </p:nvSpPr>
        <p:spPr>
          <a:xfrm>
            <a:off x="1198447" y="2517519"/>
            <a:ext cx="15088844" cy="2175097"/>
          </a:xfrm>
          <a:prstGeom prst="rect">
            <a:avLst/>
          </a:prstGeom>
        </p:spPr>
        <p:txBody>
          <a:bodyPr lIns="0" tIns="0" rIns="0" bIns="0" rtlCol="0" anchor="t">
            <a:spAutoFit/>
          </a:bodyPr>
          <a:lstStyle/>
          <a:p>
            <a:pPr algn="ctr">
              <a:lnSpc>
                <a:spcPts val="8737"/>
              </a:lnSpc>
              <a:spcBef>
                <a:spcPct val="0"/>
              </a:spcBef>
            </a:pPr>
            <a:r>
              <a:rPr lang="en-US" sz="6241">
                <a:solidFill>
                  <a:srgbClr val="000000"/>
                </a:solidFill>
                <a:latin typeface="Loubag"/>
              </a:rPr>
              <a:t>“Arkadaşınız size izinsiz dokunduğunda neler hissedersiniz?”</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TextBox 2"/>
          <p:cNvSpPr txBox="1"/>
          <p:nvPr/>
        </p:nvSpPr>
        <p:spPr>
          <a:xfrm>
            <a:off x="1028700" y="3119638"/>
            <a:ext cx="15407099" cy="1189990"/>
          </a:xfrm>
          <a:prstGeom prst="rect">
            <a:avLst/>
          </a:prstGeom>
        </p:spPr>
        <p:txBody>
          <a:bodyPr lIns="0" tIns="0" rIns="0" bIns="0" rtlCol="0" anchor="t">
            <a:spAutoFit/>
          </a:bodyPr>
          <a:lstStyle/>
          <a:p>
            <a:pPr algn="ctr">
              <a:lnSpc>
                <a:spcPts val="4759"/>
              </a:lnSpc>
            </a:pPr>
            <a:r>
              <a:rPr lang="en-US" sz="3399">
                <a:solidFill>
                  <a:srgbClr val="000000"/>
                </a:solidFill>
                <a:latin typeface="Abril Fatface"/>
              </a:rPr>
              <a:t>Yalçın,B. ; Özkan,Y.; Bilginer,Ç.,(2018), </a:t>
            </a:r>
            <a:r>
              <a:rPr lang="en-US" sz="3399">
                <a:solidFill>
                  <a:srgbClr val="000000"/>
                </a:solidFill>
                <a:latin typeface="Abril Fatface Italics"/>
              </a:rPr>
              <a:t>Cinsel İstismar Travması, </a:t>
            </a:r>
            <a:r>
              <a:rPr lang="en-US" sz="3399">
                <a:solidFill>
                  <a:srgbClr val="000000"/>
                </a:solidFill>
                <a:latin typeface="Abril Fatface"/>
              </a:rPr>
              <a:t>Özel Eğitim Ve Rehberlik Genel Müdürlüğü, Ankara.</a:t>
            </a:r>
          </a:p>
        </p:txBody>
      </p:sp>
      <p:sp>
        <p:nvSpPr>
          <p:cNvPr id="3" name="TextBox 3"/>
          <p:cNvSpPr txBox="1"/>
          <p:nvPr/>
        </p:nvSpPr>
        <p:spPr>
          <a:xfrm>
            <a:off x="1187620" y="952500"/>
            <a:ext cx="15407099" cy="589915"/>
          </a:xfrm>
          <a:prstGeom prst="rect">
            <a:avLst/>
          </a:prstGeom>
        </p:spPr>
        <p:txBody>
          <a:bodyPr lIns="0" tIns="0" rIns="0" bIns="0" rtlCol="0" anchor="t">
            <a:spAutoFit/>
          </a:bodyPr>
          <a:lstStyle/>
          <a:p>
            <a:pPr algn="ctr">
              <a:lnSpc>
                <a:spcPts val="4759"/>
              </a:lnSpc>
            </a:pPr>
            <a:r>
              <a:rPr lang="en-US" sz="3399">
                <a:solidFill>
                  <a:srgbClr val="000000"/>
                </a:solidFill>
                <a:latin typeface="Abril Fatface"/>
              </a:rPr>
              <a:t>Kaynakça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Freeform 2"/>
          <p:cNvSpPr/>
          <p:nvPr/>
        </p:nvSpPr>
        <p:spPr>
          <a:xfrm>
            <a:off x="-3777543" y="4169858"/>
            <a:ext cx="12639279" cy="9102218"/>
          </a:xfrm>
          <a:custGeom>
            <a:avLst/>
            <a:gdLst/>
            <a:ahLst/>
            <a:cxnLst/>
            <a:rect l="l" t="t" r="r" b="b"/>
            <a:pathLst>
              <a:path w="12639279" h="9102218">
                <a:moveTo>
                  <a:pt x="0" y="0"/>
                </a:moveTo>
                <a:lnTo>
                  <a:pt x="12639280" y="0"/>
                </a:lnTo>
                <a:lnTo>
                  <a:pt x="12639280" y="9102218"/>
                </a:lnTo>
                <a:lnTo>
                  <a:pt x="0" y="9102218"/>
                </a:lnTo>
                <a:lnTo>
                  <a:pt x="0" y="0"/>
                </a:lnTo>
                <a:close/>
              </a:path>
            </a:pathLst>
          </a:custGeom>
          <a:blipFill>
            <a:blip r:embed="rId2">
              <a:extLst>
                <a:ext uri="{96DAC541-7B7A-43D3-8B79-37D633B846F1}">
                  <asvg:svgBlip xmlns="" xmlns:asvg="http://schemas.microsoft.com/office/drawing/2016/SVG/main" r:embed="rId3"/>
                </a:ext>
              </a:extLst>
            </a:blip>
            <a:stretch>
              <a:fillRect t="-23963"/>
            </a:stretch>
          </a:blipFill>
        </p:spPr>
      </p:sp>
      <p:sp>
        <p:nvSpPr>
          <p:cNvPr id="3" name="Freeform 3"/>
          <p:cNvSpPr/>
          <p:nvPr/>
        </p:nvSpPr>
        <p:spPr>
          <a:xfrm rot="-341241">
            <a:off x="-5393544" y="3137648"/>
            <a:ext cx="12593372" cy="9679254"/>
          </a:xfrm>
          <a:custGeom>
            <a:avLst/>
            <a:gdLst/>
            <a:ahLst/>
            <a:cxnLst/>
            <a:rect l="l" t="t" r="r" b="b"/>
            <a:pathLst>
              <a:path w="12593372" h="9679254">
                <a:moveTo>
                  <a:pt x="0" y="0"/>
                </a:moveTo>
                <a:lnTo>
                  <a:pt x="12593372" y="0"/>
                </a:lnTo>
                <a:lnTo>
                  <a:pt x="12593372" y="9679253"/>
                </a:lnTo>
                <a:lnTo>
                  <a:pt x="0" y="9679253"/>
                </a:lnTo>
                <a:lnTo>
                  <a:pt x="0" y="0"/>
                </a:lnTo>
                <a:close/>
              </a:path>
            </a:pathLst>
          </a:custGeom>
          <a:blipFill>
            <a:blip r:embed="rId4">
              <a:extLst>
                <a:ext uri="{96DAC541-7B7A-43D3-8B79-37D633B846F1}">
                  <asvg:svgBlip xmlns="" xmlns:asvg="http://schemas.microsoft.com/office/drawing/2016/SVG/main" r:embed="rId5"/>
                </a:ext>
              </a:extLst>
            </a:blip>
            <a:stretch>
              <a:fillRect t="-16573" r="-364"/>
            </a:stretch>
          </a:blipFill>
        </p:spPr>
      </p:sp>
      <p:sp>
        <p:nvSpPr>
          <p:cNvPr id="4" name="Freeform 4"/>
          <p:cNvSpPr/>
          <p:nvPr/>
        </p:nvSpPr>
        <p:spPr>
          <a:xfrm rot="588337">
            <a:off x="-6158083" y="4829611"/>
            <a:ext cx="12184710" cy="8634511"/>
          </a:xfrm>
          <a:custGeom>
            <a:avLst/>
            <a:gdLst/>
            <a:ahLst/>
            <a:cxnLst/>
            <a:rect l="l" t="t" r="r" b="b"/>
            <a:pathLst>
              <a:path w="12184710" h="8634511">
                <a:moveTo>
                  <a:pt x="0" y="0"/>
                </a:moveTo>
                <a:lnTo>
                  <a:pt x="12184710" y="0"/>
                </a:lnTo>
                <a:lnTo>
                  <a:pt x="12184710" y="8634511"/>
                </a:lnTo>
                <a:lnTo>
                  <a:pt x="0" y="8634511"/>
                </a:lnTo>
                <a:lnTo>
                  <a:pt x="0" y="0"/>
                </a:lnTo>
                <a:close/>
              </a:path>
            </a:pathLst>
          </a:custGeom>
          <a:blipFill>
            <a:blip r:embed="rId6">
              <a:extLst>
                <a:ext uri="{96DAC541-7B7A-43D3-8B79-37D633B846F1}">
                  <asvg:svgBlip xmlns="" xmlns:asvg="http://schemas.microsoft.com/office/drawing/2016/SVG/main" r:embed="rId7"/>
                </a:ext>
              </a:extLst>
            </a:blip>
            <a:stretch>
              <a:fillRect t="-30678" r="-3730"/>
            </a:stretch>
          </a:blipFill>
        </p:spPr>
      </p:sp>
      <p:sp>
        <p:nvSpPr>
          <p:cNvPr id="5" name="Freeform 5"/>
          <p:cNvSpPr/>
          <p:nvPr/>
        </p:nvSpPr>
        <p:spPr>
          <a:xfrm rot="10711948">
            <a:off x="9416629" y="-3351043"/>
            <a:ext cx="12639279" cy="11283429"/>
          </a:xfrm>
          <a:custGeom>
            <a:avLst/>
            <a:gdLst/>
            <a:ahLst/>
            <a:cxnLst/>
            <a:rect l="l" t="t" r="r" b="b"/>
            <a:pathLst>
              <a:path w="12639279" h="11283429">
                <a:moveTo>
                  <a:pt x="0" y="0"/>
                </a:moveTo>
                <a:lnTo>
                  <a:pt x="12639280" y="0"/>
                </a:lnTo>
                <a:lnTo>
                  <a:pt x="12639280" y="11283429"/>
                </a:lnTo>
                <a:lnTo>
                  <a:pt x="0" y="11283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10711948">
            <a:off x="8885282" y="-409473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10711948">
            <a:off x="9797904" y="-411811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5417174" y="1429125"/>
            <a:ext cx="6570099" cy="6548150"/>
          </a:xfrm>
          <a:custGeom>
            <a:avLst/>
            <a:gdLst/>
            <a:ahLst/>
            <a:cxnLst/>
            <a:rect l="l" t="t" r="r" b="b"/>
            <a:pathLst>
              <a:path w="6570099" h="6548150">
                <a:moveTo>
                  <a:pt x="0" y="0"/>
                </a:moveTo>
                <a:lnTo>
                  <a:pt x="6570099" y="0"/>
                </a:lnTo>
                <a:lnTo>
                  <a:pt x="6570099" y="6548150"/>
                </a:lnTo>
                <a:lnTo>
                  <a:pt x="0" y="6548150"/>
                </a:lnTo>
                <a:lnTo>
                  <a:pt x="0" y="0"/>
                </a:lnTo>
                <a:close/>
              </a:path>
            </a:pathLst>
          </a:custGeom>
          <a:blipFill>
            <a:blip r:embed="rId8"/>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Freeform 2"/>
          <p:cNvSpPr/>
          <p:nvPr/>
        </p:nvSpPr>
        <p:spPr>
          <a:xfrm>
            <a:off x="-3777543" y="4169858"/>
            <a:ext cx="12639279" cy="9102218"/>
          </a:xfrm>
          <a:custGeom>
            <a:avLst/>
            <a:gdLst/>
            <a:ahLst/>
            <a:cxnLst/>
            <a:rect l="l" t="t" r="r" b="b"/>
            <a:pathLst>
              <a:path w="12639279" h="9102218">
                <a:moveTo>
                  <a:pt x="0" y="0"/>
                </a:moveTo>
                <a:lnTo>
                  <a:pt x="12639280" y="0"/>
                </a:lnTo>
                <a:lnTo>
                  <a:pt x="12639280" y="9102218"/>
                </a:lnTo>
                <a:lnTo>
                  <a:pt x="0" y="9102218"/>
                </a:lnTo>
                <a:lnTo>
                  <a:pt x="0" y="0"/>
                </a:lnTo>
                <a:close/>
              </a:path>
            </a:pathLst>
          </a:custGeom>
          <a:blipFill>
            <a:blip r:embed="rId2">
              <a:extLst>
                <a:ext uri="{96DAC541-7B7A-43D3-8B79-37D633B846F1}">
                  <asvg:svgBlip xmlns="" xmlns:asvg="http://schemas.microsoft.com/office/drawing/2016/SVG/main" r:embed="rId3"/>
                </a:ext>
              </a:extLst>
            </a:blip>
            <a:stretch>
              <a:fillRect t="-23963"/>
            </a:stretch>
          </a:blipFill>
        </p:spPr>
      </p:sp>
      <p:sp>
        <p:nvSpPr>
          <p:cNvPr id="3" name="Freeform 3"/>
          <p:cNvSpPr/>
          <p:nvPr/>
        </p:nvSpPr>
        <p:spPr>
          <a:xfrm rot="-341241">
            <a:off x="-5393544" y="3137648"/>
            <a:ext cx="12593372" cy="9679254"/>
          </a:xfrm>
          <a:custGeom>
            <a:avLst/>
            <a:gdLst/>
            <a:ahLst/>
            <a:cxnLst/>
            <a:rect l="l" t="t" r="r" b="b"/>
            <a:pathLst>
              <a:path w="12593372" h="9679254">
                <a:moveTo>
                  <a:pt x="0" y="0"/>
                </a:moveTo>
                <a:lnTo>
                  <a:pt x="12593372" y="0"/>
                </a:lnTo>
                <a:lnTo>
                  <a:pt x="12593372" y="9679253"/>
                </a:lnTo>
                <a:lnTo>
                  <a:pt x="0" y="9679253"/>
                </a:lnTo>
                <a:lnTo>
                  <a:pt x="0" y="0"/>
                </a:lnTo>
                <a:close/>
              </a:path>
            </a:pathLst>
          </a:custGeom>
          <a:blipFill>
            <a:blip r:embed="rId4">
              <a:extLst>
                <a:ext uri="{96DAC541-7B7A-43D3-8B79-37D633B846F1}">
                  <asvg:svgBlip xmlns="" xmlns:asvg="http://schemas.microsoft.com/office/drawing/2016/SVG/main" r:embed="rId5"/>
                </a:ext>
              </a:extLst>
            </a:blip>
            <a:stretch>
              <a:fillRect t="-16573" r="-364"/>
            </a:stretch>
          </a:blipFill>
        </p:spPr>
      </p:sp>
      <p:sp>
        <p:nvSpPr>
          <p:cNvPr id="4" name="Freeform 4"/>
          <p:cNvSpPr/>
          <p:nvPr/>
        </p:nvSpPr>
        <p:spPr>
          <a:xfrm rot="588337">
            <a:off x="-6158083" y="4829611"/>
            <a:ext cx="12184710" cy="8634511"/>
          </a:xfrm>
          <a:custGeom>
            <a:avLst/>
            <a:gdLst/>
            <a:ahLst/>
            <a:cxnLst/>
            <a:rect l="l" t="t" r="r" b="b"/>
            <a:pathLst>
              <a:path w="12184710" h="8634511">
                <a:moveTo>
                  <a:pt x="0" y="0"/>
                </a:moveTo>
                <a:lnTo>
                  <a:pt x="12184710" y="0"/>
                </a:lnTo>
                <a:lnTo>
                  <a:pt x="12184710" y="8634511"/>
                </a:lnTo>
                <a:lnTo>
                  <a:pt x="0" y="8634511"/>
                </a:lnTo>
                <a:lnTo>
                  <a:pt x="0" y="0"/>
                </a:lnTo>
                <a:close/>
              </a:path>
            </a:pathLst>
          </a:custGeom>
          <a:blipFill>
            <a:blip r:embed="rId6">
              <a:extLst>
                <a:ext uri="{96DAC541-7B7A-43D3-8B79-37D633B846F1}">
                  <asvg:svgBlip xmlns="" xmlns:asvg="http://schemas.microsoft.com/office/drawing/2016/SVG/main" r:embed="rId7"/>
                </a:ext>
              </a:extLst>
            </a:blip>
            <a:stretch>
              <a:fillRect t="-30678" r="-3730"/>
            </a:stretch>
          </a:blipFill>
        </p:spPr>
      </p:sp>
      <p:sp>
        <p:nvSpPr>
          <p:cNvPr id="5" name="Freeform 5"/>
          <p:cNvSpPr/>
          <p:nvPr/>
        </p:nvSpPr>
        <p:spPr>
          <a:xfrm rot="10711948">
            <a:off x="9416629" y="-3351043"/>
            <a:ext cx="12639279" cy="11283429"/>
          </a:xfrm>
          <a:custGeom>
            <a:avLst/>
            <a:gdLst/>
            <a:ahLst/>
            <a:cxnLst/>
            <a:rect l="l" t="t" r="r" b="b"/>
            <a:pathLst>
              <a:path w="12639279" h="11283429">
                <a:moveTo>
                  <a:pt x="0" y="0"/>
                </a:moveTo>
                <a:lnTo>
                  <a:pt x="12639280" y="0"/>
                </a:lnTo>
                <a:lnTo>
                  <a:pt x="12639280" y="11283429"/>
                </a:lnTo>
                <a:lnTo>
                  <a:pt x="0" y="11283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10711948">
            <a:off x="8885282" y="-409473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10711948">
            <a:off x="9797904" y="-411811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TextBox 8"/>
          <p:cNvSpPr txBox="1"/>
          <p:nvPr/>
        </p:nvSpPr>
        <p:spPr>
          <a:xfrm>
            <a:off x="1198447" y="2517519"/>
            <a:ext cx="15088844" cy="2175097"/>
          </a:xfrm>
          <a:prstGeom prst="rect">
            <a:avLst/>
          </a:prstGeom>
        </p:spPr>
        <p:txBody>
          <a:bodyPr lIns="0" tIns="0" rIns="0" bIns="0" rtlCol="0" anchor="t">
            <a:spAutoFit/>
          </a:bodyPr>
          <a:lstStyle/>
          <a:p>
            <a:pPr algn="ctr">
              <a:lnSpc>
                <a:spcPts val="8737"/>
              </a:lnSpc>
              <a:spcBef>
                <a:spcPct val="0"/>
              </a:spcBef>
            </a:pPr>
            <a:r>
              <a:rPr lang="en-US" sz="6241">
                <a:solidFill>
                  <a:srgbClr val="000000"/>
                </a:solidFill>
                <a:latin typeface="Loubag"/>
              </a:rPr>
              <a:t>“Doğum gününüzde size hediye verildiğinde neler hissedersiniz?”</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Freeform 2"/>
          <p:cNvSpPr/>
          <p:nvPr/>
        </p:nvSpPr>
        <p:spPr>
          <a:xfrm>
            <a:off x="-3777543" y="4169858"/>
            <a:ext cx="12639279" cy="9102218"/>
          </a:xfrm>
          <a:custGeom>
            <a:avLst/>
            <a:gdLst/>
            <a:ahLst/>
            <a:cxnLst/>
            <a:rect l="l" t="t" r="r" b="b"/>
            <a:pathLst>
              <a:path w="12639279" h="9102218">
                <a:moveTo>
                  <a:pt x="0" y="0"/>
                </a:moveTo>
                <a:lnTo>
                  <a:pt x="12639280" y="0"/>
                </a:lnTo>
                <a:lnTo>
                  <a:pt x="12639280" y="9102218"/>
                </a:lnTo>
                <a:lnTo>
                  <a:pt x="0" y="9102218"/>
                </a:lnTo>
                <a:lnTo>
                  <a:pt x="0" y="0"/>
                </a:lnTo>
                <a:close/>
              </a:path>
            </a:pathLst>
          </a:custGeom>
          <a:blipFill>
            <a:blip r:embed="rId2">
              <a:extLst>
                <a:ext uri="{96DAC541-7B7A-43D3-8B79-37D633B846F1}">
                  <asvg:svgBlip xmlns="" xmlns:asvg="http://schemas.microsoft.com/office/drawing/2016/SVG/main" r:embed="rId3"/>
                </a:ext>
              </a:extLst>
            </a:blip>
            <a:stretch>
              <a:fillRect t="-23963"/>
            </a:stretch>
          </a:blipFill>
        </p:spPr>
      </p:sp>
      <p:sp>
        <p:nvSpPr>
          <p:cNvPr id="3" name="Freeform 3"/>
          <p:cNvSpPr/>
          <p:nvPr/>
        </p:nvSpPr>
        <p:spPr>
          <a:xfrm rot="-341241">
            <a:off x="-5393544" y="3137648"/>
            <a:ext cx="12593372" cy="9679254"/>
          </a:xfrm>
          <a:custGeom>
            <a:avLst/>
            <a:gdLst/>
            <a:ahLst/>
            <a:cxnLst/>
            <a:rect l="l" t="t" r="r" b="b"/>
            <a:pathLst>
              <a:path w="12593372" h="9679254">
                <a:moveTo>
                  <a:pt x="0" y="0"/>
                </a:moveTo>
                <a:lnTo>
                  <a:pt x="12593372" y="0"/>
                </a:lnTo>
                <a:lnTo>
                  <a:pt x="12593372" y="9679253"/>
                </a:lnTo>
                <a:lnTo>
                  <a:pt x="0" y="9679253"/>
                </a:lnTo>
                <a:lnTo>
                  <a:pt x="0" y="0"/>
                </a:lnTo>
                <a:close/>
              </a:path>
            </a:pathLst>
          </a:custGeom>
          <a:blipFill>
            <a:blip r:embed="rId4">
              <a:extLst>
                <a:ext uri="{96DAC541-7B7A-43D3-8B79-37D633B846F1}">
                  <asvg:svgBlip xmlns="" xmlns:asvg="http://schemas.microsoft.com/office/drawing/2016/SVG/main" r:embed="rId5"/>
                </a:ext>
              </a:extLst>
            </a:blip>
            <a:stretch>
              <a:fillRect t="-16573" r="-364"/>
            </a:stretch>
          </a:blipFill>
        </p:spPr>
      </p:sp>
      <p:sp>
        <p:nvSpPr>
          <p:cNvPr id="4" name="Freeform 4"/>
          <p:cNvSpPr/>
          <p:nvPr/>
        </p:nvSpPr>
        <p:spPr>
          <a:xfrm rot="588337">
            <a:off x="-6158083" y="4829611"/>
            <a:ext cx="12184710" cy="8634511"/>
          </a:xfrm>
          <a:custGeom>
            <a:avLst/>
            <a:gdLst/>
            <a:ahLst/>
            <a:cxnLst/>
            <a:rect l="l" t="t" r="r" b="b"/>
            <a:pathLst>
              <a:path w="12184710" h="8634511">
                <a:moveTo>
                  <a:pt x="0" y="0"/>
                </a:moveTo>
                <a:lnTo>
                  <a:pt x="12184710" y="0"/>
                </a:lnTo>
                <a:lnTo>
                  <a:pt x="12184710" y="8634511"/>
                </a:lnTo>
                <a:lnTo>
                  <a:pt x="0" y="8634511"/>
                </a:lnTo>
                <a:lnTo>
                  <a:pt x="0" y="0"/>
                </a:lnTo>
                <a:close/>
              </a:path>
            </a:pathLst>
          </a:custGeom>
          <a:blipFill>
            <a:blip r:embed="rId6">
              <a:extLst>
                <a:ext uri="{96DAC541-7B7A-43D3-8B79-37D633B846F1}">
                  <asvg:svgBlip xmlns="" xmlns:asvg="http://schemas.microsoft.com/office/drawing/2016/SVG/main" r:embed="rId7"/>
                </a:ext>
              </a:extLst>
            </a:blip>
            <a:stretch>
              <a:fillRect t="-30678" r="-3730"/>
            </a:stretch>
          </a:blipFill>
        </p:spPr>
      </p:sp>
      <p:sp>
        <p:nvSpPr>
          <p:cNvPr id="5" name="Freeform 5"/>
          <p:cNvSpPr/>
          <p:nvPr/>
        </p:nvSpPr>
        <p:spPr>
          <a:xfrm rot="10711948">
            <a:off x="9416629" y="-3351043"/>
            <a:ext cx="12639279" cy="11283429"/>
          </a:xfrm>
          <a:custGeom>
            <a:avLst/>
            <a:gdLst/>
            <a:ahLst/>
            <a:cxnLst/>
            <a:rect l="l" t="t" r="r" b="b"/>
            <a:pathLst>
              <a:path w="12639279" h="11283429">
                <a:moveTo>
                  <a:pt x="0" y="0"/>
                </a:moveTo>
                <a:lnTo>
                  <a:pt x="12639280" y="0"/>
                </a:lnTo>
                <a:lnTo>
                  <a:pt x="12639280" y="11283429"/>
                </a:lnTo>
                <a:lnTo>
                  <a:pt x="0" y="11283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10711948">
            <a:off x="8885282" y="-409473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10711948">
            <a:off x="9797904" y="-411811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5765022" y="2179450"/>
            <a:ext cx="6115057" cy="5525812"/>
          </a:xfrm>
          <a:custGeom>
            <a:avLst/>
            <a:gdLst/>
            <a:ahLst/>
            <a:cxnLst/>
            <a:rect l="l" t="t" r="r" b="b"/>
            <a:pathLst>
              <a:path w="6115057" h="5525812">
                <a:moveTo>
                  <a:pt x="0" y="0"/>
                </a:moveTo>
                <a:lnTo>
                  <a:pt x="6115058" y="0"/>
                </a:lnTo>
                <a:lnTo>
                  <a:pt x="6115058" y="5525812"/>
                </a:lnTo>
                <a:lnTo>
                  <a:pt x="0" y="5525812"/>
                </a:lnTo>
                <a:lnTo>
                  <a:pt x="0" y="0"/>
                </a:lnTo>
                <a:close/>
              </a:path>
            </a:pathLst>
          </a:custGeom>
          <a:blipFill>
            <a:blip r:embed="rId8"/>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Freeform 2"/>
          <p:cNvSpPr/>
          <p:nvPr/>
        </p:nvSpPr>
        <p:spPr>
          <a:xfrm>
            <a:off x="-3777543" y="4169858"/>
            <a:ext cx="12639279" cy="9102218"/>
          </a:xfrm>
          <a:custGeom>
            <a:avLst/>
            <a:gdLst/>
            <a:ahLst/>
            <a:cxnLst/>
            <a:rect l="l" t="t" r="r" b="b"/>
            <a:pathLst>
              <a:path w="12639279" h="9102218">
                <a:moveTo>
                  <a:pt x="0" y="0"/>
                </a:moveTo>
                <a:lnTo>
                  <a:pt x="12639280" y="0"/>
                </a:lnTo>
                <a:lnTo>
                  <a:pt x="12639280" y="9102218"/>
                </a:lnTo>
                <a:lnTo>
                  <a:pt x="0" y="9102218"/>
                </a:lnTo>
                <a:lnTo>
                  <a:pt x="0" y="0"/>
                </a:lnTo>
                <a:close/>
              </a:path>
            </a:pathLst>
          </a:custGeom>
          <a:blipFill>
            <a:blip r:embed="rId2">
              <a:extLst>
                <a:ext uri="{96DAC541-7B7A-43D3-8B79-37D633B846F1}">
                  <asvg:svgBlip xmlns="" xmlns:asvg="http://schemas.microsoft.com/office/drawing/2016/SVG/main" r:embed="rId3"/>
                </a:ext>
              </a:extLst>
            </a:blip>
            <a:stretch>
              <a:fillRect t="-23963"/>
            </a:stretch>
          </a:blipFill>
        </p:spPr>
      </p:sp>
      <p:sp>
        <p:nvSpPr>
          <p:cNvPr id="3" name="Freeform 3"/>
          <p:cNvSpPr/>
          <p:nvPr/>
        </p:nvSpPr>
        <p:spPr>
          <a:xfrm rot="-341241">
            <a:off x="-5393544" y="3137648"/>
            <a:ext cx="12593372" cy="9679254"/>
          </a:xfrm>
          <a:custGeom>
            <a:avLst/>
            <a:gdLst/>
            <a:ahLst/>
            <a:cxnLst/>
            <a:rect l="l" t="t" r="r" b="b"/>
            <a:pathLst>
              <a:path w="12593372" h="9679254">
                <a:moveTo>
                  <a:pt x="0" y="0"/>
                </a:moveTo>
                <a:lnTo>
                  <a:pt x="12593372" y="0"/>
                </a:lnTo>
                <a:lnTo>
                  <a:pt x="12593372" y="9679253"/>
                </a:lnTo>
                <a:lnTo>
                  <a:pt x="0" y="9679253"/>
                </a:lnTo>
                <a:lnTo>
                  <a:pt x="0" y="0"/>
                </a:lnTo>
                <a:close/>
              </a:path>
            </a:pathLst>
          </a:custGeom>
          <a:blipFill>
            <a:blip r:embed="rId4">
              <a:extLst>
                <a:ext uri="{96DAC541-7B7A-43D3-8B79-37D633B846F1}">
                  <asvg:svgBlip xmlns="" xmlns:asvg="http://schemas.microsoft.com/office/drawing/2016/SVG/main" r:embed="rId5"/>
                </a:ext>
              </a:extLst>
            </a:blip>
            <a:stretch>
              <a:fillRect t="-16573" r="-364"/>
            </a:stretch>
          </a:blipFill>
        </p:spPr>
      </p:sp>
      <p:sp>
        <p:nvSpPr>
          <p:cNvPr id="4" name="Freeform 4"/>
          <p:cNvSpPr/>
          <p:nvPr/>
        </p:nvSpPr>
        <p:spPr>
          <a:xfrm rot="588337">
            <a:off x="-6158083" y="4829611"/>
            <a:ext cx="12184710" cy="8634511"/>
          </a:xfrm>
          <a:custGeom>
            <a:avLst/>
            <a:gdLst/>
            <a:ahLst/>
            <a:cxnLst/>
            <a:rect l="l" t="t" r="r" b="b"/>
            <a:pathLst>
              <a:path w="12184710" h="8634511">
                <a:moveTo>
                  <a:pt x="0" y="0"/>
                </a:moveTo>
                <a:lnTo>
                  <a:pt x="12184710" y="0"/>
                </a:lnTo>
                <a:lnTo>
                  <a:pt x="12184710" y="8634511"/>
                </a:lnTo>
                <a:lnTo>
                  <a:pt x="0" y="8634511"/>
                </a:lnTo>
                <a:lnTo>
                  <a:pt x="0" y="0"/>
                </a:lnTo>
                <a:close/>
              </a:path>
            </a:pathLst>
          </a:custGeom>
          <a:blipFill>
            <a:blip r:embed="rId6">
              <a:extLst>
                <a:ext uri="{96DAC541-7B7A-43D3-8B79-37D633B846F1}">
                  <asvg:svgBlip xmlns="" xmlns:asvg="http://schemas.microsoft.com/office/drawing/2016/SVG/main" r:embed="rId7"/>
                </a:ext>
              </a:extLst>
            </a:blip>
            <a:stretch>
              <a:fillRect t="-30678" r="-3730"/>
            </a:stretch>
          </a:blipFill>
        </p:spPr>
      </p:sp>
      <p:sp>
        <p:nvSpPr>
          <p:cNvPr id="5" name="Freeform 5"/>
          <p:cNvSpPr/>
          <p:nvPr/>
        </p:nvSpPr>
        <p:spPr>
          <a:xfrm rot="10711948">
            <a:off x="9416629" y="-3351043"/>
            <a:ext cx="12639279" cy="11283429"/>
          </a:xfrm>
          <a:custGeom>
            <a:avLst/>
            <a:gdLst/>
            <a:ahLst/>
            <a:cxnLst/>
            <a:rect l="l" t="t" r="r" b="b"/>
            <a:pathLst>
              <a:path w="12639279" h="11283429">
                <a:moveTo>
                  <a:pt x="0" y="0"/>
                </a:moveTo>
                <a:lnTo>
                  <a:pt x="12639280" y="0"/>
                </a:lnTo>
                <a:lnTo>
                  <a:pt x="12639280" y="11283429"/>
                </a:lnTo>
                <a:lnTo>
                  <a:pt x="0" y="11283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10711948">
            <a:off x="8885282" y="-409473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10711948">
            <a:off x="9797904" y="-411811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TextBox 8"/>
          <p:cNvSpPr txBox="1"/>
          <p:nvPr/>
        </p:nvSpPr>
        <p:spPr>
          <a:xfrm>
            <a:off x="1198447" y="2517519"/>
            <a:ext cx="15088844" cy="3279997"/>
          </a:xfrm>
          <a:prstGeom prst="rect">
            <a:avLst/>
          </a:prstGeom>
        </p:spPr>
        <p:txBody>
          <a:bodyPr lIns="0" tIns="0" rIns="0" bIns="0" rtlCol="0" anchor="t">
            <a:spAutoFit/>
          </a:bodyPr>
          <a:lstStyle/>
          <a:p>
            <a:pPr algn="ctr">
              <a:lnSpc>
                <a:spcPts val="8737"/>
              </a:lnSpc>
              <a:spcBef>
                <a:spcPct val="0"/>
              </a:spcBef>
            </a:pPr>
            <a:r>
              <a:rPr lang="en-US" sz="6241">
                <a:solidFill>
                  <a:srgbClr val="000000"/>
                </a:solidFill>
                <a:latin typeface="Loubag"/>
              </a:rPr>
              <a:t>Tanımadığınız birisi yanınıza yaklaşıp size dokunmak isterse neler hissedersiniz?</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Freeform 2"/>
          <p:cNvSpPr/>
          <p:nvPr/>
        </p:nvSpPr>
        <p:spPr>
          <a:xfrm>
            <a:off x="-3777543" y="4169858"/>
            <a:ext cx="12639279" cy="9102218"/>
          </a:xfrm>
          <a:custGeom>
            <a:avLst/>
            <a:gdLst/>
            <a:ahLst/>
            <a:cxnLst/>
            <a:rect l="l" t="t" r="r" b="b"/>
            <a:pathLst>
              <a:path w="12639279" h="9102218">
                <a:moveTo>
                  <a:pt x="0" y="0"/>
                </a:moveTo>
                <a:lnTo>
                  <a:pt x="12639280" y="0"/>
                </a:lnTo>
                <a:lnTo>
                  <a:pt x="12639280" y="9102218"/>
                </a:lnTo>
                <a:lnTo>
                  <a:pt x="0" y="9102218"/>
                </a:lnTo>
                <a:lnTo>
                  <a:pt x="0" y="0"/>
                </a:lnTo>
                <a:close/>
              </a:path>
            </a:pathLst>
          </a:custGeom>
          <a:blipFill>
            <a:blip r:embed="rId2">
              <a:extLst>
                <a:ext uri="{96DAC541-7B7A-43D3-8B79-37D633B846F1}">
                  <asvg:svgBlip xmlns="" xmlns:asvg="http://schemas.microsoft.com/office/drawing/2016/SVG/main" r:embed="rId3"/>
                </a:ext>
              </a:extLst>
            </a:blip>
            <a:stretch>
              <a:fillRect t="-23963"/>
            </a:stretch>
          </a:blipFill>
        </p:spPr>
      </p:sp>
      <p:sp>
        <p:nvSpPr>
          <p:cNvPr id="3" name="Freeform 3"/>
          <p:cNvSpPr/>
          <p:nvPr/>
        </p:nvSpPr>
        <p:spPr>
          <a:xfrm rot="-341241">
            <a:off x="-5393544" y="3137648"/>
            <a:ext cx="12593372" cy="9679254"/>
          </a:xfrm>
          <a:custGeom>
            <a:avLst/>
            <a:gdLst/>
            <a:ahLst/>
            <a:cxnLst/>
            <a:rect l="l" t="t" r="r" b="b"/>
            <a:pathLst>
              <a:path w="12593372" h="9679254">
                <a:moveTo>
                  <a:pt x="0" y="0"/>
                </a:moveTo>
                <a:lnTo>
                  <a:pt x="12593372" y="0"/>
                </a:lnTo>
                <a:lnTo>
                  <a:pt x="12593372" y="9679253"/>
                </a:lnTo>
                <a:lnTo>
                  <a:pt x="0" y="9679253"/>
                </a:lnTo>
                <a:lnTo>
                  <a:pt x="0" y="0"/>
                </a:lnTo>
                <a:close/>
              </a:path>
            </a:pathLst>
          </a:custGeom>
          <a:blipFill>
            <a:blip r:embed="rId4">
              <a:extLst>
                <a:ext uri="{96DAC541-7B7A-43D3-8B79-37D633B846F1}">
                  <asvg:svgBlip xmlns="" xmlns:asvg="http://schemas.microsoft.com/office/drawing/2016/SVG/main" r:embed="rId5"/>
                </a:ext>
              </a:extLst>
            </a:blip>
            <a:stretch>
              <a:fillRect t="-16573" r="-364"/>
            </a:stretch>
          </a:blipFill>
        </p:spPr>
      </p:sp>
      <p:sp>
        <p:nvSpPr>
          <p:cNvPr id="4" name="Freeform 4"/>
          <p:cNvSpPr/>
          <p:nvPr/>
        </p:nvSpPr>
        <p:spPr>
          <a:xfrm rot="588337">
            <a:off x="-6158083" y="4829611"/>
            <a:ext cx="12184710" cy="8634511"/>
          </a:xfrm>
          <a:custGeom>
            <a:avLst/>
            <a:gdLst/>
            <a:ahLst/>
            <a:cxnLst/>
            <a:rect l="l" t="t" r="r" b="b"/>
            <a:pathLst>
              <a:path w="12184710" h="8634511">
                <a:moveTo>
                  <a:pt x="0" y="0"/>
                </a:moveTo>
                <a:lnTo>
                  <a:pt x="12184710" y="0"/>
                </a:lnTo>
                <a:lnTo>
                  <a:pt x="12184710" y="8634511"/>
                </a:lnTo>
                <a:lnTo>
                  <a:pt x="0" y="8634511"/>
                </a:lnTo>
                <a:lnTo>
                  <a:pt x="0" y="0"/>
                </a:lnTo>
                <a:close/>
              </a:path>
            </a:pathLst>
          </a:custGeom>
          <a:blipFill>
            <a:blip r:embed="rId6">
              <a:extLst>
                <a:ext uri="{96DAC541-7B7A-43D3-8B79-37D633B846F1}">
                  <asvg:svgBlip xmlns="" xmlns:asvg="http://schemas.microsoft.com/office/drawing/2016/SVG/main" r:embed="rId7"/>
                </a:ext>
              </a:extLst>
            </a:blip>
            <a:stretch>
              <a:fillRect t="-30678" r="-3730"/>
            </a:stretch>
          </a:blipFill>
        </p:spPr>
      </p:sp>
      <p:sp>
        <p:nvSpPr>
          <p:cNvPr id="5" name="Freeform 5"/>
          <p:cNvSpPr/>
          <p:nvPr/>
        </p:nvSpPr>
        <p:spPr>
          <a:xfrm rot="10711948">
            <a:off x="9416629" y="-3351043"/>
            <a:ext cx="12639279" cy="11283429"/>
          </a:xfrm>
          <a:custGeom>
            <a:avLst/>
            <a:gdLst/>
            <a:ahLst/>
            <a:cxnLst/>
            <a:rect l="l" t="t" r="r" b="b"/>
            <a:pathLst>
              <a:path w="12639279" h="11283429">
                <a:moveTo>
                  <a:pt x="0" y="0"/>
                </a:moveTo>
                <a:lnTo>
                  <a:pt x="12639280" y="0"/>
                </a:lnTo>
                <a:lnTo>
                  <a:pt x="12639280" y="11283429"/>
                </a:lnTo>
                <a:lnTo>
                  <a:pt x="0" y="11283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10711948">
            <a:off x="8885282" y="-409473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10711948">
            <a:off x="9797904" y="-411811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6138860" y="2094003"/>
            <a:ext cx="5475351" cy="5730453"/>
          </a:xfrm>
          <a:custGeom>
            <a:avLst/>
            <a:gdLst/>
            <a:ahLst/>
            <a:cxnLst/>
            <a:rect l="l" t="t" r="r" b="b"/>
            <a:pathLst>
              <a:path w="5475351" h="5730453">
                <a:moveTo>
                  <a:pt x="0" y="0"/>
                </a:moveTo>
                <a:lnTo>
                  <a:pt x="5475351" y="0"/>
                </a:lnTo>
                <a:lnTo>
                  <a:pt x="5475351" y="5730453"/>
                </a:lnTo>
                <a:lnTo>
                  <a:pt x="0" y="5730453"/>
                </a:lnTo>
                <a:lnTo>
                  <a:pt x="0" y="0"/>
                </a:lnTo>
                <a:close/>
              </a:path>
            </a:pathLst>
          </a:custGeom>
          <a:blipFill>
            <a:blip r:embed="rId8"/>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EE"/>
        </a:solidFill>
        <a:effectLst/>
      </p:bgPr>
    </p:bg>
    <p:spTree>
      <p:nvGrpSpPr>
        <p:cNvPr id="1" name=""/>
        <p:cNvGrpSpPr/>
        <p:nvPr/>
      </p:nvGrpSpPr>
      <p:grpSpPr>
        <a:xfrm>
          <a:off x="0" y="0"/>
          <a:ext cx="0" cy="0"/>
          <a:chOff x="0" y="0"/>
          <a:chExt cx="0" cy="0"/>
        </a:xfrm>
      </p:grpSpPr>
      <p:sp>
        <p:nvSpPr>
          <p:cNvPr id="2" name="Freeform 2"/>
          <p:cNvSpPr/>
          <p:nvPr/>
        </p:nvSpPr>
        <p:spPr>
          <a:xfrm>
            <a:off x="-3777543" y="4169858"/>
            <a:ext cx="12639279" cy="9102218"/>
          </a:xfrm>
          <a:custGeom>
            <a:avLst/>
            <a:gdLst/>
            <a:ahLst/>
            <a:cxnLst/>
            <a:rect l="l" t="t" r="r" b="b"/>
            <a:pathLst>
              <a:path w="12639279" h="9102218">
                <a:moveTo>
                  <a:pt x="0" y="0"/>
                </a:moveTo>
                <a:lnTo>
                  <a:pt x="12639280" y="0"/>
                </a:lnTo>
                <a:lnTo>
                  <a:pt x="12639280" y="9102218"/>
                </a:lnTo>
                <a:lnTo>
                  <a:pt x="0" y="9102218"/>
                </a:lnTo>
                <a:lnTo>
                  <a:pt x="0" y="0"/>
                </a:lnTo>
                <a:close/>
              </a:path>
            </a:pathLst>
          </a:custGeom>
          <a:blipFill>
            <a:blip r:embed="rId2">
              <a:extLst>
                <a:ext uri="{96DAC541-7B7A-43D3-8B79-37D633B846F1}">
                  <asvg:svgBlip xmlns="" xmlns:asvg="http://schemas.microsoft.com/office/drawing/2016/SVG/main" r:embed="rId3"/>
                </a:ext>
              </a:extLst>
            </a:blip>
            <a:stretch>
              <a:fillRect t="-23963"/>
            </a:stretch>
          </a:blipFill>
        </p:spPr>
      </p:sp>
      <p:sp>
        <p:nvSpPr>
          <p:cNvPr id="3" name="Freeform 3"/>
          <p:cNvSpPr/>
          <p:nvPr/>
        </p:nvSpPr>
        <p:spPr>
          <a:xfrm rot="-341241">
            <a:off x="-5393544" y="3137648"/>
            <a:ext cx="12593372" cy="9679254"/>
          </a:xfrm>
          <a:custGeom>
            <a:avLst/>
            <a:gdLst/>
            <a:ahLst/>
            <a:cxnLst/>
            <a:rect l="l" t="t" r="r" b="b"/>
            <a:pathLst>
              <a:path w="12593372" h="9679254">
                <a:moveTo>
                  <a:pt x="0" y="0"/>
                </a:moveTo>
                <a:lnTo>
                  <a:pt x="12593372" y="0"/>
                </a:lnTo>
                <a:lnTo>
                  <a:pt x="12593372" y="9679253"/>
                </a:lnTo>
                <a:lnTo>
                  <a:pt x="0" y="9679253"/>
                </a:lnTo>
                <a:lnTo>
                  <a:pt x="0" y="0"/>
                </a:lnTo>
                <a:close/>
              </a:path>
            </a:pathLst>
          </a:custGeom>
          <a:blipFill>
            <a:blip r:embed="rId4">
              <a:extLst>
                <a:ext uri="{96DAC541-7B7A-43D3-8B79-37D633B846F1}">
                  <asvg:svgBlip xmlns="" xmlns:asvg="http://schemas.microsoft.com/office/drawing/2016/SVG/main" r:embed="rId5"/>
                </a:ext>
              </a:extLst>
            </a:blip>
            <a:stretch>
              <a:fillRect t="-16573" r="-364"/>
            </a:stretch>
          </a:blipFill>
        </p:spPr>
      </p:sp>
      <p:sp>
        <p:nvSpPr>
          <p:cNvPr id="4" name="Freeform 4"/>
          <p:cNvSpPr/>
          <p:nvPr/>
        </p:nvSpPr>
        <p:spPr>
          <a:xfrm rot="588337">
            <a:off x="-6158083" y="4829611"/>
            <a:ext cx="12184710" cy="8634511"/>
          </a:xfrm>
          <a:custGeom>
            <a:avLst/>
            <a:gdLst/>
            <a:ahLst/>
            <a:cxnLst/>
            <a:rect l="l" t="t" r="r" b="b"/>
            <a:pathLst>
              <a:path w="12184710" h="8634511">
                <a:moveTo>
                  <a:pt x="0" y="0"/>
                </a:moveTo>
                <a:lnTo>
                  <a:pt x="12184710" y="0"/>
                </a:lnTo>
                <a:lnTo>
                  <a:pt x="12184710" y="8634511"/>
                </a:lnTo>
                <a:lnTo>
                  <a:pt x="0" y="8634511"/>
                </a:lnTo>
                <a:lnTo>
                  <a:pt x="0" y="0"/>
                </a:lnTo>
                <a:close/>
              </a:path>
            </a:pathLst>
          </a:custGeom>
          <a:blipFill>
            <a:blip r:embed="rId6">
              <a:extLst>
                <a:ext uri="{96DAC541-7B7A-43D3-8B79-37D633B846F1}">
                  <asvg:svgBlip xmlns="" xmlns:asvg="http://schemas.microsoft.com/office/drawing/2016/SVG/main" r:embed="rId7"/>
                </a:ext>
              </a:extLst>
            </a:blip>
            <a:stretch>
              <a:fillRect t="-30678" r="-3730"/>
            </a:stretch>
          </a:blipFill>
        </p:spPr>
      </p:sp>
      <p:sp>
        <p:nvSpPr>
          <p:cNvPr id="5" name="Freeform 5"/>
          <p:cNvSpPr/>
          <p:nvPr/>
        </p:nvSpPr>
        <p:spPr>
          <a:xfrm rot="10711948">
            <a:off x="9416629" y="-3351043"/>
            <a:ext cx="12639279" cy="11283429"/>
          </a:xfrm>
          <a:custGeom>
            <a:avLst/>
            <a:gdLst/>
            <a:ahLst/>
            <a:cxnLst/>
            <a:rect l="l" t="t" r="r" b="b"/>
            <a:pathLst>
              <a:path w="12639279" h="11283429">
                <a:moveTo>
                  <a:pt x="0" y="0"/>
                </a:moveTo>
                <a:lnTo>
                  <a:pt x="12639280" y="0"/>
                </a:lnTo>
                <a:lnTo>
                  <a:pt x="12639280" y="11283429"/>
                </a:lnTo>
                <a:lnTo>
                  <a:pt x="0" y="112834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10711948">
            <a:off x="8885282" y="-409473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10711948">
            <a:off x="9797904" y="-4118116"/>
            <a:ext cx="12639279" cy="11283429"/>
          </a:xfrm>
          <a:custGeom>
            <a:avLst/>
            <a:gdLst/>
            <a:ahLst/>
            <a:cxnLst/>
            <a:rect l="l" t="t" r="r" b="b"/>
            <a:pathLst>
              <a:path w="12639279" h="11283429">
                <a:moveTo>
                  <a:pt x="0" y="0"/>
                </a:moveTo>
                <a:lnTo>
                  <a:pt x="12639279" y="0"/>
                </a:lnTo>
                <a:lnTo>
                  <a:pt x="12639279" y="11283429"/>
                </a:lnTo>
                <a:lnTo>
                  <a:pt x="0" y="112834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TextBox 8"/>
          <p:cNvSpPr txBox="1"/>
          <p:nvPr/>
        </p:nvSpPr>
        <p:spPr>
          <a:xfrm>
            <a:off x="1198447" y="2517519"/>
            <a:ext cx="15088844" cy="2175097"/>
          </a:xfrm>
          <a:prstGeom prst="rect">
            <a:avLst/>
          </a:prstGeom>
        </p:spPr>
        <p:txBody>
          <a:bodyPr lIns="0" tIns="0" rIns="0" bIns="0" rtlCol="0" anchor="t">
            <a:spAutoFit/>
          </a:bodyPr>
          <a:lstStyle/>
          <a:p>
            <a:pPr algn="ctr">
              <a:lnSpc>
                <a:spcPts val="8737"/>
              </a:lnSpc>
              <a:spcBef>
                <a:spcPct val="0"/>
              </a:spcBef>
            </a:pPr>
            <a:r>
              <a:rPr lang="en-US" sz="6241">
                <a:solidFill>
                  <a:srgbClr val="000000"/>
                </a:solidFill>
                <a:latin typeface="Loubag"/>
              </a:rPr>
              <a:t>Çok sevdiğiniz bir oyuncağınız kırılırsa neler hissedersiniz?</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639</Words>
  <Application>Microsoft Office PowerPoint</Application>
  <PresentationFormat>Özel</PresentationFormat>
  <Paragraphs>79</Paragraphs>
  <Slides>30</Slides>
  <Notes>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30</vt:i4>
      </vt:variant>
    </vt:vector>
  </HeadingPairs>
  <TitlesOfParts>
    <vt:vector size="42" baseType="lpstr">
      <vt:lpstr>ITC Motter Corpus Semicondensed</vt:lpstr>
      <vt:lpstr>Loubag Semi-Bold</vt:lpstr>
      <vt:lpstr>Loubag Light</vt:lpstr>
      <vt:lpstr>Abril Fatface Italics</vt:lpstr>
      <vt:lpstr>Racing Sans One</vt:lpstr>
      <vt:lpstr>DejaVu Serif Bold</vt:lpstr>
      <vt:lpstr>Neue Einstellung Bold</vt:lpstr>
      <vt:lpstr>Calibri</vt:lpstr>
      <vt:lpstr>Abril Fatface</vt:lpstr>
      <vt:lpstr>Loubag</vt:lpstr>
      <vt:lpstr>Arial</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 and Subtraction Word Problems Math Presentation Orange in Pink and Purple Groovy Style</dc:title>
  <dc:creator>HP</dc:creator>
  <cp:lastModifiedBy>HP</cp:lastModifiedBy>
  <cp:revision>2</cp:revision>
  <dcterms:created xsi:type="dcterms:W3CDTF">2006-08-16T00:00:00Z</dcterms:created>
  <dcterms:modified xsi:type="dcterms:W3CDTF">2023-11-16T06:49:31Z</dcterms:modified>
  <dc:identifier>DAFy6iTLroc</dc:identifier>
</cp:coreProperties>
</file>