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9" r:id="rId3"/>
    <p:sldId id="260" r:id="rId4"/>
    <p:sldId id="264" r:id="rId5"/>
    <p:sldId id="283" r:id="rId6"/>
    <p:sldId id="284" r:id="rId7"/>
    <p:sldId id="281" r:id="rId8"/>
    <p:sldId id="269" r:id="rId9"/>
    <p:sldId id="263" r:id="rId10"/>
    <p:sldId id="285" r:id="rId11"/>
    <p:sldId id="270" r:id="rId12"/>
    <p:sldId id="286" r:id="rId13"/>
    <p:sldId id="287" r:id="rId14"/>
    <p:sldId id="272" r:id="rId15"/>
    <p:sldId id="273" r:id="rId16"/>
    <p:sldId id="274" r:id="rId17"/>
    <p:sldId id="282"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6" d="100"/>
          <a:sy n="116" d="100"/>
        </p:scale>
        <p:origin x="1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C33A5C22-E310-4DCC-8D52-332298E7EBE1}" type="datetimeFigureOut">
              <a:rPr lang="tr-TR" smtClean="0"/>
              <a:t>16.06.2021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E903DC-6A8B-4EE8-AB05-76D2E28444B8}" type="slidenum">
              <a:rPr lang="tr-TR" smtClean="0"/>
              <a:t>‹#›</a:t>
            </a:fld>
            <a:endParaRPr lang="tr-TR"/>
          </a:p>
        </p:txBody>
      </p:sp>
    </p:spTree>
    <p:extLst>
      <p:ext uri="{BB962C8B-B14F-4D97-AF65-F5344CB8AC3E}">
        <p14:creationId xmlns:p14="http://schemas.microsoft.com/office/powerpoint/2010/main" val="231274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33A5C22-E310-4DCC-8D52-332298E7EBE1}" type="datetimeFigureOut">
              <a:rPr lang="tr-TR" smtClean="0"/>
              <a:t>16.06.2021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E903DC-6A8B-4EE8-AB05-76D2E28444B8}" type="slidenum">
              <a:rPr lang="tr-TR" smtClean="0"/>
              <a:t>‹#›</a:t>
            </a:fld>
            <a:endParaRPr lang="tr-TR"/>
          </a:p>
        </p:txBody>
      </p:sp>
    </p:spTree>
    <p:extLst>
      <p:ext uri="{BB962C8B-B14F-4D97-AF65-F5344CB8AC3E}">
        <p14:creationId xmlns:p14="http://schemas.microsoft.com/office/powerpoint/2010/main" val="209966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33A5C22-E310-4DCC-8D52-332298E7EBE1}" type="datetimeFigureOut">
              <a:rPr lang="tr-TR" smtClean="0"/>
              <a:t>16.06.2021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E903DC-6A8B-4EE8-AB05-76D2E28444B8}"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61510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33A5C22-E310-4DCC-8D52-332298E7EBE1}" type="datetimeFigureOut">
              <a:rPr lang="tr-TR" smtClean="0"/>
              <a:t>16.06.2021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E903DC-6A8B-4EE8-AB05-76D2E28444B8}" type="slidenum">
              <a:rPr lang="tr-TR" smtClean="0"/>
              <a:t>‹#›</a:t>
            </a:fld>
            <a:endParaRPr lang="tr-TR"/>
          </a:p>
        </p:txBody>
      </p:sp>
    </p:spTree>
    <p:extLst>
      <p:ext uri="{BB962C8B-B14F-4D97-AF65-F5344CB8AC3E}">
        <p14:creationId xmlns:p14="http://schemas.microsoft.com/office/powerpoint/2010/main" val="2432711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33A5C22-E310-4DCC-8D52-332298E7EBE1}" type="datetimeFigureOut">
              <a:rPr lang="tr-TR" smtClean="0"/>
              <a:t>16.06.2021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E903DC-6A8B-4EE8-AB05-76D2E28444B8}"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66372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33A5C22-E310-4DCC-8D52-332298E7EBE1}" type="datetimeFigureOut">
              <a:rPr lang="tr-TR" smtClean="0"/>
              <a:t>16.06.2021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E903DC-6A8B-4EE8-AB05-76D2E28444B8}" type="slidenum">
              <a:rPr lang="tr-TR" smtClean="0"/>
              <a:t>‹#›</a:t>
            </a:fld>
            <a:endParaRPr lang="tr-TR"/>
          </a:p>
        </p:txBody>
      </p:sp>
    </p:spTree>
    <p:extLst>
      <p:ext uri="{BB962C8B-B14F-4D97-AF65-F5344CB8AC3E}">
        <p14:creationId xmlns:p14="http://schemas.microsoft.com/office/powerpoint/2010/main" val="822571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33A5C22-E310-4DCC-8D52-332298E7EBE1}" type="datetimeFigureOut">
              <a:rPr lang="tr-TR" smtClean="0"/>
              <a:t>16.06.2021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E903DC-6A8B-4EE8-AB05-76D2E28444B8}" type="slidenum">
              <a:rPr lang="tr-TR" smtClean="0"/>
              <a:t>‹#›</a:t>
            </a:fld>
            <a:endParaRPr lang="tr-TR"/>
          </a:p>
        </p:txBody>
      </p:sp>
    </p:spTree>
    <p:extLst>
      <p:ext uri="{BB962C8B-B14F-4D97-AF65-F5344CB8AC3E}">
        <p14:creationId xmlns:p14="http://schemas.microsoft.com/office/powerpoint/2010/main" val="1110343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33A5C22-E310-4DCC-8D52-332298E7EBE1}" type="datetimeFigureOut">
              <a:rPr lang="tr-TR" smtClean="0"/>
              <a:t>16.06.2021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E903DC-6A8B-4EE8-AB05-76D2E28444B8}" type="slidenum">
              <a:rPr lang="tr-TR" smtClean="0"/>
              <a:t>‹#›</a:t>
            </a:fld>
            <a:endParaRPr lang="tr-TR"/>
          </a:p>
        </p:txBody>
      </p:sp>
    </p:spTree>
    <p:extLst>
      <p:ext uri="{BB962C8B-B14F-4D97-AF65-F5344CB8AC3E}">
        <p14:creationId xmlns:p14="http://schemas.microsoft.com/office/powerpoint/2010/main" val="3136759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33A5C22-E310-4DCC-8D52-332298E7EBE1}" type="datetimeFigureOut">
              <a:rPr lang="tr-TR" smtClean="0"/>
              <a:t>16.06.2021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E903DC-6A8B-4EE8-AB05-76D2E28444B8}" type="slidenum">
              <a:rPr lang="tr-TR" smtClean="0"/>
              <a:t>‹#›</a:t>
            </a:fld>
            <a:endParaRPr lang="tr-TR"/>
          </a:p>
        </p:txBody>
      </p:sp>
    </p:spTree>
    <p:extLst>
      <p:ext uri="{BB962C8B-B14F-4D97-AF65-F5344CB8AC3E}">
        <p14:creationId xmlns:p14="http://schemas.microsoft.com/office/powerpoint/2010/main" val="359953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33A5C22-E310-4DCC-8D52-332298E7EBE1}" type="datetimeFigureOut">
              <a:rPr lang="tr-TR" smtClean="0"/>
              <a:t>16.06.2021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E903DC-6A8B-4EE8-AB05-76D2E28444B8}" type="slidenum">
              <a:rPr lang="tr-TR" smtClean="0"/>
              <a:t>‹#›</a:t>
            </a:fld>
            <a:endParaRPr lang="tr-TR"/>
          </a:p>
        </p:txBody>
      </p:sp>
    </p:spTree>
    <p:extLst>
      <p:ext uri="{BB962C8B-B14F-4D97-AF65-F5344CB8AC3E}">
        <p14:creationId xmlns:p14="http://schemas.microsoft.com/office/powerpoint/2010/main" val="137044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33A5C22-E310-4DCC-8D52-332298E7EBE1}" type="datetimeFigureOut">
              <a:rPr lang="tr-TR" smtClean="0"/>
              <a:t>16.06.2021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BE903DC-6A8B-4EE8-AB05-76D2E28444B8}" type="slidenum">
              <a:rPr lang="tr-TR" smtClean="0"/>
              <a:t>‹#›</a:t>
            </a:fld>
            <a:endParaRPr lang="tr-TR"/>
          </a:p>
        </p:txBody>
      </p:sp>
    </p:spTree>
    <p:extLst>
      <p:ext uri="{BB962C8B-B14F-4D97-AF65-F5344CB8AC3E}">
        <p14:creationId xmlns:p14="http://schemas.microsoft.com/office/powerpoint/2010/main" val="121154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33A5C22-E310-4DCC-8D52-332298E7EBE1}" type="datetimeFigureOut">
              <a:rPr lang="tr-TR" smtClean="0"/>
              <a:t>16.06.2021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BE903DC-6A8B-4EE8-AB05-76D2E28444B8}" type="slidenum">
              <a:rPr lang="tr-TR" smtClean="0"/>
              <a:t>‹#›</a:t>
            </a:fld>
            <a:endParaRPr lang="tr-TR"/>
          </a:p>
        </p:txBody>
      </p:sp>
    </p:spTree>
    <p:extLst>
      <p:ext uri="{BB962C8B-B14F-4D97-AF65-F5344CB8AC3E}">
        <p14:creationId xmlns:p14="http://schemas.microsoft.com/office/powerpoint/2010/main" val="2850199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33A5C22-E310-4DCC-8D52-332298E7EBE1}" type="datetimeFigureOut">
              <a:rPr lang="tr-TR" smtClean="0"/>
              <a:t>16.06.2021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BE903DC-6A8B-4EE8-AB05-76D2E28444B8}" type="slidenum">
              <a:rPr lang="tr-TR" smtClean="0"/>
              <a:t>‹#›</a:t>
            </a:fld>
            <a:endParaRPr lang="tr-TR"/>
          </a:p>
        </p:txBody>
      </p:sp>
    </p:spTree>
    <p:extLst>
      <p:ext uri="{BB962C8B-B14F-4D97-AF65-F5344CB8AC3E}">
        <p14:creationId xmlns:p14="http://schemas.microsoft.com/office/powerpoint/2010/main" val="300896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3A5C22-E310-4DCC-8D52-332298E7EBE1}" type="datetimeFigureOut">
              <a:rPr lang="tr-TR" smtClean="0"/>
              <a:t>16.06.2021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BE903DC-6A8B-4EE8-AB05-76D2E28444B8}" type="slidenum">
              <a:rPr lang="tr-TR" smtClean="0"/>
              <a:t>‹#›</a:t>
            </a:fld>
            <a:endParaRPr lang="tr-TR"/>
          </a:p>
        </p:txBody>
      </p:sp>
    </p:spTree>
    <p:extLst>
      <p:ext uri="{BB962C8B-B14F-4D97-AF65-F5344CB8AC3E}">
        <p14:creationId xmlns:p14="http://schemas.microsoft.com/office/powerpoint/2010/main" val="138642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33A5C22-E310-4DCC-8D52-332298E7EBE1}" type="datetimeFigureOut">
              <a:rPr lang="tr-TR" smtClean="0"/>
              <a:t>16.06.2021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BE903DC-6A8B-4EE8-AB05-76D2E28444B8}" type="slidenum">
              <a:rPr lang="tr-TR" smtClean="0"/>
              <a:t>‹#›</a:t>
            </a:fld>
            <a:endParaRPr lang="tr-TR"/>
          </a:p>
        </p:txBody>
      </p:sp>
    </p:spTree>
    <p:extLst>
      <p:ext uri="{BB962C8B-B14F-4D97-AF65-F5344CB8AC3E}">
        <p14:creationId xmlns:p14="http://schemas.microsoft.com/office/powerpoint/2010/main" val="2031818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33A5C22-E310-4DCC-8D52-332298E7EBE1}" type="datetimeFigureOut">
              <a:rPr lang="tr-TR" smtClean="0"/>
              <a:t>16.06.2021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BE903DC-6A8B-4EE8-AB05-76D2E28444B8}" type="slidenum">
              <a:rPr lang="tr-TR" smtClean="0"/>
              <a:t>‹#›</a:t>
            </a:fld>
            <a:endParaRPr lang="tr-TR"/>
          </a:p>
        </p:txBody>
      </p:sp>
    </p:spTree>
    <p:extLst>
      <p:ext uri="{BB962C8B-B14F-4D97-AF65-F5344CB8AC3E}">
        <p14:creationId xmlns:p14="http://schemas.microsoft.com/office/powerpoint/2010/main" val="3555783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3A5C22-E310-4DCC-8D52-332298E7EBE1}" type="datetimeFigureOut">
              <a:rPr lang="tr-TR" smtClean="0"/>
              <a:t>16.06.2021</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E903DC-6A8B-4EE8-AB05-76D2E28444B8}" type="slidenum">
              <a:rPr lang="tr-TR" smtClean="0"/>
              <a:t>‹#›</a:t>
            </a:fld>
            <a:endParaRPr lang="tr-TR"/>
          </a:p>
        </p:txBody>
      </p:sp>
    </p:spTree>
    <p:extLst>
      <p:ext uri="{BB962C8B-B14F-4D97-AF65-F5344CB8AC3E}">
        <p14:creationId xmlns:p14="http://schemas.microsoft.com/office/powerpoint/2010/main" val="175328779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vatandas.jandarma.gov.tr/KYSOP/uzaktan_egitim/Documents/1%20TCE.pdf" TargetMode="External"/><Relationship Id="rId2" Type="http://schemas.openxmlformats.org/officeDocument/2006/relationships/hyperlink" Target="https://www.youtube.com/watch?v=XaXuRWAt03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98829" y="3475453"/>
            <a:ext cx="7766936" cy="1646302"/>
          </a:xfrm>
        </p:spPr>
        <p:txBody>
          <a:bodyPr/>
          <a:lstStyle/>
          <a:p>
            <a:pPr algn="ctr"/>
            <a:r>
              <a:rPr lang="tr-TR" b="1" dirty="0" smtClean="0"/>
              <a:t>TOPLUMSAL CİNSİYET EŞİTLİĞİ</a:t>
            </a:r>
            <a:br>
              <a:rPr lang="tr-TR" b="1" dirty="0" smtClean="0"/>
            </a:br>
            <a:r>
              <a:rPr lang="tr-TR" sz="1800" b="1" dirty="0" smtClean="0"/>
              <a:t>NİSAN-2021</a:t>
            </a:r>
            <a:endParaRPr lang="tr-TR" sz="1800" b="1" dirty="0"/>
          </a:p>
        </p:txBody>
      </p:sp>
      <p:pic>
        <p:nvPicPr>
          <p:cNvPr id="3" name="Resim 2"/>
          <p:cNvPicPr>
            <a:picLocks noChangeAspect="1"/>
          </p:cNvPicPr>
          <p:nvPr/>
        </p:nvPicPr>
        <p:blipFill>
          <a:blip r:embed="rId2"/>
          <a:stretch>
            <a:fillRect/>
          </a:stretch>
        </p:blipFill>
        <p:spPr>
          <a:xfrm>
            <a:off x="4785762" y="545114"/>
            <a:ext cx="1423730" cy="1423730"/>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5038" y="5330304"/>
            <a:ext cx="983999" cy="983999"/>
          </a:xfrm>
          <a:prstGeom prst="rect">
            <a:avLst/>
          </a:prstGeom>
        </p:spPr>
      </p:pic>
    </p:spTree>
    <p:extLst>
      <p:ext uri="{BB962C8B-B14F-4D97-AF65-F5344CB8AC3E}">
        <p14:creationId xmlns:p14="http://schemas.microsoft.com/office/powerpoint/2010/main" val="2647164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TOPLUMSAL CİNSİYET </a:t>
            </a:r>
            <a:r>
              <a:rPr lang="tr-TR" dirty="0" smtClean="0"/>
              <a:t>ROLLERİ </a:t>
            </a:r>
            <a:endParaRPr lang="tr-TR" dirty="0"/>
          </a:p>
        </p:txBody>
      </p:sp>
      <p:sp>
        <p:nvSpPr>
          <p:cNvPr id="3" name="İçerik Yer Tutucusu 2"/>
          <p:cNvSpPr>
            <a:spLocks noGrp="1"/>
          </p:cNvSpPr>
          <p:nvPr>
            <p:ph idx="1"/>
          </p:nvPr>
        </p:nvSpPr>
        <p:spPr>
          <a:xfrm>
            <a:off x="4842561" y="1627276"/>
            <a:ext cx="4828689" cy="3880773"/>
          </a:xfrm>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tr-TR" dirty="0" smtClean="0">
                <a:solidFill>
                  <a:srgbClr val="7030A0"/>
                </a:solidFill>
              </a:rPr>
              <a:t>ÖRNEĞİN</a:t>
            </a:r>
            <a:r>
              <a:rPr lang="tr-TR" dirty="0">
                <a:solidFill>
                  <a:srgbClr val="7030A0"/>
                </a:solidFill>
              </a:rPr>
              <a:t>:</a:t>
            </a:r>
            <a:r>
              <a:rPr lang="tr-TR" dirty="0" smtClean="0">
                <a:solidFill>
                  <a:srgbClr val="7030A0"/>
                </a:solidFill>
              </a:rPr>
              <a:t> </a:t>
            </a:r>
          </a:p>
          <a:p>
            <a:r>
              <a:rPr lang="tr-TR" dirty="0" smtClean="0"/>
              <a:t>Kadınların </a:t>
            </a:r>
            <a:r>
              <a:rPr lang="tr-TR" dirty="0"/>
              <a:t>daha duyarlı, ilgili, bakım verici vb. olarak algılanması, ev kadını, hemşire, öğretmen vb. olmalarının beklenmesi, </a:t>
            </a:r>
          </a:p>
          <a:p>
            <a:r>
              <a:rPr lang="tr-TR" dirty="0" smtClean="0"/>
              <a:t> Erkeklerin </a:t>
            </a:r>
            <a:r>
              <a:rPr lang="tr-TR" dirty="0"/>
              <a:t>bağımsız, atılgan, kuvvetli vb. olarak algılanmaları, </a:t>
            </a:r>
            <a:r>
              <a:rPr lang="tr-TR" dirty="0" smtClean="0"/>
              <a:t>asker</a:t>
            </a:r>
            <a:r>
              <a:rPr lang="tr-TR" dirty="0"/>
              <a:t>, mühendis, tüccar vb. olmalarının beklenmesi toplumsal </a:t>
            </a:r>
            <a:r>
              <a:rPr lang="tr-TR" dirty="0" smtClean="0"/>
              <a:t>cinsiyet rolleri farklılıklarına örnek olarak verilebilir.</a:t>
            </a:r>
            <a:endParaRPr lang="tr-TR" dirty="0"/>
          </a:p>
          <a:p>
            <a:endParaRPr lang="tr-TR" dirty="0"/>
          </a:p>
        </p:txBody>
      </p:sp>
      <p:pic>
        <p:nvPicPr>
          <p:cNvPr id="4" name="Resim 3"/>
          <p:cNvPicPr>
            <a:picLocks noChangeAspect="1"/>
          </p:cNvPicPr>
          <p:nvPr/>
        </p:nvPicPr>
        <p:blipFill>
          <a:blip r:embed="rId2"/>
          <a:stretch>
            <a:fillRect/>
          </a:stretch>
        </p:blipFill>
        <p:spPr>
          <a:xfrm>
            <a:off x="551935" y="1648175"/>
            <a:ext cx="4228902" cy="3880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60613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2157876"/>
          </a:xfrm>
          <a:ln w="28575">
            <a:solidFill>
              <a:schemeClr val="tx1"/>
            </a:solidFill>
          </a:ln>
        </p:spPr>
        <p:txBody>
          <a:bodyPr>
            <a:normAutofit fontScale="90000"/>
          </a:bodyPr>
          <a:lstStyle/>
          <a:p>
            <a:r>
              <a:rPr lang="tr-TR" sz="1800" dirty="0">
                <a:solidFill>
                  <a:schemeClr val="tx1"/>
                </a:solidFill>
              </a:rPr>
              <a:t>Kadına Karşı Her Türlü Ayrımcılığın Ortadan Kaldırılması Sözleşmesi (CEDAW), Birleşmiş Milletler (BM) düzeyindeki 9 temel insan hakları sözleşmesinden </a:t>
            </a:r>
            <a:r>
              <a:rPr lang="tr-TR" sz="1800" dirty="0" smtClean="0">
                <a:solidFill>
                  <a:schemeClr val="tx1"/>
                </a:solidFill>
              </a:rPr>
              <a:t>biridir ve bu </a:t>
            </a:r>
            <a:r>
              <a:rPr lang="tr-TR" sz="1800" dirty="0">
                <a:solidFill>
                  <a:schemeClr val="tx1"/>
                </a:solidFill>
              </a:rPr>
              <a:t>sözleşmeler arasında özellikle </a:t>
            </a:r>
            <a:r>
              <a:rPr lang="tr-TR" sz="1800" b="1" u="sng" dirty="0">
                <a:solidFill>
                  <a:srgbClr val="C00000"/>
                </a:solidFill>
              </a:rPr>
              <a:t>kadınların insan haklarını ve toplumsal cinsiyet eşitliğini odağına alan tek sözleşmedir.</a:t>
            </a:r>
            <a:r>
              <a:rPr lang="tr-TR" sz="1800" b="1" u="sng" dirty="0">
                <a:solidFill>
                  <a:schemeClr val="tx1"/>
                </a:solidFill>
              </a:rPr>
              <a:t> </a:t>
            </a:r>
            <a:r>
              <a:rPr lang="tr-TR" sz="1800" dirty="0">
                <a:solidFill>
                  <a:schemeClr val="tx1"/>
                </a:solidFill>
              </a:rPr>
              <a:t>1979’da kabul edildi</a:t>
            </a:r>
            <a:r>
              <a:rPr lang="tr-TR" sz="1800" dirty="0" smtClean="0">
                <a:solidFill>
                  <a:schemeClr val="tx1"/>
                </a:solidFill>
              </a:rPr>
              <a:t>. </a:t>
            </a:r>
            <a:r>
              <a:rPr lang="tr-TR" sz="1800" dirty="0">
                <a:solidFill>
                  <a:schemeClr val="tx1"/>
                </a:solidFill>
              </a:rPr>
              <a:t>Ancak  1981’de yürürlüğe girdi. </a:t>
            </a:r>
            <a:r>
              <a:rPr lang="tr-TR" sz="1800" dirty="0" smtClean="0">
                <a:solidFill>
                  <a:schemeClr val="tx1"/>
                </a:solidFill>
              </a:rPr>
              <a:t>Sözleşmeyi, ilk başta 20 devlet onayladı. 10 yıl </a:t>
            </a:r>
            <a:r>
              <a:rPr lang="tr-TR" sz="1800" dirty="0">
                <a:solidFill>
                  <a:schemeClr val="tx1"/>
                </a:solidFill>
              </a:rPr>
              <a:t>sonunda, 100’e yakın ülke sözleşmeyi kabul etti ve </a:t>
            </a:r>
            <a:r>
              <a:rPr lang="tr-TR" sz="1800" dirty="0" smtClean="0">
                <a:solidFill>
                  <a:schemeClr val="tx1"/>
                </a:solidFill>
              </a:rPr>
              <a:t>40 </a:t>
            </a:r>
            <a:r>
              <a:rPr lang="tr-TR" sz="1800" dirty="0">
                <a:solidFill>
                  <a:schemeClr val="tx1"/>
                </a:solidFill>
              </a:rPr>
              <a:t>yıl sonra taraf devlet sayısı 189’a çıktı. Sadece altı ülke (Vatikan, İran İslam Cumhuriyeti, Niue Adası, Somali, Sudan, Tonga Adası) Sözleşme ile ilgili herhangi bir adım atmazken iki ülke de (Palau Adası ve ABD) imzacı olarak kaldı.</a:t>
            </a:r>
          </a:p>
        </p:txBody>
      </p:sp>
      <p:sp>
        <p:nvSpPr>
          <p:cNvPr id="3" name="İçerik Yer Tutucusu 2"/>
          <p:cNvSpPr>
            <a:spLocks noGrp="1"/>
          </p:cNvSpPr>
          <p:nvPr>
            <p:ph idx="1"/>
          </p:nvPr>
        </p:nvSpPr>
        <p:spPr>
          <a:xfrm>
            <a:off x="677334" y="3503851"/>
            <a:ext cx="8596668" cy="2537511"/>
          </a:xfrm>
          <a:ln w="28575"/>
        </p:spPr>
        <p:style>
          <a:lnRef idx="2">
            <a:schemeClr val="accent2"/>
          </a:lnRef>
          <a:fillRef idx="1">
            <a:schemeClr val="lt1"/>
          </a:fillRef>
          <a:effectRef idx="0">
            <a:schemeClr val="accent2"/>
          </a:effectRef>
          <a:fontRef idx="minor">
            <a:schemeClr val="dk1"/>
          </a:fontRef>
        </p:style>
        <p:txBody>
          <a:bodyPr/>
          <a:lstStyle/>
          <a:p>
            <a:pPr marL="0" indent="0">
              <a:buNone/>
            </a:pPr>
            <a:r>
              <a:rPr lang="tr-TR" dirty="0"/>
              <a:t>CEDAW ayrımcılığı:</a:t>
            </a:r>
          </a:p>
          <a:p>
            <a:r>
              <a:rPr lang="tr-TR" dirty="0"/>
              <a:t>«Kadınların medeni durumlarına bakılmaksızın  ve kadın ile erkek eşitliğine dayalı olarak </a:t>
            </a:r>
            <a:r>
              <a:rPr lang="tr-TR" dirty="0">
                <a:solidFill>
                  <a:srgbClr val="C00000"/>
                </a:solidFill>
              </a:rPr>
              <a:t>politik, ekonomik, sosyal, kültürel, medeni ve diğer alanlardaki insan hakları ve temel özgürlüklerin tanınmasını, kullanılmasını ve bunlardan yararlanılmasını engelleyen veya ortadan kaldıran </a:t>
            </a:r>
            <a:r>
              <a:rPr lang="tr-TR" dirty="0"/>
              <a:t>veya bunu amaçlayan cinsiyete bağlı olarak yapılan herhangi bir ayrım, mahrumiyet ve kısıtlama» olarak tanımlar.</a:t>
            </a:r>
          </a:p>
          <a:p>
            <a:endParaRPr lang="tr-TR" dirty="0"/>
          </a:p>
        </p:txBody>
      </p:sp>
    </p:spTree>
    <p:extLst>
      <p:ext uri="{BB962C8B-B14F-4D97-AF65-F5344CB8AC3E}">
        <p14:creationId xmlns:p14="http://schemas.microsoft.com/office/powerpoint/2010/main" val="794718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7149577" y="4920792"/>
            <a:ext cx="2124425" cy="1430446"/>
          </a:xfrm>
          <a:prstGeom prst="rect">
            <a:avLst/>
          </a:prstGeom>
        </p:spPr>
      </p:pic>
      <p:sp>
        <p:nvSpPr>
          <p:cNvPr id="2" name="Unvan 1"/>
          <p:cNvSpPr>
            <a:spLocks noGrp="1"/>
          </p:cNvSpPr>
          <p:nvPr>
            <p:ph type="title"/>
          </p:nvPr>
        </p:nvSpPr>
        <p:spPr/>
        <p:txBody>
          <a:bodyPr/>
          <a:lstStyle/>
          <a:p>
            <a:r>
              <a:rPr lang="tr-TR" dirty="0"/>
              <a:t>GÜNÜMÜZDE </a:t>
            </a:r>
            <a:r>
              <a:rPr lang="tr-TR" dirty="0" smtClean="0"/>
              <a:t>KADIN VE ERKEK İLE İLGİLİ </a:t>
            </a:r>
            <a:r>
              <a:rPr lang="tr-TR" dirty="0"/>
              <a:t>EŞİTSİZLİK ALANLARI </a:t>
            </a:r>
          </a:p>
        </p:txBody>
      </p:sp>
      <p:sp>
        <p:nvSpPr>
          <p:cNvPr id="3" name="İçerik Yer Tutucusu 2"/>
          <p:cNvSpPr>
            <a:spLocks noGrp="1"/>
          </p:cNvSpPr>
          <p:nvPr>
            <p:ph idx="1"/>
          </p:nvPr>
        </p:nvSpPr>
        <p:spPr>
          <a:xfrm>
            <a:off x="677334" y="2160589"/>
            <a:ext cx="8985650" cy="3880773"/>
          </a:xfrm>
        </p:spPr>
        <p:txBody>
          <a:bodyPr/>
          <a:lstStyle/>
          <a:p>
            <a:r>
              <a:rPr lang="tr-TR" dirty="0" smtClean="0">
                <a:solidFill>
                  <a:srgbClr val="7030A0"/>
                </a:solidFill>
              </a:rPr>
              <a:t>Doğmadan Önce / Dünyaya Gelmede Eşitsizlik: </a:t>
            </a:r>
            <a:r>
              <a:rPr lang="tr-TR" dirty="0" smtClean="0"/>
              <a:t>“</a:t>
            </a:r>
            <a:r>
              <a:rPr lang="tr-TR" dirty="0"/>
              <a:t>Erkek Çocuk tercihi”; Dişi fetüs - istemli düşük (yaşam hakkı) </a:t>
            </a:r>
            <a:endParaRPr lang="tr-TR" dirty="0" smtClean="0"/>
          </a:p>
          <a:p>
            <a:r>
              <a:rPr lang="tr-TR" dirty="0" smtClean="0">
                <a:solidFill>
                  <a:srgbClr val="7030A0"/>
                </a:solidFill>
              </a:rPr>
              <a:t>Çocuklukta /Bakımda Eşitsizlik: </a:t>
            </a:r>
            <a:r>
              <a:rPr lang="tr-TR" dirty="0" smtClean="0"/>
              <a:t>Doğuşta </a:t>
            </a:r>
            <a:r>
              <a:rPr lang="tr-TR" dirty="0"/>
              <a:t>kadın cinsiyeti daha güçlü ancak bu 2-5 yaşlarında </a:t>
            </a:r>
            <a:r>
              <a:rPr lang="tr-TR" dirty="0" smtClean="0"/>
              <a:t>tersine </a:t>
            </a:r>
            <a:r>
              <a:rPr lang="tr-TR" dirty="0"/>
              <a:t>çevrilmeye </a:t>
            </a:r>
            <a:r>
              <a:rPr lang="tr-TR" dirty="0" smtClean="0"/>
              <a:t>başlıyor.</a:t>
            </a:r>
          </a:p>
          <a:p>
            <a:r>
              <a:rPr lang="tr-TR" dirty="0" smtClean="0">
                <a:solidFill>
                  <a:srgbClr val="7030A0"/>
                </a:solidFill>
              </a:rPr>
              <a:t>Eğitimde Eşitsizlik: </a:t>
            </a:r>
            <a:r>
              <a:rPr lang="tr-TR" dirty="0" smtClean="0"/>
              <a:t>Dünyada Okur yazar </a:t>
            </a:r>
            <a:r>
              <a:rPr lang="tr-TR" dirty="0"/>
              <a:t>olmayanların 2/3‟ü kadın; </a:t>
            </a:r>
            <a:r>
              <a:rPr lang="tr-TR" dirty="0" smtClean="0"/>
              <a:t>okula </a:t>
            </a:r>
            <a:r>
              <a:rPr lang="tr-TR" dirty="0"/>
              <a:t>gitmeme, okuldan ayrılmada </a:t>
            </a:r>
            <a:r>
              <a:rPr lang="tr-TR" dirty="0" smtClean="0"/>
              <a:t>da cinsiyet </a:t>
            </a:r>
            <a:r>
              <a:rPr lang="tr-TR" dirty="0"/>
              <a:t>önemli </a:t>
            </a:r>
            <a:r>
              <a:rPr lang="tr-TR" dirty="0" smtClean="0"/>
              <a:t>bir belirleyici.</a:t>
            </a:r>
          </a:p>
          <a:p>
            <a:r>
              <a:rPr lang="tr-TR" dirty="0"/>
              <a:t> </a:t>
            </a:r>
            <a:r>
              <a:rPr lang="tr-TR" dirty="0" smtClean="0">
                <a:solidFill>
                  <a:srgbClr val="7030A0"/>
                </a:solidFill>
              </a:rPr>
              <a:t>Karar Alma Mekanizmasında Yer Almada Eşitsizlik: Y</a:t>
            </a:r>
            <a:r>
              <a:rPr lang="tr-TR" dirty="0" smtClean="0"/>
              <a:t>öneticilerin </a:t>
            </a:r>
            <a:r>
              <a:rPr lang="tr-TR" dirty="0"/>
              <a:t>cinsiyeti – cam </a:t>
            </a:r>
            <a:r>
              <a:rPr lang="tr-TR" dirty="0" smtClean="0"/>
              <a:t>tavan</a:t>
            </a:r>
          </a:p>
          <a:p>
            <a:r>
              <a:rPr lang="tr-TR" dirty="0">
                <a:solidFill>
                  <a:srgbClr val="7030A0"/>
                </a:solidFill>
              </a:rPr>
              <a:t>Politik faaliyetlerde eşitsizlik </a:t>
            </a:r>
            <a:r>
              <a:rPr lang="tr-TR" dirty="0" smtClean="0">
                <a:solidFill>
                  <a:schemeClr val="tx1"/>
                </a:solidFill>
              </a:rPr>
              <a:t>(Ülkemizde </a:t>
            </a:r>
            <a:r>
              <a:rPr lang="tr-TR" dirty="0">
                <a:solidFill>
                  <a:schemeClr val="tx1"/>
                </a:solidFill>
              </a:rPr>
              <a:t>milletvekillerinin %17,4’ü kadındır</a:t>
            </a:r>
            <a:r>
              <a:rPr lang="tr-TR" dirty="0" smtClean="0">
                <a:solidFill>
                  <a:schemeClr val="tx1"/>
                </a:solidFill>
              </a:rPr>
              <a:t>.)</a:t>
            </a:r>
            <a:endParaRPr lang="tr-TR" dirty="0">
              <a:solidFill>
                <a:schemeClr val="tx1"/>
              </a:solidFill>
            </a:endParaRPr>
          </a:p>
          <a:p>
            <a:endParaRPr lang="tr-TR" dirty="0">
              <a:solidFill>
                <a:srgbClr val="7030A0"/>
              </a:solidFill>
            </a:endParaRPr>
          </a:p>
          <a:p>
            <a:endParaRPr lang="tr-TR" dirty="0"/>
          </a:p>
        </p:txBody>
      </p:sp>
    </p:spTree>
    <p:extLst>
      <p:ext uri="{BB962C8B-B14F-4D97-AF65-F5344CB8AC3E}">
        <p14:creationId xmlns:p14="http://schemas.microsoft.com/office/powerpoint/2010/main" val="3081872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5741720" y="189470"/>
            <a:ext cx="3704393" cy="2496114"/>
          </a:xfrm>
          <a:prstGeom prst="rect">
            <a:avLst/>
          </a:prstGeom>
        </p:spPr>
      </p:pic>
      <p:sp>
        <p:nvSpPr>
          <p:cNvPr id="3" name="İçerik Yer Tutucusu 2"/>
          <p:cNvSpPr>
            <a:spLocks noGrp="1"/>
          </p:cNvSpPr>
          <p:nvPr>
            <p:ph idx="1"/>
          </p:nvPr>
        </p:nvSpPr>
        <p:spPr>
          <a:xfrm>
            <a:off x="406589" y="2374622"/>
            <a:ext cx="8596668" cy="5332908"/>
          </a:xfrm>
        </p:spPr>
        <p:txBody>
          <a:bodyPr/>
          <a:lstStyle/>
          <a:p>
            <a:r>
              <a:rPr lang="tr-TR" dirty="0" smtClean="0">
                <a:solidFill>
                  <a:srgbClr val="7030A0"/>
                </a:solidFill>
              </a:rPr>
              <a:t>Bilimsel Faaliyetlerde – İlerlemede Eşitsizlik </a:t>
            </a:r>
          </a:p>
          <a:p>
            <a:r>
              <a:rPr lang="tr-TR" dirty="0" smtClean="0">
                <a:solidFill>
                  <a:srgbClr val="7030A0"/>
                </a:solidFill>
              </a:rPr>
              <a:t>Kendi Kararını Vermede Eşitsizlik </a:t>
            </a:r>
            <a:r>
              <a:rPr lang="tr-TR" dirty="0" smtClean="0"/>
              <a:t>(</a:t>
            </a:r>
            <a:r>
              <a:rPr lang="tr-TR" dirty="0"/>
              <a:t>eş </a:t>
            </a:r>
            <a:r>
              <a:rPr lang="tr-TR" dirty="0" smtClean="0"/>
              <a:t>seçimi, doğurganlık</a:t>
            </a:r>
            <a:r>
              <a:rPr lang="tr-TR" dirty="0"/>
              <a:t>) </a:t>
            </a:r>
          </a:p>
          <a:p>
            <a:r>
              <a:rPr lang="tr-TR" dirty="0" smtClean="0">
                <a:solidFill>
                  <a:srgbClr val="7030A0"/>
                </a:solidFill>
              </a:rPr>
              <a:t>Çocuk Yaşta Evlilikler </a:t>
            </a:r>
            <a:r>
              <a:rPr lang="tr-TR" dirty="0" smtClean="0"/>
              <a:t>(</a:t>
            </a:r>
            <a:r>
              <a:rPr lang="tr-TR" dirty="0"/>
              <a:t>Dünyada 700 milyon – </a:t>
            </a:r>
            <a:r>
              <a:rPr lang="tr-TR" dirty="0" smtClean="0"/>
              <a:t>Türkiye’de </a:t>
            </a:r>
            <a:r>
              <a:rPr lang="tr-TR" dirty="0"/>
              <a:t>3 evlilikten biri !) </a:t>
            </a:r>
            <a:endParaRPr lang="tr-TR" dirty="0" smtClean="0"/>
          </a:p>
          <a:p>
            <a:r>
              <a:rPr lang="tr-TR" dirty="0" smtClean="0">
                <a:solidFill>
                  <a:srgbClr val="7030A0"/>
                </a:solidFill>
              </a:rPr>
              <a:t>Cinsiyet Temelli Şiddet </a:t>
            </a:r>
          </a:p>
          <a:p>
            <a:r>
              <a:rPr lang="tr-TR" dirty="0" smtClean="0">
                <a:solidFill>
                  <a:srgbClr val="7030A0"/>
                </a:solidFill>
              </a:rPr>
              <a:t>Ev – Aile İçinde </a:t>
            </a:r>
            <a:r>
              <a:rPr lang="tr-TR" dirty="0">
                <a:solidFill>
                  <a:schemeClr val="tx1"/>
                </a:solidFill>
              </a:rPr>
              <a:t>Dünyadaki özel mülkiyetin </a:t>
            </a:r>
            <a:r>
              <a:rPr lang="tr-TR" dirty="0">
                <a:solidFill>
                  <a:srgbClr val="7030A0"/>
                </a:solidFill>
              </a:rPr>
              <a:t>%1’i </a:t>
            </a:r>
            <a:r>
              <a:rPr lang="tr-TR" dirty="0">
                <a:solidFill>
                  <a:schemeClr val="tx1"/>
                </a:solidFill>
              </a:rPr>
              <a:t>kadınlara aittir</a:t>
            </a:r>
            <a:r>
              <a:rPr lang="tr-TR" dirty="0" smtClean="0">
                <a:solidFill>
                  <a:schemeClr val="tx1"/>
                </a:solidFill>
              </a:rPr>
              <a:t>. </a:t>
            </a:r>
            <a:r>
              <a:rPr lang="tr-TR" dirty="0" smtClean="0"/>
              <a:t>(iş </a:t>
            </a:r>
            <a:r>
              <a:rPr lang="tr-TR" dirty="0"/>
              <a:t>bölümü, karar, mülkiyet, miras </a:t>
            </a:r>
            <a:r>
              <a:rPr lang="tr-TR" dirty="0" err="1" smtClean="0"/>
              <a:t>vb</a:t>
            </a:r>
            <a:r>
              <a:rPr lang="tr-TR" dirty="0" smtClean="0"/>
              <a:t>) </a:t>
            </a:r>
          </a:p>
          <a:p>
            <a:r>
              <a:rPr lang="tr-TR" dirty="0" smtClean="0">
                <a:solidFill>
                  <a:srgbClr val="7030A0"/>
                </a:solidFill>
              </a:rPr>
              <a:t>Çalışma Yaşamında Eşitsizlik </a:t>
            </a:r>
            <a:r>
              <a:rPr lang="tr-TR" dirty="0">
                <a:solidFill>
                  <a:srgbClr val="7030A0"/>
                </a:solidFill>
              </a:rPr>
              <a:t> </a:t>
            </a:r>
            <a:r>
              <a:rPr lang="tr-TR" dirty="0">
                <a:solidFill>
                  <a:schemeClr val="tx1"/>
                </a:solidFill>
              </a:rPr>
              <a:t>Ülkemizde erkeklerin işgücüne katılım oranı </a:t>
            </a:r>
            <a:r>
              <a:rPr lang="tr-TR" dirty="0">
                <a:solidFill>
                  <a:srgbClr val="7030A0"/>
                </a:solidFill>
              </a:rPr>
              <a:t>%73 </a:t>
            </a:r>
            <a:r>
              <a:rPr lang="tr-TR" dirty="0">
                <a:solidFill>
                  <a:schemeClr val="tx1"/>
                </a:solidFill>
              </a:rPr>
              <a:t>iken kadınların işgücüne katılım oranı </a:t>
            </a:r>
            <a:r>
              <a:rPr lang="tr-TR" dirty="0">
                <a:solidFill>
                  <a:srgbClr val="7030A0"/>
                </a:solidFill>
              </a:rPr>
              <a:t>%34’tür</a:t>
            </a:r>
            <a:r>
              <a:rPr lang="tr-TR" dirty="0" smtClean="0">
                <a:solidFill>
                  <a:schemeClr val="tx1"/>
                </a:solidFill>
              </a:rPr>
              <a:t>. </a:t>
            </a:r>
            <a:r>
              <a:rPr lang="tr-TR" dirty="0" smtClean="0">
                <a:solidFill>
                  <a:srgbClr val="7030A0"/>
                </a:solidFill>
              </a:rPr>
              <a:t>(</a:t>
            </a:r>
            <a:r>
              <a:rPr lang="tr-TR" dirty="0" smtClean="0"/>
              <a:t>cinsiyete </a:t>
            </a:r>
            <a:r>
              <a:rPr lang="tr-TR" dirty="0"/>
              <a:t>göre istihdam oranları, meslek seçimi, iş türü, ödenen ücret, meslekte ilerleme/cam tavan… vb. </a:t>
            </a:r>
            <a:r>
              <a:rPr lang="tr-TR" dirty="0" smtClean="0"/>
              <a:t>eşitsizlik)</a:t>
            </a:r>
          </a:p>
          <a:p>
            <a:endParaRPr lang="tr-TR" dirty="0" smtClean="0"/>
          </a:p>
          <a:p>
            <a:endParaRPr lang="tr-TR" dirty="0"/>
          </a:p>
        </p:txBody>
      </p:sp>
    </p:spTree>
    <p:extLst>
      <p:ext uri="{BB962C8B-B14F-4D97-AF65-F5344CB8AC3E}">
        <p14:creationId xmlns:p14="http://schemas.microsoft.com/office/powerpoint/2010/main" val="311147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a:t>TOPLUMSAL CİNSİYET EŞİTSİZLİĞİNİN SONUÇLARI</a:t>
            </a:r>
            <a:br>
              <a:rPr lang="tr-TR" dirty="0"/>
            </a:br>
            <a:endParaRPr lang="tr-TR" dirty="0"/>
          </a:p>
        </p:txBody>
      </p:sp>
      <p:sp>
        <p:nvSpPr>
          <p:cNvPr id="3" name="İçerik Yer Tutucusu 2"/>
          <p:cNvSpPr>
            <a:spLocks noGrp="1"/>
          </p:cNvSpPr>
          <p:nvPr>
            <p:ph idx="1"/>
          </p:nvPr>
        </p:nvSpPr>
        <p:spPr>
          <a:xfrm>
            <a:off x="1381341" y="2176774"/>
            <a:ext cx="8596668" cy="3431007"/>
          </a:xfrm>
          <a:ln w="38100">
            <a:solidFill>
              <a:srgbClr val="0070C0"/>
            </a:solidFill>
          </a:ln>
        </p:spPr>
        <p:txBody>
          <a:bodyPr>
            <a:normAutofit/>
          </a:bodyPr>
          <a:lstStyle/>
          <a:p>
            <a:r>
              <a:rPr lang="tr-TR" dirty="0"/>
              <a:t>Kadınların çoğu hayatlarını ilgilendiren  kararları almada güç sahip değildir.</a:t>
            </a:r>
          </a:p>
          <a:p>
            <a:pPr lvl="2"/>
            <a:r>
              <a:rPr lang="tr-TR" sz="1800" dirty="0"/>
              <a:t>Kadınların çoğu para, bilgi, sosyal çevre ve yasalar gibi güç kaynaklarına uzaktır.</a:t>
            </a:r>
          </a:p>
          <a:p>
            <a:r>
              <a:rPr lang="tr-TR" dirty="0"/>
              <a:t>En ağır sonuçlarından birisi kadına yönelik şiddet ve buna bağlı ölümlerdir.</a:t>
            </a:r>
          </a:p>
          <a:p>
            <a:pPr lvl="2"/>
            <a:r>
              <a:rPr lang="tr-TR" sz="1800" dirty="0"/>
              <a:t>Sadece kadınlar için değil, erkekler için de örseleyici olabilir.</a:t>
            </a:r>
          </a:p>
          <a:p>
            <a:r>
              <a:rPr lang="tr-TR" dirty="0"/>
              <a:t>Eşitsizlik eşitsizliği besler. </a:t>
            </a:r>
          </a:p>
          <a:p>
            <a:pPr lvl="2"/>
            <a:r>
              <a:rPr lang="tr-TR" sz="1800" dirty="0"/>
              <a:t>Bireyleri, aileleri, ulusun bir bütün olarak insani gelişmesini etkiler. </a:t>
            </a:r>
          </a:p>
        </p:txBody>
      </p:sp>
    </p:spTree>
    <p:extLst>
      <p:ext uri="{BB962C8B-B14F-4D97-AF65-F5344CB8AC3E}">
        <p14:creationId xmlns:p14="http://schemas.microsoft.com/office/powerpoint/2010/main" val="2158519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5522" y="455851"/>
            <a:ext cx="9807547" cy="1320800"/>
          </a:xfrm>
        </p:spPr>
        <p:txBody>
          <a:bodyPr>
            <a:normAutofit/>
          </a:bodyPr>
          <a:lstStyle/>
          <a:p>
            <a:pPr algn="ctr"/>
            <a:r>
              <a:rPr lang="tr-TR" dirty="0"/>
              <a:t>TOPLUMSAL CİNSİYET EŞİTLİĞİNE DAYALI İLETİŞİM </a:t>
            </a:r>
            <a:r>
              <a:rPr lang="tr-TR" dirty="0" smtClean="0"/>
              <a:t>DİLİ</a:t>
            </a:r>
            <a:endParaRPr lang="tr-TR" dirty="0"/>
          </a:p>
        </p:txBody>
      </p:sp>
      <p:sp>
        <p:nvSpPr>
          <p:cNvPr id="3" name="İçerik Yer Tutucusu 2"/>
          <p:cNvSpPr>
            <a:spLocks noGrp="1"/>
          </p:cNvSpPr>
          <p:nvPr>
            <p:ph idx="1"/>
          </p:nvPr>
        </p:nvSpPr>
        <p:spPr>
          <a:xfrm>
            <a:off x="1" y="2160590"/>
            <a:ext cx="10689578" cy="1691220"/>
          </a:xfrm>
        </p:spPr>
        <p:txBody>
          <a:bodyPr>
            <a:normAutofit fontScale="85000" lnSpcReduction="20000"/>
          </a:bodyPr>
          <a:lstStyle/>
          <a:p>
            <a:r>
              <a:rPr lang="tr-TR" b="1" dirty="0">
                <a:solidFill>
                  <a:schemeClr val="tx1"/>
                </a:solidFill>
              </a:rPr>
              <a:t>Devlet adamı, insanoğlu, bilim adamı, iş adamı, adam gibi adam, hanım evladı, sözünün eri, adam akıllı,  Kız gibi davranmak, kız kurusu, kız başına, kadınlar hamamına çevirmek, eksik etek gibi ifadeler  </a:t>
            </a:r>
            <a:endParaRPr lang="tr-TR" b="1" dirty="0" smtClean="0">
              <a:solidFill>
                <a:schemeClr val="tx1"/>
              </a:solidFill>
            </a:endParaRPr>
          </a:p>
          <a:p>
            <a:r>
              <a:rPr lang="tr-TR" b="1" dirty="0" smtClean="0">
                <a:solidFill>
                  <a:srgbClr val="00B050"/>
                </a:solidFill>
              </a:rPr>
              <a:t>“</a:t>
            </a:r>
            <a:r>
              <a:rPr lang="tr-TR" b="1" dirty="0">
                <a:solidFill>
                  <a:srgbClr val="00B050"/>
                </a:solidFill>
              </a:rPr>
              <a:t>Kadın cerrah”, “Kadın pilot”, “kadın şoför” gibi konudan bağımsız olarak kadınlığın vurgulandığı metinler  </a:t>
            </a:r>
            <a:endParaRPr lang="tr-TR" b="1" dirty="0" smtClean="0">
              <a:solidFill>
                <a:srgbClr val="00B050"/>
              </a:solidFill>
            </a:endParaRPr>
          </a:p>
          <a:p>
            <a:r>
              <a:rPr lang="tr-TR" b="1" dirty="0" smtClean="0"/>
              <a:t>“</a:t>
            </a:r>
            <a:r>
              <a:rPr lang="tr-TR" b="1" dirty="0"/>
              <a:t>Her başarılı erkeğin arkasında bir kadın vardır”, “Kızını dövmeyen dizini döver”, “Oğlan  doğuran övünsün, kız doğuran dövünsün”, “Elinin hamuruyla erkek işine karışma” gibi cinsiyetçi  atasözlerinin kullanımı </a:t>
            </a:r>
            <a:endParaRPr lang="tr-TR" b="1" dirty="0" smtClean="0"/>
          </a:p>
          <a:p>
            <a:pPr marL="0" indent="0">
              <a:buNone/>
            </a:pPr>
            <a:r>
              <a:rPr lang="tr-TR" b="1" dirty="0" smtClean="0"/>
              <a:t> </a:t>
            </a:r>
          </a:p>
          <a:p>
            <a:endParaRPr lang="tr-TR" dirty="0"/>
          </a:p>
        </p:txBody>
      </p:sp>
      <p:sp>
        <p:nvSpPr>
          <p:cNvPr id="5" name="Metin kutusu 4"/>
          <p:cNvSpPr txBox="1"/>
          <p:nvPr/>
        </p:nvSpPr>
        <p:spPr>
          <a:xfrm>
            <a:off x="412694" y="3851810"/>
            <a:ext cx="8893146" cy="2800767"/>
          </a:xfrm>
          <a:prstGeom prst="rect">
            <a:avLst/>
          </a:prstGeom>
          <a:noFill/>
          <a:ln w="28575">
            <a:solidFill>
              <a:schemeClr val="accent4">
                <a:lumMod val="75000"/>
              </a:schemeClr>
            </a:solidFill>
          </a:ln>
        </p:spPr>
        <p:txBody>
          <a:bodyPr wrap="square" rtlCol="0">
            <a:spAutoFit/>
          </a:bodyPr>
          <a:lstStyle/>
          <a:p>
            <a:r>
              <a:rPr lang="tr-TR" sz="1600" b="1" dirty="0"/>
              <a:t>Dile  yerleşmiş olan kavramları, ifade, deyim ve atasözlerini sorgulamak ve güncel değerler ile örtüşecek şekilde değiştirmek mümkündür</a:t>
            </a:r>
            <a:r>
              <a:rPr lang="tr-TR" sz="1600" b="1" dirty="0" smtClean="0"/>
              <a:t>.</a:t>
            </a:r>
          </a:p>
          <a:p>
            <a:r>
              <a:rPr lang="tr-TR" sz="1600" b="1" dirty="0" smtClean="0"/>
              <a:t> </a:t>
            </a:r>
            <a:endParaRPr lang="tr-TR" sz="1600" b="1" dirty="0"/>
          </a:p>
          <a:p>
            <a:r>
              <a:rPr lang="tr-TR" sz="1600" b="1" dirty="0"/>
              <a:t>Belirli bir cinsiyeti üstün veya aşağı olarak kabul eden dilsel kalıplar bilinçli bir şekilde temizlenebilir. </a:t>
            </a:r>
            <a:endParaRPr lang="tr-TR" sz="1600" b="1" dirty="0" smtClean="0"/>
          </a:p>
          <a:p>
            <a:endParaRPr lang="tr-TR" sz="1600" b="1" dirty="0"/>
          </a:p>
          <a:p>
            <a:r>
              <a:rPr lang="tr-TR" sz="1600" b="1" dirty="0"/>
              <a:t>Erkeklerle özdeşleştiği düşünülen meslekler için ayırt edici olarak kadın kelimesini kullanmayarak, her iki cinsin de bu mesleği icra edebileceği fikri normalleştirilebilir</a:t>
            </a:r>
            <a:r>
              <a:rPr lang="tr-TR" sz="1600" b="1" dirty="0" smtClean="0"/>
              <a:t>.</a:t>
            </a:r>
          </a:p>
          <a:p>
            <a:r>
              <a:rPr lang="tr-TR" sz="1600" b="1" dirty="0" smtClean="0"/>
              <a:t> </a:t>
            </a:r>
            <a:endParaRPr lang="tr-TR" sz="1600" b="1" dirty="0"/>
          </a:p>
          <a:p>
            <a:r>
              <a:rPr lang="tr-TR" sz="1600" b="1" dirty="0"/>
              <a:t>Kadın kelimesinin olumsuz bir anlamı olmadığı içselleştirilerek, cinsiyet ve hitap karmaşasına düşmeden bu kelime kullanılabilir. </a:t>
            </a:r>
          </a:p>
        </p:txBody>
      </p:sp>
    </p:spTree>
    <p:extLst>
      <p:ext uri="{BB962C8B-B14F-4D97-AF65-F5344CB8AC3E}">
        <p14:creationId xmlns:p14="http://schemas.microsoft.com/office/powerpoint/2010/main" val="348194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813750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77333" y="2160589"/>
            <a:ext cx="8944461" cy="3880773"/>
          </a:xfrm>
        </p:spPr>
        <p:txBody>
          <a:bodyPr/>
          <a:lstStyle/>
          <a:p>
            <a:r>
              <a:rPr lang="tr-TR" dirty="0" smtClean="0"/>
              <a:t>Video «Bizim Ailede Olmaz» </a:t>
            </a:r>
            <a:r>
              <a:rPr lang="tr-TR" dirty="0" smtClean="0">
                <a:hlinkClick r:id="rId2"/>
              </a:rPr>
              <a:t>https</a:t>
            </a:r>
            <a:r>
              <a:rPr lang="tr-TR" dirty="0">
                <a:hlinkClick r:id="rId2"/>
              </a:rPr>
              <a:t>://</a:t>
            </a:r>
            <a:r>
              <a:rPr lang="tr-TR" dirty="0" smtClean="0">
                <a:hlinkClick r:id="rId2"/>
              </a:rPr>
              <a:t>www.youtube.com/watch?v=XaXuRWAt03g</a:t>
            </a:r>
            <a:endParaRPr lang="tr-TR" dirty="0" smtClean="0"/>
          </a:p>
          <a:p>
            <a:r>
              <a:rPr lang="tr-TR" dirty="0">
                <a:solidFill>
                  <a:schemeClr val="tx1"/>
                </a:solidFill>
                <a:hlinkClick r:id="rId3"/>
              </a:rPr>
              <a:t>https://</a:t>
            </a:r>
            <a:r>
              <a:rPr lang="tr-TR" dirty="0" smtClean="0">
                <a:solidFill>
                  <a:schemeClr val="tx1"/>
                </a:solidFill>
                <a:hlinkClick r:id="rId3"/>
              </a:rPr>
              <a:t>vatandas.jandarma.gov.tr/KYSOP/uzaktan_egitim/Documents/1%20TCE.pdf</a:t>
            </a:r>
            <a:endParaRPr lang="tr-TR" dirty="0" smtClean="0">
              <a:solidFill>
                <a:schemeClr val="tx1"/>
              </a:solidFill>
            </a:endParaRPr>
          </a:p>
          <a:p>
            <a:r>
              <a:rPr lang="tr-TR" dirty="0"/>
              <a:t>http://www.hisam.hacettepe.edu.tr/ismeslekhastaliklari/94AyseAkin.pdf </a:t>
            </a:r>
            <a:endParaRPr lang="tr-TR" dirty="0" smtClean="0"/>
          </a:p>
          <a:p>
            <a:r>
              <a:rPr lang="tr-TR" dirty="0" smtClean="0"/>
              <a:t>«Toplumsal Cinsiyete Duyarlı İletişim Rehberi», Birleşmiş Milletler Kalkınma Programı(UNDP),Türkiye-2019</a:t>
            </a:r>
          </a:p>
          <a:p>
            <a:r>
              <a:rPr lang="tr-TR" dirty="0"/>
              <a:t>http://www.ekevakademi.org/Makaleler/132721677_05%20Ibrahim%20AKKAS.pdf</a:t>
            </a:r>
          </a:p>
          <a:p>
            <a:endParaRPr lang="tr-TR" dirty="0"/>
          </a:p>
          <a:p>
            <a:pPr marL="0" indent="0">
              <a:buNone/>
            </a:pPr>
            <a:r>
              <a:rPr lang="tr-TR" dirty="0"/>
              <a:t> </a:t>
            </a:r>
          </a:p>
        </p:txBody>
      </p:sp>
    </p:spTree>
    <p:extLst>
      <p:ext uri="{BB962C8B-B14F-4D97-AF65-F5344CB8AC3E}">
        <p14:creationId xmlns:p14="http://schemas.microsoft.com/office/powerpoint/2010/main" val="444434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BİYOLOJİK CİNSİYET</a:t>
            </a:r>
            <a:br>
              <a:rPr lang="tr-TR" b="1" dirty="0"/>
            </a:br>
            <a:endParaRPr lang="tr-TR" b="1" dirty="0"/>
          </a:p>
        </p:txBody>
      </p:sp>
      <p:pic>
        <p:nvPicPr>
          <p:cNvPr id="4" name="İçerik Yer Tutucusu 3"/>
          <p:cNvPicPr>
            <a:picLocks noGrp="1" noChangeAspect="1"/>
          </p:cNvPicPr>
          <p:nvPr>
            <p:ph idx="1"/>
          </p:nvPr>
        </p:nvPicPr>
        <p:blipFill rotWithShape="1">
          <a:blip r:embed="rId2"/>
          <a:srcRect b="68103"/>
          <a:stretch/>
        </p:blipFill>
        <p:spPr>
          <a:xfrm>
            <a:off x="584242" y="1723618"/>
            <a:ext cx="5611476" cy="1238067"/>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772" y="4075703"/>
            <a:ext cx="3172994" cy="211436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198" y="455851"/>
            <a:ext cx="3697343" cy="22410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Metin kutusu 6"/>
          <p:cNvSpPr txBox="1"/>
          <p:nvPr/>
        </p:nvSpPr>
        <p:spPr>
          <a:xfrm>
            <a:off x="4191674" y="4948221"/>
            <a:ext cx="3042606" cy="369332"/>
          </a:xfrm>
          <a:prstGeom prst="rect">
            <a:avLst/>
          </a:prstGeom>
          <a:noFill/>
        </p:spPr>
        <p:txBody>
          <a:bodyPr wrap="square" rtlCol="0">
            <a:spAutoFit/>
          </a:bodyPr>
          <a:lstStyle/>
          <a:p>
            <a:r>
              <a:rPr lang="tr-TR" dirty="0" smtClean="0"/>
              <a:t>DOĞUŞTANDIR</a:t>
            </a:r>
            <a:endParaRPr lang="tr-TR" dirty="0"/>
          </a:p>
        </p:txBody>
      </p:sp>
      <p:sp>
        <p:nvSpPr>
          <p:cNvPr id="8" name="Metin kutusu 7"/>
          <p:cNvSpPr txBox="1"/>
          <p:nvPr/>
        </p:nvSpPr>
        <p:spPr>
          <a:xfrm rot="21326943">
            <a:off x="8484194" y="2946584"/>
            <a:ext cx="1788558" cy="369332"/>
          </a:xfrm>
          <a:prstGeom prst="rect">
            <a:avLst/>
          </a:prstGeom>
          <a:noFill/>
        </p:spPr>
        <p:txBody>
          <a:bodyPr wrap="square" rtlCol="0">
            <a:spAutoFit/>
          </a:bodyPr>
          <a:lstStyle/>
          <a:p>
            <a:r>
              <a:rPr lang="tr-TR" dirty="0" smtClean="0"/>
              <a:t>EVRENSELDİR</a:t>
            </a:r>
            <a:endParaRPr lang="tr-TR" dirty="0"/>
          </a:p>
        </p:txBody>
      </p:sp>
    </p:spTree>
    <p:extLst>
      <p:ext uri="{BB962C8B-B14F-4D97-AF65-F5344CB8AC3E}">
        <p14:creationId xmlns:p14="http://schemas.microsoft.com/office/powerpoint/2010/main" val="107845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609600"/>
            <a:ext cx="9364441" cy="1320800"/>
          </a:xfrm>
        </p:spPr>
        <p:txBody>
          <a:bodyPr>
            <a:normAutofit/>
          </a:bodyPr>
          <a:lstStyle/>
          <a:p>
            <a:r>
              <a:rPr lang="tr-TR" dirty="0" smtClean="0"/>
              <a:t>										</a:t>
            </a:r>
            <a:r>
              <a:rPr lang="tr-TR" b="1" dirty="0" smtClean="0"/>
              <a:t>TOPLUMSAL </a:t>
            </a:r>
            <a:r>
              <a:rPr lang="tr-TR" b="1" dirty="0"/>
              <a:t>CİNSİYET</a:t>
            </a:r>
            <a:r>
              <a:rPr lang="tr-TR" dirty="0"/>
              <a:t/>
            </a:r>
            <a:br>
              <a:rPr lang="tr-TR" dirty="0"/>
            </a:br>
            <a:endParaRPr lang="tr-TR" dirty="0"/>
          </a:p>
        </p:txBody>
      </p:sp>
      <p:sp>
        <p:nvSpPr>
          <p:cNvPr id="3" name="İçerik Yer Tutucusu 2"/>
          <p:cNvSpPr>
            <a:spLocks noGrp="1"/>
          </p:cNvSpPr>
          <p:nvPr>
            <p:ph idx="1"/>
          </p:nvPr>
        </p:nvSpPr>
        <p:spPr>
          <a:xfrm>
            <a:off x="677333" y="2326844"/>
            <a:ext cx="6435566" cy="3880773"/>
          </a:xfrm>
        </p:spPr>
        <p:txBody>
          <a:bodyPr>
            <a:normAutofit lnSpcReduction="10000"/>
          </a:bodyPr>
          <a:lstStyle/>
          <a:p>
            <a:r>
              <a:rPr lang="tr-TR" dirty="0"/>
              <a:t>Toplumsal cinsiyet bizim biyolojik cinsiyetimize dayanarak toplumun kadın ve erkek için ürettiği farklılıklardır.</a:t>
            </a:r>
          </a:p>
          <a:p>
            <a:r>
              <a:rPr lang="tr-TR" dirty="0"/>
              <a:t>Hepimiz dünyaya kız ya da erkek bebekler olarak geliriz; ailemiz ve toplum bize nasıl kadın ya da erkek olacağımızı öğretir</a:t>
            </a:r>
            <a:r>
              <a:rPr lang="tr-TR" dirty="0" smtClean="0"/>
              <a:t>.</a:t>
            </a:r>
          </a:p>
          <a:p>
            <a:r>
              <a:rPr lang="tr-TR" dirty="0"/>
              <a:t>Farklı oyunlar, farklı oyuncaklar ile farklı toplumsal rollere hazırlanırız…</a:t>
            </a:r>
          </a:p>
          <a:p>
            <a:r>
              <a:rPr lang="tr-TR" dirty="0" smtClean="0"/>
              <a:t>Bu roller toplumdan topluma değişiklik </a:t>
            </a:r>
            <a:r>
              <a:rPr lang="tr-TR" dirty="0"/>
              <a:t>gösterebilir. </a:t>
            </a:r>
            <a:r>
              <a:rPr lang="tr-TR" b="1" dirty="0"/>
              <a:t>Çin’in Kızlar Ülkesi olarak da bilinen Moso </a:t>
            </a:r>
            <a:r>
              <a:rPr lang="tr-TR" b="1" dirty="0" smtClean="0"/>
              <a:t>bölgesinde kız çocukları </a:t>
            </a:r>
            <a:r>
              <a:rPr lang="tr-TR" b="1" dirty="0"/>
              <a:t>erkeklerden daha </a:t>
            </a:r>
            <a:r>
              <a:rPr lang="tr-TR" b="1" dirty="0" smtClean="0"/>
              <a:t>değerlidir, evlilik </a:t>
            </a:r>
            <a:r>
              <a:rPr lang="tr-TR" b="1" dirty="0"/>
              <a:t>kurumuna olumsuz </a:t>
            </a:r>
            <a:r>
              <a:rPr lang="tr-TR" b="1" dirty="0" smtClean="0"/>
              <a:t>bakılır, </a:t>
            </a:r>
            <a:r>
              <a:rPr lang="tr-TR" b="1" dirty="0"/>
              <a:t>dillerinde ‘baba’ diye bir </a:t>
            </a:r>
            <a:r>
              <a:rPr lang="tr-TR" b="1" dirty="0" smtClean="0"/>
              <a:t>sözcük yoktur.</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98" y="-2793"/>
            <a:ext cx="4011043" cy="1933193"/>
          </a:xfrm>
          <a:prstGeom prst="rect">
            <a:avLst/>
          </a:prstGeom>
          <a:ln>
            <a:noFill/>
          </a:ln>
          <a:effectLst>
            <a:outerShdw blurRad="292100" dist="139700" dir="2700000" algn="tl" rotWithShape="0">
              <a:srgbClr val="333333">
                <a:alpha val="65000"/>
              </a:srgbClr>
            </a:outerShdw>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758" y="3279311"/>
            <a:ext cx="3975860" cy="21156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7918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descr="toplumsal cinsiyet eşitliği - PowerPoint (Ürün Etkinleştirilemedi)"/>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9994" t="22307" r="3752" b="8894"/>
          <a:stretch/>
        </p:blipFill>
        <p:spPr>
          <a:xfrm>
            <a:off x="0" y="0"/>
            <a:ext cx="12192000" cy="6858000"/>
          </a:xfrm>
        </p:spPr>
      </p:pic>
    </p:spTree>
    <p:extLst>
      <p:ext uri="{BB962C8B-B14F-4D97-AF65-F5344CB8AC3E}">
        <p14:creationId xmlns:p14="http://schemas.microsoft.com/office/powerpoint/2010/main" val="1333987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Toplumsal Cinsiyet Rollerini Etkileyen Faktörler</a:t>
            </a:r>
          </a:p>
        </p:txBody>
      </p:sp>
      <p:pic>
        <p:nvPicPr>
          <p:cNvPr id="5" name="Resim 4"/>
          <p:cNvPicPr>
            <a:picLocks noChangeAspect="1"/>
          </p:cNvPicPr>
          <p:nvPr/>
        </p:nvPicPr>
        <p:blipFill>
          <a:blip r:embed="rId2"/>
          <a:stretch>
            <a:fillRect/>
          </a:stretch>
        </p:blipFill>
        <p:spPr>
          <a:xfrm>
            <a:off x="3063245" y="1773881"/>
            <a:ext cx="4620339" cy="4718050"/>
          </a:xfrm>
          <a:prstGeom prst="rect">
            <a:avLst/>
          </a:prstGeom>
        </p:spPr>
      </p:pic>
    </p:spTree>
    <p:extLst>
      <p:ext uri="{BB962C8B-B14F-4D97-AF65-F5344CB8AC3E}">
        <p14:creationId xmlns:p14="http://schemas.microsoft.com/office/powerpoint/2010/main" val="99639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35177" y="320805"/>
            <a:ext cx="6291905" cy="1320800"/>
          </a:xfrm>
        </p:spPr>
        <p:txBody>
          <a:bodyPr>
            <a:normAutofit fontScale="90000"/>
          </a:bodyPr>
          <a:lstStyle/>
          <a:p>
            <a:r>
              <a:rPr lang="tr-TR" dirty="0"/>
              <a:t>Kadın ve erkek olmayı nasıl öğreniyoruz?</a:t>
            </a:r>
            <a:br>
              <a:rPr lang="tr-TR" dirty="0"/>
            </a:br>
            <a:endParaRPr lang="tr-TR" dirty="0"/>
          </a:p>
        </p:txBody>
      </p:sp>
      <p:sp>
        <p:nvSpPr>
          <p:cNvPr id="3" name="İçerik Yer Tutucusu 2"/>
          <p:cNvSpPr>
            <a:spLocks noGrp="1"/>
          </p:cNvSpPr>
          <p:nvPr>
            <p:ph idx="1"/>
          </p:nvPr>
        </p:nvSpPr>
        <p:spPr>
          <a:xfrm>
            <a:off x="807308" y="2547767"/>
            <a:ext cx="8583828" cy="3880773"/>
          </a:xfrm>
        </p:spPr>
        <p:txBody>
          <a:bodyPr>
            <a:normAutofit fontScale="92500" lnSpcReduction="20000"/>
          </a:bodyPr>
          <a:lstStyle/>
          <a:p>
            <a:pPr marL="0" indent="0">
              <a:buNone/>
            </a:pPr>
            <a:r>
              <a:rPr lang="tr-TR" sz="3200" dirty="0"/>
              <a:t>Bireyin içinde yaşadığı toplumun kültürü; </a:t>
            </a:r>
            <a:r>
              <a:rPr lang="tr-TR" sz="3200" dirty="0" smtClean="0"/>
              <a:t>bir </a:t>
            </a:r>
            <a:r>
              <a:rPr lang="tr-TR" sz="3200" dirty="0"/>
              <a:t>kadın ve erkeğin </a:t>
            </a:r>
            <a:endParaRPr lang="tr-TR" sz="3200" dirty="0" smtClean="0"/>
          </a:p>
          <a:p>
            <a:r>
              <a:rPr lang="tr-TR" sz="3200" dirty="0" smtClean="0"/>
              <a:t>nasıl </a:t>
            </a:r>
            <a:r>
              <a:rPr lang="tr-TR" sz="3200" dirty="0"/>
              <a:t>davranacağı, </a:t>
            </a:r>
            <a:endParaRPr lang="tr-TR" sz="3200" dirty="0" smtClean="0"/>
          </a:p>
          <a:p>
            <a:r>
              <a:rPr lang="tr-TR" sz="3200" dirty="0" smtClean="0"/>
              <a:t>nasıl </a:t>
            </a:r>
            <a:r>
              <a:rPr lang="tr-TR" sz="3200" dirty="0"/>
              <a:t>düşüneceği </a:t>
            </a:r>
          </a:p>
          <a:p>
            <a:r>
              <a:rPr lang="tr-TR" sz="3200" dirty="0" smtClean="0"/>
              <a:t>nasıl </a:t>
            </a:r>
            <a:r>
              <a:rPr lang="tr-TR" sz="3200" dirty="0"/>
              <a:t>hareket edeceğine </a:t>
            </a:r>
            <a:endParaRPr lang="tr-TR" sz="3200" dirty="0" smtClean="0"/>
          </a:p>
          <a:p>
            <a:pPr marL="0" indent="0">
              <a:buNone/>
            </a:pPr>
            <a:r>
              <a:rPr lang="tr-TR" sz="3200" dirty="0"/>
              <a:t>	</a:t>
            </a:r>
            <a:r>
              <a:rPr lang="tr-TR" sz="3200" dirty="0" smtClean="0"/>
              <a:t>ilişkin </a:t>
            </a:r>
            <a:r>
              <a:rPr lang="tr-TR" sz="3200" dirty="0"/>
              <a:t>beklentileri ortaya koyan, </a:t>
            </a:r>
            <a:r>
              <a:rPr lang="tr-TR" sz="3200" dirty="0" smtClean="0"/>
              <a:t>yani </a:t>
            </a:r>
            <a:r>
              <a:rPr lang="tr-TR" sz="3200" dirty="0"/>
              <a:t>kadın ve erkeği sosyal olarak yapılandıran özellikleri </a:t>
            </a:r>
            <a:r>
              <a:rPr lang="tr-TR" sz="3200" dirty="0" smtClean="0"/>
              <a:t>belirlemektedir. </a:t>
            </a:r>
            <a:endParaRPr lang="tr-TR" sz="3200" dirty="0"/>
          </a:p>
          <a:p>
            <a:endParaRPr lang="tr-TR" dirty="0"/>
          </a:p>
        </p:txBody>
      </p:sp>
      <p:pic>
        <p:nvPicPr>
          <p:cNvPr id="4" name="Resim 3"/>
          <p:cNvPicPr>
            <a:picLocks noChangeAspect="1"/>
          </p:cNvPicPr>
          <p:nvPr/>
        </p:nvPicPr>
        <p:blipFill>
          <a:blip r:embed="rId2"/>
          <a:stretch>
            <a:fillRect/>
          </a:stretch>
        </p:blipFill>
        <p:spPr>
          <a:xfrm rot="20213241">
            <a:off x="302904" y="515011"/>
            <a:ext cx="2430999" cy="16206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04568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stretch>
            <a:fillRect/>
          </a:stretch>
        </p:blipFill>
        <p:spPr>
          <a:xfrm>
            <a:off x="362465" y="2347784"/>
            <a:ext cx="9868929" cy="2726724"/>
          </a:xfrm>
          <a:prstGeom prst="rect">
            <a:avLst/>
          </a:prstGeom>
        </p:spPr>
      </p:pic>
    </p:spTree>
    <p:extLst>
      <p:ext uri="{BB962C8B-B14F-4D97-AF65-F5344CB8AC3E}">
        <p14:creationId xmlns:p14="http://schemas.microsoft.com/office/powerpoint/2010/main" val="3632891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275466" y="640006"/>
            <a:ext cx="6096000" cy="147732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r>
              <a:rPr lang="tr-TR" b="1" dirty="0"/>
              <a:t>Cinsiyete Dayalı İşbölümü</a:t>
            </a:r>
          </a:p>
          <a:p>
            <a:r>
              <a:rPr lang="tr-TR" dirty="0"/>
              <a:t>Kadınların ve erkeklerin ne yapması gerektiği veya neleri yapabilecekleri hakkında toplumda yaratılmış olan fikirlere ve değerlere dayanarak, </a:t>
            </a:r>
            <a:r>
              <a:rPr lang="tr-TR" dirty="0" smtClean="0"/>
              <a:t>kadınlara </a:t>
            </a:r>
            <a:r>
              <a:rPr lang="tr-TR" dirty="0"/>
              <a:t>ve erkeklere farklı roller, sorumluluklar ve görevler </a:t>
            </a:r>
            <a:r>
              <a:rPr lang="tr-TR" dirty="0" smtClean="0"/>
              <a:t>yüklenmesidir.</a:t>
            </a:r>
            <a:endParaRPr lang="tr-TR" dirty="0"/>
          </a:p>
        </p:txBody>
      </p:sp>
      <p:sp>
        <p:nvSpPr>
          <p:cNvPr id="6" name="Metin kutusu 5"/>
          <p:cNvSpPr txBox="1"/>
          <p:nvPr/>
        </p:nvSpPr>
        <p:spPr>
          <a:xfrm>
            <a:off x="2275466" y="2460647"/>
            <a:ext cx="6096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dirty="0" smtClean="0"/>
              <a:t>	Kadınların </a:t>
            </a:r>
            <a:r>
              <a:rPr lang="tr-TR" dirty="0"/>
              <a:t>erkeklere göre ikincil görülmesi </a:t>
            </a:r>
            <a:endParaRPr lang="tr-TR" dirty="0" smtClean="0"/>
          </a:p>
          <a:p>
            <a:pPr algn="ctr"/>
            <a:r>
              <a:rPr lang="tr-TR" b="1" dirty="0" smtClean="0"/>
              <a:t>TOPLUMSAL </a:t>
            </a:r>
            <a:r>
              <a:rPr lang="tr-TR" b="1" dirty="0"/>
              <a:t>CİNSİYET </a:t>
            </a:r>
            <a:r>
              <a:rPr lang="tr-TR" b="1" dirty="0" smtClean="0"/>
              <a:t>EŞİTSİZLİĞİDİR.</a:t>
            </a:r>
            <a:endParaRPr lang="tr-TR" b="1" dirty="0"/>
          </a:p>
        </p:txBody>
      </p:sp>
      <p:sp>
        <p:nvSpPr>
          <p:cNvPr id="7" name="Metin kutusu 6"/>
          <p:cNvSpPr txBox="1"/>
          <p:nvPr/>
        </p:nvSpPr>
        <p:spPr>
          <a:xfrm>
            <a:off x="2275466" y="3793605"/>
            <a:ext cx="60960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tr-TR" dirty="0"/>
              <a:t>Kadınların erkeklere göre ikincilleştirildiği, eşitsizliğe sebep olan söz ve davranışlara maruz bırakılması </a:t>
            </a:r>
            <a:r>
              <a:rPr lang="tr-TR" b="1" dirty="0"/>
              <a:t>CİNSİYETE DAYALI AYRIMCILIKTIR</a:t>
            </a:r>
            <a:r>
              <a:rPr lang="tr-TR" dirty="0"/>
              <a:t>. </a:t>
            </a:r>
          </a:p>
        </p:txBody>
      </p:sp>
      <p:sp>
        <p:nvSpPr>
          <p:cNvPr id="8" name="Metin kutusu 7"/>
          <p:cNvSpPr txBox="1"/>
          <p:nvPr/>
        </p:nvSpPr>
        <p:spPr>
          <a:xfrm>
            <a:off x="946769" y="5543044"/>
            <a:ext cx="8464269" cy="954107"/>
          </a:xfrm>
          <a:prstGeom prst="rect">
            <a:avLst/>
          </a:prstGeom>
          <a:noFill/>
        </p:spPr>
        <p:txBody>
          <a:bodyPr wrap="square" rtlCol="0">
            <a:spAutoFit/>
          </a:bodyPr>
          <a:lstStyle/>
          <a:p>
            <a:pPr algn="ctr"/>
            <a:r>
              <a:rPr lang="tr-TR" sz="2800" dirty="0">
                <a:solidFill>
                  <a:srgbClr val="C00000"/>
                </a:solidFill>
              </a:rPr>
              <a:t>CİNSİYET EŞİTSİZLİĞİ, GENELLİKLE CİNSİYETE DAYALI İŞBÖLÜMÜNÜN SONUCUDUR.</a:t>
            </a:r>
          </a:p>
        </p:txBody>
      </p:sp>
    </p:spTree>
    <p:extLst>
      <p:ext uri="{BB962C8B-B14F-4D97-AF65-F5344CB8AC3E}">
        <p14:creationId xmlns:p14="http://schemas.microsoft.com/office/powerpoint/2010/main" val="2254221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endParaRPr lang="tr-TR" dirty="0"/>
          </a:p>
        </p:txBody>
      </p:sp>
      <p:sp>
        <p:nvSpPr>
          <p:cNvPr id="3" name="İçerik Yer Tutucusu 2"/>
          <p:cNvSpPr>
            <a:spLocks noGrp="1"/>
          </p:cNvSpPr>
          <p:nvPr>
            <p:ph idx="1"/>
          </p:nvPr>
        </p:nvSpPr>
        <p:spPr>
          <a:xfrm>
            <a:off x="677334" y="1310911"/>
            <a:ext cx="8596668" cy="4730452"/>
          </a:xfrm>
        </p:spPr>
        <p:txBody>
          <a:bodyPr>
            <a:normAutofit/>
          </a:bodyPr>
          <a:lstStyle/>
          <a:p>
            <a:endParaRPr lang="tr-TR" dirty="0" smtClean="0"/>
          </a:p>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3946026311"/>
              </p:ext>
            </p:extLst>
          </p:nvPr>
        </p:nvGraphicFramePr>
        <p:xfrm>
          <a:off x="0" y="0"/>
          <a:ext cx="12192000" cy="12858748"/>
        </p:xfrm>
        <a:graphic>
          <a:graphicData uri="http://schemas.openxmlformats.org/drawingml/2006/table">
            <a:tbl>
              <a:tblPr firstRow="1" bandRow="1">
                <a:tableStyleId>{5C22544A-7EE6-4342-B048-85BDC9FD1C3A}</a:tableStyleId>
              </a:tblPr>
              <a:tblGrid>
                <a:gridCol w="6096000"/>
                <a:gridCol w="6096000"/>
              </a:tblGrid>
              <a:tr h="857250">
                <a:tc>
                  <a:txBody>
                    <a:bodyPr/>
                    <a:lstStyle/>
                    <a:p>
                      <a:r>
                        <a:rPr lang="tr-TR" dirty="0" smtClean="0"/>
                        <a:t>KADINLARA DAİR TOPLUMSAL İNANIŞLAR</a:t>
                      </a:r>
                    </a:p>
                    <a:p>
                      <a:endParaRPr lang="tr-TR" dirty="0"/>
                    </a:p>
                  </a:txBody>
                  <a:tcPr/>
                </a:tc>
                <a:tc>
                  <a:txBody>
                    <a:bodyPr/>
                    <a:lstStyle/>
                    <a:p>
                      <a:r>
                        <a:rPr lang="tr-TR" dirty="0" smtClean="0"/>
                        <a:t>ERKEKLERE DAİR TOPLUMSAL İNANIŞLAR</a:t>
                      </a:r>
                    </a:p>
                    <a:p>
                      <a:endParaRPr lang="tr-TR" dirty="0"/>
                    </a:p>
                  </a:txBody>
                  <a:tcPr/>
                </a:tc>
              </a:tr>
              <a:tr h="6000749">
                <a:tc>
                  <a:txBody>
                    <a:bodyPr/>
                    <a:lstStyle/>
                    <a:p>
                      <a:pPr marL="285750" indent="-285750">
                        <a:buFont typeface="Wingdings" panose="05000000000000000000" pitchFamily="2" charset="2"/>
                        <a:buChar char="Ø"/>
                      </a:pPr>
                      <a:r>
                        <a:rPr lang="tr-TR" sz="2000" b="1" dirty="0" smtClean="0"/>
                        <a:t>Sevecendir</a:t>
                      </a:r>
                    </a:p>
                    <a:p>
                      <a:pPr marL="285750" indent="-285750">
                        <a:buFont typeface="Wingdings" panose="05000000000000000000" pitchFamily="2" charset="2"/>
                        <a:buChar char="Ø"/>
                      </a:pPr>
                      <a:r>
                        <a:rPr lang="tr-TR" sz="2000" b="1" dirty="0" smtClean="0"/>
                        <a:t>Duygusaldır</a:t>
                      </a:r>
                    </a:p>
                    <a:p>
                      <a:pPr marL="285750" indent="-285750">
                        <a:buFont typeface="Wingdings" panose="05000000000000000000" pitchFamily="2" charset="2"/>
                        <a:buChar char="Ø"/>
                      </a:pPr>
                      <a:r>
                        <a:rPr lang="tr-TR" sz="2000" b="1" dirty="0" smtClean="0"/>
                        <a:t>Uysaldır</a:t>
                      </a:r>
                    </a:p>
                    <a:p>
                      <a:pPr marL="285750" indent="-285750">
                        <a:buFont typeface="Wingdings" panose="05000000000000000000" pitchFamily="2" charset="2"/>
                        <a:buChar char="Ø"/>
                      </a:pPr>
                      <a:r>
                        <a:rPr lang="tr-TR" sz="2000" b="1" dirty="0" smtClean="0"/>
                        <a:t>Naziktir</a:t>
                      </a:r>
                    </a:p>
                    <a:p>
                      <a:pPr marL="285750" indent="-285750">
                        <a:buFont typeface="Wingdings" panose="05000000000000000000" pitchFamily="2" charset="2"/>
                        <a:buChar char="Ø"/>
                      </a:pPr>
                      <a:r>
                        <a:rPr lang="tr-TR" sz="2000" b="1" dirty="0" smtClean="0"/>
                        <a:t>Korunmaya  muhtaçtır</a:t>
                      </a:r>
                    </a:p>
                    <a:p>
                      <a:pPr marL="285750" indent="-285750">
                        <a:buFont typeface="Wingdings" panose="05000000000000000000" pitchFamily="2" charset="2"/>
                        <a:buChar char="Ø"/>
                      </a:pPr>
                      <a:r>
                        <a:rPr lang="tr-TR" sz="2000" b="1" dirty="0" smtClean="0"/>
                        <a:t> Zayıftır</a:t>
                      </a:r>
                    </a:p>
                    <a:p>
                      <a:pPr marL="285750" indent="-285750">
                        <a:buFont typeface="Wingdings" panose="05000000000000000000" pitchFamily="2" charset="2"/>
                        <a:buChar char="Ø"/>
                      </a:pPr>
                      <a:r>
                        <a:rPr lang="tr-TR" sz="2000" b="1" dirty="0" smtClean="0"/>
                        <a:t>Fedakârdır</a:t>
                      </a:r>
                    </a:p>
                    <a:p>
                      <a:pPr marL="285750" indent="-285750">
                        <a:buFont typeface="Wingdings" panose="05000000000000000000" pitchFamily="2" charset="2"/>
                        <a:buChar char="Ø"/>
                      </a:pPr>
                      <a:r>
                        <a:rPr lang="tr-TR" sz="2000" b="1" dirty="0" smtClean="0"/>
                        <a:t>Ayrıntıcıdır</a:t>
                      </a:r>
                    </a:p>
                    <a:p>
                      <a:pPr marL="285750" indent="-285750">
                        <a:buFont typeface="Wingdings" panose="05000000000000000000" pitchFamily="2" charset="2"/>
                        <a:buChar char="Ø"/>
                      </a:pPr>
                      <a:r>
                        <a:rPr lang="tr-TR" sz="2000" b="1" dirty="0" smtClean="0"/>
                        <a:t>Gevezedir, dırdırcıdır</a:t>
                      </a:r>
                    </a:p>
                    <a:p>
                      <a:pPr marL="285750" indent="-285750">
                        <a:buFont typeface="Wingdings" panose="05000000000000000000" pitchFamily="2" charset="2"/>
                        <a:buChar char="Ø"/>
                      </a:pPr>
                      <a:r>
                        <a:rPr lang="tr-TR" sz="2000" b="1" dirty="0" smtClean="0"/>
                        <a:t>Sık sık ağlar</a:t>
                      </a:r>
                    </a:p>
                    <a:p>
                      <a:pPr marL="285750" indent="-285750">
                        <a:buFont typeface="Wingdings" panose="05000000000000000000" pitchFamily="2" charset="2"/>
                        <a:buChar char="Ø"/>
                      </a:pPr>
                      <a:r>
                        <a:rPr lang="tr-TR" sz="2000" b="1" dirty="0" smtClean="0"/>
                        <a:t>Etkilenmeye açıktır</a:t>
                      </a:r>
                    </a:p>
                    <a:p>
                      <a:pPr marL="285750" indent="-285750">
                        <a:buFont typeface="Wingdings" panose="05000000000000000000" pitchFamily="2" charset="2"/>
                        <a:buChar char="Ø"/>
                      </a:pPr>
                      <a:r>
                        <a:rPr lang="tr-TR" sz="2000" b="1" dirty="0" smtClean="0"/>
                        <a:t>Basit düşünür, komplike şeylere aklı ermez</a:t>
                      </a:r>
                    </a:p>
                    <a:p>
                      <a:pPr marL="285750" indent="-285750">
                        <a:buFont typeface="Wingdings" panose="05000000000000000000" pitchFamily="2" charset="2"/>
                        <a:buChar char="Ø"/>
                      </a:pPr>
                      <a:r>
                        <a:rPr lang="tr-TR" sz="2000" b="1" dirty="0" smtClean="0"/>
                        <a:t>Tek eşliliğe yatkındır</a:t>
                      </a:r>
                    </a:p>
                    <a:p>
                      <a:pPr marL="285750" indent="-285750">
                        <a:buFont typeface="Wingdings" panose="05000000000000000000" pitchFamily="2" charset="2"/>
                        <a:buChar char="Ø"/>
                      </a:pPr>
                      <a:r>
                        <a:rPr lang="tr-TR" sz="2000" b="1" dirty="0" smtClean="0"/>
                        <a:t>Dikkati insanlar ve ilişkilere yöneliktir</a:t>
                      </a:r>
                    </a:p>
                    <a:p>
                      <a:pPr marL="285750" indent="-285750">
                        <a:buFont typeface="Wingdings" panose="05000000000000000000" pitchFamily="2" charset="2"/>
                        <a:buChar char="Ø"/>
                      </a:pPr>
                      <a:r>
                        <a:rPr lang="tr-TR" sz="2000" b="1" dirty="0" smtClean="0"/>
                        <a:t>Dedikoducudur...gibi</a:t>
                      </a:r>
                    </a:p>
                    <a:p>
                      <a:endParaRPr lang="tr-TR" sz="2000" dirty="0"/>
                    </a:p>
                  </a:txBody>
                  <a:tcPr/>
                </a:tc>
                <a:tc>
                  <a:txBody>
                    <a:bodyPr/>
                    <a:lstStyle/>
                    <a:p>
                      <a:pPr marL="342900" indent="-342900">
                        <a:buFont typeface="Wingdings" panose="05000000000000000000" pitchFamily="2" charset="2"/>
                        <a:buChar char="Ø"/>
                      </a:pPr>
                      <a:r>
                        <a:rPr lang="tr-TR" sz="2000" b="1" dirty="0" smtClean="0"/>
                        <a:t>Saldırgandır</a:t>
                      </a:r>
                    </a:p>
                    <a:p>
                      <a:pPr marL="342900" indent="-342900">
                        <a:buFont typeface="Wingdings" panose="05000000000000000000" pitchFamily="2" charset="2"/>
                        <a:buChar char="Ø"/>
                      </a:pPr>
                      <a:r>
                        <a:rPr lang="tr-TR" sz="2000" b="1" dirty="0" smtClean="0"/>
                        <a:t>Akılcıdır</a:t>
                      </a:r>
                    </a:p>
                    <a:p>
                      <a:pPr marL="342900" indent="-342900">
                        <a:buFont typeface="Wingdings" panose="05000000000000000000" pitchFamily="2" charset="2"/>
                        <a:buChar char="Ø"/>
                      </a:pPr>
                      <a:r>
                        <a:rPr lang="tr-TR" sz="2000" b="1" dirty="0" smtClean="0"/>
                        <a:t>Kolay sinirlenir</a:t>
                      </a:r>
                    </a:p>
                    <a:p>
                      <a:pPr marL="342900" indent="-342900">
                        <a:buFont typeface="Wingdings" panose="05000000000000000000" pitchFamily="2" charset="2"/>
                        <a:buChar char="Ø"/>
                      </a:pPr>
                      <a:r>
                        <a:rPr lang="tr-TR" sz="2000" b="1" dirty="0" smtClean="0"/>
                        <a:t>Koruyucudur</a:t>
                      </a:r>
                    </a:p>
                    <a:p>
                      <a:pPr marL="342900" indent="-342900">
                        <a:buFont typeface="Wingdings" panose="05000000000000000000" pitchFamily="2" charset="2"/>
                        <a:buChar char="Ø"/>
                      </a:pPr>
                      <a:r>
                        <a:rPr lang="tr-TR" sz="2000" b="1" dirty="0" smtClean="0"/>
                        <a:t>Güçlüdür</a:t>
                      </a:r>
                    </a:p>
                    <a:p>
                      <a:pPr marL="342900" indent="-342900">
                        <a:buFont typeface="Wingdings" panose="05000000000000000000" pitchFamily="2" charset="2"/>
                        <a:buChar char="Ø"/>
                      </a:pPr>
                      <a:r>
                        <a:rPr lang="tr-TR" sz="2000" b="1" dirty="0" smtClean="0"/>
                        <a:t>Serttir</a:t>
                      </a:r>
                    </a:p>
                    <a:p>
                      <a:pPr marL="342900" indent="-342900">
                        <a:buFont typeface="Wingdings" panose="05000000000000000000" pitchFamily="2" charset="2"/>
                        <a:buChar char="Ø"/>
                      </a:pPr>
                      <a:r>
                        <a:rPr lang="tr-TR" sz="2000" b="1" dirty="0" smtClean="0"/>
                        <a:t>Soyut düşünme</a:t>
                      </a:r>
                      <a:r>
                        <a:rPr lang="tr-TR" sz="2000" b="1" baseline="0" dirty="0" smtClean="0"/>
                        <a:t> </a:t>
                      </a:r>
                      <a:r>
                        <a:rPr lang="tr-TR" sz="2000" b="1" dirty="0" smtClean="0"/>
                        <a:t>yeteneği yüksektir</a:t>
                      </a:r>
                    </a:p>
                    <a:p>
                      <a:pPr marL="342900" indent="-342900">
                        <a:buFont typeface="Wingdings" panose="05000000000000000000" pitchFamily="2" charset="2"/>
                        <a:buChar char="Ø"/>
                      </a:pPr>
                      <a:r>
                        <a:rPr lang="tr-TR" sz="2000" b="1" dirty="0" smtClean="0"/>
                        <a:t>Sorumluluk sahibidir</a:t>
                      </a:r>
                    </a:p>
                    <a:p>
                      <a:pPr marL="342900" indent="-342900">
                        <a:buFont typeface="Wingdings" panose="05000000000000000000" pitchFamily="2" charset="2"/>
                        <a:buChar char="Ø"/>
                      </a:pPr>
                      <a:r>
                        <a:rPr lang="tr-TR" sz="2000" b="1" dirty="0" smtClean="0"/>
                        <a:t>Duygularını göstermez, ağlamaz</a:t>
                      </a:r>
                    </a:p>
                    <a:p>
                      <a:pPr marL="342900" indent="-342900">
                        <a:buFont typeface="Wingdings" panose="05000000000000000000" pitchFamily="2" charset="2"/>
                        <a:buChar char="Ø"/>
                      </a:pPr>
                      <a:r>
                        <a:rPr lang="tr-TR" sz="2000" b="1" dirty="0" smtClean="0"/>
                        <a:t>Etkilenmesi zordur, kararlıdır</a:t>
                      </a:r>
                    </a:p>
                    <a:p>
                      <a:pPr marL="342900" indent="-342900">
                        <a:buFont typeface="Wingdings" panose="05000000000000000000" pitchFamily="2" charset="2"/>
                        <a:buChar char="Ø"/>
                      </a:pPr>
                      <a:r>
                        <a:rPr lang="tr-TR" sz="2000" b="1" dirty="0" smtClean="0"/>
                        <a:t>Zihinsel yaratıcılığı yüksektir</a:t>
                      </a:r>
                    </a:p>
                    <a:p>
                      <a:pPr marL="342900" indent="-342900">
                        <a:buFont typeface="Wingdings" panose="05000000000000000000" pitchFamily="2" charset="2"/>
                        <a:buChar char="Ø"/>
                      </a:pPr>
                      <a:r>
                        <a:rPr lang="tr-TR" sz="2000" b="1" dirty="0" smtClean="0"/>
                        <a:t>Çok eşliliğe yatkındır</a:t>
                      </a:r>
                    </a:p>
                    <a:p>
                      <a:pPr marL="342900" indent="-342900">
                        <a:buFont typeface="Wingdings" panose="05000000000000000000" pitchFamily="2" charset="2"/>
                        <a:buChar char="Ø"/>
                      </a:pPr>
                      <a:r>
                        <a:rPr lang="tr-TR" sz="2000" b="1" dirty="0" smtClean="0"/>
                        <a:t>Teknolojiye ve nesnelere ilgi duyar</a:t>
                      </a:r>
                    </a:p>
                    <a:p>
                      <a:pPr marL="342900" indent="-342900">
                        <a:buFont typeface="Wingdings" panose="05000000000000000000" pitchFamily="2" charset="2"/>
                        <a:buChar char="Ø"/>
                      </a:pPr>
                      <a:r>
                        <a:rPr lang="tr-TR" sz="2000" b="1" dirty="0" smtClean="0"/>
                        <a:t>Dedikodu yapmaz...gibi</a:t>
                      </a:r>
                    </a:p>
                    <a:p>
                      <a:pPr marL="285750" indent="-285750">
                        <a:buFont typeface="Wingdings" panose="05000000000000000000" pitchFamily="2" charset="2"/>
                        <a:buChar char="Ø"/>
                      </a:pPr>
                      <a:endParaRPr lang="tr-TR" dirty="0" smtClean="0"/>
                    </a:p>
                    <a:p>
                      <a:pPr marL="0" indent="0">
                        <a:buFont typeface="Wingdings" panose="05000000000000000000" pitchFamily="2" charset="2"/>
                        <a:buNone/>
                      </a:pPr>
                      <a:endParaRPr lang="tr-TR" dirty="0"/>
                    </a:p>
                  </a:txBody>
                  <a:tcPr/>
                </a:tc>
              </a:tr>
              <a:tr h="6000749">
                <a:tc>
                  <a:txBody>
                    <a:bodyPr/>
                    <a:lstStyle/>
                    <a:p>
                      <a:endParaRPr lang="tr-TR" dirty="0"/>
                    </a:p>
                  </a:txBody>
                  <a:tcPr/>
                </a:tc>
                <a:tc>
                  <a:txBody>
                    <a:bodyPr/>
                    <a:lstStyle/>
                    <a:p>
                      <a:endParaRPr lang="tr-TR" dirty="0"/>
                    </a:p>
                  </a:txBody>
                  <a:tcPr/>
                </a:tc>
              </a:tr>
            </a:tbl>
          </a:graphicData>
        </a:graphic>
      </p:graphicFrame>
      <p:pic>
        <p:nvPicPr>
          <p:cNvPr id="8" name="Resim 7"/>
          <p:cNvPicPr>
            <a:picLocks noChangeAspect="1"/>
          </p:cNvPicPr>
          <p:nvPr/>
        </p:nvPicPr>
        <p:blipFill>
          <a:blip r:embed="rId2"/>
          <a:stretch>
            <a:fillRect/>
          </a:stretch>
        </p:blipFill>
        <p:spPr>
          <a:xfrm>
            <a:off x="3970256" y="5375484"/>
            <a:ext cx="4251488" cy="133175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85238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Kristal">
  <a:themeElements>
    <a:clrScheme name="Mor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528</TotalTime>
  <Words>959</Words>
  <Application>Microsoft Office PowerPoint</Application>
  <PresentationFormat>Geniş ekran</PresentationFormat>
  <Paragraphs>99</Paragraphs>
  <Slides>17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Arial</vt:lpstr>
      <vt:lpstr>Trebuchet MS</vt:lpstr>
      <vt:lpstr>Wingdings</vt:lpstr>
      <vt:lpstr>Wingdings 3</vt:lpstr>
      <vt:lpstr>Kristal</vt:lpstr>
      <vt:lpstr>TOPLUMSAL CİNSİYET EŞİTLİĞİ NİSAN-2021</vt:lpstr>
      <vt:lpstr>BİYOLOJİK CİNSİYET </vt:lpstr>
      <vt:lpstr>          TOPLUMSAL CİNSİYET </vt:lpstr>
      <vt:lpstr>PowerPoint Sunusu</vt:lpstr>
      <vt:lpstr>Toplumsal Cinsiyet Rollerini Etkileyen Faktörler</vt:lpstr>
      <vt:lpstr>Kadın ve erkek olmayı nasıl öğreniyoruz? </vt:lpstr>
      <vt:lpstr>PowerPoint Sunusu</vt:lpstr>
      <vt:lpstr>PowerPoint Sunusu</vt:lpstr>
      <vt:lpstr> </vt:lpstr>
      <vt:lpstr>TOPLUMSAL CİNSİYET ROLLERİ </vt:lpstr>
      <vt:lpstr>Kadına Karşı Her Türlü Ayrımcılığın Ortadan Kaldırılması Sözleşmesi (CEDAW), Birleşmiş Milletler (BM) düzeyindeki 9 temel insan hakları sözleşmesinden biridir ve bu sözleşmeler arasında özellikle kadınların insan haklarını ve toplumsal cinsiyet eşitliğini odağına alan tek sözleşmedir. 1979’da kabul edildi. Ancak  1981’de yürürlüğe girdi. Sözleşmeyi, ilk başta 20 devlet onayladı. 10 yıl sonunda, 100’e yakın ülke sözleşmeyi kabul etti ve 40 yıl sonra taraf devlet sayısı 189’a çıktı. Sadece altı ülke (Vatikan, İran İslam Cumhuriyeti, Niue Adası, Somali, Sudan, Tonga Adası) Sözleşme ile ilgili herhangi bir adım atmazken iki ülke de (Palau Adası ve ABD) imzacı olarak kaldı.</vt:lpstr>
      <vt:lpstr>GÜNÜMÜZDE KADIN VE ERKEK İLE İLGİLİ EŞİTSİZLİK ALANLARI </vt:lpstr>
      <vt:lpstr>PowerPoint Sunusu</vt:lpstr>
      <vt:lpstr>TOPLUMSAL CİNSİYET EŞİTSİZLİĞİNİN SONUÇLARI </vt:lpstr>
      <vt:lpstr>TOPLUMSAL CİNSİYET EŞİTLİĞİNE DAYALI İLETİŞİM DİLİ</vt:lpstr>
      <vt:lpstr>PowerPoint Sunusu</vt:lpstr>
      <vt:lpstr>PowerPoint Sunusu</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TOPLUMSAL CİNSİYET EŞİTLİĞİ</dc:title>
  <dc:creator>HP</dc:creator>
  <cp:lastModifiedBy>HP</cp:lastModifiedBy>
  <cp:revision>52</cp:revision>
  <dcterms:created xsi:type="dcterms:W3CDTF">2020-02-20T09:24:34Z</dcterms:created>
  <dcterms:modified xsi:type="dcterms:W3CDTF">2021-06-16T09:21:31Z</dcterms:modified>
</cp:coreProperties>
</file>