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ndada" panose="020B0604020202020204" charset="-94"/>
      <p:regular r:id="rId9"/>
    </p:embeddedFont>
    <p:embeddedFont>
      <p:font typeface="Montserrat Semi-Bold Bold" panose="020B0604020202020204" charset="-94"/>
      <p:regular r:id="rId10"/>
    </p:embeddedFont>
    <p:embeddedFont>
      <p:font typeface="Noto Serif Display Bold Bold" panose="020B0604020202020204"/>
      <p:regular r:id="rId11"/>
    </p:embeddedFont>
    <p:embeddedFont>
      <p:font typeface="Andada Bold" panose="020B0604020202020204" charset="-9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Semi-Bold" panose="020B0604020202020204" charset="-94"/>
      <p:regular r:id="rId17"/>
    </p:embeddedFont>
    <p:embeddedFont>
      <p:font typeface="Arimo" panose="020B0604020202020204" charset="0"/>
      <p:regular r:id="rId18"/>
    </p:embeddedFont>
    <p:embeddedFont>
      <p:font typeface="Noto Serif Display Bold" panose="020B06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06" b="77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438900"/>
            <a:ext cx="18459921" cy="3848100"/>
          </a:xfrm>
          <a:prstGeom prst="rect">
            <a:avLst/>
          </a:prstGeom>
          <a:solidFill>
            <a:srgbClr val="3737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37715" y="305435"/>
            <a:ext cx="2135948" cy="19960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147322" y="5928365"/>
            <a:ext cx="10281357" cy="39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3"/>
              </a:lnSpc>
            </a:pPr>
            <a:r>
              <a:rPr lang="en-US" sz="2799" spc="221">
                <a:solidFill>
                  <a:srgbClr val="FFFFFF"/>
                </a:solidFill>
                <a:latin typeface="Montserrat Semi-Bold Bold"/>
              </a:rPr>
              <a:t>ARALIK, 2021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2431" y="3448199"/>
            <a:ext cx="13087463" cy="161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6000" spc="-102">
                <a:solidFill>
                  <a:srgbClr val="FFFFFF"/>
                </a:solidFill>
                <a:latin typeface="Noto Serif Display Bold Bold"/>
              </a:rPr>
              <a:t>ERGENLİK DÖNEMİ GELİŞİM ÖZELLİKLERİ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2904" y="8835402"/>
            <a:ext cx="10246396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4"/>
              </a:lnSpc>
            </a:pPr>
            <a:r>
              <a:rPr lang="tr-TR" sz="2400" spc="336" dirty="0" smtClean="0">
                <a:solidFill>
                  <a:srgbClr val="FFFFFF"/>
                </a:solidFill>
                <a:latin typeface="Montserrat Semi-Bold"/>
              </a:rPr>
              <a:t>ALTINDAĞ REHBERLİK VE ARAŞTIRMA MERKEZİ</a:t>
            </a:r>
            <a:endParaRPr lang="en-US" sz="2400" spc="336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842248"/>
            <a:ext cx="908758" cy="42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62900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grpSp>
        <p:nvGrpSpPr>
          <p:cNvPr id="3" name="Group 3"/>
          <p:cNvGrpSpPr/>
          <p:nvPr/>
        </p:nvGrpSpPr>
        <p:grpSpPr>
          <a:xfrm>
            <a:off x="11437525" y="-153477"/>
            <a:ext cx="4594398" cy="10593954"/>
            <a:chOff x="0" y="0"/>
            <a:chExt cx="6125863" cy="1412527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4419" r="47715" b="4661"/>
            <a:stretch>
              <a:fillRect/>
            </a:stretch>
          </p:blipFill>
          <p:spPr>
            <a:xfrm>
              <a:off x="0" y="0"/>
              <a:ext cx="6125863" cy="919671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35805" b="7896"/>
            <a:stretch>
              <a:fillRect/>
            </a:stretch>
          </p:blipFill>
          <p:spPr>
            <a:xfrm>
              <a:off x="0" y="9526915"/>
              <a:ext cx="6125863" cy="459835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4950" y="5502513"/>
            <a:ext cx="3324847" cy="246038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1942" y="689558"/>
            <a:ext cx="8947855" cy="11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373737"/>
                </a:solidFill>
                <a:latin typeface="Andada Bold"/>
              </a:rPr>
              <a:t>ERGENLİK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2990061" y="4932209"/>
            <a:ext cx="8229898" cy="4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Arimo"/>
              </a:rPr>
              <a:t>ALTINDAĞ REHBERLİK VE ARAŞTIRMA MERKEZİ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697" y="8842248"/>
            <a:ext cx="908758" cy="42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81942" y="3393885"/>
            <a:ext cx="9326808" cy="1914360"/>
            <a:chOff x="0" y="0"/>
            <a:chExt cx="12435744" cy="25524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1243574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22393"/>
              <a:ext cx="12435744" cy="134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3989E"/>
                  </a:solidFill>
                  <a:latin typeface="Andada Bold"/>
                </a:rPr>
                <a:t>Cinsel olgunlaşma</a:t>
              </a:r>
              <a:r>
                <a:rPr lang="en-US" sz="2899">
                  <a:solidFill>
                    <a:srgbClr val="03989E"/>
                  </a:solidFill>
                  <a:latin typeface="Andada"/>
                </a:rPr>
                <a:t> ile başlayıp </a:t>
              </a:r>
              <a:r>
                <a:rPr lang="en-US" sz="2899">
                  <a:solidFill>
                    <a:srgbClr val="03989E"/>
                  </a:solidFill>
                  <a:latin typeface="Andada Bold"/>
                </a:rPr>
                <a:t>Bağımsız Yetişkinlik Statüsü</a:t>
              </a:r>
              <a:r>
                <a:rPr lang="en-US" sz="2899">
                  <a:solidFill>
                    <a:srgbClr val="03989E"/>
                  </a:solidFill>
                  <a:latin typeface="Andada"/>
                </a:rPr>
                <a:t>ne erişme ile sona erdiği kabul ediliyor.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413692" y="2135349"/>
            <a:ext cx="559505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>
                <a:solidFill>
                  <a:srgbClr val="1F2F25"/>
                </a:solidFill>
                <a:latin typeface="Andada"/>
              </a:rPr>
              <a:t>''ÇOCUKLUKTAN YETIŞKINLIĞE GEÇIŞ DÖNEMI''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94572" y="8070723"/>
            <a:ext cx="932680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738677"/>
                </a:solidFill>
                <a:latin typeface="Andada"/>
              </a:rPr>
              <a:t>AİLENİZDEN AYRI YAŞAMAK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738677"/>
                </a:solidFill>
                <a:latin typeface="Andada"/>
              </a:rPr>
              <a:t>BİR İŞTE ÇALIŞMAK</a:t>
            </a:r>
          </a:p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738677"/>
                </a:solidFill>
                <a:latin typeface="Andada"/>
              </a:rPr>
              <a:t>''KENDİ AYAKLARI ÜSTÜNDE DURMAK''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89026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543156">
            <a:off x="13991735" y="5607631"/>
            <a:ext cx="1459493" cy="6658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697" y="8868374"/>
            <a:ext cx="908758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209876" y="722503"/>
            <a:ext cx="7299124" cy="3137138"/>
            <a:chOff x="0" y="0"/>
            <a:chExt cx="9732165" cy="4182850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9732165" cy="673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5"/>
                </a:lnSpc>
              </a:pPr>
              <a:r>
                <a:rPr lang="en-US" sz="2939" spc="293">
                  <a:solidFill>
                    <a:srgbClr val="2B2E2C"/>
                  </a:solidFill>
                  <a:latin typeface="Andada Bold"/>
                </a:rPr>
                <a:t>BULUĞ ÇAĞI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96510"/>
              <a:ext cx="9732165" cy="299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66"/>
                </a:lnSpc>
              </a:pPr>
              <a:r>
                <a:rPr lang="en-US" sz="2547">
                  <a:solidFill>
                    <a:srgbClr val="373737"/>
                  </a:solidFill>
                  <a:latin typeface="Andada"/>
                </a:rPr>
                <a:t>Ergenliğin Buluğ Çağı ile başladığını kabul ediyoruz.  Buluğ Çağı </a:t>
              </a:r>
              <a:r>
                <a:rPr lang="en-US" sz="2547">
                  <a:solidFill>
                    <a:srgbClr val="373737"/>
                  </a:solidFill>
                  <a:latin typeface="Andada Bold"/>
                </a:rPr>
                <a:t>2 yıl </a:t>
              </a:r>
              <a:r>
                <a:rPr lang="en-US" sz="2547">
                  <a:solidFill>
                    <a:srgbClr val="373737"/>
                  </a:solidFill>
                  <a:latin typeface="Andada"/>
                </a:rPr>
                <a:t>kadar süren </a:t>
              </a:r>
              <a:r>
                <a:rPr lang="en-US" sz="2547">
                  <a:solidFill>
                    <a:srgbClr val="373737"/>
                  </a:solidFill>
                  <a:latin typeface="Andada Bold"/>
                </a:rPr>
                <a:t>''Cinsel Olgunlaşma' </a:t>
              </a:r>
              <a:r>
                <a:rPr lang="en-US" sz="2547">
                  <a:solidFill>
                    <a:srgbClr val="373737"/>
                  </a:solidFill>
                  <a:latin typeface="Andada"/>
                </a:rPr>
                <a:t>sürecidir. Bu süreçte kişi </a:t>
              </a:r>
              <a:r>
                <a:rPr lang="en-US" sz="2547">
                  <a:solidFill>
                    <a:srgbClr val="373737"/>
                  </a:solidFill>
                  <a:latin typeface="Andada Bold"/>
                </a:rPr>
                <a:t>''ÜREME''</a:t>
              </a:r>
              <a:r>
                <a:rPr lang="en-US" sz="2547">
                  <a:solidFill>
                    <a:srgbClr val="373737"/>
                  </a:solidFill>
                  <a:latin typeface="Andada"/>
                </a:rPr>
                <a:t> yeteneğini kazanır.</a:t>
              </a:r>
            </a:p>
            <a:p>
              <a:pPr>
                <a:lnSpc>
                  <a:spcPts val="3566"/>
                </a:lnSpc>
              </a:pPr>
              <a:endParaRPr lang="en-US" sz="2547">
                <a:solidFill>
                  <a:srgbClr val="373737"/>
                </a:solidFill>
                <a:latin typeface="Andada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64242" y="2456848"/>
            <a:ext cx="5595058" cy="3201902"/>
            <a:chOff x="0" y="0"/>
            <a:chExt cx="7460077" cy="4269202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746007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738677"/>
                  </a:solidFill>
                  <a:latin typeface="Andada"/>
                </a:rPr>
                <a:t>BULUĞ ÇAĞI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1918"/>
              <a:ext cx="7460077" cy="3050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73737"/>
                  </a:solidFill>
                  <a:latin typeface="Andada"/>
                </a:rPr>
                <a:t>Kızlar ve Erkeklerde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 farklı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zamanlar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da başlar.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73737"/>
                  </a:solidFill>
                  <a:latin typeface="Andada Bold"/>
                </a:rPr>
                <a:t>Kızlarda 11 Yaş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,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Erkeklerde 13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 Yaş (Kişiye göre değişebilir.)</a:t>
              </a:r>
            </a:p>
            <a:p>
              <a:pPr>
                <a:lnSpc>
                  <a:spcPts val="3640"/>
                </a:lnSpc>
              </a:pPr>
              <a:endParaRPr lang="en-US" sz="2600">
                <a:solidFill>
                  <a:srgbClr val="373737"/>
                </a:solidFill>
                <a:latin typeface="Andada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871836" y="3881611"/>
            <a:ext cx="6058198" cy="35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73737"/>
                </a:solidFill>
                <a:latin typeface="Arimo"/>
              </a:rPr>
              <a:t>ALTINDAĞ REHBERLİK VE ARAŞTIRMA MERKEZİ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09876" y="5143500"/>
            <a:ext cx="7299124" cy="4164340"/>
            <a:chOff x="0" y="0"/>
            <a:chExt cx="9732165" cy="555245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76200"/>
              <a:ext cx="9732165" cy="673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15"/>
                </a:lnSpc>
              </a:pPr>
              <a:r>
                <a:rPr lang="en-US" sz="2939" spc="293">
                  <a:solidFill>
                    <a:srgbClr val="2B2E2C"/>
                  </a:solidFill>
                  <a:latin typeface="Andada Bold"/>
                </a:rPr>
                <a:t>BULUĞ ÇAĞI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96510"/>
              <a:ext cx="9732165" cy="436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</a:pPr>
              <a:r>
                <a:rPr lang="en-US" sz="2647">
                  <a:solidFill>
                    <a:srgbClr val="373737"/>
                  </a:solidFill>
                  <a:latin typeface="Andada"/>
                </a:rPr>
                <a:t>Bir süreç olsa da onu genelde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iki önemli olay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 ile ilişkilendiririz.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Erkekler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 için İlk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''Ejakülasyon''</a:t>
              </a:r>
            </a:p>
            <a:p>
              <a:pPr>
                <a:lnSpc>
                  <a:spcPts val="3706"/>
                </a:lnSpc>
              </a:pPr>
              <a:r>
                <a:rPr lang="en-US" sz="2647">
                  <a:solidFill>
                    <a:srgbClr val="373737"/>
                  </a:solidFill>
                  <a:latin typeface="Andada"/>
                </a:rPr>
                <a:t>Genelde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uyku sırasında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 gerçekleşir.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Kızlar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 için ise ilk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''Menstrüasyon''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 dur. Bu dönüm noktaları da farklı yaşlarda yaşanır. (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Kızlarda 12-13 Yaş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, </a:t>
              </a:r>
              <a:r>
                <a:rPr lang="en-US" sz="2647">
                  <a:solidFill>
                    <a:srgbClr val="373737"/>
                  </a:solidFill>
                  <a:latin typeface="Andada Bold"/>
                </a:rPr>
                <a:t>Erkeklerde 14 Yaş Civarı</a:t>
              </a:r>
              <a:r>
                <a:rPr lang="en-US" sz="2647">
                  <a:solidFill>
                    <a:srgbClr val="373737"/>
                  </a:solidFill>
                  <a:latin typeface="Andada"/>
                </a:rPr>
                <a:t>)</a:t>
              </a:r>
            </a:p>
            <a:p>
              <a:pPr>
                <a:lnSpc>
                  <a:spcPts val="3706"/>
                </a:lnSpc>
              </a:pPr>
              <a:endParaRPr lang="en-US" sz="2647">
                <a:solidFill>
                  <a:srgbClr val="373737"/>
                </a:solidFill>
                <a:latin typeface="Andada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428747" y="6680506"/>
            <a:ext cx="5529009" cy="91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373737"/>
                </a:solidFill>
                <a:latin typeface="Andada"/>
              </a:rPr>
              <a:t>Boy, Kilo ve Beslenme ile ilgili olarak değişebilir.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89026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47530" y="2454793"/>
            <a:ext cx="2592941" cy="11830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69589">
            <a:off x="12640036" y="6723135"/>
            <a:ext cx="2592941" cy="11830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697" y="8868374"/>
            <a:ext cx="908758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35760" y="579834"/>
            <a:ext cx="8409548" cy="162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640" spc="464">
                <a:solidFill>
                  <a:srgbClr val="1F2F25"/>
                </a:solidFill>
                <a:latin typeface="Andada Bold"/>
              </a:rPr>
              <a:t>FIZIKSEL VE CİNSEL GELIŞIM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14282461" y="3822674"/>
            <a:ext cx="6010829" cy="4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Arimo"/>
              </a:rPr>
              <a:t>Altındağ Rehberlik ve Araştırma Merkezi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5370" y="2784884"/>
            <a:ext cx="7394884" cy="2277382"/>
            <a:chOff x="0" y="0"/>
            <a:chExt cx="9859846" cy="3036509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985984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373737"/>
                  </a:solidFill>
                  <a:latin typeface="Andada Bold"/>
                </a:rPr>
                <a:t>BIRINCIL CINSIYET ÖZELLIKLERI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31918"/>
              <a:ext cx="9859846" cy="1818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73737"/>
                  </a:solidFill>
                  <a:latin typeface="Andada Bold"/>
                </a:rPr>
                <a:t>''Üreme'' 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organlarının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gelişmesini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 ifade eder. Erkeklerde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''Testisler''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, Kadınlarda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''Yumurtalıklar''</a:t>
              </a:r>
              <a:r>
                <a:rPr lang="en-US" sz="2600">
                  <a:solidFill>
                    <a:srgbClr val="373737"/>
                  </a:solidFill>
                  <a:latin typeface="Andada"/>
                </a:rPr>
                <a:t>, her iki cinste </a:t>
              </a:r>
              <a:r>
                <a:rPr lang="en-US" sz="2600">
                  <a:solidFill>
                    <a:srgbClr val="373737"/>
                  </a:solidFill>
                  <a:latin typeface="Andada Bold"/>
                </a:rPr>
                <a:t>''Genitaller''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99163" y="5969826"/>
            <a:ext cx="7312323" cy="1815121"/>
            <a:chOff x="0" y="0"/>
            <a:chExt cx="9749764" cy="242016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974976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373737"/>
                  </a:solidFill>
                  <a:latin typeface="Andada Bold"/>
                </a:rPr>
                <a:t>IKINCIL CINSIYET ÖZELLIKLERI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231918"/>
              <a:ext cx="9749764" cy="1201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373737"/>
                  </a:solidFill>
                  <a:latin typeface="Andada"/>
                </a:rPr>
                <a:t>Üreme ile ilgili olmayan cinsiyet özelliklerini ifade eder. (Üreme için şart değiller.)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575670" y="2559918"/>
            <a:ext cx="5529009" cy="91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373737"/>
                </a:solidFill>
                <a:latin typeface="Andada"/>
              </a:rPr>
              <a:t>Üremeyi mümkün kılan özellikler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373737"/>
              </a:solidFill>
              <a:latin typeface="Andad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9163" y="7974973"/>
            <a:ext cx="7312323" cy="91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73737"/>
                </a:solidFill>
                <a:latin typeface="Andada"/>
              </a:rPr>
              <a:t>Erkeklerde ses değişimi, vücutta kıllanma, büyüme patlaması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99163" y="9051248"/>
            <a:ext cx="7312323" cy="45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73737"/>
                </a:solidFill>
                <a:latin typeface="Andada"/>
              </a:rPr>
              <a:t>Kızlarda gögüslerin ve kalçaların gelişmesi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45308" y="8404213"/>
            <a:ext cx="5529009" cy="45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373737"/>
                </a:solidFill>
                <a:latin typeface="Andada"/>
              </a:rPr>
              <a:t>Koltuk altı ve pubik bölgede kıllanma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62900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sp>
        <p:nvSpPr>
          <p:cNvPr id="3" name="TextBox 3"/>
          <p:cNvSpPr txBox="1"/>
          <p:nvPr/>
        </p:nvSpPr>
        <p:spPr>
          <a:xfrm>
            <a:off x="1028697" y="8842248"/>
            <a:ext cx="908758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05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13982147" y="4116720"/>
            <a:ext cx="7269480" cy="4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Arimo"/>
              </a:rPr>
              <a:t>ALTINDAĞ REHBERLİK VE ARAŞTIRMA MERKEZİ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86397" y="598170"/>
            <a:ext cx="8409548" cy="80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640" spc="464">
                <a:solidFill>
                  <a:srgbClr val="1F2F25"/>
                </a:solidFill>
                <a:latin typeface="Andada Bold"/>
              </a:rPr>
              <a:t>DUYGUSAL GELIŞIM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3091" y="2329442"/>
            <a:ext cx="10052854" cy="315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spc="372">
                <a:solidFill>
                  <a:srgbClr val="373737"/>
                </a:solidFill>
                <a:latin typeface="Andada"/>
              </a:rPr>
              <a:t>Bu dönemde duygusal dünyada bazı </a:t>
            </a:r>
            <a:r>
              <a:rPr lang="en-US" sz="2534" spc="372">
                <a:solidFill>
                  <a:srgbClr val="373737"/>
                </a:solidFill>
                <a:latin typeface="Andada Bold"/>
              </a:rPr>
              <a:t>çelişkiler</a:t>
            </a:r>
            <a:r>
              <a:rPr lang="en-US" sz="2534" spc="372">
                <a:solidFill>
                  <a:srgbClr val="373737"/>
                </a:solidFill>
                <a:latin typeface="Andada"/>
              </a:rPr>
              <a:t> dikkati çeker:</a:t>
            </a:r>
            <a:r>
              <a:rPr lang="en-US" sz="1277" spc="187">
                <a:solidFill>
                  <a:srgbClr val="373737"/>
                </a:solidFill>
                <a:latin typeface="Andada"/>
              </a:rPr>
              <a:t> </a:t>
            </a:r>
          </a:p>
          <a:p>
            <a:pPr>
              <a:lnSpc>
                <a:spcPts val="3548"/>
              </a:lnSpc>
            </a:pPr>
            <a:r>
              <a:rPr lang="en-US" sz="1277" spc="187">
                <a:solidFill>
                  <a:srgbClr val="373737"/>
                </a:solidFill>
                <a:latin typeface="Andada Bold"/>
              </a:rPr>
              <a:t>Yalnızlıktan duyulan haz-bir gruba katılma özlemi,</a:t>
            </a:r>
          </a:p>
          <a:p>
            <a:pPr>
              <a:lnSpc>
                <a:spcPts val="3548"/>
              </a:lnSpc>
            </a:pPr>
            <a:r>
              <a:rPr lang="en-US" sz="1277" spc="187">
                <a:solidFill>
                  <a:srgbClr val="373737"/>
                </a:solidFill>
                <a:latin typeface="Andada Bold"/>
              </a:rPr>
              <a:t>Yetişkini hor görme, ama ona dayanma,</a:t>
            </a:r>
          </a:p>
          <a:p>
            <a:pPr>
              <a:lnSpc>
                <a:spcPts val="3548"/>
              </a:lnSpc>
            </a:pPr>
            <a:r>
              <a:rPr lang="en-US" sz="1277" spc="187">
                <a:solidFill>
                  <a:srgbClr val="373737"/>
                </a:solidFill>
                <a:latin typeface="Andada Bold"/>
              </a:rPr>
              <a:t>Endişe(anksiyete) ve umutsuzluğa karşın geleceğe coşkuyla yöneliş</a:t>
            </a:r>
          </a:p>
          <a:p>
            <a:pPr>
              <a:lnSpc>
                <a:spcPts val="3548"/>
              </a:lnSpc>
            </a:pPr>
            <a:endParaRPr lang="en-US" sz="1277" spc="187">
              <a:solidFill>
                <a:srgbClr val="373737"/>
              </a:solidFill>
              <a:latin typeface="Andad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82322" y="5675156"/>
            <a:ext cx="10052854" cy="450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spc="372">
                <a:solidFill>
                  <a:srgbClr val="2A2B2A"/>
                </a:solidFill>
                <a:latin typeface="Andada"/>
              </a:rPr>
              <a:t>Çoğu kez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can sıkıcı 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ölçüde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bedeninin bilinci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ndedir; onu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incelemek, yeniden tanımak ve başkası üzerinde yapacağı etkiyi tasarlamak 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için aynanın önünde saatler geçirir.</a:t>
            </a:r>
          </a:p>
          <a:p>
            <a:pPr>
              <a:lnSpc>
                <a:spcPts val="3548"/>
              </a:lnSpc>
            </a:pPr>
            <a:r>
              <a:rPr lang="en-US" sz="2534" spc="372">
                <a:solidFill>
                  <a:srgbClr val="2A2B2A"/>
                </a:solidFill>
                <a:latin typeface="Andada"/>
              </a:rPr>
              <a:t>Bu çağ,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utangaçlık duygusu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nun ve (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eleştiriye yol açacak 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bir biçimde)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dikkati çekme korkusu</a:t>
            </a:r>
            <a:r>
              <a:rPr lang="en-US" sz="2534" spc="372">
                <a:solidFill>
                  <a:srgbClr val="2A2B2A"/>
                </a:solidFill>
                <a:latin typeface="Andada"/>
              </a:rPr>
              <a:t>nun yoğun olarak görüldüğü dönemdir. Bu evrede </a:t>
            </a:r>
            <a:r>
              <a:rPr lang="en-US" sz="2534" spc="372">
                <a:solidFill>
                  <a:srgbClr val="2A2B2A"/>
                </a:solidFill>
                <a:latin typeface="Andada Bold"/>
              </a:rPr>
              <a:t>küçük kusurlar son derece büyütülür ve bunlar kişinin tüm bilincini kaplar.</a:t>
            </a:r>
          </a:p>
          <a:p>
            <a:pPr>
              <a:lnSpc>
                <a:spcPts val="3548"/>
              </a:lnSpc>
            </a:pPr>
            <a:endParaRPr lang="en-US" sz="2534" spc="372">
              <a:solidFill>
                <a:srgbClr val="2A2B2A"/>
              </a:solidFill>
              <a:latin typeface="Andada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89026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sp>
        <p:nvSpPr>
          <p:cNvPr id="3" name="TextBox 3"/>
          <p:cNvSpPr txBox="1"/>
          <p:nvPr/>
        </p:nvSpPr>
        <p:spPr>
          <a:xfrm>
            <a:off x="1028697" y="8868374"/>
            <a:ext cx="908758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06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13522328" y="4765672"/>
            <a:ext cx="7896824" cy="4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Arimo"/>
              </a:rPr>
              <a:t>ALTINDAĞ REHBERLİK VE ARAŞTIRMA MERKEZİ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7455" y="579834"/>
            <a:ext cx="8409548" cy="80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640" spc="464">
                <a:solidFill>
                  <a:srgbClr val="1F2F25"/>
                </a:solidFill>
                <a:latin typeface="Andada Bold"/>
              </a:rPr>
              <a:t>SOSYAL GELIŞIM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3076" y="2256099"/>
            <a:ext cx="7827847" cy="420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3"/>
              </a:lnSpc>
            </a:pPr>
            <a:r>
              <a:rPr lang="en-US" sz="1973" spc="290">
                <a:solidFill>
                  <a:srgbClr val="2A2B2A"/>
                </a:solidFill>
                <a:latin typeface="Andada"/>
              </a:rPr>
              <a:t>Bir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gruba ait olma duygusu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 da sosyal gelişim için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önemli 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bir duygudur.</a:t>
            </a:r>
          </a:p>
          <a:p>
            <a:pPr>
              <a:lnSpc>
                <a:spcPts val="2763"/>
              </a:lnSpc>
            </a:pPr>
            <a:r>
              <a:rPr lang="en-US" sz="1973" spc="290">
                <a:solidFill>
                  <a:srgbClr val="2A2B2A"/>
                </a:solidFill>
                <a:latin typeface="Andada"/>
              </a:rPr>
              <a:t>Grup normlarına uymak için büyük bir çaba harcar. Bu uyum yalnızca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dış görünüş ve davranışları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 değil, aynı zamanda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fikirleri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 de kapsar. </a:t>
            </a:r>
          </a:p>
          <a:p>
            <a:pPr>
              <a:lnSpc>
                <a:spcPts val="2763"/>
              </a:lnSpc>
            </a:pPr>
            <a:r>
              <a:rPr lang="en-US" sz="1973" spc="290">
                <a:solidFill>
                  <a:srgbClr val="2A2B2A"/>
                </a:solidFill>
                <a:latin typeface="Andada"/>
              </a:rPr>
              <a:t>Birey genel olarak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grubun benimsemediğini beğenmez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,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yapmadığını yapmaz.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 </a:t>
            </a:r>
          </a:p>
          <a:p>
            <a:pPr>
              <a:lnSpc>
                <a:spcPts val="2763"/>
              </a:lnSpc>
            </a:pPr>
            <a:r>
              <a:rPr lang="en-US" sz="1973" spc="290">
                <a:solidFill>
                  <a:srgbClr val="2A2B2A"/>
                </a:solidFill>
                <a:latin typeface="Andada"/>
              </a:rPr>
              <a:t>Grup normlarından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ayrılmaktan çekinir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; gereksinim ve isteklerine </a:t>
            </a:r>
            <a:r>
              <a:rPr lang="en-US" sz="1973" spc="290">
                <a:solidFill>
                  <a:srgbClr val="2A2B2A"/>
                </a:solidFill>
                <a:latin typeface="Andada Bold"/>
              </a:rPr>
              <a:t>grup standartları doğrultusunda</a:t>
            </a:r>
            <a:r>
              <a:rPr lang="en-US" sz="1973" spc="290">
                <a:solidFill>
                  <a:srgbClr val="2A2B2A"/>
                </a:solidFill>
                <a:latin typeface="Andada"/>
              </a:rPr>
              <a:t> doyum sağlamak amacıyla sürekli girişimlerde bulunur</a:t>
            </a:r>
          </a:p>
          <a:p>
            <a:pPr>
              <a:lnSpc>
                <a:spcPts val="2763"/>
              </a:lnSpc>
            </a:pPr>
            <a:endParaRPr lang="en-US" sz="1973" spc="290">
              <a:solidFill>
                <a:srgbClr val="2A2B2A"/>
              </a:solidFill>
              <a:latin typeface="Andad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75603" y="6804986"/>
            <a:ext cx="7896280" cy="2120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r>
              <a:rPr lang="en-US" sz="1990" spc="292">
                <a:solidFill>
                  <a:srgbClr val="2A2B2A"/>
                </a:solidFill>
                <a:latin typeface="Andada"/>
              </a:rPr>
              <a:t>Toplumda</a:t>
            </a:r>
            <a:r>
              <a:rPr lang="en-US" sz="1990" spc="292">
                <a:solidFill>
                  <a:srgbClr val="2A2B2A"/>
                </a:solidFill>
                <a:latin typeface="Andada Bold"/>
              </a:rPr>
              <a:t> saygınlık (prestij) </a:t>
            </a:r>
            <a:r>
              <a:rPr lang="en-US" sz="1990" spc="292">
                <a:solidFill>
                  <a:srgbClr val="2A2B2A"/>
                </a:solidFill>
                <a:latin typeface="Andada"/>
              </a:rPr>
              <a:t>kazanmaya ve </a:t>
            </a:r>
            <a:r>
              <a:rPr lang="en-US" sz="1990" spc="292">
                <a:solidFill>
                  <a:srgbClr val="2A2B2A"/>
                </a:solidFill>
                <a:latin typeface="Andada Bold"/>
              </a:rPr>
              <a:t>statü sahibi</a:t>
            </a:r>
            <a:r>
              <a:rPr lang="en-US" sz="1990" spc="292">
                <a:solidFill>
                  <a:srgbClr val="2A2B2A"/>
                </a:solidFill>
                <a:latin typeface="Andada"/>
              </a:rPr>
              <a:t> olmaya gereksinim duyar. Bu dönemde arkadaşlarıyla g</a:t>
            </a:r>
            <a:r>
              <a:rPr lang="en-US" sz="1990" spc="292">
                <a:solidFill>
                  <a:srgbClr val="2A2B2A"/>
                </a:solidFill>
                <a:latin typeface="Andada Bold"/>
              </a:rPr>
              <a:t>eçirdiği zaman artmakta ve arkadaşlarının etkisind</a:t>
            </a:r>
            <a:r>
              <a:rPr lang="en-US" sz="1990" spc="292">
                <a:solidFill>
                  <a:srgbClr val="2A2B2A"/>
                </a:solidFill>
                <a:latin typeface="Andada"/>
              </a:rPr>
              <a:t>e, çocukluk döneminde olduğundan </a:t>
            </a:r>
            <a:r>
              <a:rPr lang="en-US" sz="1990" spc="292">
                <a:solidFill>
                  <a:srgbClr val="2A2B2A"/>
                </a:solidFill>
                <a:latin typeface="Andada Bold"/>
              </a:rPr>
              <a:t>daha çok kalmaktadır.</a:t>
            </a:r>
            <a:r>
              <a:rPr lang="en-US" sz="1990" spc="292">
                <a:solidFill>
                  <a:srgbClr val="2A2B2A"/>
                </a:solidFill>
                <a:latin typeface="Andada"/>
              </a:rPr>
              <a:t> </a:t>
            </a:r>
          </a:p>
          <a:p>
            <a:pPr>
              <a:lnSpc>
                <a:spcPts val="2787"/>
              </a:lnSpc>
            </a:pPr>
            <a:endParaRPr lang="en-US" sz="1990" spc="292">
              <a:solidFill>
                <a:srgbClr val="2A2B2A"/>
              </a:solidFill>
              <a:latin typeface="And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989026"/>
            <a:ext cx="2400300" cy="2324100"/>
          </a:xfrm>
          <a:prstGeom prst="rect">
            <a:avLst/>
          </a:prstGeom>
          <a:solidFill>
            <a:srgbClr val="738677"/>
          </a:solidFill>
        </p:spPr>
      </p:sp>
      <p:sp>
        <p:nvSpPr>
          <p:cNvPr id="3" name="TextBox 3"/>
          <p:cNvSpPr txBox="1"/>
          <p:nvPr/>
        </p:nvSpPr>
        <p:spPr>
          <a:xfrm>
            <a:off x="1028697" y="8868374"/>
            <a:ext cx="908758" cy="422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400" spc="336">
                <a:solidFill>
                  <a:srgbClr val="FFFFFF"/>
                </a:solidFill>
                <a:latin typeface="Noto Serif Display Bold"/>
              </a:rPr>
              <a:t>07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13156598" y="4765672"/>
            <a:ext cx="7896824" cy="42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Arimo"/>
              </a:rPr>
              <a:t>ALTINDAĞ REHBERLİK VE ARAŞTIRMA MERKEZİ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7455" y="579834"/>
            <a:ext cx="10110301" cy="80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6"/>
              </a:lnSpc>
            </a:pPr>
            <a:r>
              <a:rPr lang="en-US" sz="4640" spc="464">
                <a:solidFill>
                  <a:srgbClr val="1F2F25"/>
                </a:solidFill>
                <a:latin typeface="Andada Bold"/>
              </a:rPr>
              <a:t>BİLİŞSEL VE AHLAKİ GELIŞIM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3076" y="2246574"/>
            <a:ext cx="12394491" cy="289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7"/>
              </a:lnSpc>
            </a:pPr>
            <a:r>
              <a:rPr lang="en-US" sz="2105" spc="309">
                <a:solidFill>
                  <a:srgbClr val="2A2B2A"/>
                </a:solidFill>
                <a:latin typeface="Andada"/>
              </a:rPr>
              <a:t>Bireylerin ahlâkî gelişimlerini açıklamaya çalışan birçok </a:t>
            </a:r>
            <a:r>
              <a:rPr lang="en-US" sz="2105" spc="309">
                <a:solidFill>
                  <a:srgbClr val="2A2B2A"/>
                </a:solidFill>
                <a:latin typeface="Andada Bold"/>
              </a:rPr>
              <a:t>ahlâkî gelişim kuramı</a:t>
            </a:r>
            <a:r>
              <a:rPr lang="en-US" sz="2105" spc="309">
                <a:solidFill>
                  <a:srgbClr val="2A2B2A"/>
                </a:solidFill>
                <a:latin typeface="Andada"/>
              </a:rPr>
              <a:t> geliştirilmiştir. (</a:t>
            </a:r>
            <a:r>
              <a:rPr lang="en-US" sz="2105" spc="309">
                <a:solidFill>
                  <a:srgbClr val="2A2B2A"/>
                </a:solidFill>
                <a:latin typeface="Andada Bold"/>
              </a:rPr>
              <a:t>psikanalitik kuram, toplumsal öğrenme kuramı, Piaget ve Kohlberg’in ahlâkî gelişim kuramlarıdır</a:t>
            </a:r>
            <a:r>
              <a:rPr lang="en-US" sz="2105" spc="309">
                <a:solidFill>
                  <a:srgbClr val="2A2B2A"/>
                </a:solidFill>
                <a:latin typeface="Andada"/>
              </a:rPr>
              <a:t>.)</a:t>
            </a:r>
          </a:p>
          <a:p>
            <a:pPr>
              <a:lnSpc>
                <a:spcPts val="2947"/>
              </a:lnSpc>
            </a:pPr>
            <a:r>
              <a:rPr lang="en-US" sz="2105" spc="309">
                <a:solidFill>
                  <a:srgbClr val="2A2B2A"/>
                </a:solidFill>
                <a:latin typeface="Andada"/>
              </a:rPr>
              <a:t>Bireyin, </a:t>
            </a:r>
            <a:r>
              <a:rPr lang="en-US" sz="2105" spc="309">
                <a:solidFill>
                  <a:srgbClr val="2A2B2A"/>
                </a:solidFill>
                <a:latin typeface="Andada Bold"/>
              </a:rPr>
              <a:t>kişisel bir değer sisteminin varlığının</a:t>
            </a:r>
            <a:r>
              <a:rPr lang="en-US" sz="2105" spc="309">
                <a:solidFill>
                  <a:srgbClr val="2A2B2A"/>
                </a:solidFill>
                <a:latin typeface="Andada"/>
              </a:rPr>
              <a:t> farkına vardığı dönem ergenlik dönemidir.</a:t>
            </a:r>
          </a:p>
          <a:p>
            <a:pPr>
              <a:lnSpc>
                <a:spcPts val="2947"/>
              </a:lnSpc>
            </a:pPr>
            <a:endParaRPr lang="en-US" sz="2105" spc="309">
              <a:solidFill>
                <a:srgbClr val="2A2B2A"/>
              </a:solidFill>
              <a:latin typeface="Andada"/>
            </a:endParaRPr>
          </a:p>
          <a:p>
            <a:pPr>
              <a:lnSpc>
                <a:spcPts val="2675"/>
              </a:lnSpc>
            </a:pPr>
            <a:endParaRPr lang="en-US" sz="2105" spc="309">
              <a:solidFill>
                <a:srgbClr val="2A2B2A"/>
              </a:solidFill>
              <a:latin typeface="Andada"/>
            </a:endParaRPr>
          </a:p>
          <a:p>
            <a:pPr>
              <a:lnSpc>
                <a:spcPts val="2675"/>
              </a:lnSpc>
            </a:pPr>
            <a:endParaRPr lang="en-US" sz="2105" spc="309">
              <a:solidFill>
                <a:srgbClr val="2A2B2A"/>
              </a:solidFill>
              <a:latin typeface="Andada"/>
            </a:endParaRPr>
          </a:p>
          <a:p>
            <a:pPr>
              <a:lnSpc>
                <a:spcPts val="2675"/>
              </a:lnSpc>
            </a:pPr>
            <a:endParaRPr lang="en-US" sz="2105" spc="309">
              <a:solidFill>
                <a:srgbClr val="2A2B2A"/>
              </a:solidFill>
              <a:latin typeface="Andad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18304" y="4734804"/>
            <a:ext cx="12394491" cy="168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5"/>
              </a:lnSpc>
            </a:pPr>
            <a:r>
              <a:rPr lang="en-US" sz="1911">
                <a:solidFill>
                  <a:srgbClr val="2A2B2A"/>
                </a:solidFill>
                <a:latin typeface="Andada Bold"/>
              </a:rPr>
              <a:t>Kendini doğru değerlendirebilme,</a:t>
            </a:r>
          </a:p>
          <a:p>
            <a:pPr>
              <a:lnSpc>
                <a:spcPts val="2675"/>
              </a:lnSpc>
            </a:pPr>
            <a:r>
              <a:rPr lang="en-US" sz="1911">
                <a:solidFill>
                  <a:srgbClr val="2A2B2A"/>
                </a:solidFill>
                <a:latin typeface="Andada Bold"/>
              </a:rPr>
              <a:t>Dengeli ve sürekli bir öz/benlik kavramına sahip olabilme,</a:t>
            </a:r>
          </a:p>
          <a:p>
            <a:pPr>
              <a:lnSpc>
                <a:spcPts val="2675"/>
              </a:lnSpc>
            </a:pPr>
            <a:r>
              <a:rPr lang="en-US" sz="1911">
                <a:solidFill>
                  <a:srgbClr val="2A2B2A"/>
                </a:solidFill>
                <a:latin typeface="Andada Bold"/>
              </a:rPr>
              <a:t>Kendini kabul edebilme</a:t>
            </a:r>
            <a:r>
              <a:rPr lang="en-US" sz="1911">
                <a:solidFill>
                  <a:srgbClr val="2A2B2A"/>
                </a:solidFill>
                <a:latin typeface="Andada"/>
              </a:rPr>
              <a:t> gibi önemli bazı faktörler </a:t>
            </a:r>
            <a:r>
              <a:rPr lang="en-US" sz="1911">
                <a:solidFill>
                  <a:srgbClr val="2A2B2A"/>
                </a:solidFill>
                <a:latin typeface="Andada Bold"/>
              </a:rPr>
              <a:t>moral gücü açısından uyumlu bir kişilik </a:t>
            </a:r>
            <a:r>
              <a:rPr lang="en-US" sz="1911">
                <a:solidFill>
                  <a:srgbClr val="2A2B2A"/>
                </a:solidFill>
                <a:latin typeface="Andada"/>
              </a:rPr>
              <a:t>geliştirebilmenizde önem arz eder.</a:t>
            </a:r>
          </a:p>
          <a:p>
            <a:pPr>
              <a:lnSpc>
                <a:spcPts val="2675"/>
              </a:lnSpc>
            </a:pPr>
            <a:endParaRPr lang="en-US" sz="1911">
              <a:solidFill>
                <a:srgbClr val="2A2B2A"/>
              </a:solidFill>
              <a:latin typeface="Andad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8304" y="6682931"/>
            <a:ext cx="12394491" cy="669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5"/>
              </a:lnSpc>
            </a:pPr>
            <a:r>
              <a:rPr lang="en-US" sz="1911">
                <a:solidFill>
                  <a:srgbClr val="2A2B2A"/>
                </a:solidFill>
                <a:latin typeface="Andada"/>
              </a:rPr>
              <a:t>Ahlâk kurallarını, </a:t>
            </a:r>
            <a:r>
              <a:rPr lang="en-US" sz="1911">
                <a:solidFill>
                  <a:srgbClr val="2A2B2A"/>
                </a:solidFill>
                <a:latin typeface="Andada Bold"/>
              </a:rPr>
              <a:t>cezadan korktuğu için değil, zarurî anlamda uyulması gerekli kurallar</a:t>
            </a:r>
            <a:r>
              <a:rPr lang="en-US" sz="1911">
                <a:solidFill>
                  <a:srgbClr val="2A2B2A"/>
                </a:solidFill>
                <a:latin typeface="Andada"/>
              </a:rPr>
              <a:t> olarak gördüğü için uygulamaya çalışır. Alışkanlığa dayanan dış disiplinin tersine bir </a:t>
            </a:r>
            <a:r>
              <a:rPr lang="en-US" sz="1911">
                <a:solidFill>
                  <a:srgbClr val="2A2B2A"/>
                </a:solidFill>
                <a:latin typeface="Andada Bold"/>
              </a:rPr>
              <a:t>iç disiplin eğilimi </a:t>
            </a:r>
            <a:r>
              <a:rPr lang="en-US" sz="1911">
                <a:solidFill>
                  <a:srgbClr val="2A2B2A"/>
                </a:solidFill>
                <a:latin typeface="Andada"/>
              </a:rPr>
              <a:t>meydana getirir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Özel</PresentationFormat>
  <Paragraphs>62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7" baseType="lpstr">
      <vt:lpstr>Arial</vt:lpstr>
      <vt:lpstr>Andada</vt:lpstr>
      <vt:lpstr>Montserrat Semi-Bold Bold</vt:lpstr>
      <vt:lpstr>Noto Serif Display Bold Bold</vt:lpstr>
      <vt:lpstr>Andada Bold</vt:lpstr>
      <vt:lpstr>Calibri</vt:lpstr>
      <vt:lpstr>Montserrat Semi-Bold</vt:lpstr>
      <vt:lpstr>Arimo</vt:lpstr>
      <vt:lpstr>Noto Serif Display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ERGENLİK DÖNEMİ GELİŞİM ÖZELLİKLERİ</dc:title>
  <dc:creator>HP</dc:creator>
  <cp:lastModifiedBy>HP</cp:lastModifiedBy>
  <cp:revision>3</cp:revision>
  <dcterms:created xsi:type="dcterms:W3CDTF">2006-08-16T00:00:00Z</dcterms:created>
  <dcterms:modified xsi:type="dcterms:W3CDTF">2022-01-05T09:59:21Z</dcterms:modified>
  <dc:identifier>DAEx74ak1Rw</dc:identifier>
</cp:coreProperties>
</file>