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7" r:id="rId30"/>
    <p:sldId id="286" r:id="rId31"/>
    <p:sldId id="285"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5682" y="2569412"/>
            <a:ext cx="8689976" cy="2509213"/>
          </a:xfrm>
        </p:spPr>
        <p:txBody>
          <a:bodyPr/>
          <a:lstStyle/>
          <a:p>
            <a:r>
              <a:rPr lang="tr-TR" b="1" dirty="0" smtClean="0">
                <a:latin typeface="Century Schoolbook" panose="02040604050505020304" pitchFamily="18" charset="0"/>
              </a:rPr>
              <a:t>AKADEMİK BECERİLERİ GELİŞTİRME</a:t>
            </a:r>
            <a:br>
              <a:rPr lang="tr-TR" b="1" dirty="0" smtClean="0">
                <a:latin typeface="Century Schoolbook" panose="02040604050505020304" pitchFamily="18" charset="0"/>
              </a:rPr>
            </a:br>
            <a:endParaRPr lang="tr-TR" b="1" dirty="0">
              <a:latin typeface="Century Schoolbook" panose="02040604050505020304" pitchFamily="18" charset="0"/>
            </a:endParaRPr>
          </a:p>
        </p:txBody>
      </p:sp>
      <p:pic>
        <p:nvPicPr>
          <p:cNvPr id="5" name="Resim 4"/>
          <p:cNvPicPr>
            <a:picLocks noChangeAspect="1"/>
          </p:cNvPicPr>
          <p:nvPr/>
        </p:nvPicPr>
        <p:blipFill>
          <a:blip r:embed="rId2"/>
          <a:stretch>
            <a:fillRect/>
          </a:stretch>
        </p:blipFill>
        <p:spPr>
          <a:xfrm>
            <a:off x="5072449" y="1286113"/>
            <a:ext cx="1684637" cy="1684637"/>
          </a:xfrm>
          <a:prstGeom prst="ellipse">
            <a:avLst/>
          </a:prstGeom>
          <a:ln>
            <a:noFill/>
          </a:ln>
          <a:effectLst>
            <a:softEdge rad="112500"/>
          </a:effectLst>
        </p:spPr>
      </p:pic>
      <p:sp>
        <p:nvSpPr>
          <p:cNvPr id="6" name="Metin kutusu 5"/>
          <p:cNvSpPr txBox="1"/>
          <p:nvPr/>
        </p:nvSpPr>
        <p:spPr>
          <a:xfrm>
            <a:off x="4333103" y="4448432"/>
            <a:ext cx="3163330" cy="369332"/>
          </a:xfrm>
          <a:prstGeom prst="rect">
            <a:avLst/>
          </a:prstGeom>
          <a:noFill/>
        </p:spPr>
        <p:txBody>
          <a:bodyPr wrap="square" rtlCol="0">
            <a:spAutoFit/>
          </a:bodyPr>
          <a:lstStyle/>
          <a:p>
            <a:pPr algn="ctr"/>
            <a:r>
              <a:rPr lang="tr-TR" b="1" dirty="0" smtClean="0">
                <a:latin typeface="Century Schoolbook" panose="02040604050505020304" pitchFamily="18" charset="0"/>
              </a:rPr>
              <a:t>ŞUBAT-2021</a:t>
            </a:r>
            <a:endParaRPr lang="tr-TR" b="1" dirty="0">
              <a:latin typeface="Century Schoolbook" panose="02040604050505020304" pitchFamily="18" charset="0"/>
            </a:endParaRP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3556" t="3484" r="4206" b="7628"/>
          <a:stretch/>
        </p:blipFill>
        <p:spPr>
          <a:xfrm>
            <a:off x="10136711" y="-1"/>
            <a:ext cx="1844194" cy="1919415"/>
          </a:xfrm>
          <a:prstGeom prst="ellipse">
            <a:avLst/>
          </a:prstGeom>
          <a:ln>
            <a:noFill/>
          </a:ln>
          <a:effectLst>
            <a:softEdge rad="112500"/>
          </a:effec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0" y="4944681"/>
            <a:ext cx="1896881" cy="1896881"/>
          </a:xfrm>
          <a:prstGeom prst="ellipse">
            <a:avLst/>
          </a:prstGeom>
          <a:ln>
            <a:noFill/>
          </a:ln>
          <a:effectLst>
            <a:softEdge rad="112500"/>
          </a:effectLst>
        </p:spPr>
      </p:pic>
    </p:spTree>
    <p:extLst>
      <p:ext uri="{BB962C8B-B14F-4D97-AF65-F5344CB8AC3E}">
        <p14:creationId xmlns:p14="http://schemas.microsoft.com/office/powerpoint/2010/main" val="2138946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183196"/>
            <a:ext cx="10364451" cy="1596177"/>
          </a:xfrm>
        </p:spPr>
        <p:txBody>
          <a:bodyPr/>
          <a:lstStyle/>
          <a:p>
            <a:r>
              <a:rPr lang="tr-TR" b="1" dirty="0" smtClean="0">
                <a:solidFill>
                  <a:srgbClr val="002060"/>
                </a:solidFill>
                <a:latin typeface="Century Schoolbook" panose="02040604050505020304" pitchFamily="18" charset="0"/>
              </a:rPr>
              <a:t>YAZMA BECERİSİ </a:t>
            </a:r>
            <a:r>
              <a:rPr lang="tr-TR" b="1" dirty="0">
                <a:solidFill>
                  <a:srgbClr val="002060"/>
                </a:solidFill>
                <a:latin typeface="Century Schoolbook" panose="02040604050505020304" pitchFamily="18" charset="0"/>
              </a:rPr>
              <a:t>nasıl </a:t>
            </a:r>
            <a:r>
              <a:rPr lang="tr-TR" b="1" dirty="0" smtClean="0">
                <a:solidFill>
                  <a:srgbClr val="002060"/>
                </a:solidFill>
                <a:latin typeface="Century Schoolbook" panose="02040604050505020304" pitchFamily="18" charset="0"/>
              </a:rPr>
              <a:t>geliştirilir?</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a:xfrm>
            <a:off x="913774" y="1779373"/>
            <a:ext cx="8856302" cy="4448431"/>
          </a:xfrm>
        </p:spPr>
        <p:txBody>
          <a:bodyPr>
            <a:normAutofit fontScale="85000" lnSpcReduction="20000"/>
          </a:bodyPr>
          <a:lstStyle/>
          <a:p>
            <a:pPr>
              <a:buFont typeface="Wingdings" panose="05000000000000000000" pitchFamily="2" charset="2"/>
              <a:buChar char="Ø"/>
            </a:pPr>
            <a:r>
              <a:rPr lang="tr-TR" b="1" dirty="0" smtClean="0">
                <a:solidFill>
                  <a:srgbClr val="002060"/>
                </a:solidFill>
                <a:latin typeface="Century Schoolbook" panose="02040604050505020304" pitchFamily="18" charset="0"/>
              </a:rPr>
              <a:t>Kitap </a:t>
            </a:r>
            <a:r>
              <a:rPr lang="tr-TR" b="1" dirty="0">
                <a:solidFill>
                  <a:srgbClr val="002060"/>
                </a:solidFill>
                <a:latin typeface="Century Schoolbook" panose="02040604050505020304" pitchFamily="18" charset="0"/>
              </a:rPr>
              <a:t>Okumayı İhmal </a:t>
            </a:r>
            <a:r>
              <a:rPr lang="tr-TR" b="1" dirty="0" smtClean="0">
                <a:solidFill>
                  <a:srgbClr val="002060"/>
                </a:solidFill>
                <a:latin typeface="Century Schoolbook" panose="02040604050505020304" pitchFamily="18" charset="0"/>
              </a:rPr>
              <a:t>Etmeyin: </a:t>
            </a:r>
            <a:r>
              <a:rPr lang="tr-TR" cap="none" dirty="0" smtClean="0">
                <a:solidFill>
                  <a:srgbClr val="002060"/>
                </a:solidFill>
                <a:latin typeface="Century Schoolbook" panose="02040604050505020304" pitchFamily="18" charset="0"/>
              </a:rPr>
              <a:t>Kitap </a:t>
            </a:r>
            <a:r>
              <a:rPr lang="tr-TR" cap="none" dirty="0">
                <a:solidFill>
                  <a:srgbClr val="002060"/>
                </a:solidFill>
                <a:latin typeface="Century Schoolbook" panose="02040604050505020304" pitchFamily="18" charset="0"/>
              </a:rPr>
              <a:t>okumak, farklı kelime dağarcıkları hakkında bilgi sahibi olmanıza, farklı anlatım tekniklerini gözlemleyebilmenize ve yazım becerinizin teşvikine olanak sağlar</a:t>
            </a:r>
            <a:r>
              <a:rPr lang="tr-TR" cap="none" dirty="0" smtClean="0">
                <a:solidFill>
                  <a:srgbClr val="002060"/>
                </a:solidFill>
                <a:latin typeface="Century Schoolbook" panose="02040604050505020304" pitchFamily="18" charset="0"/>
              </a:rPr>
              <a:t>.</a:t>
            </a:r>
            <a:endParaRPr lang="tr-TR" dirty="0">
              <a:solidFill>
                <a:srgbClr val="002060"/>
              </a:solidFill>
              <a:latin typeface="Century Schoolbook" panose="02040604050505020304" pitchFamily="18" charset="0"/>
            </a:endParaRPr>
          </a:p>
          <a:p>
            <a:pPr>
              <a:buFont typeface="Wingdings" panose="05000000000000000000" pitchFamily="2" charset="2"/>
              <a:buChar char="Ø"/>
            </a:pPr>
            <a:r>
              <a:rPr lang="tr-TR" b="1" dirty="0">
                <a:solidFill>
                  <a:srgbClr val="002060"/>
                </a:solidFill>
                <a:latin typeface="Century Schoolbook" panose="02040604050505020304" pitchFamily="18" charset="0"/>
              </a:rPr>
              <a:t>Yazım Teknikleri Hakkında Bilgi </a:t>
            </a:r>
            <a:r>
              <a:rPr lang="tr-TR" b="1" dirty="0" smtClean="0">
                <a:solidFill>
                  <a:srgbClr val="002060"/>
                </a:solidFill>
                <a:latin typeface="Century Schoolbook" panose="02040604050505020304" pitchFamily="18" charset="0"/>
              </a:rPr>
              <a:t>Edinin:  </a:t>
            </a:r>
            <a:r>
              <a:rPr lang="tr-TR" cap="none" dirty="0" smtClean="0">
                <a:solidFill>
                  <a:srgbClr val="002060"/>
                </a:solidFill>
                <a:latin typeface="Century Schoolbook" panose="02040604050505020304" pitchFamily="18" charset="0"/>
              </a:rPr>
              <a:t>Dilbilgisi kuralları, noktalama işaretleri ve anlatım teknikleri gibi temel bilgilere sahip olmak, yazacağınız yazının kalitesini arttırır. </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Amacınız </a:t>
            </a:r>
            <a:r>
              <a:rPr lang="tr-TR" b="1" dirty="0">
                <a:solidFill>
                  <a:srgbClr val="002060"/>
                </a:solidFill>
                <a:latin typeface="Century Schoolbook" panose="02040604050505020304" pitchFamily="18" charset="0"/>
              </a:rPr>
              <a:t>ve Konunuz Belli </a:t>
            </a:r>
            <a:r>
              <a:rPr lang="tr-TR" b="1" dirty="0" smtClean="0">
                <a:solidFill>
                  <a:srgbClr val="002060"/>
                </a:solidFill>
                <a:latin typeface="Century Schoolbook" panose="02040604050505020304" pitchFamily="18" charset="0"/>
              </a:rPr>
              <a:t>Olsun: </a:t>
            </a:r>
            <a:r>
              <a:rPr lang="tr-TR" cap="none" dirty="0" smtClean="0">
                <a:solidFill>
                  <a:srgbClr val="002060"/>
                </a:solidFill>
                <a:latin typeface="Century Schoolbook" panose="02040604050505020304" pitchFamily="18" charset="0"/>
              </a:rPr>
              <a:t>Yazmaya başlamadan önce ne için ve ne üzerine yazdığınızı bilirseniz; sınırları belli ve konu dışına çıkmayan metinler elde edebilirsiniz. </a:t>
            </a:r>
            <a:endParaRPr lang="tr-TR" dirty="0">
              <a:solidFill>
                <a:srgbClr val="002060"/>
              </a:solidFill>
              <a:latin typeface="Century Schoolbook" panose="02040604050505020304" pitchFamily="18" charset="0"/>
            </a:endParaRPr>
          </a:p>
          <a:p>
            <a:pPr>
              <a:buFont typeface="Wingdings" panose="05000000000000000000" pitchFamily="2" charset="2"/>
              <a:buChar char="Ø"/>
            </a:pPr>
            <a:r>
              <a:rPr lang="tr-TR" b="1" dirty="0">
                <a:solidFill>
                  <a:srgbClr val="002060"/>
                </a:solidFill>
                <a:latin typeface="Century Schoolbook" panose="02040604050505020304" pitchFamily="18" charset="0"/>
              </a:rPr>
              <a:t>Anlaşılır Metinler Elde </a:t>
            </a:r>
            <a:r>
              <a:rPr lang="tr-TR" b="1" dirty="0" smtClean="0">
                <a:solidFill>
                  <a:srgbClr val="002060"/>
                </a:solidFill>
                <a:latin typeface="Century Schoolbook" panose="02040604050505020304" pitchFamily="18" charset="0"/>
              </a:rPr>
              <a:t>Edin:  </a:t>
            </a:r>
            <a:r>
              <a:rPr lang="tr-TR" cap="none" dirty="0" smtClean="0">
                <a:solidFill>
                  <a:srgbClr val="002060"/>
                </a:solidFill>
                <a:latin typeface="Century Schoolbook" panose="02040604050505020304" pitchFamily="18" charset="0"/>
              </a:rPr>
              <a:t>Temanız çerçevesinde kısa ve anlamlı kelimeler ile metninizi oluşturmaya çalışın.</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Metni </a:t>
            </a:r>
            <a:r>
              <a:rPr lang="tr-TR" b="1" dirty="0">
                <a:solidFill>
                  <a:srgbClr val="002060"/>
                </a:solidFill>
                <a:latin typeface="Century Schoolbook" panose="02040604050505020304" pitchFamily="18" charset="0"/>
              </a:rPr>
              <a:t>Yarım </a:t>
            </a:r>
            <a:r>
              <a:rPr lang="tr-TR" b="1" dirty="0" smtClean="0">
                <a:solidFill>
                  <a:srgbClr val="002060"/>
                </a:solidFill>
                <a:latin typeface="Century Schoolbook" panose="02040604050505020304" pitchFamily="18" charset="0"/>
              </a:rPr>
              <a:t>Bırakmayın: </a:t>
            </a:r>
            <a:r>
              <a:rPr lang="tr-TR" cap="none" dirty="0" smtClean="0">
                <a:solidFill>
                  <a:srgbClr val="002060"/>
                </a:solidFill>
                <a:latin typeface="Century Schoolbook" panose="02040604050505020304" pitchFamily="18" charset="0"/>
              </a:rPr>
              <a:t>Kaliteli bir metin elde etmek istiyorsanız, mutlaka tamamlamış olmalısınız. Yarım kalmış, mesajı verilememiş ve yanlış kelimeler seçilmiş bir metin; maalesef elde etmek istediğiniz değere uzak kalır.</a:t>
            </a:r>
          </a:p>
          <a:p>
            <a:endParaRPr lang="tr-TR" dirty="0">
              <a:solidFill>
                <a:srgbClr val="002060"/>
              </a:solidFill>
              <a:latin typeface="Century Schoolbook" panose="02040604050505020304" pitchFamily="18" charset="0"/>
            </a:endParaRPr>
          </a:p>
          <a:p>
            <a:endParaRPr lang="tr-TR" dirty="0">
              <a:latin typeface="Century Schoolbook" panose="02040604050505020304"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180" r="8649" b="11952"/>
          <a:stretch/>
        </p:blipFill>
        <p:spPr>
          <a:xfrm>
            <a:off x="9984260" y="1605053"/>
            <a:ext cx="1949185" cy="17971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5837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153298"/>
            <a:ext cx="10363826" cy="4637902"/>
          </a:xfrm>
        </p:spPr>
        <p:txBody>
          <a:bodyPr>
            <a:normAutofit/>
          </a:bodyPr>
          <a:lstStyle/>
          <a:p>
            <a:pPr>
              <a:buFont typeface="Wingdings" panose="05000000000000000000" pitchFamily="2" charset="2"/>
              <a:buChar char="Ø"/>
            </a:pPr>
            <a:r>
              <a:rPr lang="tr-TR" sz="1700" b="1" dirty="0">
                <a:solidFill>
                  <a:srgbClr val="002060"/>
                </a:solidFill>
                <a:latin typeface="Century Schoolbook" panose="02040604050505020304" pitchFamily="18" charset="0"/>
              </a:rPr>
              <a:t>Metne Zaman </a:t>
            </a:r>
            <a:r>
              <a:rPr lang="tr-TR" sz="1700" b="1" dirty="0" smtClean="0">
                <a:solidFill>
                  <a:srgbClr val="002060"/>
                </a:solidFill>
                <a:latin typeface="Century Schoolbook" panose="02040604050505020304" pitchFamily="18" charset="0"/>
              </a:rPr>
              <a:t>Tanıyın: </a:t>
            </a:r>
            <a:r>
              <a:rPr lang="tr-TR" sz="1700" cap="none" dirty="0" smtClean="0">
                <a:solidFill>
                  <a:srgbClr val="002060"/>
                </a:solidFill>
                <a:latin typeface="Century Schoolbook" panose="02040604050505020304" pitchFamily="18" charset="0"/>
              </a:rPr>
              <a:t>Metni yazdıktan sonra mutlaka zihninizi dinlendirmeye çalışın. Gerekirse bir iki gün sonra metni tekrardan okuyun. </a:t>
            </a:r>
          </a:p>
          <a:p>
            <a:pPr>
              <a:buFont typeface="Wingdings" panose="05000000000000000000" pitchFamily="2" charset="2"/>
              <a:buChar char="Ø"/>
            </a:pPr>
            <a:r>
              <a:rPr lang="tr-TR" sz="1700" b="1" dirty="0" smtClean="0">
                <a:solidFill>
                  <a:srgbClr val="002060"/>
                </a:solidFill>
                <a:latin typeface="Century Schoolbook" panose="02040604050505020304" pitchFamily="18" charset="0"/>
              </a:rPr>
              <a:t>İlk </a:t>
            </a:r>
            <a:r>
              <a:rPr lang="tr-TR" sz="1700" b="1" dirty="0">
                <a:solidFill>
                  <a:srgbClr val="002060"/>
                </a:solidFill>
                <a:latin typeface="Century Schoolbook" panose="02040604050505020304" pitchFamily="18" charset="0"/>
              </a:rPr>
              <a:t>Metnin Taslak Olduğunu </a:t>
            </a:r>
            <a:r>
              <a:rPr lang="tr-TR" sz="1700" b="1" dirty="0" smtClean="0">
                <a:solidFill>
                  <a:srgbClr val="002060"/>
                </a:solidFill>
                <a:latin typeface="Century Schoolbook" panose="02040604050505020304" pitchFamily="18" charset="0"/>
              </a:rPr>
              <a:t>Unutmayın: </a:t>
            </a:r>
            <a:r>
              <a:rPr lang="tr-TR" sz="1700" cap="none" dirty="0" smtClean="0">
                <a:solidFill>
                  <a:srgbClr val="002060"/>
                </a:solidFill>
                <a:latin typeface="Century Schoolbook" panose="02040604050505020304" pitchFamily="18" charset="0"/>
              </a:rPr>
              <a:t>Metninizi yeteri kadar yazıktan sonra taslağınızı bitirin ve okuma sürecine geçin. Bu esnada düzeltmeler yapmak daha doğru bir metin elde etmenize olanak sağlar.</a:t>
            </a:r>
          </a:p>
          <a:p>
            <a:pPr>
              <a:buFont typeface="Wingdings" panose="05000000000000000000" pitchFamily="2" charset="2"/>
              <a:buChar char="Ø"/>
            </a:pPr>
            <a:r>
              <a:rPr lang="tr-TR" sz="1700" b="1" dirty="0" smtClean="0">
                <a:solidFill>
                  <a:srgbClr val="002060"/>
                </a:solidFill>
                <a:latin typeface="Century Schoolbook" panose="02040604050505020304" pitchFamily="18" charset="0"/>
              </a:rPr>
              <a:t>Sesli </a:t>
            </a:r>
            <a:r>
              <a:rPr lang="tr-TR" sz="1700" b="1" dirty="0">
                <a:solidFill>
                  <a:srgbClr val="002060"/>
                </a:solidFill>
                <a:latin typeface="Century Schoolbook" panose="02040604050505020304" pitchFamily="18" charset="0"/>
              </a:rPr>
              <a:t>Okumanın Faydalarından </a:t>
            </a:r>
            <a:r>
              <a:rPr lang="tr-TR" sz="1700" b="1" dirty="0" smtClean="0">
                <a:solidFill>
                  <a:srgbClr val="002060"/>
                </a:solidFill>
                <a:latin typeface="Century Schoolbook" panose="02040604050505020304" pitchFamily="18" charset="0"/>
              </a:rPr>
              <a:t>Yararlanın: </a:t>
            </a:r>
            <a:r>
              <a:rPr lang="tr-TR" sz="1700" cap="none" dirty="0" smtClean="0">
                <a:solidFill>
                  <a:srgbClr val="002060"/>
                </a:solidFill>
                <a:latin typeface="Century Schoolbook" panose="02040604050505020304" pitchFamily="18" charset="0"/>
              </a:rPr>
              <a:t>Yüksek sesle okunan metinler zihinde daha çabuk yer eder ve yanlışları görebilmenize olanak sağlar. </a:t>
            </a:r>
          </a:p>
          <a:p>
            <a:pPr>
              <a:buFont typeface="Wingdings" panose="05000000000000000000" pitchFamily="2" charset="2"/>
              <a:buChar char="Ø"/>
            </a:pPr>
            <a:r>
              <a:rPr lang="tr-TR" sz="1700" b="1" dirty="0" smtClean="0">
                <a:solidFill>
                  <a:srgbClr val="002060"/>
                </a:solidFill>
                <a:latin typeface="Century Schoolbook" panose="02040604050505020304" pitchFamily="18" charset="0"/>
              </a:rPr>
              <a:t>Metni </a:t>
            </a:r>
            <a:r>
              <a:rPr lang="tr-TR" sz="1700" b="1" dirty="0">
                <a:solidFill>
                  <a:srgbClr val="002060"/>
                </a:solidFill>
                <a:latin typeface="Century Schoolbook" panose="02040604050505020304" pitchFamily="18" charset="0"/>
              </a:rPr>
              <a:t>Hayatınızın İçerisinde </a:t>
            </a:r>
            <a:r>
              <a:rPr lang="tr-TR" sz="1700" b="1" dirty="0" smtClean="0">
                <a:solidFill>
                  <a:srgbClr val="002060"/>
                </a:solidFill>
                <a:latin typeface="Century Schoolbook" panose="02040604050505020304" pitchFamily="18" charset="0"/>
              </a:rPr>
              <a:t>Görün: </a:t>
            </a:r>
            <a:r>
              <a:rPr lang="tr-TR" sz="1700" cap="none" dirty="0" smtClean="0">
                <a:solidFill>
                  <a:srgbClr val="002060"/>
                </a:solidFill>
                <a:latin typeface="Century Schoolbook" panose="02040604050505020304" pitchFamily="18" charset="0"/>
              </a:rPr>
              <a:t>Yazdığınız her metin sizin hayatınızdan izler taşır. Kaleme aldığınız her kelimenin sizin hayatınız olduğunu unutmayın.</a:t>
            </a:r>
            <a:endParaRPr lang="tr-TR" sz="1700" cap="none" dirty="0">
              <a:solidFill>
                <a:srgbClr val="002060"/>
              </a:solidFill>
              <a:latin typeface="Century Schoolbook" panose="020406040505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341" y="4521008"/>
            <a:ext cx="3064476" cy="2139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61639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13619"/>
          <a:stretch/>
        </p:blipFill>
        <p:spPr>
          <a:xfrm>
            <a:off x="0" y="1"/>
            <a:ext cx="12191999" cy="6858000"/>
          </a:xfrm>
        </p:spPr>
      </p:pic>
    </p:spTree>
    <p:extLst>
      <p:ext uri="{BB962C8B-B14F-4D97-AF65-F5344CB8AC3E}">
        <p14:creationId xmlns:p14="http://schemas.microsoft.com/office/powerpoint/2010/main" val="163056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5515">
            <a:off x="9799733" y="155186"/>
            <a:ext cx="2033351" cy="20779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Unvan 1"/>
          <p:cNvSpPr>
            <a:spLocks noGrp="1"/>
          </p:cNvSpPr>
          <p:nvPr>
            <p:ph type="title"/>
          </p:nvPr>
        </p:nvSpPr>
        <p:spPr/>
        <p:txBody>
          <a:bodyPr/>
          <a:lstStyle/>
          <a:p>
            <a:r>
              <a:rPr lang="tr-TR" b="1" dirty="0" smtClean="0">
                <a:solidFill>
                  <a:srgbClr val="002060"/>
                </a:solidFill>
                <a:latin typeface="Century Schoolbook" panose="02040604050505020304" pitchFamily="18" charset="0"/>
              </a:rPr>
              <a:t>MATEMATİK BECERİSİ</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p:txBody>
          <a:bodyPr/>
          <a:lstStyle/>
          <a:p>
            <a:pPr marL="0" indent="0">
              <a:buNone/>
            </a:pPr>
            <a:r>
              <a:rPr lang="tr-TR" cap="none" dirty="0" smtClean="0">
                <a:solidFill>
                  <a:srgbClr val="002060"/>
                </a:solidFill>
                <a:latin typeface="Century Schoolbook" panose="02040604050505020304" pitchFamily="18" charset="0"/>
              </a:rPr>
              <a:t>Temel olarak matematiksel beceri kavramı farklı bilgileri yorumlayabilmek amacıyla sayıları ve temel işlemleri kullanma yeteneği anlamına gelir.</a:t>
            </a:r>
          </a:p>
          <a:p>
            <a:pPr marL="0" indent="0">
              <a:buNone/>
            </a:pPr>
            <a:r>
              <a:rPr lang="tr-TR" cap="none" dirty="0">
                <a:solidFill>
                  <a:srgbClr val="002060"/>
                </a:solidFill>
                <a:latin typeface="Century Schoolbook" panose="02040604050505020304" pitchFamily="18" charset="0"/>
              </a:rPr>
              <a:t>Matematiksel becerilere dahil olan </a:t>
            </a:r>
            <a:r>
              <a:rPr lang="tr-TR" cap="none" dirty="0" smtClean="0">
                <a:solidFill>
                  <a:srgbClr val="002060"/>
                </a:solidFill>
                <a:latin typeface="Century Schoolbook" panose="02040604050505020304" pitchFamily="18" charset="0"/>
              </a:rPr>
              <a:t>konular:</a:t>
            </a:r>
            <a:endParaRPr lang="tr-TR" cap="none" dirty="0">
              <a:solidFill>
                <a:srgbClr val="002060"/>
              </a:solidFill>
              <a:latin typeface="Century Schoolbook" panose="02040604050505020304" pitchFamily="18" charset="0"/>
            </a:endParaRPr>
          </a:p>
          <a:p>
            <a:pPr>
              <a:buFont typeface="Wingdings" panose="05000000000000000000" pitchFamily="2" charset="2"/>
              <a:buChar char="Ø"/>
            </a:pPr>
            <a:r>
              <a:rPr lang="tr-TR" cap="none" dirty="0">
                <a:solidFill>
                  <a:srgbClr val="002060"/>
                </a:solidFill>
                <a:latin typeface="Century Schoolbook" panose="02040604050505020304" pitchFamily="18" charset="0"/>
              </a:rPr>
              <a:t>Bilgiyi ve veriyi işleyebilme ve yorumlayabilme yeteneği,</a:t>
            </a:r>
          </a:p>
          <a:p>
            <a:pPr>
              <a:buFont typeface="Wingdings" panose="05000000000000000000" pitchFamily="2" charset="2"/>
              <a:buChar char="Ø"/>
            </a:pPr>
            <a:r>
              <a:rPr lang="tr-TR" cap="none" dirty="0">
                <a:solidFill>
                  <a:srgbClr val="002060"/>
                </a:solidFill>
                <a:latin typeface="Century Schoolbook" panose="02040604050505020304" pitchFamily="18" charset="0"/>
              </a:rPr>
              <a:t>Günlük hayatta temel matematik elemanlarının (ölçümler, geometrik elemanlar vs.) yönetimi,</a:t>
            </a:r>
          </a:p>
          <a:p>
            <a:pPr>
              <a:buFont typeface="Wingdings" panose="05000000000000000000" pitchFamily="2" charset="2"/>
              <a:buChar char="Ø"/>
            </a:pPr>
            <a:r>
              <a:rPr lang="tr-TR" cap="none" dirty="0">
                <a:solidFill>
                  <a:srgbClr val="002060"/>
                </a:solidFill>
                <a:latin typeface="Century Schoolbook" panose="02040604050505020304" pitchFamily="18" charset="0"/>
              </a:rPr>
              <a:t>Farklı içeriklerdeki problemleri anlamlandırabilme süreci.</a:t>
            </a:r>
          </a:p>
        </p:txBody>
      </p:sp>
    </p:spTree>
    <p:extLst>
      <p:ext uri="{BB962C8B-B14F-4D97-AF65-F5344CB8AC3E}">
        <p14:creationId xmlns:p14="http://schemas.microsoft.com/office/powerpoint/2010/main" val="55964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5" y="123568"/>
            <a:ext cx="2055774" cy="15231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İçerik Yer Tutucusu 2"/>
          <p:cNvSpPr>
            <a:spLocks noGrp="1"/>
          </p:cNvSpPr>
          <p:nvPr>
            <p:ph sz="quarter" idx="13"/>
          </p:nvPr>
        </p:nvSpPr>
        <p:spPr>
          <a:xfrm>
            <a:off x="913774" y="947352"/>
            <a:ext cx="10363826" cy="5181599"/>
          </a:xfrm>
        </p:spPr>
        <p:txBody>
          <a:bodyPr>
            <a:normAutofit fontScale="70000" lnSpcReduction="20000"/>
          </a:bodyPr>
          <a:lstStyle/>
          <a:p>
            <a:pPr marL="0" indent="0">
              <a:buNone/>
            </a:pPr>
            <a:endParaRPr lang="tr-TR" dirty="0" smtClean="0">
              <a:latin typeface="Century Schoolbook" panose="02040604050505020304" pitchFamily="18" charset="0"/>
            </a:endParaRPr>
          </a:p>
          <a:p>
            <a:pPr marL="0" indent="0" algn="ctr">
              <a:buNone/>
            </a:pPr>
            <a:r>
              <a:rPr lang="tr-TR" sz="2900" b="1" dirty="0" smtClean="0">
                <a:solidFill>
                  <a:srgbClr val="002060"/>
                </a:solidFill>
                <a:latin typeface="Century Schoolbook" panose="02040604050505020304" pitchFamily="18" charset="0"/>
              </a:rPr>
              <a:t>MATEMATİK NASIL HIZLI ÖĞRENİLİR?</a:t>
            </a:r>
            <a:endParaRPr lang="tr-TR" sz="2900" b="1" dirty="0">
              <a:solidFill>
                <a:srgbClr val="002060"/>
              </a:solidFill>
              <a:latin typeface="Century Schoolbook" panose="02040604050505020304" pitchFamily="18" charset="0"/>
            </a:endParaRPr>
          </a:p>
          <a:p>
            <a:pPr marL="0" indent="0">
              <a:buNone/>
            </a:pPr>
            <a:r>
              <a:rPr lang="tr-TR" b="1" dirty="0" smtClean="0">
                <a:solidFill>
                  <a:srgbClr val="002060"/>
                </a:solidFill>
                <a:latin typeface="Century Schoolbook" panose="02040604050505020304" pitchFamily="18" charset="0"/>
              </a:rPr>
              <a:t>1. Konuyla ilgilenin</a:t>
            </a:r>
            <a:r>
              <a:rPr lang="tr-TR" dirty="0" smtClean="0">
                <a:solidFill>
                  <a:srgbClr val="002060"/>
                </a:solidFill>
                <a:latin typeface="Century Schoolbook" panose="02040604050505020304" pitchFamily="18" charset="0"/>
              </a:rPr>
              <a:t>: </a:t>
            </a:r>
            <a:r>
              <a:rPr lang="tr-TR" cap="none" dirty="0" smtClean="0">
                <a:solidFill>
                  <a:srgbClr val="002060"/>
                </a:solidFill>
                <a:latin typeface="Century Schoolbook" panose="02040604050505020304" pitchFamily="18" charset="0"/>
              </a:rPr>
              <a:t>Konuyla ilgilendiğinizde ve mümkün olduğu kadar çok eğlendiğinizde, matematiği hızlı öğrenme olasılığınız çok daha yüksektir. Her yeni video için hevesle beklemeniz veya boş zamanlarınızda diferansiyel denklemleri çözmeniz gerekmez; ancak konuyu bir angarya olarak değerlendirmekten çok daha fazla zevk alırsınız. Garip ya da sezgisel bir şey öğrenirken merak uyandırıcı olun, temel fikirleri daha canlı hale getirmek için analojileri ve mizahı kullanın ve sadece bir şeyleri nasıl hesaplayacağınız ya da sorunları çözmek üzerine odaklamak yerine fikirleri destekleyen kavramlar hakkında dikkatlice düşünün. Daha önce sevmediğiniz bir şey değilse, zevk almayı denemek yerine, insanların matematikten nefret etmelerini sağlayan ana şeylerden kaçınmaya çalışmak daha pratik olabilir.</a:t>
            </a:r>
          </a:p>
          <a:p>
            <a:pPr marL="0" indent="0">
              <a:buNone/>
            </a:pPr>
            <a:endParaRPr lang="tr-TR" dirty="0">
              <a:solidFill>
                <a:srgbClr val="002060"/>
              </a:solidFill>
              <a:latin typeface="Century Schoolbook" panose="02040604050505020304" pitchFamily="18" charset="0"/>
            </a:endParaRPr>
          </a:p>
          <a:p>
            <a:pPr marL="0" indent="0">
              <a:buNone/>
            </a:pPr>
            <a:r>
              <a:rPr lang="tr-TR" b="1" dirty="0" smtClean="0">
                <a:solidFill>
                  <a:srgbClr val="002060"/>
                </a:solidFill>
                <a:latin typeface="Century Schoolbook" panose="02040604050505020304" pitchFamily="18" charset="0"/>
              </a:rPr>
              <a:t>2. Temelden başlayın:  </a:t>
            </a:r>
            <a:r>
              <a:rPr lang="tr-TR" cap="none" dirty="0" smtClean="0">
                <a:solidFill>
                  <a:srgbClr val="002060"/>
                </a:solidFill>
                <a:latin typeface="Century Schoolbook" panose="02040604050505020304" pitchFamily="18" charset="0"/>
              </a:rPr>
              <a:t>Daha karmaşık matematik konuları daha basit olanları temel alır. Bu yüzden karmaşık bir şeyle devam edebilmeniz için önce iyi bir şekilde kavradığınızı hissettiğiniz temel bilgilerden başlamanız gerekir. </a:t>
            </a:r>
          </a:p>
          <a:p>
            <a:pPr marL="0" indent="0">
              <a:buNone/>
            </a:pPr>
            <a:endParaRPr lang="tr-TR" cap="none" dirty="0" smtClean="0">
              <a:solidFill>
                <a:srgbClr val="002060"/>
              </a:solidFill>
              <a:latin typeface="Century Schoolbook" panose="02040604050505020304" pitchFamily="18" charset="0"/>
            </a:endParaRPr>
          </a:p>
          <a:p>
            <a:pPr marL="0" indent="0">
              <a:buNone/>
            </a:pPr>
            <a:r>
              <a:rPr lang="tr-TR" b="1" dirty="0" smtClean="0">
                <a:solidFill>
                  <a:srgbClr val="002060"/>
                </a:solidFill>
                <a:latin typeface="Century Schoolbook" panose="02040604050505020304" pitchFamily="18" charset="0"/>
              </a:rPr>
              <a:t>3.Ezberlemek </a:t>
            </a:r>
            <a:r>
              <a:rPr lang="tr-TR" b="1" dirty="0">
                <a:solidFill>
                  <a:srgbClr val="002060"/>
                </a:solidFill>
                <a:latin typeface="Century Schoolbook" panose="02040604050505020304" pitchFamily="18" charset="0"/>
              </a:rPr>
              <a:t>yerine sayı duygusu </a:t>
            </a:r>
            <a:r>
              <a:rPr lang="tr-TR" b="1" dirty="0" smtClean="0">
                <a:solidFill>
                  <a:srgbClr val="002060"/>
                </a:solidFill>
                <a:latin typeface="Century Schoolbook" panose="02040604050505020304" pitchFamily="18" charset="0"/>
              </a:rPr>
              <a:t>geliştirin: </a:t>
            </a:r>
            <a:r>
              <a:rPr lang="tr-TR" cap="none" dirty="0" smtClean="0">
                <a:solidFill>
                  <a:srgbClr val="002060"/>
                </a:solidFill>
                <a:latin typeface="Century Schoolbook" panose="02040604050505020304" pitchFamily="18" charset="0"/>
              </a:rPr>
              <a:t>Örneğin, 9 × 9 = 81'i ezberlemiş olabilirsiniz, ancak unutmak kolaydır. “Sayı duygusu” bunu sıfırdan basit bir şekilde çözebilmekle ilgilidir. Örneğin, 10 ile çarpmak çok daha kolaydır, böylece 9 × 10 = 90’ ı hesaplayarak ve sonra bu hesaplamaya eklediğiniz fazladan 9 'u çıkararak sonuca ulaşabilirsiniz. (9' </a:t>
            </a:r>
            <a:r>
              <a:rPr lang="tr-TR" cap="none" dirty="0" err="1" smtClean="0">
                <a:solidFill>
                  <a:srgbClr val="002060"/>
                </a:solidFill>
                <a:latin typeface="Century Schoolbook" panose="02040604050505020304" pitchFamily="18" charset="0"/>
              </a:rPr>
              <a:t>luk</a:t>
            </a:r>
            <a:r>
              <a:rPr lang="tr-TR" cap="none" dirty="0" smtClean="0">
                <a:solidFill>
                  <a:srgbClr val="002060"/>
                </a:solidFill>
                <a:latin typeface="Century Schoolbook" panose="02040604050505020304" pitchFamily="18" charset="0"/>
              </a:rPr>
              <a:t> 9 grup yerine 9' </a:t>
            </a:r>
            <a:r>
              <a:rPr lang="tr-TR" cap="none" dirty="0" err="1" smtClean="0">
                <a:solidFill>
                  <a:srgbClr val="002060"/>
                </a:solidFill>
                <a:latin typeface="Century Schoolbook" panose="02040604050505020304" pitchFamily="18" charset="0"/>
              </a:rPr>
              <a:t>luk</a:t>
            </a:r>
            <a:r>
              <a:rPr lang="tr-TR" cap="none" dirty="0" smtClean="0">
                <a:solidFill>
                  <a:srgbClr val="002060"/>
                </a:solidFill>
                <a:latin typeface="Century Schoolbook" panose="02040604050505020304" pitchFamily="18" charset="0"/>
              </a:rPr>
              <a:t> 10 grup çalıştınız.)</a:t>
            </a:r>
          </a:p>
          <a:p>
            <a:pPr marL="0" indent="0">
              <a:buNone/>
            </a:pPr>
            <a:r>
              <a:rPr lang="tr-TR" cap="none" dirty="0" smtClean="0">
                <a:solidFill>
                  <a:srgbClr val="002060"/>
                </a:solidFill>
                <a:latin typeface="Century Schoolbook" panose="02040604050505020304" pitchFamily="18" charset="0"/>
              </a:rPr>
              <a:t>Bu tür ve benzeri stratejiler, temel hesaplamalarda size ezberlemekten çok daha fazla yardımcı olacaktır.</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336190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654" y="90616"/>
            <a:ext cx="2534293" cy="2589936"/>
          </a:xfrm>
          <a:prstGeom prst="rect">
            <a:avLst/>
          </a:prstGeom>
          <a:ln>
            <a:noFill/>
          </a:ln>
          <a:effectLst>
            <a:softEdge rad="112500"/>
          </a:effectLst>
        </p:spPr>
      </p:pic>
      <p:sp>
        <p:nvSpPr>
          <p:cNvPr id="3" name="İçerik Yer Tutucusu 2"/>
          <p:cNvSpPr>
            <a:spLocks noGrp="1"/>
          </p:cNvSpPr>
          <p:nvPr>
            <p:ph sz="quarter" idx="13"/>
          </p:nvPr>
        </p:nvSpPr>
        <p:spPr>
          <a:xfrm>
            <a:off x="913774" y="1103870"/>
            <a:ext cx="8913967" cy="4687329"/>
          </a:xfrm>
        </p:spPr>
        <p:txBody>
          <a:bodyPr>
            <a:normAutofit fontScale="85000" lnSpcReduction="10000"/>
          </a:bodyPr>
          <a:lstStyle/>
          <a:p>
            <a:pPr marL="0" indent="0">
              <a:buNone/>
            </a:pPr>
            <a:r>
              <a:rPr lang="tr-TR" b="1" dirty="0" smtClean="0">
                <a:solidFill>
                  <a:srgbClr val="002060"/>
                </a:solidFill>
                <a:latin typeface="Century Schoolbook" panose="02040604050505020304" pitchFamily="18" charset="0"/>
              </a:rPr>
              <a:t>4. Aklında </a:t>
            </a:r>
            <a:r>
              <a:rPr lang="tr-TR" b="1" dirty="0">
                <a:solidFill>
                  <a:srgbClr val="002060"/>
                </a:solidFill>
                <a:latin typeface="Century Schoolbook" panose="02040604050505020304" pitchFamily="18" charset="0"/>
              </a:rPr>
              <a:t>hedefin </a:t>
            </a:r>
            <a:r>
              <a:rPr lang="tr-TR" b="1" dirty="0" smtClean="0">
                <a:solidFill>
                  <a:srgbClr val="002060"/>
                </a:solidFill>
                <a:latin typeface="Century Schoolbook" panose="02040604050505020304" pitchFamily="18" charset="0"/>
              </a:rPr>
              <a:t>olsun: </a:t>
            </a:r>
            <a:r>
              <a:rPr lang="tr-TR" cap="none" dirty="0" smtClean="0">
                <a:solidFill>
                  <a:srgbClr val="002060"/>
                </a:solidFill>
                <a:latin typeface="Century Schoolbook" panose="02040604050505020304" pitchFamily="18" charset="0"/>
              </a:rPr>
              <a:t>Hızlı bir şekilde matematik öğrenmenin en iyi yolu, istediğinizi elde etmek için ihtiyaç duyduğunuz konuda en kısa yolu seçmektir. Ancak acele ediyorsanız tüm temel bilgileri uyguladığınızdan emin olduktan sonra uzmanlaşmayı gerçekleştirebilirsiniz.</a:t>
            </a:r>
          </a:p>
          <a:p>
            <a:pPr marL="0" indent="0">
              <a:buNone/>
            </a:pPr>
            <a:r>
              <a:rPr lang="tr-TR" b="1" dirty="0" smtClean="0">
                <a:solidFill>
                  <a:srgbClr val="002060"/>
                </a:solidFill>
                <a:latin typeface="Century Schoolbook" panose="02040604050505020304" pitchFamily="18" charset="0"/>
              </a:rPr>
              <a:t>5. Pratik </a:t>
            </a:r>
            <a:r>
              <a:rPr lang="tr-TR" b="1" dirty="0">
                <a:solidFill>
                  <a:srgbClr val="002060"/>
                </a:solidFill>
                <a:latin typeface="Century Schoolbook" panose="02040604050505020304" pitchFamily="18" charset="0"/>
              </a:rPr>
              <a:t>soruları cevaplamak çok </a:t>
            </a:r>
            <a:r>
              <a:rPr lang="tr-TR" b="1" dirty="0" smtClean="0">
                <a:solidFill>
                  <a:srgbClr val="002060"/>
                </a:solidFill>
                <a:latin typeface="Century Schoolbook" panose="02040604050505020304" pitchFamily="18" charset="0"/>
              </a:rPr>
              <a:t>önemli: </a:t>
            </a:r>
            <a:r>
              <a:rPr lang="tr-TR" cap="none" dirty="0" smtClean="0">
                <a:solidFill>
                  <a:srgbClr val="002060"/>
                </a:solidFill>
                <a:latin typeface="Century Schoolbook" panose="02040604050505020304" pitchFamily="18" charset="0"/>
              </a:rPr>
              <a:t>Kitabınızda veya kullandığınız web sitesinde bulunan pratik soruları atlamayın. Bunları gözden geçirin ve yanlış yaptıysanız, yaptığınız şeye bakın ve neden yanlış yaptığınızı anlamaya çalışın</a:t>
            </a:r>
            <a:r>
              <a:rPr lang="tr-TR" cap="none" dirty="0" smtClean="0">
                <a:solidFill>
                  <a:srgbClr val="002060"/>
                </a:solidFill>
                <a:latin typeface="Century Schoolbook" panose="02040604050505020304" pitchFamily="18" charset="0"/>
              </a:rPr>
              <a:t>. Bu </a:t>
            </a:r>
            <a:r>
              <a:rPr lang="tr-TR" cap="none" dirty="0" smtClean="0">
                <a:solidFill>
                  <a:srgbClr val="002060"/>
                </a:solidFill>
                <a:latin typeface="Century Schoolbook" panose="02040604050505020304" pitchFamily="18" charset="0"/>
              </a:rPr>
              <a:t>durumda hatanın neden olduğunu ve tam olarak neyi anlamadığınızı anlamaya çalışmalısınız. İhtiyacınız olursa, hatanızı anlayana kadar kitabınızdaki ilgili bölümleri tekrar gözden geçirin.</a:t>
            </a:r>
          </a:p>
          <a:p>
            <a:pPr marL="0" indent="0">
              <a:buNone/>
            </a:pPr>
            <a:r>
              <a:rPr lang="tr-TR" b="1" dirty="0" smtClean="0">
                <a:solidFill>
                  <a:srgbClr val="002060"/>
                </a:solidFill>
                <a:latin typeface="Century Schoolbook" panose="02040604050505020304" pitchFamily="18" charset="0"/>
              </a:rPr>
              <a:t>6. Matematiksel </a:t>
            </a:r>
            <a:r>
              <a:rPr lang="tr-TR" b="1" dirty="0">
                <a:solidFill>
                  <a:srgbClr val="002060"/>
                </a:solidFill>
                <a:latin typeface="Century Schoolbook" panose="02040604050505020304" pitchFamily="18" charset="0"/>
              </a:rPr>
              <a:t>kelime bilgilerini takip </a:t>
            </a:r>
            <a:r>
              <a:rPr lang="tr-TR" b="1" dirty="0" smtClean="0">
                <a:solidFill>
                  <a:srgbClr val="002060"/>
                </a:solidFill>
                <a:latin typeface="Century Schoolbook" panose="02040604050505020304" pitchFamily="18" charset="0"/>
              </a:rPr>
              <a:t>edin:  </a:t>
            </a:r>
            <a:r>
              <a:rPr lang="tr-TR" cap="none" dirty="0" smtClean="0">
                <a:solidFill>
                  <a:srgbClr val="002060"/>
                </a:solidFill>
                <a:latin typeface="Century Schoolbook" panose="02040604050505020304" pitchFamily="18" charset="0"/>
              </a:rPr>
              <a:t>Katsayılı ve karesel gibi kelimeler, matematik öğrenirken her zaman ortaya çıkar ve okuduğunuzda gerçekten bir yere ulaşmak için ne anlama geldiklerini anlamalısınız. Kolay başvuru için anahtar tanımları ve terimleri not defterine yazmaktır. </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404255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b="9646"/>
          <a:stretch/>
        </p:blipFill>
        <p:spPr>
          <a:xfrm>
            <a:off x="9144000" y="4518239"/>
            <a:ext cx="2949146" cy="2261725"/>
          </a:xfrm>
          <a:prstGeom prst="rect">
            <a:avLst/>
          </a:prstGeom>
          <a:ln>
            <a:noFill/>
          </a:ln>
          <a:effectLst>
            <a:softEdge rad="112500"/>
          </a:effectLst>
        </p:spPr>
      </p:pic>
      <p:sp>
        <p:nvSpPr>
          <p:cNvPr id="3" name="İçerik Yer Tutucusu 2"/>
          <p:cNvSpPr>
            <a:spLocks noGrp="1"/>
          </p:cNvSpPr>
          <p:nvPr>
            <p:ph sz="quarter" idx="13"/>
          </p:nvPr>
        </p:nvSpPr>
        <p:spPr>
          <a:xfrm>
            <a:off x="913774" y="477796"/>
            <a:ext cx="8798637" cy="5313404"/>
          </a:xfrm>
        </p:spPr>
        <p:txBody>
          <a:bodyPr>
            <a:normAutofit fontScale="70000" lnSpcReduction="20000"/>
          </a:bodyPr>
          <a:lstStyle/>
          <a:p>
            <a:pPr>
              <a:buFont typeface="Wingdings" panose="05000000000000000000" pitchFamily="2" charset="2"/>
              <a:buChar char="Ø"/>
            </a:pPr>
            <a:endParaRPr lang="tr-TR" dirty="0" smtClean="0">
              <a:latin typeface="Century Schoolbook" panose="02040604050505020304" pitchFamily="18" charset="0"/>
            </a:endParaRPr>
          </a:p>
          <a:p>
            <a:pPr marL="0" indent="0" algn="ctr">
              <a:buNone/>
            </a:pPr>
            <a:r>
              <a:rPr lang="tr-TR" b="1" dirty="0" smtClean="0">
                <a:solidFill>
                  <a:srgbClr val="002060"/>
                </a:solidFill>
                <a:latin typeface="Century Schoolbook" panose="02040604050505020304" pitchFamily="18" charset="0"/>
              </a:rPr>
              <a:t>MATEMATİK BECERİSİ NASIL GELİŞTİRİLİR?</a:t>
            </a:r>
            <a:endParaRPr lang="tr-TR" b="1" dirty="0">
              <a:solidFill>
                <a:srgbClr val="002060"/>
              </a:solidFill>
              <a:latin typeface="Century Schoolbook" panose="02040604050505020304" pitchFamily="18" charset="0"/>
            </a:endParaRPr>
          </a:p>
          <a:p>
            <a:pPr>
              <a:buFont typeface="Wingdings" panose="05000000000000000000" pitchFamily="2" charset="2"/>
              <a:buChar char="Ø"/>
            </a:pPr>
            <a:endParaRPr lang="tr-TR" dirty="0" smtClean="0">
              <a:solidFill>
                <a:srgbClr val="002060"/>
              </a:solidFill>
              <a:latin typeface="Century Schoolbook" panose="02040604050505020304" pitchFamily="18" charset="0"/>
            </a:endParaRPr>
          </a:p>
          <a:p>
            <a:pPr>
              <a:buFont typeface="Wingdings" panose="05000000000000000000" pitchFamily="2" charset="2"/>
              <a:buChar char="Ø"/>
            </a:pPr>
            <a:r>
              <a:rPr lang="tr-TR" b="1" dirty="0" smtClean="0">
                <a:solidFill>
                  <a:srgbClr val="002060"/>
                </a:solidFill>
                <a:latin typeface="Century Schoolbook" panose="02040604050505020304" pitchFamily="18" charset="0"/>
              </a:rPr>
              <a:t>Pratik </a:t>
            </a:r>
            <a:r>
              <a:rPr lang="tr-TR" b="1" dirty="0">
                <a:solidFill>
                  <a:srgbClr val="002060"/>
                </a:solidFill>
                <a:latin typeface="Century Schoolbook" panose="02040604050505020304" pitchFamily="18" charset="0"/>
              </a:rPr>
              <a:t>yap, pratik yap, pratik yap: </a:t>
            </a:r>
            <a:r>
              <a:rPr lang="tr-TR" cap="none" dirty="0" smtClean="0">
                <a:solidFill>
                  <a:srgbClr val="002060"/>
                </a:solidFill>
                <a:latin typeface="Century Schoolbook" panose="02040604050505020304" pitchFamily="18" charset="0"/>
              </a:rPr>
              <a:t>Bilimsel çalışmalar bize, matematik becerilerini geliştirmek için en önemli şeyin yetenek değil uygulama olduğunu göstermiş durumda. İyi bir matematik temeli “sayı anlayışı” veya “sayıların birbirleriyle nasıl ilişkili olduğunu” kavramaya dayalıdır.</a:t>
            </a:r>
            <a:endParaRPr lang="tr-TR" dirty="0">
              <a:solidFill>
                <a:srgbClr val="002060"/>
              </a:solidFill>
              <a:latin typeface="Century Schoolbook" panose="02040604050505020304" pitchFamily="18" charset="0"/>
            </a:endParaRPr>
          </a:p>
          <a:p>
            <a:pPr>
              <a:buFont typeface="Wingdings" panose="05000000000000000000" pitchFamily="2" charset="2"/>
              <a:buChar char="Ø"/>
            </a:pPr>
            <a:r>
              <a:rPr lang="tr-TR" b="1" dirty="0" smtClean="0">
                <a:solidFill>
                  <a:srgbClr val="002060"/>
                </a:solidFill>
                <a:latin typeface="Century Schoolbook" panose="02040604050505020304" pitchFamily="18" charset="0"/>
              </a:rPr>
              <a:t>Çevrimiçi </a:t>
            </a:r>
            <a:r>
              <a:rPr lang="tr-TR" b="1" dirty="0">
                <a:solidFill>
                  <a:srgbClr val="002060"/>
                </a:solidFill>
                <a:latin typeface="Century Schoolbook" panose="02040604050505020304" pitchFamily="18" charset="0"/>
              </a:rPr>
              <a:t>öğrenin veya kendinize öğretin: </a:t>
            </a:r>
            <a:r>
              <a:rPr lang="tr-TR" b="1" dirty="0" smtClean="0">
                <a:solidFill>
                  <a:srgbClr val="002060"/>
                </a:solidFill>
                <a:latin typeface="Century Schoolbook" panose="02040604050505020304" pitchFamily="18" charset="0"/>
              </a:rPr>
              <a:t> </a:t>
            </a:r>
            <a:r>
              <a:rPr lang="tr-TR" cap="none" dirty="0" smtClean="0">
                <a:solidFill>
                  <a:srgbClr val="002060"/>
                </a:solidFill>
                <a:latin typeface="Century Schoolbook" panose="02040604050505020304" pitchFamily="18" charset="0"/>
              </a:rPr>
              <a:t>Farklı çevrimiçi platformlardan farklı </a:t>
            </a:r>
            <a:r>
              <a:rPr lang="tr-TR" cap="none" dirty="0" smtClean="0">
                <a:solidFill>
                  <a:srgbClr val="002060"/>
                </a:solidFill>
                <a:latin typeface="Century Schoolbook" panose="02040604050505020304" pitchFamily="18" charset="0"/>
              </a:rPr>
              <a:t>şekillerde öğrenip uygulamalar yapabilirsiniz.</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İlgi </a:t>
            </a:r>
            <a:r>
              <a:rPr lang="tr-TR" b="1" dirty="0">
                <a:solidFill>
                  <a:srgbClr val="002060"/>
                </a:solidFill>
                <a:latin typeface="Century Schoolbook" panose="02040604050505020304" pitchFamily="18" charset="0"/>
              </a:rPr>
              <a:t>alanlarınızı ve ihtiyaçlarınızı takip </a:t>
            </a:r>
            <a:r>
              <a:rPr lang="tr-TR" b="1" dirty="0" smtClean="0">
                <a:solidFill>
                  <a:srgbClr val="002060"/>
                </a:solidFill>
                <a:latin typeface="Century Schoolbook" panose="02040604050505020304" pitchFamily="18" charset="0"/>
              </a:rPr>
              <a:t>edin: </a:t>
            </a:r>
            <a:r>
              <a:rPr lang="tr-TR" cap="none" dirty="0" smtClean="0">
                <a:solidFill>
                  <a:srgbClr val="002060"/>
                </a:solidFill>
                <a:latin typeface="Century Schoolbook" panose="02040604050505020304" pitchFamily="18" charset="0"/>
              </a:rPr>
              <a:t>Çalışmaya sizin için önem taşıyan konulardan başlayın. </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Bir </a:t>
            </a:r>
            <a:r>
              <a:rPr lang="tr-TR" b="1" dirty="0">
                <a:solidFill>
                  <a:srgbClr val="002060"/>
                </a:solidFill>
                <a:latin typeface="Century Schoolbook" panose="02040604050505020304" pitchFamily="18" charset="0"/>
              </a:rPr>
              <a:t>çalışma arkadaşı </a:t>
            </a:r>
            <a:r>
              <a:rPr lang="tr-TR" b="1" dirty="0" smtClean="0">
                <a:solidFill>
                  <a:srgbClr val="002060"/>
                </a:solidFill>
                <a:latin typeface="Century Schoolbook" panose="02040604050505020304" pitchFamily="18" charset="0"/>
              </a:rPr>
              <a:t>edinin:  </a:t>
            </a:r>
            <a:r>
              <a:rPr lang="tr-TR" cap="none" dirty="0" smtClean="0">
                <a:solidFill>
                  <a:srgbClr val="002060"/>
                </a:solidFill>
                <a:latin typeface="Century Schoolbook" panose="02040604050505020304" pitchFamily="18" charset="0"/>
              </a:rPr>
              <a:t>Bir arkadaşınızla birlikte çalışmak daha kolay ve eğlencelidir. Aslında, “öğreterek öğrenme”, kendinizi eğitmek için oldukça etkili bir yöntemdir.</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Bilmediğiniz </a:t>
            </a:r>
            <a:r>
              <a:rPr lang="tr-TR" b="1" dirty="0">
                <a:solidFill>
                  <a:srgbClr val="002060"/>
                </a:solidFill>
                <a:latin typeface="Century Schoolbook" panose="02040604050505020304" pitchFamily="18" charset="0"/>
              </a:rPr>
              <a:t>kelimeleri ve kavramları </a:t>
            </a:r>
            <a:r>
              <a:rPr lang="tr-TR" b="1" dirty="0" smtClean="0">
                <a:solidFill>
                  <a:srgbClr val="002060"/>
                </a:solidFill>
                <a:latin typeface="Century Schoolbook" panose="02040604050505020304" pitchFamily="18" charset="0"/>
              </a:rPr>
              <a:t>araştırın:  </a:t>
            </a:r>
            <a:r>
              <a:rPr lang="tr-TR" cap="none" dirty="0" smtClean="0">
                <a:solidFill>
                  <a:srgbClr val="002060"/>
                </a:solidFill>
                <a:latin typeface="Century Schoolbook" panose="02040604050505020304" pitchFamily="18" charset="0"/>
              </a:rPr>
              <a:t>Birçok matematiksel kavram birbirine bağlanır, bu nedenle birini öğrenmek diğerini güçlendirmeye yardımcı olur.</a:t>
            </a:r>
          </a:p>
          <a:p>
            <a:pPr>
              <a:buFont typeface="Wingdings" panose="05000000000000000000" pitchFamily="2" charset="2"/>
              <a:buChar char="Ø"/>
            </a:pPr>
            <a:r>
              <a:rPr lang="tr-TR" b="1" dirty="0" smtClean="0">
                <a:solidFill>
                  <a:srgbClr val="002060"/>
                </a:solidFill>
                <a:latin typeface="Century Schoolbook" panose="02040604050505020304" pitchFamily="18" charset="0"/>
              </a:rPr>
              <a:t>Pratikliği </a:t>
            </a:r>
            <a:r>
              <a:rPr lang="tr-TR" b="1" dirty="0">
                <a:solidFill>
                  <a:srgbClr val="002060"/>
                </a:solidFill>
                <a:latin typeface="Century Schoolbook" panose="02040604050505020304" pitchFamily="18" charset="0"/>
              </a:rPr>
              <a:t>aklınızda </a:t>
            </a:r>
            <a:r>
              <a:rPr lang="tr-TR" b="1" dirty="0" smtClean="0">
                <a:solidFill>
                  <a:srgbClr val="002060"/>
                </a:solidFill>
                <a:latin typeface="Century Schoolbook" panose="02040604050505020304" pitchFamily="18" charset="0"/>
              </a:rPr>
              <a:t>tutun</a:t>
            </a:r>
            <a:endParaRPr lang="tr-TR" b="1"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4036849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5323"/>
          <a:stretch/>
        </p:blipFill>
        <p:spPr>
          <a:xfrm>
            <a:off x="0" y="1"/>
            <a:ext cx="12192000" cy="6956854"/>
          </a:xfrm>
        </p:spPr>
      </p:pic>
    </p:spTree>
    <p:extLst>
      <p:ext uri="{BB962C8B-B14F-4D97-AF65-F5344CB8AC3E}">
        <p14:creationId xmlns:p14="http://schemas.microsoft.com/office/powerpoint/2010/main" val="2125833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4346" y="618517"/>
            <a:ext cx="8633880" cy="1596177"/>
          </a:xfrm>
        </p:spPr>
        <p:txBody>
          <a:bodyPr/>
          <a:lstStyle/>
          <a:p>
            <a:r>
              <a:rPr lang="tr-TR" b="1" dirty="0">
                <a:solidFill>
                  <a:srgbClr val="002060"/>
                </a:solidFill>
                <a:latin typeface="Century Schoolbook" panose="02040604050505020304" pitchFamily="18" charset="0"/>
              </a:rPr>
              <a:t>Fen bilimleri BECERİLERİ </a:t>
            </a:r>
          </a:p>
        </p:txBody>
      </p:sp>
      <p:sp>
        <p:nvSpPr>
          <p:cNvPr id="3" name="İçerik Yer Tutucusu 2"/>
          <p:cNvSpPr>
            <a:spLocks noGrp="1"/>
          </p:cNvSpPr>
          <p:nvPr>
            <p:ph sz="quarter" idx="13"/>
          </p:nvPr>
        </p:nvSpPr>
        <p:spPr>
          <a:xfrm>
            <a:off x="608974" y="3182638"/>
            <a:ext cx="10363826" cy="3424107"/>
          </a:xfrm>
        </p:spPr>
        <p:txBody>
          <a:bodyPr/>
          <a:lstStyle/>
          <a:p>
            <a:pPr marL="0" indent="0">
              <a:buNone/>
            </a:pPr>
            <a:r>
              <a:rPr lang="tr-TR" cap="none" dirty="0" smtClean="0">
                <a:solidFill>
                  <a:srgbClr val="002060"/>
                </a:solidFill>
                <a:latin typeface="Century Schoolbook" panose="02040604050505020304" pitchFamily="18" charset="0"/>
              </a:rPr>
              <a:t>Fen bilimleri, yaşam becerileri, bilimsel bilgiye ulaşılması ve bilimsel bilginin kullanılmasına ilişkin temel beceriler olarak tanımlanmıştır. Bu beceriler analitik düşünme, karar verme, yaratıcı düşünme, girişimcilik, iletişim ve takım çalışması olarak belirlenmiştir.</a:t>
            </a:r>
            <a:endParaRPr lang="tr-TR" cap="none" dirty="0">
              <a:solidFill>
                <a:srgbClr val="002060"/>
              </a:solidFill>
              <a:latin typeface="Century Schoolbook" panose="020406040505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5" y="188186"/>
            <a:ext cx="2836354" cy="23161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441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lip-art-openclipart-natural-science-free-content-png-favpng-Ay4vjLXNu9Ff415cpcvjVhnDz.jpg"/>
          <p:cNvPicPr>
            <a:picLocks noChangeAspect="1"/>
          </p:cNvPicPr>
          <p:nvPr/>
        </p:nvPicPr>
        <p:blipFill>
          <a:blip r:embed="rId2"/>
          <a:stretch>
            <a:fillRect/>
          </a:stretch>
        </p:blipFill>
        <p:spPr>
          <a:xfrm flipH="1">
            <a:off x="9862531" y="3461657"/>
            <a:ext cx="2329467" cy="3396344"/>
          </a:xfrm>
          <a:prstGeom prst="rect">
            <a:avLst/>
          </a:prstGeom>
          <a:ln>
            <a:noFill/>
          </a:ln>
          <a:effectLst>
            <a:softEdge rad="112500"/>
          </a:effectLst>
        </p:spPr>
      </p:pic>
      <p:sp>
        <p:nvSpPr>
          <p:cNvPr id="2" name="Unvan 1"/>
          <p:cNvSpPr>
            <a:spLocks noGrp="1"/>
          </p:cNvSpPr>
          <p:nvPr>
            <p:ph type="title"/>
          </p:nvPr>
        </p:nvSpPr>
        <p:spPr/>
        <p:txBody>
          <a:bodyPr/>
          <a:lstStyle/>
          <a:p>
            <a:r>
              <a:rPr lang="tr-TR" dirty="0" smtClean="0">
                <a:latin typeface="Century Schoolbook" panose="02040604050505020304" pitchFamily="18" charset="0"/>
              </a:rPr>
              <a:t>FEN BİLİMLERİ BECERİLERİ NASIL GELİŞTİRİLİR?</a:t>
            </a:r>
            <a:endParaRPr lang="tr-TR" dirty="0">
              <a:latin typeface="Century Schoolbook" panose="02040604050505020304" pitchFamily="18" charset="0"/>
            </a:endParaRPr>
          </a:p>
        </p:txBody>
      </p:sp>
      <p:sp>
        <p:nvSpPr>
          <p:cNvPr id="3" name="İçerik Yer Tutucusu 2"/>
          <p:cNvSpPr>
            <a:spLocks noGrp="1"/>
          </p:cNvSpPr>
          <p:nvPr>
            <p:ph sz="quarter" idx="13"/>
          </p:nvPr>
        </p:nvSpPr>
        <p:spPr>
          <a:xfrm>
            <a:off x="913774" y="1927654"/>
            <a:ext cx="9196877" cy="4506097"/>
          </a:xfrm>
        </p:spPr>
        <p:txBody>
          <a:bodyPr>
            <a:normAutofit lnSpcReduction="10000"/>
          </a:bodyPr>
          <a:lstStyle/>
          <a:p>
            <a:pPr>
              <a:buFont typeface="Wingdings" panose="05000000000000000000" pitchFamily="2" charset="2"/>
              <a:buChar char="Ø"/>
            </a:pPr>
            <a:r>
              <a:rPr lang="tr-TR" cap="none" dirty="0" smtClean="0">
                <a:latin typeface="Century Schoolbook" panose="02040604050505020304" pitchFamily="18" charset="0"/>
              </a:rPr>
              <a:t>Dersi iyi şekilde takip ederek, ayrıntılar yakalanmaya çalışılmalıdır.</a:t>
            </a:r>
          </a:p>
          <a:p>
            <a:pPr>
              <a:buFont typeface="Wingdings" panose="05000000000000000000" pitchFamily="2" charset="2"/>
              <a:buChar char="Ø"/>
            </a:pPr>
            <a:r>
              <a:rPr lang="tr-TR" cap="none" dirty="0" smtClean="0">
                <a:latin typeface="Century Schoolbook" panose="02040604050505020304" pitchFamily="18" charset="0"/>
              </a:rPr>
              <a:t>Kaçırılan veya anlaşılmayan noktalar, derste öğretmene hemen sorulmalı ve not alınmalıdır.</a:t>
            </a:r>
          </a:p>
          <a:p>
            <a:pPr>
              <a:buFont typeface="Wingdings" panose="05000000000000000000" pitchFamily="2" charset="2"/>
              <a:buChar char="Ø"/>
            </a:pPr>
            <a:r>
              <a:rPr lang="tr-TR" cap="none" dirty="0" smtClean="0">
                <a:latin typeface="Century Schoolbook" panose="02040604050505020304" pitchFamily="18" charset="0"/>
              </a:rPr>
              <a:t>Öğretmeni dinlerken kendi anlayabileceğiniz şekilde not tutmak ve öğretmenin özellikle vurguladığı noktalara daha </a:t>
            </a:r>
            <a:r>
              <a:rPr lang="tr-TR" cap="none" dirty="0">
                <a:latin typeface="Century Schoolbook" panose="02040604050505020304" pitchFamily="18" charset="0"/>
              </a:rPr>
              <a:t>sonraki tekrarlarda da anlayabileceğiniz işaretler koymak </a:t>
            </a:r>
            <a:r>
              <a:rPr lang="tr-TR" cap="none" dirty="0" smtClean="0">
                <a:latin typeface="Century Schoolbook" panose="02040604050505020304" pitchFamily="18" charset="0"/>
              </a:rPr>
              <a:t>öğrenmeyi kolaylaştırır.</a:t>
            </a:r>
          </a:p>
          <a:p>
            <a:pPr>
              <a:buFont typeface="Wingdings" panose="05000000000000000000" pitchFamily="2" charset="2"/>
              <a:buChar char="Ø"/>
            </a:pPr>
            <a:r>
              <a:rPr lang="tr-TR" cap="none" dirty="0">
                <a:latin typeface="Century Schoolbook" panose="02040604050505020304" pitchFamily="18" charset="0"/>
              </a:rPr>
              <a:t>Günü gününe tekrar yaparak öğrenilenlerin pekiştirilmesi </a:t>
            </a:r>
            <a:r>
              <a:rPr lang="tr-TR" cap="none" dirty="0" smtClean="0">
                <a:latin typeface="Century Schoolbook" panose="02040604050505020304" pitchFamily="18" charset="0"/>
              </a:rPr>
              <a:t>ve konu </a:t>
            </a:r>
            <a:r>
              <a:rPr lang="tr-TR" cap="none" dirty="0">
                <a:latin typeface="Century Schoolbook" panose="02040604050505020304" pitchFamily="18" charset="0"/>
              </a:rPr>
              <a:t>ile ilgili örnekler/sorular çözülmesi bilgilerin kalıcı </a:t>
            </a:r>
            <a:r>
              <a:rPr lang="tr-TR" cap="none" dirty="0" smtClean="0">
                <a:latin typeface="Century Schoolbook" panose="02040604050505020304" pitchFamily="18" charset="0"/>
              </a:rPr>
              <a:t>olmasını sağlar. Günlük</a:t>
            </a:r>
            <a:r>
              <a:rPr lang="tr-TR" cap="none" dirty="0">
                <a:latin typeface="Century Schoolbook" panose="02040604050505020304" pitchFamily="18" charset="0"/>
              </a:rPr>
              <a:t>, </a:t>
            </a:r>
            <a:r>
              <a:rPr lang="tr-TR" cap="none" dirty="0" smtClean="0">
                <a:latin typeface="Century Schoolbook" panose="02040604050505020304" pitchFamily="18" charset="0"/>
              </a:rPr>
              <a:t>haftalık ve </a:t>
            </a:r>
            <a:r>
              <a:rPr lang="tr-TR" cap="none" dirty="0">
                <a:latin typeface="Century Schoolbook" panose="02040604050505020304" pitchFamily="18" charset="0"/>
              </a:rPr>
              <a:t>aylık tekrar </a:t>
            </a:r>
            <a:r>
              <a:rPr lang="tr-TR" cap="none" dirty="0" smtClean="0">
                <a:latin typeface="Century Schoolbook" panose="02040604050505020304" pitchFamily="18" charset="0"/>
              </a:rPr>
              <a:t>çalışmaları yapılmalıdır.</a:t>
            </a:r>
          </a:p>
          <a:p>
            <a:pPr>
              <a:buFont typeface="Wingdings" panose="05000000000000000000" pitchFamily="2" charset="2"/>
              <a:buChar char="Ø"/>
            </a:pPr>
            <a:r>
              <a:rPr lang="tr-TR" cap="none" dirty="0" smtClean="0">
                <a:latin typeface="Century Schoolbook" panose="02040604050505020304" pitchFamily="18" charset="0"/>
              </a:rPr>
              <a:t>Fen </a:t>
            </a:r>
            <a:r>
              <a:rPr lang="tr-TR" cap="none" dirty="0">
                <a:latin typeface="Century Schoolbook" panose="02040604050505020304" pitchFamily="18" charset="0"/>
              </a:rPr>
              <a:t>dersinin sözel konularında okumak ve not almak, </a:t>
            </a:r>
            <a:r>
              <a:rPr lang="tr-TR" cap="none" dirty="0" smtClean="0">
                <a:latin typeface="Century Schoolbook" panose="02040604050505020304" pitchFamily="18" charset="0"/>
              </a:rPr>
              <a:t>sayısal konularında </a:t>
            </a:r>
            <a:r>
              <a:rPr lang="tr-TR" cap="none" dirty="0">
                <a:latin typeface="Century Schoolbook" panose="02040604050505020304" pitchFamily="18" charset="0"/>
              </a:rPr>
              <a:t>ise problem çözmek gerekir.</a:t>
            </a:r>
          </a:p>
          <a:p>
            <a:pPr>
              <a:buFont typeface="Wingdings" panose="05000000000000000000" pitchFamily="2" charset="2"/>
              <a:buChar char="Ø"/>
            </a:pPr>
            <a:endParaRPr lang="tr-TR" cap="none" dirty="0" smtClean="0">
              <a:latin typeface="Century Schoolbook" panose="02040604050505020304" pitchFamily="18" charset="0"/>
            </a:endParaRPr>
          </a:p>
          <a:p>
            <a:pPr>
              <a:buFont typeface="Wingdings" panose="05000000000000000000" pitchFamily="2" charset="2"/>
              <a:buChar char="Ø"/>
            </a:pPr>
            <a:endParaRPr lang="tr-TR" cap="none" dirty="0" smtClean="0">
              <a:latin typeface="Century Schoolbook" panose="02040604050505020304" pitchFamily="18" charset="0"/>
            </a:endParaRPr>
          </a:p>
          <a:p>
            <a:pPr>
              <a:buFont typeface="Wingdings" panose="05000000000000000000" pitchFamily="2" charset="2"/>
              <a:buChar char="Ø"/>
            </a:pPr>
            <a:endParaRPr lang="tr-TR" cap="none" dirty="0">
              <a:latin typeface="Century Schoolbook" panose="02040604050505020304" pitchFamily="18" charset="0"/>
            </a:endParaRPr>
          </a:p>
          <a:p>
            <a:pPr>
              <a:buFont typeface="Wingdings" panose="05000000000000000000" pitchFamily="2" charset="2"/>
              <a:buChar char="Ø"/>
            </a:pPr>
            <a:endParaRPr lang="tr-TR" cap="none" dirty="0" smtClean="0">
              <a:latin typeface="Century Schoolbook" panose="02040604050505020304" pitchFamily="18" charset="0"/>
            </a:endParaRPr>
          </a:p>
          <a:p>
            <a:pPr>
              <a:buFont typeface="Wingdings" panose="05000000000000000000" pitchFamily="2" charset="2"/>
              <a:buChar char="Ø"/>
            </a:pPr>
            <a:endParaRPr lang="tr-TR" cap="none" dirty="0">
              <a:latin typeface="Century Schoolbook" panose="02040604050505020304" pitchFamily="18" charset="0"/>
            </a:endParaRPr>
          </a:p>
          <a:p>
            <a:pPr>
              <a:buFont typeface="Wingdings" panose="05000000000000000000" pitchFamily="2" charset="2"/>
              <a:buChar char="Ø"/>
            </a:pPr>
            <a:endParaRPr lang="tr-TR" cap="none" dirty="0" smtClean="0">
              <a:latin typeface="Century Schoolbook" panose="02040604050505020304" pitchFamily="18" charset="0"/>
            </a:endParaRPr>
          </a:p>
          <a:p>
            <a:endParaRPr lang="tr-TR" cap="none" dirty="0"/>
          </a:p>
        </p:txBody>
      </p:sp>
    </p:spTree>
    <p:extLst>
      <p:ext uri="{BB962C8B-B14F-4D97-AF65-F5344CB8AC3E}">
        <p14:creationId xmlns:p14="http://schemas.microsoft.com/office/powerpoint/2010/main" val="3332980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2060"/>
                </a:solidFill>
                <a:latin typeface="Century Schoolbook" panose="02040604050505020304" pitchFamily="18" charset="0"/>
              </a:rPr>
              <a:t>Temel akademik beceriler</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a:xfrm>
            <a:off x="4390768" y="2367092"/>
            <a:ext cx="6886831" cy="342410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457200" indent="-457200">
              <a:buAutoNum type="arabicPeriod"/>
            </a:pPr>
            <a:r>
              <a:rPr lang="tr-TR" cap="none" dirty="0" smtClean="0">
                <a:solidFill>
                  <a:srgbClr val="002060"/>
                </a:solidFill>
                <a:latin typeface="Century Schoolbook" panose="02040604050505020304" pitchFamily="18" charset="0"/>
              </a:rPr>
              <a:t>Okuma Becerileri</a:t>
            </a:r>
          </a:p>
          <a:p>
            <a:pPr marL="457200" indent="-457200">
              <a:buAutoNum type="arabicPeriod"/>
            </a:pPr>
            <a:r>
              <a:rPr lang="tr-TR" cap="none" dirty="0" smtClean="0">
                <a:solidFill>
                  <a:srgbClr val="002060"/>
                </a:solidFill>
                <a:latin typeface="Century Schoolbook" panose="02040604050505020304" pitchFamily="18" charset="0"/>
              </a:rPr>
              <a:t>Yazma Becerileri</a:t>
            </a:r>
          </a:p>
          <a:p>
            <a:pPr marL="457200" indent="-457200">
              <a:buAutoNum type="arabicPeriod"/>
            </a:pPr>
            <a:r>
              <a:rPr lang="tr-TR" cap="none" dirty="0" smtClean="0">
                <a:solidFill>
                  <a:srgbClr val="002060"/>
                </a:solidFill>
                <a:latin typeface="Century Schoolbook" panose="02040604050505020304" pitchFamily="18" charset="0"/>
              </a:rPr>
              <a:t>Matematik Becerileri</a:t>
            </a:r>
          </a:p>
          <a:p>
            <a:pPr marL="457200" indent="-457200">
              <a:buAutoNum type="arabicPeriod"/>
            </a:pPr>
            <a:r>
              <a:rPr lang="tr-TR" cap="none" dirty="0" smtClean="0">
                <a:solidFill>
                  <a:srgbClr val="002060"/>
                </a:solidFill>
                <a:latin typeface="Century Schoolbook" panose="02040604050505020304" pitchFamily="18" charset="0"/>
              </a:rPr>
              <a:t>Fen Bilimleri Becerileri</a:t>
            </a:r>
          </a:p>
          <a:p>
            <a:pPr marL="457200" indent="-457200">
              <a:buAutoNum type="arabicPeriod"/>
            </a:pPr>
            <a:r>
              <a:rPr lang="tr-TR" cap="none" dirty="0" smtClean="0">
                <a:solidFill>
                  <a:srgbClr val="002060"/>
                </a:solidFill>
                <a:latin typeface="Century Schoolbook" panose="02040604050505020304" pitchFamily="18" charset="0"/>
              </a:rPr>
              <a:t>Sosyal Bilgiler Becerileri</a:t>
            </a:r>
          </a:p>
          <a:p>
            <a:pPr marL="457200" indent="-457200">
              <a:buAutoNum type="arabicPeriod"/>
            </a:pPr>
            <a:r>
              <a:rPr lang="tr-TR" cap="none" dirty="0" smtClean="0">
                <a:solidFill>
                  <a:srgbClr val="002060"/>
                </a:solidFill>
                <a:latin typeface="Century Schoolbook" panose="02040604050505020304" pitchFamily="18" charset="0"/>
              </a:rPr>
              <a:t>Yabancı Dil Becerileri</a:t>
            </a:r>
            <a:endParaRPr lang="tr-TR" cap="none" dirty="0">
              <a:solidFill>
                <a:srgbClr val="002060"/>
              </a:solidFill>
              <a:latin typeface="Century Schoolbook" panose="020406040505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55" y="1651686"/>
            <a:ext cx="4689389" cy="4689389"/>
          </a:xfrm>
          <a:prstGeom prst="rect">
            <a:avLst/>
          </a:prstGeom>
        </p:spPr>
      </p:pic>
    </p:spTree>
    <p:extLst>
      <p:ext uri="{BB962C8B-B14F-4D97-AF65-F5344CB8AC3E}">
        <p14:creationId xmlns:p14="http://schemas.microsoft.com/office/powerpoint/2010/main" val="372621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5cb48cea9219f94fbbb6a77009d0b56a.png"/>
          <p:cNvPicPr>
            <a:picLocks noChangeAspect="1"/>
          </p:cNvPicPr>
          <p:nvPr/>
        </p:nvPicPr>
        <p:blipFill>
          <a:blip r:embed="rId2"/>
          <a:stretch>
            <a:fillRect/>
          </a:stretch>
        </p:blipFill>
        <p:spPr>
          <a:xfrm flipH="1">
            <a:off x="10358846" y="0"/>
            <a:ext cx="1833154" cy="1827263"/>
          </a:xfrm>
          <a:prstGeom prst="rect">
            <a:avLst/>
          </a:prstGeom>
          <a:ln>
            <a:noFill/>
          </a:ln>
          <a:effectLst>
            <a:softEdge rad="112500"/>
          </a:effectLst>
        </p:spPr>
      </p:pic>
      <p:sp>
        <p:nvSpPr>
          <p:cNvPr id="3" name="İçerik Yer Tutucusu 2"/>
          <p:cNvSpPr>
            <a:spLocks noGrp="1"/>
          </p:cNvSpPr>
          <p:nvPr>
            <p:ph sz="quarter" idx="13"/>
          </p:nvPr>
        </p:nvSpPr>
        <p:spPr>
          <a:xfrm>
            <a:off x="913774" y="1005016"/>
            <a:ext cx="10363826" cy="4786183"/>
          </a:xfrm>
        </p:spPr>
        <p:txBody>
          <a:bodyPr>
            <a:noAutofit/>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Bazı konuların birbiriyle ilişkili olduğu düşünülerek konular arasında bağlantı kurabilecek şekilde çalışılmalı ve konular bir bütün halinde öğrenilmelidir.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 Konular çalışılırken gerekli araç gereçlerden yararlanılmalıdır.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Sınavlarda soruların yorum içermesi nedeniyle dikkat ön plana çıkmaktadır. Sorunun açıklamasının ve esas vurgulanan  kısmının çok iyi okunması gerekir. Özellikle altı çizili veya kalın yazılan kelimeler dikkatle tekrar okunmalıdır.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Şekil çizimlerine önem vermek, gerekli gösterimleri şekil üzerinde yapmak soruyu anlamayı kolaylaştırır böylece soru çözümünde kolaydan zora doğru ve düzenli bir aşama takip edilmiş olur.</a:t>
            </a:r>
          </a:p>
          <a:p>
            <a:pPr>
              <a:buFont typeface="Wingdings" panose="05000000000000000000" pitchFamily="2" charset="2"/>
              <a:buChar char="Ø"/>
            </a:pPr>
            <a:r>
              <a:rPr lang="tr-TR" dirty="0" smtClean="0">
                <a:solidFill>
                  <a:srgbClr val="002060"/>
                </a:solidFill>
                <a:latin typeface="Century Schoolbook" panose="02040604050505020304" pitchFamily="18" charset="0"/>
              </a:rPr>
              <a:t> </a:t>
            </a:r>
            <a:r>
              <a:rPr lang="tr-TR" cap="none" dirty="0" smtClean="0">
                <a:solidFill>
                  <a:srgbClr val="002060"/>
                </a:solidFill>
                <a:latin typeface="Century Schoolbook" panose="02040604050505020304" pitchFamily="18" charset="0"/>
              </a:rPr>
              <a:t>Verilen ödevler için yeterli zaman ayırmak, yanlış yapılan veya yapılamayan sorular için öğretmenlerden destek almak önemlidir.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Öğrenilenleri günlük hayatta örneklerle canlandırmak kalıcılığı sağlar. Deney çalışmalarını takip etmek etkin öğrenmeyi arttırır.</a:t>
            </a:r>
          </a:p>
        </p:txBody>
      </p:sp>
    </p:spTree>
    <p:extLst>
      <p:ext uri="{BB962C8B-B14F-4D97-AF65-F5344CB8AC3E}">
        <p14:creationId xmlns:p14="http://schemas.microsoft.com/office/powerpoint/2010/main" val="79260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6977"/>
          <a:stretch/>
        </p:blipFill>
        <p:spPr>
          <a:xfrm>
            <a:off x="0" y="0"/>
            <a:ext cx="12192000" cy="6858000"/>
          </a:xfrm>
        </p:spPr>
      </p:pic>
    </p:spTree>
    <p:extLst>
      <p:ext uri="{BB962C8B-B14F-4D97-AF65-F5344CB8AC3E}">
        <p14:creationId xmlns:p14="http://schemas.microsoft.com/office/powerpoint/2010/main" val="1087984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2060"/>
                </a:solidFill>
                <a:latin typeface="Century Schoolbook" panose="02040604050505020304" pitchFamily="18" charset="0"/>
              </a:rPr>
              <a:t>Sosyal Bilgiler Becerileri</a:t>
            </a:r>
            <a:r>
              <a:rPr lang="tr-TR" dirty="0">
                <a:latin typeface="Century Schoolbook" panose="02040604050505020304" pitchFamily="18" charset="0"/>
              </a:rPr>
              <a:t/>
            </a:r>
            <a:br>
              <a:rPr lang="tr-TR" dirty="0">
                <a:latin typeface="Century Schoolbook" panose="02040604050505020304" pitchFamily="18" charset="0"/>
              </a:rPr>
            </a:br>
            <a:endParaRPr lang="tr-TR" dirty="0">
              <a:latin typeface="Century Schoolbook" panose="02040604050505020304" pitchFamily="18" charset="0"/>
            </a:endParaRPr>
          </a:p>
        </p:txBody>
      </p:sp>
      <p:sp>
        <p:nvSpPr>
          <p:cNvPr id="3" name="İçerik Yer Tutucusu 2"/>
          <p:cNvSpPr>
            <a:spLocks noGrp="1"/>
          </p:cNvSpPr>
          <p:nvPr>
            <p:ph sz="quarter" idx="13"/>
          </p:nvPr>
        </p:nvSpPr>
        <p:spPr/>
        <p:txBody>
          <a:bodyPr/>
          <a:lstStyle/>
          <a:p>
            <a:pPr marL="0" indent="0">
              <a:buNone/>
            </a:pPr>
            <a:r>
              <a:rPr lang="tr-TR" cap="none" dirty="0" smtClean="0">
                <a:solidFill>
                  <a:srgbClr val="002060"/>
                </a:solidFill>
                <a:latin typeface="Century Schoolbook" panose="02040604050505020304" pitchFamily="18" charset="0"/>
              </a:rPr>
              <a:t>Gözlem, mekânı algılama, zaman ve kronolojiyi algılama, değişim ve sürekliliği algılama, sosyal katılım, empati olarak 6 beceri içinde yer alan alt beceriler belirlenmiştir. </a:t>
            </a:r>
          </a:p>
          <a:p>
            <a:pPr marL="0" indent="0">
              <a:buNone/>
            </a:pPr>
            <a:r>
              <a:rPr lang="tr-TR" cap="none" dirty="0" smtClean="0">
                <a:solidFill>
                  <a:srgbClr val="002060"/>
                </a:solidFill>
                <a:latin typeface="Century Schoolbook" panose="02040604050505020304" pitchFamily="18" charset="0"/>
              </a:rPr>
              <a:t>Toplum içerisinde uyumlu yaşama ve bu doğrultuda gerekli olan becerileri sosyal bilgiler becerileri ile ilgilidir.</a:t>
            </a:r>
            <a:endParaRPr lang="tr-TR" cap="none" dirty="0">
              <a:solidFill>
                <a:srgbClr val="002060"/>
              </a:solidFill>
              <a:latin typeface="Century Schoolbook" panose="02040604050505020304" pitchFamily="18" charset="0"/>
            </a:endParaRPr>
          </a:p>
        </p:txBody>
      </p:sp>
      <p:pic>
        <p:nvPicPr>
          <p:cNvPr id="4" name="3 Resim" descr="images.jfif"/>
          <p:cNvPicPr>
            <a:picLocks noChangeAspect="1"/>
          </p:cNvPicPr>
          <p:nvPr/>
        </p:nvPicPr>
        <p:blipFill>
          <a:blip r:embed="rId2"/>
          <a:stretch>
            <a:fillRect/>
          </a:stretch>
        </p:blipFill>
        <p:spPr>
          <a:xfrm>
            <a:off x="8921931" y="4204293"/>
            <a:ext cx="2940231" cy="24185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016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563-5634261_-reading-pictures-girl-clipart-school-clipart-kitap.png"/>
          <p:cNvPicPr>
            <a:picLocks noChangeAspect="1"/>
          </p:cNvPicPr>
          <p:nvPr/>
        </p:nvPicPr>
        <p:blipFill>
          <a:blip r:embed="rId2"/>
          <a:stretch>
            <a:fillRect/>
          </a:stretch>
        </p:blipFill>
        <p:spPr>
          <a:xfrm>
            <a:off x="10162223" y="4558937"/>
            <a:ext cx="2029777" cy="2299063"/>
          </a:xfrm>
          <a:prstGeom prst="rect">
            <a:avLst/>
          </a:prstGeom>
        </p:spPr>
      </p:pic>
      <p:sp>
        <p:nvSpPr>
          <p:cNvPr id="2" name="Unvan 1"/>
          <p:cNvSpPr>
            <a:spLocks noGrp="1"/>
          </p:cNvSpPr>
          <p:nvPr>
            <p:ph type="title"/>
          </p:nvPr>
        </p:nvSpPr>
        <p:spPr/>
        <p:txBody>
          <a:bodyPr/>
          <a:lstStyle/>
          <a:p>
            <a:r>
              <a:rPr lang="tr-TR" b="1" dirty="0" smtClean="0">
                <a:solidFill>
                  <a:srgbClr val="002060"/>
                </a:solidFill>
                <a:latin typeface="Century Schoolbook" panose="02040604050505020304" pitchFamily="18" charset="0"/>
              </a:rPr>
              <a:t>SOSYAL BİLİMLER BECERİLERİ </a:t>
            </a:r>
            <a:r>
              <a:rPr lang="tr-TR" b="1" dirty="0">
                <a:solidFill>
                  <a:srgbClr val="002060"/>
                </a:solidFill>
                <a:latin typeface="Century Schoolbook" panose="02040604050505020304" pitchFamily="18" charset="0"/>
              </a:rPr>
              <a:t>NASIL GELİŞTİRİLİR?</a:t>
            </a:r>
          </a:p>
        </p:txBody>
      </p:sp>
      <p:sp>
        <p:nvSpPr>
          <p:cNvPr id="3" name="İçerik Yer Tutucusu 2"/>
          <p:cNvSpPr>
            <a:spLocks noGrp="1"/>
          </p:cNvSpPr>
          <p:nvPr>
            <p:ph sz="quarter" idx="13"/>
          </p:nvPr>
        </p:nvSpPr>
        <p:spPr/>
        <p:txBody>
          <a:bodyPr>
            <a:normAutofit lnSpcReduction="10000"/>
          </a:bodyPr>
          <a:lstStyle/>
          <a:p>
            <a:pPr>
              <a:buFont typeface="Wingdings" panose="05000000000000000000" pitchFamily="2" charset="2"/>
              <a:buChar char="Ø"/>
            </a:pPr>
            <a:r>
              <a:rPr lang="tr-TR" dirty="0" smtClean="0">
                <a:latin typeface="Century Schoolbook" panose="02040604050505020304" pitchFamily="18" charset="0"/>
              </a:rPr>
              <a:t> </a:t>
            </a:r>
            <a:r>
              <a:rPr lang="tr-TR" cap="none" dirty="0" smtClean="0">
                <a:solidFill>
                  <a:srgbClr val="002060"/>
                </a:solidFill>
                <a:latin typeface="Century Schoolbook" panose="02040604050505020304" pitchFamily="18" charset="0"/>
              </a:rPr>
              <a:t>Dersi derste çok iyi dinlenmeli ve  o gün öğrenilen  konu tekrar edilmelidir.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Anlaşılmayan konular  mutlaka o derste sorulmalıdır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Konular/kazanımlar arasında bağlantı kurarak konu tekrarı yapmak önemlidir.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Tekrar yapılırken konuyla ilgili, özet çıkarılabilir, grafik inceleme ya da harita üstünde çalışmalar da yapılabilir.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Konuyu kendi kendinize sesli olarak anlatın, zihin haritaları oluşturun, ufak not kâğıtlarına hatırlatıcı notlar alarak, bunları sıklıkla görebileceğiniz yerlere yapıştırılabilinir.</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390459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named.jpg"/>
          <p:cNvPicPr>
            <a:picLocks noChangeAspect="1"/>
          </p:cNvPicPr>
          <p:nvPr/>
        </p:nvPicPr>
        <p:blipFill>
          <a:blip r:embed="rId2"/>
          <a:stretch>
            <a:fillRect/>
          </a:stretch>
        </p:blipFill>
        <p:spPr>
          <a:xfrm>
            <a:off x="7952494" y="5138466"/>
            <a:ext cx="3683688" cy="1719534"/>
          </a:xfrm>
          <a:prstGeom prst="rect">
            <a:avLst/>
          </a:prstGeom>
          <a:ln>
            <a:noFill/>
          </a:ln>
          <a:effectLst>
            <a:softEdge rad="112500"/>
          </a:effectLst>
        </p:spPr>
      </p:pic>
      <p:sp>
        <p:nvSpPr>
          <p:cNvPr id="3" name="İçerik Yer Tutucusu 2"/>
          <p:cNvSpPr>
            <a:spLocks noGrp="1"/>
          </p:cNvSpPr>
          <p:nvPr>
            <p:ph sz="quarter" idx="13"/>
          </p:nvPr>
        </p:nvSpPr>
        <p:spPr>
          <a:xfrm>
            <a:off x="913774" y="824962"/>
            <a:ext cx="9157689" cy="4835610"/>
          </a:xfrm>
        </p:spPr>
        <p:txBody>
          <a:bodyPr>
            <a:normAutofit fontScale="92500" lnSpcReduction="20000"/>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Not alırken akılda kalacak ilgi çekici işaretler oluşturulmalıdır.  Okurken önemli kısımların altı renkli kalemlerle çizilerek, daha dikkat çekici hale getirilmelidir.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Olayların tarihi, yeri veya kişilerinin yanında o </a:t>
            </a:r>
            <a:r>
              <a:rPr lang="tr-TR" cap="none" dirty="0">
                <a:solidFill>
                  <a:srgbClr val="002060"/>
                </a:solidFill>
                <a:latin typeface="Century Schoolbook" panose="02040604050505020304" pitchFamily="18" charset="0"/>
              </a:rPr>
              <a:t>d</a:t>
            </a:r>
            <a:r>
              <a:rPr lang="tr-TR" cap="none" dirty="0" smtClean="0">
                <a:solidFill>
                  <a:srgbClr val="002060"/>
                </a:solidFill>
                <a:latin typeface="Century Schoolbook" panose="02040604050505020304" pitchFamily="18" charset="0"/>
              </a:rPr>
              <a:t>önemin koşulları, çağın gerekleri, olayların özelliği de öğrenilmelidir.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Konular ile ilgili temel kavram ve terimler (merkezi otorite, siyasi birlik, feodalite, rönesans, manda, himaye vb.) iyi bilinmelidir.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Konularla ilgili temel bilgiler ile temel kavramlar arasındaki bağlantılar kurulmalıdır.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Tarihi olaylar arasındaki benzerlikler ve ortak noktalar üzerinde durulmalıdır.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Tarih ve coğrafya konuları çalışırken mutlaka tarih ve coğrafya atlası kullanılmalıdır</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2301063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age_processing20200424-23023-nq90xs.png"/>
          <p:cNvPicPr>
            <a:picLocks noChangeAspect="1"/>
          </p:cNvPicPr>
          <p:nvPr/>
        </p:nvPicPr>
        <p:blipFill>
          <a:blip r:embed="rId2"/>
          <a:stretch>
            <a:fillRect/>
          </a:stretch>
        </p:blipFill>
        <p:spPr>
          <a:xfrm flipH="1">
            <a:off x="9797142" y="-1"/>
            <a:ext cx="2394857" cy="2297275"/>
          </a:xfrm>
          <a:prstGeom prst="rect">
            <a:avLst/>
          </a:prstGeom>
        </p:spPr>
      </p:pic>
      <p:sp>
        <p:nvSpPr>
          <p:cNvPr id="3" name="İçerik Yer Tutucusu 2"/>
          <p:cNvSpPr>
            <a:spLocks noGrp="1"/>
          </p:cNvSpPr>
          <p:nvPr>
            <p:ph sz="quarter" idx="13"/>
          </p:nvPr>
        </p:nvSpPr>
        <p:spPr>
          <a:xfrm>
            <a:off x="630744" y="1259683"/>
            <a:ext cx="10363826" cy="4967415"/>
          </a:xfrm>
        </p:spPr>
        <p:txBody>
          <a:bodyPr>
            <a:normAutofit/>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 tekrarı yapılırken konular ile ilgili metinlerin okunması ve değişik </a:t>
            </a:r>
            <a:r>
              <a:rPr lang="tr-TR" cap="none" dirty="0">
                <a:solidFill>
                  <a:srgbClr val="002060"/>
                </a:solidFill>
                <a:latin typeface="Century Schoolbook" panose="02040604050505020304" pitchFamily="18" charset="0"/>
              </a:rPr>
              <a:t>k</a:t>
            </a:r>
            <a:r>
              <a:rPr lang="tr-TR" cap="none" dirty="0" smtClean="0">
                <a:solidFill>
                  <a:srgbClr val="002060"/>
                </a:solidFill>
                <a:latin typeface="Century Schoolbook" panose="02040604050505020304" pitchFamily="18" charset="0"/>
              </a:rPr>
              <a:t>aynaklardan test çözmek başarının vazgeçilmez unsurlarıdır.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Bol soru çözmek, soruları çözerken hızı arttıracağı gibi konulardaki bilgi eksiklerini görmek açısından da faydalıdır.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Soruların açıklama bölümü ve esas vurgulanan kısmı çok iyi okunmalıdır.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Çözülemeyen sorular için konu yeniden incelenmeli, öğretmenlerin </a:t>
            </a:r>
            <a:r>
              <a:rPr lang="tr-TR" cap="none" dirty="0">
                <a:solidFill>
                  <a:srgbClr val="002060"/>
                </a:solidFill>
                <a:latin typeface="Century Schoolbook" panose="02040604050505020304" pitchFamily="18" charset="0"/>
              </a:rPr>
              <a:t>desteği ile yorumlanmalıdır.</a:t>
            </a: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Konular ilerledikçe geçmiş konuların unutulmaması için düzenli tekrar yapılmalıdır. Bunun için konuyla ilgili tekrar testlerinin çözülmesi yeterlidir.</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Sınavlarda yanlış yapılan soruların kısa aralıklarla tekrar edilmesi konunun yerleşmesi için önemlidir</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161489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57444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2060"/>
                </a:solidFill>
                <a:latin typeface="Century Schoolbook" panose="02040604050505020304" pitchFamily="18" charset="0"/>
              </a:rPr>
              <a:t>Yabancı Dil Becerileri</a:t>
            </a:r>
            <a:r>
              <a:rPr lang="tr-TR" dirty="0">
                <a:latin typeface="Century Schoolbook" panose="02040604050505020304" pitchFamily="18" charset="0"/>
              </a:rPr>
              <a:t/>
            </a:r>
            <a:br>
              <a:rPr lang="tr-TR" dirty="0">
                <a:latin typeface="Century Schoolbook" panose="02040604050505020304" pitchFamily="18" charset="0"/>
              </a:rPr>
            </a:br>
            <a:endParaRPr lang="tr-TR" dirty="0">
              <a:latin typeface="Century Schoolbook" panose="02040604050505020304" pitchFamily="18" charset="0"/>
            </a:endParaRPr>
          </a:p>
        </p:txBody>
      </p:sp>
      <p:sp>
        <p:nvSpPr>
          <p:cNvPr id="3" name="İçerik Yer Tutucusu 2"/>
          <p:cNvSpPr>
            <a:spLocks noGrp="1"/>
          </p:cNvSpPr>
          <p:nvPr>
            <p:ph sz="quarter" idx="13"/>
          </p:nvPr>
        </p:nvSpPr>
        <p:spPr>
          <a:xfrm>
            <a:off x="4245429" y="1972491"/>
            <a:ext cx="7132320" cy="4023360"/>
          </a:xfrm>
        </p:spPr>
        <p:txBody>
          <a:bodyPr>
            <a:normAutofit/>
          </a:bodyPr>
          <a:lstStyle/>
          <a:p>
            <a:r>
              <a:rPr lang="tr-TR" cap="none" dirty="0" smtClean="0">
                <a:solidFill>
                  <a:srgbClr val="002060"/>
                </a:solidFill>
                <a:latin typeface="Century Schoolbook" panose="02040604050505020304" pitchFamily="18" charset="0"/>
              </a:rPr>
              <a:t>Dil öğretiminde temel beceriler anlama becerileri(okuma, dinleme) ve anlatım becerileri( konuşma, yazma) olarak ikiye ayrılır.</a:t>
            </a:r>
          </a:p>
          <a:p>
            <a:r>
              <a:rPr lang="tr-TR" cap="none" dirty="0" smtClean="0">
                <a:solidFill>
                  <a:srgbClr val="002060"/>
                </a:solidFill>
                <a:latin typeface="Century Schoolbook" panose="02040604050505020304" pitchFamily="18" charset="0"/>
              </a:rPr>
              <a:t>      </a:t>
            </a:r>
            <a:r>
              <a:rPr lang="tr-TR" b="1" cap="none" dirty="0" smtClean="0">
                <a:solidFill>
                  <a:srgbClr val="002060"/>
                </a:solidFill>
                <a:latin typeface="Century Schoolbook" panose="02040604050505020304" pitchFamily="18" charset="0"/>
              </a:rPr>
              <a:t>Anlatım becerileri </a:t>
            </a:r>
            <a:r>
              <a:rPr lang="tr-TR" cap="none" dirty="0" smtClean="0">
                <a:solidFill>
                  <a:srgbClr val="002060"/>
                </a:solidFill>
                <a:latin typeface="Century Schoolbook" panose="02040604050505020304" pitchFamily="18" charset="0"/>
              </a:rPr>
              <a:t>bireyin kendine ait duygu ve düşüncelerinin sözlü veya yazılı olarak ifade edilmesidir.</a:t>
            </a:r>
          </a:p>
          <a:p>
            <a:r>
              <a:rPr lang="tr-TR" cap="none" dirty="0" smtClean="0">
                <a:solidFill>
                  <a:srgbClr val="002060"/>
                </a:solidFill>
                <a:latin typeface="Century Schoolbook" panose="02040604050505020304" pitchFamily="18" charset="0"/>
              </a:rPr>
              <a:t>      </a:t>
            </a:r>
            <a:r>
              <a:rPr lang="tr-TR" b="1" cap="none" dirty="0" smtClean="0">
                <a:solidFill>
                  <a:srgbClr val="002060"/>
                </a:solidFill>
                <a:latin typeface="Century Schoolbook" panose="02040604050505020304" pitchFamily="18" charset="0"/>
              </a:rPr>
              <a:t>Anlama becerileri </a:t>
            </a:r>
            <a:r>
              <a:rPr lang="tr-TR" cap="none" dirty="0" smtClean="0">
                <a:solidFill>
                  <a:srgbClr val="002060"/>
                </a:solidFill>
                <a:latin typeface="Century Schoolbook" panose="02040604050505020304" pitchFamily="18" charset="0"/>
              </a:rPr>
              <a:t>ise, konuşulanı veya yazılı bir ifadeyi anlayabilmeyle ilgilidir. </a:t>
            </a:r>
            <a:endParaRPr lang="tr-TR" cap="none" dirty="0">
              <a:solidFill>
                <a:srgbClr val="002060"/>
              </a:solidFill>
              <a:latin typeface="Century Schoolbook" panose="02040604050505020304" pitchFamily="18" charset="0"/>
            </a:endParaRPr>
          </a:p>
        </p:txBody>
      </p:sp>
      <p:pic>
        <p:nvPicPr>
          <p:cNvPr id="4" name="3 Resim" descr="5e9ed91334ea6_2dee8e585704b4e431997ea9fa652539.jpg"/>
          <p:cNvPicPr>
            <a:picLocks noChangeAspect="1"/>
          </p:cNvPicPr>
          <p:nvPr/>
        </p:nvPicPr>
        <p:blipFill>
          <a:blip r:embed="rId2"/>
          <a:stretch>
            <a:fillRect/>
          </a:stretch>
        </p:blipFill>
        <p:spPr>
          <a:xfrm rot="20624626">
            <a:off x="652924" y="2953863"/>
            <a:ext cx="3192521" cy="26648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76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9718" y="344198"/>
            <a:ext cx="10364451" cy="1340912"/>
          </a:xfrm>
        </p:spPr>
        <p:txBody>
          <a:bodyPr/>
          <a:lstStyle/>
          <a:p>
            <a:r>
              <a:rPr lang="tr-TR" b="1" dirty="0" smtClean="0">
                <a:solidFill>
                  <a:srgbClr val="002060"/>
                </a:solidFill>
                <a:latin typeface="Century Schoolbook" panose="02040604050505020304" pitchFamily="18" charset="0"/>
              </a:rPr>
              <a:t>YABANCI DİL BECERİLERİ </a:t>
            </a:r>
            <a:r>
              <a:rPr lang="tr-TR" b="1" dirty="0">
                <a:solidFill>
                  <a:srgbClr val="002060"/>
                </a:solidFill>
                <a:latin typeface="Century Schoolbook" panose="02040604050505020304" pitchFamily="18" charset="0"/>
              </a:rPr>
              <a:t>NASIL GELİŞTİRİLİR?</a:t>
            </a:r>
          </a:p>
        </p:txBody>
      </p:sp>
      <p:sp>
        <p:nvSpPr>
          <p:cNvPr id="3" name="İçerik Yer Tutucusu 2"/>
          <p:cNvSpPr>
            <a:spLocks noGrp="1"/>
          </p:cNvSpPr>
          <p:nvPr>
            <p:ph sz="quarter" idx="13"/>
          </p:nvPr>
        </p:nvSpPr>
        <p:spPr>
          <a:xfrm>
            <a:off x="3879669" y="2076994"/>
            <a:ext cx="7654833" cy="4454433"/>
          </a:xfrm>
        </p:spPr>
        <p:txBody>
          <a:bodyPr>
            <a:normAutofit/>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Bir dili öğrenmenin en iyi yolu pratik yapmak ve sürekli kullanmaktır. Yabancı dilde kitaplar okumak, haberleri, filmler ve televizyonu yabancı dilde izlemek, arkadaşlarınızla yabancı dilde konuşmak çok faydalıdır. </a:t>
            </a:r>
          </a:p>
          <a:p>
            <a:pPr>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Yabancı dil öğrenirken  zamanınızın çoğunu dinleme aktivitelerine ayırın.  </a:t>
            </a:r>
          </a:p>
          <a:p>
            <a:pPr>
              <a:buNone/>
            </a:pPr>
            <a:r>
              <a:rPr lang="tr-TR" cap="none" dirty="0" smtClean="0">
                <a:latin typeface="Century Schoolbook" panose="02040604050505020304" pitchFamily="18" charset="0"/>
              </a:rPr>
              <a:t>  </a:t>
            </a:r>
          </a:p>
        </p:txBody>
      </p:sp>
      <p:pic>
        <p:nvPicPr>
          <p:cNvPr id="4" name="3 Resim" descr="boy-and-girl-with-speech-bubbles-vector-14586530.jpg"/>
          <p:cNvPicPr>
            <a:picLocks noChangeAspect="1"/>
          </p:cNvPicPr>
          <p:nvPr/>
        </p:nvPicPr>
        <p:blipFill>
          <a:blip r:embed="rId2"/>
          <a:srcRect b="7810"/>
          <a:stretch>
            <a:fillRect/>
          </a:stretch>
        </p:blipFill>
        <p:spPr>
          <a:xfrm>
            <a:off x="0" y="1528355"/>
            <a:ext cx="3830349" cy="4990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Metin kutusu"/>
          <p:cNvSpPr txBox="1"/>
          <p:nvPr/>
        </p:nvSpPr>
        <p:spPr>
          <a:xfrm>
            <a:off x="0" y="2246811"/>
            <a:ext cx="1815737" cy="646331"/>
          </a:xfrm>
          <a:prstGeom prst="rect">
            <a:avLst/>
          </a:prstGeom>
          <a:noFill/>
        </p:spPr>
        <p:txBody>
          <a:bodyPr wrap="square" rtlCol="0">
            <a:spAutoFit/>
          </a:bodyPr>
          <a:lstStyle/>
          <a:p>
            <a:r>
              <a:rPr lang="tr-TR" b="1" dirty="0" smtClean="0">
                <a:latin typeface="Comic Sans MS" pitchFamily="66" charset="0"/>
              </a:rPr>
              <a:t>Hello! How are you today? </a:t>
            </a:r>
            <a:endParaRPr lang="tr-TR" b="1" dirty="0">
              <a:latin typeface="Comic Sans MS" pitchFamily="66" charset="0"/>
            </a:endParaRPr>
          </a:p>
        </p:txBody>
      </p:sp>
      <p:sp>
        <p:nvSpPr>
          <p:cNvPr id="6" name="5 Metin kutusu"/>
          <p:cNvSpPr txBox="1"/>
          <p:nvPr/>
        </p:nvSpPr>
        <p:spPr>
          <a:xfrm>
            <a:off x="2151019" y="2281646"/>
            <a:ext cx="1611086" cy="646331"/>
          </a:xfrm>
          <a:prstGeom prst="rect">
            <a:avLst/>
          </a:prstGeom>
          <a:noFill/>
        </p:spPr>
        <p:txBody>
          <a:bodyPr wrap="square" rtlCol="0">
            <a:spAutoFit/>
          </a:bodyPr>
          <a:lstStyle/>
          <a:p>
            <a:r>
              <a:rPr lang="tr-TR" b="1" dirty="0" smtClean="0">
                <a:latin typeface="Comic Sans MS" pitchFamily="66" charset="0"/>
              </a:rPr>
              <a:t>Fine thanks and you? </a:t>
            </a:r>
            <a:endParaRPr lang="tr-TR" b="1" dirty="0">
              <a:latin typeface="Comic Sans MS" pitchFamily="66" charset="0"/>
            </a:endParaRPr>
          </a:p>
        </p:txBody>
      </p:sp>
    </p:spTree>
    <p:extLst>
      <p:ext uri="{BB962C8B-B14F-4D97-AF65-F5344CB8AC3E}">
        <p14:creationId xmlns:p14="http://schemas.microsoft.com/office/powerpoint/2010/main" val="386975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82880" y="1706881"/>
            <a:ext cx="6857999" cy="5151119"/>
          </a:xfrm>
        </p:spPr>
        <p:txBody>
          <a:bodyPr>
            <a:normAutofit/>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Film ve TV izlemek dil becerilerinin artmasına katkıda bulunur. Bu etkinlik hem eğlenceli hem de çok etkilidir. Filmleri özellikle orjinal dilinde hem dinleyerek   hem de alt yazılı olarak  izleyerek  kelime hazinenizi geliştirirsiniz ve oyuncuların telaffuzlarını duyarsınız. Eğer haberleri izlerseniz değişik aksanlar duyma olanağınız da olur.</a:t>
            </a:r>
          </a:p>
          <a:p>
            <a:pPr>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Müzik de yabancı dil öğrenmede etkili bir yöntemdir. En iyi öğrenme yolu  şarkı sözlerini yazılı olarak edinmek ve sanatçıyla beraber söylemektir</a:t>
            </a:r>
            <a:endParaRPr lang="tr-TR" dirty="0">
              <a:solidFill>
                <a:srgbClr val="002060"/>
              </a:solidFill>
            </a:endParaRPr>
          </a:p>
        </p:txBody>
      </p:sp>
      <p:pic>
        <p:nvPicPr>
          <p:cNvPr id="4" name="3 Resim" descr="istockphoto-1193095697-612x612.jpg"/>
          <p:cNvPicPr>
            <a:picLocks noChangeAspect="1"/>
          </p:cNvPicPr>
          <p:nvPr/>
        </p:nvPicPr>
        <p:blipFill>
          <a:blip r:embed="rId2"/>
          <a:stretch>
            <a:fillRect/>
          </a:stretch>
        </p:blipFill>
        <p:spPr>
          <a:xfrm>
            <a:off x="7106195" y="0"/>
            <a:ext cx="508580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2060"/>
                </a:solidFill>
                <a:latin typeface="Century Schoolbook" panose="02040604050505020304" pitchFamily="18" charset="0"/>
              </a:rPr>
              <a:t>Okuma beceriSİ</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p:txBody>
          <a:bodyPr>
            <a:normAutofit fontScale="92500" lnSpcReduction="10000"/>
          </a:bodyPr>
          <a:lstStyle/>
          <a:p>
            <a:pPr marL="0" indent="0">
              <a:buNone/>
            </a:pPr>
            <a:r>
              <a:rPr lang="tr-TR" cap="none" dirty="0" smtClean="0">
                <a:latin typeface="Century Schoolbook" panose="02040604050505020304" pitchFamily="18" charset="0"/>
              </a:rPr>
              <a:t>	</a:t>
            </a:r>
            <a:r>
              <a:rPr lang="tr-TR" cap="none" dirty="0" smtClean="0">
                <a:solidFill>
                  <a:srgbClr val="002060"/>
                </a:solidFill>
                <a:latin typeface="Century Schoolbook" panose="02040604050505020304" pitchFamily="18" charset="0"/>
              </a:rPr>
              <a:t>Okunan bir metinden anlam çıkarma ve bunu yorumlama olarak tanımlanır. </a:t>
            </a:r>
          </a:p>
          <a:p>
            <a:pPr marL="0" indent="0">
              <a:buNone/>
            </a:pPr>
            <a:r>
              <a:rPr lang="tr-TR" cap="none" dirty="0" smtClean="0">
                <a:solidFill>
                  <a:srgbClr val="002060"/>
                </a:solidFill>
                <a:latin typeface="Century Schoolbook" panose="02040604050505020304" pitchFamily="18" charset="0"/>
              </a:rPr>
              <a:t>	Okumanın gerçekleşebilmesi için yazılı bir metnin bulunması gerekir. Okuma becerisi tüm akademik beceriler içerisinde  geliştirilmesi gereken en önemli beceri olarak ön plana çıkmaktadır </a:t>
            </a:r>
          </a:p>
          <a:p>
            <a:pPr marL="0" indent="0">
              <a:buNone/>
            </a:pPr>
            <a:r>
              <a:rPr lang="tr-TR" cap="none" dirty="0" smtClean="0">
                <a:solidFill>
                  <a:srgbClr val="002060"/>
                </a:solidFill>
                <a:latin typeface="Century Schoolbook" panose="02040604050505020304" pitchFamily="18" charset="0"/>
              </a:rPr>
              <a:t>	Okuma becerisini üç alana ayrılmaktadır.</a:t>
            </a:r>
            <a:endParaRPr lang="tr-TR" cap="none" dirty="0">
              <a:solidFill>
                <a:srgbClr val="002060"/>
              </a:solidFill>
              <a:latin typeface="Century Schoolbook" panose="02040604050505020304" pitchFamily="18" charset="0"/>
            </a:endParaRPr>
          </a:p>
          <a:p>
            <a:pPr marL="457200" indent="-457200">
              <a:buAutoNum type="arabicPeriod"/>
            </a:pPr>
            <a:r>
              <a:rPr lang="tr-TR" cap="none" dirty="0" smtClean="0">
                <a:solidFill>
                  <a:srgbClr val="002060"/>
                </a:solidFill>
                <a:latin typeface="Century Schoolbook" panose="02040604050505020304" pitchFamily="18" charset="0"/>
              </a:rPr>
              <a:t>Yazılanı olduğu gibi anlamak, </a:t>
            </a:r>
          </a:p>
          <a:p>
            <a:pPr marL="457200" indent="-457200">
              <a:buAutoNum type="arabicPeriod"/>
            </a:pPr>
            <a:r>
              <a:rPr lang="tr-TR" cap="none" dirty="0" smtClean="0">
                <a:solidFill>
                  <a:srgbClr val="002060"/>
                </a:solidFill>
                <a:latin typeface="Century Schoolbook" panose="02040604050505020304" pitchFamily="18" charset="0"/>
              </a:rPr>
              <a:t>Yazıdaki cümlelerin arasındaki ilişkiyi dikkate alarak metni anlamak,</a:t>
            </a:r>
          </a:p>
          <a:p>
            <a:pPr marL="457200" indent="-457200">
              <a:buAutoNum type="arabicPeriod"/>
            </a:pPr>
            <a:r>
              <a:rPr lang="tr-TR" cap="none" dirty="0">
                <a:solidFill>
                  <a:srgbClr val="002060"/>
                </a:solidFill>
                <a:latin typeface="Century Schoolbook" panose="02040604050505020304" pitchFamily="18" charset="0"/>
              </a:rPr>
              <a:t>A</a:t>
            </a:r>
            <a:r>
              <a:rPr lang="tr-TR" cap="none" dirty="0" smtClean="0">
                <a:solidFill>
                  <a:srgbClr val="002060"/>
                </a:solidFill>
                <a:latin typeface="Century Schoolbook" panose="02040604050505020304" pitchFamily="18" charset="0"/>
              </a:rPr>
              <a:t>rka plan bilgimizi kullanıp yorumda bulunarak metni anlamak.</a:t>
            </a:r>
            <a:endParaRPr lang="tr-TR" cap="none" dirty="0">
              <a:solidFill>
                <a:srgbClr val="002060"/>
              </a:solidFill>
              <a:latin typeface="Century Schoolbook" panose="020406040505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5" y="195784"/>
            <a:ext cx="1515762" cy="1955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4645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ages.png"/>
          <p:cNvPicPr>
            <a:picLocks noChangeAspect="1"/>
          </p:cNvPicPr>
          <p:nvPr/>
        </p:nvPicPr>
        <p:blipFill>
          <a:blip r:embed="rId2"/>
          <a:stretch>
            <a:fillRect/>
          </a:stretch>
        </p:blipFill>
        <p:spPr>
          <a:xfrm>
            <a:off x="0" y="1"/>
            <a:ext cx="5212080" cy="6857999"/>
          </a:xfrm>
          <a:prstGeom prst="rect">
            <a:avLst/>
          </a:prstGeom>
          <a:ln>
            <a:noFill/>
          </a:ln>
          <a:effectLst>
            <a:softEdge rad="112500"/>
          </a:effectLst>
        </p:spPr>
      </p:pic>
      <p:sp>
        <p:nvSpPr>
          <p:cNvPr id="3" name="2 İçerik Yer Tutucusu"/>
          <p:cNvSpPr>
            <a:spLocks noGrp="1"/>
          </p:cNvSpPr>
          <p:nvPr>
            <p:ph sz="quarter" idx="13"/>
          </p:nvPr>
        </p:nvSpPr>
        <p:spPr>
          <a:xfrm>
            <a:off x="4454434" y="1058092"/>
            <a:ext cx="7737566" cy="5799908"/>
          </a:xfrm>
        </p:spPr>
        <p:txBody>
          <a:bodyPr>
            <a:normAutofit/>
          </a:bodyPr>
          <a:lstStyle/>
          <a:p>
            <a:pPr>
              <a:buFont typeface="Wingdings" panose="05000000000000000000" pitchFamily="2" charset="2"/>
              <a:buChar char="Ø"/>
            </a:pPr>
            <a:r>
              <a:rPr lang="tr-TR" cap="none" dirty="0" smtClean="0">
                <a:solidFill>
                  <a:srgbClr val="002060"/>
                </a:solidFill>
                <a:latin typeface="Century Schoolbook" panose="02040604050505020304" pitchFamily="18" charset="0"/>
              </a:rPr>
              <a:t>En etkili yöntemlerden biri de kitap okumaktır. Kitap okumak kelime bilgisini geliştirir, çok boyutlu düşünmeyi sağlar.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Çalışırken tek kelimelerin anlamlarına odaklanmak yerine cümlenin ya da kelime gruplarının anlamını öğrenin. Bu şekilde normalden 3-4 kat daha hızlı öğrenirsiniz.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Her gün mutlaka tekrar yapın. Tekrarlı çalışmak kelimeleri, grameri ve konuşmayı pekiştirerek özümsemenizi sağlar.  </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Yabancı dil öğrenirken yazarak ve kaydedilmiş sesleri dinleyerek çalışmak oldukça yararlıdır. Ayrıca yine yabancı dil  öğrenirken görsel materyaller ve resimler kullanılması kalıcılığa yardımcı olur</a:t>
            </a:r>
            <a:r>
              <a:rPr lang="tr-TR" cap="none" dirty="0" smtClean="0">
                <a:solidFill>
                  <a:srgbClr val="002060"/>
                </a:solidFill>
              </a:rPr>
              <a:t>. </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593680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7925" y="0"/>
            <a:ext cx="4349891" cy="6858000"/>
          </a:xfrm>
          <a:prstGeom prst="rect">
            <a:avLst/>
          </a:prstGeom>
        </p:spPr>
      </p:pic>
      <p:sp>
        <p:nvSpPr>
          <p:cNvPr id="2" name="Unvan 1"/>
          <p:cNvSpPr>
            <a:spLocks noGrp="1"/>
          </p:cNvSpPr>
          <p:nvPr>
            <p:ph type="title"/>
          </p:nvPr>
        </p:nvSpPr>
        <p:spPr>
          <a:xfrm>
            <a:off x="4588477" y="618517"/>
            <a:ext cx="6689749" cy="1596177"/>
          </a:xfrm>
        </p:spPr>
        <p:txBody>
          <a:bodyPr/>
          <a:lstStyle/>
          <a:p>
            <a:r>
              <a:rPr lang="tr-TR" b="1" dirty="0" smtClean="0">
                <a:solidFill>
                  <a:srgbClr val="002060"/>
                </a:solidFill>
                <a:latin typeface="Century Schoolbook" panose="02040604050505020304" pitchFamily="18" charset="0"/>
              </a:rPr>
              <a:t>SON OLARAK</a:t>
            </a:r>
            <a:br>
              <a:rPr lang="tr-TR" b="1" dirty="0" smtClean="0">
                <a:solidFill>
                  <a:srgbClr val="002060"/>
                </a:solidFill>
                <a:latin typeface="Century Schoolbook" panose="02040604050505020304" pitchFamily="18" charset="0"/>
              </a:rPr>
            </a:br>
            <a:r>
              <a:rPr lang="tr-TR" b="1" dirty="0" smtClean="0">
                <a:solidFill>
                  <a:srgbClr val="002060"/>
                </a:solidFill>
                <a:latin typeface="Century Schoolbook" panose="02040604050505020304" pitchFamily="18" charset="0"/>
              </a:rPr>
              <a:t>Başarılı olmak istiyorsan</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a:xfrm>
            <a:off x="4357817" y="2214694"/>
            <a:ext cx="7768280" cy="3840117"/>
          </a:xfrm>
        </p:spPr>
        <p:txBody>
          <a:bodyPr>
            <a:normAutofit fontScale="85000" lnSpcReduction="20000"/>
          </a:bodyPr>
          <a:lstStyle/>
          <a:p>
            <a:pPr marL="0" indent="0">
              <a:buNone/>
            </a:pPr>
            <a:r>
              <a:rPr lang="tr-TR" cap="none" dirty="0" smtClean="0">
                <a:latin typeface="Century Schoolbook" panose="02040604050505020304" pitchFamily="18" charset="0"/>
              </a:rPr>
              <a:t>1. </a:t>
            </a:r>
            <a:r>
              <a:rPr lang="tr-TR" cap="none" dirty="0" smtClean="0">
                <a:solidFill>
                  <a:srgbClr val="002060"/>
                </a:solidFill>
                <a:latin typeface="Century Schoolbook" panose="02040604050505020304" pitchFamily="18" charset="0"/>
              </a:rPr>
              <a:t>Kötü deneyimlerinden ders çıkar.</a:t>
            </a:r>
          </a:p>
          <a:p>
            <a:pPr marL="0" indent="0">
              <a:buNone/>
            </a:pPr>
            <a:r>
              <a:rPr lang="tr-TR" cap="none" dirty="0" smtClean="0">
                <a:solidFill>
                  <a:srgbClr val="002060"/>
                </a:solidFill>
                <a:latin typeface="Century Schoolbook" panose="02040604050505020304" pitchFamily="18" charset="0"/>
              </a:rPr>
              <a:t>2. Hataların, yaptıkların ve yapmadıkların için mazeret üretme.</a:t>
            </a:r>
          </a:p>
          <a:p>
            <a:pPr marL="0" indent="0">
              <a:buNone/>
            </a:pPr>
            <a:r>
              <a:rPr lang="tr-TR" cap="none" dirty="0" smtClean="0">
                <a:solidFill>
                  <a:srgbClr val="002060"/>
                </a:solidFill>
                <a:latin typeface="Century Schoolbook" panose="02040604050505020304" pitchFamily="18" charset="0"/>
              </a:rPr>
              <a:t>3. Kendini tanı.</a:t>
            </a:r>
          </a:p>
          <a:p>
            <a:pPr marL="0" indent="0">
              <a:buNone/>
            </a:pPr>
            <a:r>
              <a:rPr lang="tr-TR" cap="none" dirty="0" smtClean="0">
                <a:solidFill>
                  <a:srgbClr val="002060"/>
                </a:solidFill>
                <a:latin typeface="Century Schoolbook" panose="02040604050505020304" pitchFamily="18" charset="0"/>
              </a:rPr>
              <a:t>4. Planlama yap.</a:t>
            </a:r>
          </a:p>
          <a:p>
            <a:pPr marL="0" indent="0">
              <a:buNone/>
            </a:pPr>
            <a:r>
              <a:rPr lang="tr-TR" cap="none" dirty="0" smtClean="0">
                <a:solidFill>
                  <a:srgbClr val="002060"/>
                </a:solidFill>
                <a:latin typeface="Century Schoolbook" panose="02040604050505020304" pitchFamily="18" charset="0"/>
              </a:rPr>
              <a:t>5. Hedeflerin doğrultusunda harekete geç.</a:t>
            </a:r>
          </a:p>
          <a:p>
            <a:pPr marL="0" indent="0">
              <a:buNone/>
            </a:pPr>
            <a:r>
              <a:rPr lang="tr-TR" cap="none" dirty="0" smtClean="0">
                <a:solidFill>
                  <a:srgbClr val="002060"/>
                </a:solidFill>
                <a:latin typeface="Century Schoolbook" panose="02040604050505020304" pitchFamily="18" charset="0"/>
              </a:rPr>
              <a:t>6. İstikrarlı ve kararlı ol.</a:t>
            </a:r>
          </a:p>
          <a:p>
            <a:pPr marL="0" indent="0">
              <a:buNone/>
            </a:pPr>
            <a:r>
              <a:rPr lang="tr-TR" cap="none" dirty="0" smtClean="0">
                <a:solidFill>
                  <a:srgbClr val="002060"/>
                </a:solidFill>
                <a:latin typeface="Century Schoolbook" panose="02040604050505020304" pitchFamily="18" charset="0"/>
              </a:rPr>
              <a:t>7. Doğru arkadaş ve doğru çevreye sahip ol. ( Bana arkadaşını söyle, sana kim olduğunu söyleyeyim.)</a:t>
            </a:r>
          </a:p>
          <a:p>
            <a:pPr marL="0" indent="0">
              <a:buNone/>
            </a:pPr>
            <a:r>
              <a:rPr lang="tr-TR" cap="none" dirty="0" smtClean="0">
                <a:solidFill>
                  <a:srgbClr val="002060"/>
                </a:solidFill>
                <a:latin typeface="Century Schoolbook" panose="02040604050505020304" pitchFamily="18" charset="0"/>
              </a:rPr>
              <a:t>8. Mükemmeliyetçi olma.</a:t>
            </a:r>
          </a:p>
          <a:p>
            <a:pPr marL="0" indent="0">
              <a:buNone/>
            </a:pPr>
            <a:r>
              <a:rPr lang="tr-TR" cap="none" dirty="0" smtClean="0">
                <a:solidFill>
                  <a:srgbClr val="002060"/>
                </a:solidFill>
                <a:latin typeface="Century Schoolbook" panose="02040604050505020304" pitchFamily="18" charset="0"/>
              </a:rPr>
              <a:t>9. Zihinsel sağlığına özen göster.</a:t>
            </a:r>
            <a:endParaRPr lang="tr-TR" cap="none"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357097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2060"/>
                </a:solidFill>
                <a:latin typeface="Century Schoolbook" panose="02040604050505020304" pitchFamily="18" charset="0"/>
              </a:rPr>
              <a:t>Okuma beceriSİ nasıl geliştirilir</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a:xfrm>
            <a:off x="913774" y="2367092"/>
            <a:ext cx="10363826" cy="4091373"/>
          </a:xfrm>
        </p:spPr>
        <p:txBody>
          <a:bodyPr>
            <a:normAutofit fontScale="77500" lnSpcReduction="20000"/>
          </a:bodyPr>
          <a:lstStyle/>
          <a:p>
            <a:pPr marL="0" indent="0">
              <a:buNone/>
            </a:pPr>
            <a:r>
              <a:rPr lang="tr-TR" b="1" dirty="0" smtClean="0">
                <a:solidFill>
                  <a:srgbClr val="002060"/>
                </a:solidFill>
                <a:latin typeface="Century Schoolbook" panose="02040604050505020304" pitchFamily="18" charset="0"/>
              </a:rPr>
              <a:t>1. YOL: Ön okuma</a:t>
            </a:r>
          </a:p>
          <a:p>
            <a:pPr>
              <a:buFont typeface="Wingdings" panose="05000000000000000000" pitchFamily="2" charset="2"/>
              <a:buChar char="Ø"/>
            </a:pPr>
            <a:r>
              <a:rPr lang="tr-TR" b="1" cap="none" dirty="0" smtClean="0">
                <a:solidFill>
                  <a:srgbClr val="002060"/>
                </a:solidFill>
                <a:latin typeface="Century Schoolbook" panose="02040604050505020304" pitchFamily="18" charset="0"/>
              </a:rPr>
              <a:t>Elindeki Metnin Türünü Anladığından Emin Ol: </a:t>
            </a:r>
          </a:p>
          <a:p>
            <a:pPr marL="0" indent="0">
              <a:buNone/>
            </a:pPr>
            <a:r>
              <a:rPr lang="tr-TR" cap="none" dirty="0" smtClean="0">
                <a:solidFill>
                  <a:srgbClr val="002060"/>
                </a:solidFill>
                <a:latin typeface="Century Schoolbook" panose="02040604050505020304" pitchFamily="18" charset="0"/>
              </a:rPr>
              <a:t>Ben ne tür bir metin okuyorum? </a:t>
            </a:r>
          </a:p>
          <a:p>
            <a:pPr marL="0" indent="0">
              <a:buNone/>
            </a:pPr>
            <a:r>
              <a:rPr lang="tr-TR" cap="none" dirty="0" smtClean="0">
                <a:solidFill>
                  <a:srgbClr val="002060"/>
                </a:solidFill>
                <a:latin typeface="Century Schoolbook" panose="02040604050505020304" pitchFamily="18" charset="0"/>
              </a:rPr>
              <a:t>Gazete, ders </a:t>
            </a:r>
            <a:r>
              <a:rPr lang="tr-TR" cap="none" dirty="0">
                <a:solidFill>
                  <a:srgbClr val="002060"/>
                </a:solidFill>
                <a:latin typeface="Century Schoolbook" panose="02040604050505020304" pitchFamily="18" charset="0"/>
              </a:rPr>
              <a:t>kitabı, el kitabı </a:t>
            </a:r>
            <a:r>
              <a:rPr lang="tr-TR" cap="none" dirty="0" smtClean="0">
                <a:solidFill>
                  <a:srgbClr val="002060"/>
                </a:solidFill>
                <a:latin typeface="Century Schoolbook" panose="02040604050505020304" pitchFamily="18" charset="0"/>
              </a:rPr>
              <a:t>gibi bilgi içerikli bir </a:t>
            </a:r>
            <a:r>
              <a:rPr lang="tr-TR" cap="none" dirty="0">
                <a:solidFill>
                  <a:srgbClr val="002060"/>
                </a:solidFill>
                <a:latin typeface="Century Schoolbook" panose="02040604050505020304" pitchFamily="18" charset="0"/>
              </a:rPr>
              <a:t>metin ya da </a:t>
            </a:r>
            <a:r>
              <a:rPr lang="tr-TR" cap="none" dirty="0" smtClean="0">
                <a:solidFill>
                  <a:srgbClr val="002060"/>
                </a:solidFill>
                <a:latin typeface="Century Schoolbook" panose="02040604050505020304" pitchFamily="18" charset="0"/>
              </a:rPr>
              <a:t>roman hikâye gibi bir metin mi?</a:t>
            </a:r>
            <a:endParaRPr lang="tr-TR" dirty="0" smtClean="0">
              <a:solidFill>
                <a:srgbClr val="002060"/>
              </a:solidFill>
              <a:latin typeface="Century Schoolbook" panose="02040604050505020304" pitchFamily="18" charset="0"/>
            </a:endParaRPr>
          </a:p>
          <a:p>
            <a:pPr>
              <a:buFont typeface="Wingdings" panose="05000000000000000000" pitchFamily="2" charset="2"/>
              <a:buChar char="Ø"/>
            </a:pPr>
            <a:r>
              <a:rPr lang="tr-TR" b="1" cap="none" dirty="0" smtClean="0">
                <a:solidFill>
                  <a:srgbClr val="002060"/>
                </a:solidFill>
                <a:latin typeface="Century Schoolbook" panose="02040604050505020304" pitchFamily="18" charset="0"/>
              </a:rPr>
              <a:t>Okumanın Amacına Karar Ver:</a:t>
            </a:r>
            <a:r>
              <a:rPr lang="tr-TR" b="1" cap="none" dirty="0" smtClean="0">
                <a:solidFill>
                  <a:srgbClr val="002060"/>
                </a:solidFill>
              </a:rPr>
              <a:t> </a:t>
            </a:r>
          </a:p>
          <a:p>
            <a:pPr marL="0" indent="0">
              <a:buNone/>
            </a:pPr>
            <a:r>
              <a:rPr lang="tr-TR" cap="none" dirty="0" smtClean="0">
                <a:solidFill>
                  <a:srgbClr val="002060"/>
                </a:solidFill>
                <a:latin typeface="Century Schoolbook" panose="02040604050505020304" pitchFamily="18" charset="0"/>
              </a:rPr>
              <a:t>Ne için okuyorum?</a:t>
            </a:r>
          </a:p>
          <a:p>
            <a:pPr>
              <a:buFont typeface="Wingdings" panose="05000000000000000000" pitchFamily="2" charset="2"/>
              <a:buChar char="Ø"/>
            </a:pPr>
            <a:r>
              <a:rPr lang="tr-TR" b="1" cap="none" dirty="0" smtClean="0">
                <a:solidFill>
                  <a:srgbClr val="002060"/>
                </a:solidFill>
                <a:latin typeface="Century Schoolbook" panose="02040604050505020304" pitchFamily="18" charset="0"/>
              </a:rPr>
              <a:t>Başlamadan Önce Metni Tara: </a:t>
            </a:r>
          </a:p>
          <a:p>
            <a:pPr marL="0" indent="0">
              <a:buNone/>
            </a:pPr>
            <a:r>
              <a:rPr lang="tr-TR" cap="none" dirty="0" smtClean="0">
                <a:solidFill>
                  <a:srgbClr val="002060"/>
                </a:solidFill>
                <a:latin typeface="Century Schoolbook" panose="02040604050505020304" pitchFamily="18" charset="0"/>
              </a:rPr>
              <a:t>Başlığı var mı? </a:t>
            </a:r>
          </a:p>
          <a:p>
            <a:pPr marL="0" indent="0">
              <a:buNone/>
            </a:pPr>
            <a:r>
              <a:rPr lang="tr-TR" cap="none" dirty="0" smtClean="0">
                <a:solidFill>
                  <a:srgbClr val="002060"/>
                </a:solidFill>
                <a:latin typeface="Century Schoolbook" panose="02040604050505020304" pitchFamily="18" charset="0"/>
              </a:rPr>
              <a:t>İçindekiler kısmı var mı? </a:t>
            </a:r>
          </a:p>
          <a:p>
            <a:pPr marL="0" indent="0">
              <a:buNone/>
            </a:pPr>
            <a:r>
              <a:rPr lang="tr-TR" cap="none" dirty="0" smtClean="0">
                <a:solidFill>
                  <a:srgbClr val="002060"/>
                </a:solidFill>
                <a:latin typeface="Century Schoolbook" panose="02040604050505020304" pitchFamily="18" charset="0"/>
              </a:rPr>
              <a:t>Bölümlere ayrılmış mı?</a:t>
            </a:r>
          </a:p>
          <a:p>
            <a:pPr marL="0" indent="0">
              <a:buNone/>
            </a:pPr>
            <a:r>
              <a:rPr lang="tr-TR" cap="none" dirty="0" smtClean="0">
                <a:solidFill>
                  <a:srgbClr val="002060"/>
                </a:solidFill>
                <a:latin typeface="Century Schoolbook" panose="02040604050505020304" pitchFamily="18" charset="0"/>
              </a:rPr>
              <a:t>Kalın yazılmış anahtar sözcükler, çizimler ya da grafikler var mı?</a:t>
            </a:r>
          </a:p>
          <a:p>
            <a:pPr marL="0" indent="0">
              <a:buNone/>
            </a:pPr>
            <a:endParaRPr lang="tr-TR" dirty="0">
              <a:latin typeface="Century Schoolbook" panose="020406040505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563" y="4412778"/>
            <a:ext cx="2229440" cy="2260342"/>
          </a:xfrm>
          <a:prstGeom prst="rect">
            <a:avLst/>
          </a:prstGeom>
        </p:spPr>
      </p:pic>
    </p:spTree>
    <p:extLst>
      <p:ext uri="{BB962C8B-B14F-4D97-AF65-F5344CB8AC3E}">
        <p14:creationId xmlns:p14="http://schemas.microsoft.com/office/powerpoint/2010/main" val="428460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053016" y="378941"/>
            <a:ext cx="6565557" cy="5988907"/>
          </a:xfrm>
        </p:spPr>
        <p:txBody>
          <a:bodyPr>
            <a:normAutofit fontScale="85000" lnSpcReduction="20000"/>
          </a:bodyPr>
          <a:lstStyle/>
          <a:p>
            <a:pPr marL="0" indent="0">
              <a:buNone/>
            </a:pPr>
            <a:r>
              <a:rPr lang="tr-TR" b="1" dirty="0" smtClean="0">
                <a:solidFill>
                  <a:srgbClr val="002060"/>
                </a:solidFill>
                <a:latin typeface="Century Schoolbook" panose="02040604050505020304" pitchFamily="18" charset="0"/>
              </a:rPr>
              <a:t>2. YOL: Yoğun </a:t>
            </a:r>
            <a:r>
              <a:rPr lang="tr-TR" b="1" dirty="0">
                <a:solidFill>
                  <a:srgbClr val="002060"/>
                </a:solidFill>
                <a:latin typeface="Century Schoolbook" panose="02040604050505020304" pitchFamily="18" charset="0"/>
              </a:rPr>
              <a:t>Bir Şekilde </a:t>
            </a:r>
            <a:r>
              <a:rPr lang="tr-TR" b="1" dirty="0" smtClean="0">
                <a:solidFill>
                  <a:srgbClr val="002060"/>
                </a:solidFill>
                <a:latin typeface="Century Schoolbook" panose="02040604050505020304" pitchFamily="18" charset="0"/>
              </a:rPr>
              <a:t>Okumak</a:t>
            </a: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Temel bilgileri pratik etmek ve sözcük öğrenmek için yoğun bir şekilde oku.</a:t>
            </a: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sv-SE" cap="none" dirty="0" smtClean="0">
                <a:solidFill>
                  <a:srgbClr val="002060"/>
                </a:solidFill>
                <a:latin typeface="Century Schoolbook" panose="02040604050505020304" pitchFamily="18" charset="0"/>
              </a:rPr>
              <a:t>Sadece metnin ana fikrini ara. </a:t>
            </a:r>
            <a:endParaRPr lang="tr-TR" cap="none" dirty="0" smtClean="0">
              <a:solidFill>
                <a:srgbClr val="002060"/>
              </a:solidFill>
              <a:latin typeface="Century Schoolbook" panose="02040604050505020304" pitchFamily="18" charset="0"/>
            </a:endParaRP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Yüksek sesle oku. </a:t>
            </a: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Yeni sözcüklerin anlamını tahmin etmeye çalış.</a:t>
            </a: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Öğrenmek istediğin yeni sözcükleri yaz.</a:t>
            </a: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Mümkün olduğunca çok oku.</a:t>
            </a:r>
          </a:p>
          <a:p>
            <a:pPr marL="0" indent="0">
              <a:buNone/>
            </a:pPr>
            <a:endParaRPr lang="tr-TR" cap="none" dirty="0" smtClean="0">
              <a:solidFill>
                <a:srgbClr val="002060"/>
              </a:solidFill>
              <a:latin typeface="Century Schoolbook" panose="02040604050505020304" pitchFamily="18" charset="0"/>
            </a:endParaRPr>
          </a:p>
          <a:p>
            <a:pPr>
              <a:buFont typeface="Wingdings" panose="05000000000000000000" pitchFamily="2" charset="2"/>
              <a:buChar char="Ø"/>
            </a:pPr>
            <a:r>
              <a:rPr lang="tr-TR" cap="none" dirty="0" smtClean="0">
                <a:solidFill>
                  <a:srgbClr val="002060"/>
                </a:solidFill>
                <a:latin typeface="Century Schoolbook" panose="02040604050505020304" pitchFamily="18" charset="0"/>
              </a:rPr>
              <a:t>Okumak için seçtiğin kitaplarla ilgili dikkatli ol.</a:t>
            </a:r>
          </a:p>
          <a:p>
            <a:pPr marL="0" indent="0">
              <a:buNone/>
            </a:pPr>
            <a:endParaRPr lang="tr-TR" dirty="0">
              <a:solidFill>
                <a:srgbClr val="002060"/>
              </a:solidFill>
              <a:latin typeface="Century Schoolbook" panose="020406040505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4" y="3960924"/>
            <a:ext cx="2093600" cy="2724081"/>
          </a:xfrm>
          <a:prstGeom prst="rect">
            <a:avLst/>
          </a:prstGeom>
        </p:spPr>
      </p:pic>
    </p:spTree>
    <p:extLst>
      <p:ext uri="{BB962C8B-B14F-4D97-AF65-F5344CB8AC3E}">
        <p14:creationId xmlns:p14="http://schemas.microsoft.com/office/powerpoint/2010/main" val="292342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136822"/>
            <a:ext cx="10363826" cy="4654377"/>
          </a:xfrm>
        </p:spPr>
        <p:txBody>
          <a:bodyPr>
            <a:normAutofit fontScale="92500" lnSpcReduction="10000"/>
          </a:bodyPr>
          <a:lstStyle/>
          <a:p>
            <a:pPr marL="0" indent="0">
              <a:buNone/>
            </a:pPr>
            <a:r>
              <a:rPr lang="tr-TR" b="1" dirty="0" smtClean="0">
                <a:latin typeface="Century Schoolbook" panose="02040604050505020304" pitchFamily="18" charset="0"/>
              </a:rPr>
              <a:t>3. YOL: Kapsamlı </a:t>
            </a:r>
            <a:r>
              <a:rPr lang="tr-TR" b="1" dirty="0">
                <a:latin typeface="Century Schoolbook" panose="02040604050505020304" pitchFamily="18" charset="0"/>
              </a:rPr>
              <a:t>Bir Şekilde </a:t>
            </a:r>
            <a:r>
              <a:rPr lang="tr-TR" b="1" dirty="0" smtClean="0">
                <a:latin typeface="Century Schoolbook" panose="02040604050505020304" pitchFamily="18" charset="0"/>
              </a:rPr>
              <a:t>Okumak</a:t>
            </a:r>
          </a:p>
          <a:p>
            <a:pPr>
              <a:buFont typeface="Wingdings" panose="05000000000000000000" pitchFamily="2" charset="2"/>
              <a:buChar char="Ø"/>
            </a:pPr>
            <a:r>
              <a:rPr lang="tr-TR" cap="none" dirty="0" smtClean="0">
                <a:latin typeface="Century Schoolbook" panose="02040604050505020304" pitchFamily="18" charset="0"/>
              </a:rPr>
              <a:t>Amacın anlamaksa kapsamlı okumayı dene.</a:t>
            </a:r>
          </a:p>
          <a:p>
            <a:pPr marL="0" indent="0">
              <a:buNone/>
            </a:pPr>
            <a:endParaRPr lang="tr-TR" cap="none" dirty="0" smtClean="0">
              <a:latin typeface="Century Schoolbook" panose="02040604050505020304" pitchFamily="18" charset="0"/>
            </a:endParaRPr>
          </a:p>
          <a:p>
            <a:pPr>
              <a:buFont typeface="Wingdings" panose="05000000000000000000" pitchFamily="2" charset="2"/>
              <a:buChar char="Ø"/>
            </a:pPr>
            <a:r>
              <a:rPr lang="tr-TR" cap="none" dirty="0" smtClean="0">
                <a:latin typeface="Century Schoolbook" panose="02040604050505020304" pitchFamily="18" charset="0"/>
              </a:rPr>
              <a:t>Okuduğun şeyle ilgili notlar al.</a:t>
            </a:r>
          </a:p>
          <a:p>
            <a:pPr marL="0" indent="0">
              <a:buNone/>
            </a:pPr>
            <a:r>
              <a:rPr lang="tr-TR" cap="none" dirty="0" smtClean="0">
                <a:latin typeface="Century Schoolbook" panose="02040604050505020304" pitchFamily="18" charset="0"/>
              </a:rPr>
              <a:t> </a:t>
            </a:r>
          </a:p>
          <a:p>
            <a:pPr>
              <a:buFont typeface="Wingdings" panose="05000000000000000000" pitchFamily="2" charset="2"/>
              <a:buChar char="Ø"/>
            </a:pPr>
            <a:r>
              <a:rPr lang="tr-TR" cap="none" dirty="0" smtClean="0">
                <a:latin typeface="Century Schoolbook" panose="02040604050505020304" pitchFamily="18" charset="0"/>
              </a:rPr>
              <a:t>Okuduğun metne notlar al.</a:t>
            </a:r>
          </a:p>
          <a:p>
            <a:pPr marL="0" indent="0">
              <a:buNone/>
            </a:pPr>
            <a:endParaRPr lang="tr-TR" cap="none" dirty="0" smtClean="0">
              <a:latin typeface="Century Schoolbook" panose="02040604050505020304" pitchFamily="18" charset="0"/>
            </a:endParaRPr>
          </a:p>
          <a:p>
            <a:pPr>
              <a:buFont typeface="Wingdings" panose="05000000000000000000" pitchFamily="2" charset="2"/>
              <a:buChar char="Ø"/>
            </a:pPr>
            <a:r>
              <a:rPr lang="tr-TR" cap="none" dirty="0" smtClean="0">
                <a:latin typeface="Century Schoolbook" panose="02040604050505020304" pitchFamily="18" charset="0"/>
              </a:rPr>
              <a:t>Okuduğun şeyi özetleyerek tekrar gözden geçir.</a:t>
            </a:r>
          </a:p>
          <a:p>
            <a:pPr marL="0" indent="0">
              <a:buNone/>
            </a:pPr>
            <a:endParaRPr lang="tr-TR" cap="none" dirty="0" smtClean="0">
              <a:latin typeface="Century Schoolbook" panose="02040604050505020304" pitchFamily="18" charset="0"/>
            </a:endParaRPr>
          </a:p>
          <a:p>
            <a:pPr>
              <a:buFont typeface="Wingdings" panose="05000000000000000000" pitchFamily="2" charset="2"/>
              <a:buChar char="Ø"/>
            </a:pPr>
            <a:r>
              <a:rPr lang="tr-TR" cap="none" dirty="0" smtClean="0">
                <a:latin typeface="Century Schoolbook" panose="02040604050505020304" pitchFamily="18" charset="0"/>
              </a:rPr>
              <a:t>Anahtar sözcükleri ve kavramları belirle.</a:t>
            </a:r>
          </a:p>
          <a:p>
            <a:pPr marL="0" indent="0">
              <a:buNone/>
            </a:pPr>
            <a:endParaRPr lang="tr-TR" dirty="0">
              <a:latin typeface="Century Schoolbook" panose="02040604050505020304" pitchFamily="18" charset="0"/>
            </a:endParaRPr>
          </a:p>
        </p:txBody>
      </p:sp>
      <p:pic>
        <p:nvPicPr>
          <p:cNvPr id="2" name="Resim 1"/>
          <p:cNvPicPr>
            <a:picLocks noChangeAspect="1"/>
          </p:cNvPicPr>
          <p:nvPr/>
        </p:nvPicPr>
        <p:blipFill>
          <a:blip r:embed="rId2"/>
          <a:stretch>
            <a:fillRect/>
          </a:stretch>
        </p:blipFill>
        <p:spPr>
          <a:xfrm>
            <a:off x="8801229" y="3464010"/>
            <a:ext cx="2562382" cy="2743790"/>
          </a:xfrm>
          <a:prstGeom prst="rect">
            <a:avLst/>
          </a:prstGeom>
        </p:spPr>
      </p:pic>
    </p:spTree>
    <p:extLst>
      <p:ext uri="{BB962C8B-B14F-4D97-AF65-F5344CB8AC3E}">
        <p14:creationId xmlns:p14="http://schemas.microsoft.com/office/powerpoint/2010/main" val="177925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48087" y="939115"/>
            <a:ext cx="10363826" cy="4827372"/>
          </a:xfrm>
        </p:spPr>
        <p:txBody>
          <a:bodyPr>
            <a:normAutofit fontScale="92500" lnSpcReduction="20000"/>
          </a:bodyPr>
          <a:lstStyle/>
          <a:p>
            <a:pPr marL="0" indent="0">
              <a:buNone/>
            </a:pPr>
            <a:r>
              <a:rPr lang="tr-TR" b="1" dirty="0" smtClean="0">
                <a:latin typeface="Century Schoolbook" panose="02040604050505020304" pitchFamily="18" charset="0"/>
              </a:rPr>
              <a:t>4.YOL:</a:t>
            </a:r>
            <a:r>
              <a:rPr lang="tr-TR" b="1" dirty="0">
                <a:latin typeface="Century Schoolbook" panose="02040604050505020304" pitchFamily="18" charset="0"/>
              </a:rPr>
              <a:t>Konsantrasyonunu ve Motivasyonunu </a:t>
            </a:r>
            <a:r>
              <a:rPr lang="tr-TR" b="1" dirty="0" smtClean="0">
                <a:latin typeface="Century Schoolbook" panose="02040604050505020304" pitchFamily="18" charset="0"/>
              </a:rPr>
              <a:t>Korumak</a:t>
            </a:r>
          </a:p>
          <a:p>
            <a:pPr>
              <a:buFont typeface="Wingdings" panose="05000000000000000000" pitchFamily="2" charset="2"/>
              <a:buChar char="Ø"/>
            </a:pPr>
            <a:r>
              <a:rPr lang="tr-TR" b="1" cap="none" dirty="0" smtClean="0">
                <a:latin typeface="Century Schoolbook" panose="02040604050505020304" pitchFamily="18" charset="0"/>
              </a:rPr>
              <a:t>Bir arkadaşınla oku.</a:t>
            </a:r>
          </a:p>
          <a:p>
            <a:pPr marL="0" indent="0">
              <a:buNone/>
            </a:pPr>
            <a:endParaRPr lang="tr-TR" b="1" cap="none" dirty="0" smtClean="0">
              <a:latin typeface="Century Schoolbook" panose="02040604050505020304" pitchFamily="18" charset="0"/>
            </a:endParaRPr>
          </a:p>
          <a:p>
            <a:pPr>
              <a:buFont typeface="Wingdings" panose="05000000000000000000" pitchFamily="2" charset="2"/>
              <a:buChar char="Ø"/>
            </a:pPr>
            <a:r>
              <a:rPr lang="tr-TR" b="1" cap="none" dirty="0" smtClean="0">
                <a:latin typeface="Century Schoolbook" panose="02040604050505020304" pitchFamily="18" charset="0"/>
              </a:rPr>
              <a:t>Doğru okuma ortamını seç.</a:t>
            </a:r>
          </a:p>
          <a:p>
            <a:pPr marL="0" indent="0">
              <a:buNone/>
            </a:pPr>
            <a:endParaRPr lang="tr-TR" b="1" cap="none" dirty="0" smtClean="0">
              <a:latin typeface="Century Schoolbook" panose="02040604050505020304" pitchFamily="18" charset="0"/>
            </a:endParaRPr>
          </a:p>
          <a:p>
            <a:pPr>
              <a:buFont typeface="Wingdings" panose="05000000000000000000" pitchFamily="2" charset="2"/>
              <a:buChar char="Ø"/>
            </a:pPr>
            <a:r>
              <a:rPr lang="tr-TR" b="1" cap="none" dirty="0" smtClean="0">
                <a:latin typeface="Century Schoolbook" panose="02040604050505020304" pitchFamily="18" charset="0"/>
              </a:rPr>
              <a:t>Sayfaya odaklanmakta sorun yaşıyorsan okurken </a:t>
            </a:r>
          </a:p>
          <a:p>
            <a:pPr marL="0" indent="0">
              <a:buNone/>
            </a:pPr>
            <a:r>
              <a:rPr lang="tr-TR" b="1" cap="none" dirty="0" smtClean="0">
                <a:latin typeface="Century Schoolbook" panose="02040604050505020304" pitchFamily="18" charset="0"/>
              </a:rPr>
              <a:t>bir işaretçi kullan.</a:t>
            </a:r>
          </a:p>
          <a:p>
            <a:pPr marL="0" indent="0">
              <a:buNone/>
            </a:pPr>
            <a:endParaRPr lang="tr-TR" b="1" cap="none" dirty="0" smtClean="0">
              <a:latin typeface="Century Schoolbook" panose="02040604050505020304" pitchFamily="18" charset="0"/>
            </a:endParaRPr>
          </a:p>
          <a:p>
            <a:pPr>
              <a:buFont typeface="Wingdings" panose="05000000000000000000" pitchFamily="2" charset="2"/>
              <a:buChar char="Ø"/>
            </a:pPr>
            <a:r>
              <a:rPr lang="tr-TR" b="1" cap="none" dirty="0" smtClean="0">
                <a:latin typeface="Century Schoolbook" panose="02040604050505020304" pitchFamily="18" charset="0"/>
              </a:rPr>
              <a:t>Seçeneğin varsa ilgini çeken bir şey oku.</a:t>
            </a:r>
          </a:p>
          <a:p>
            <a:pPr marL="0" indent="0">
              <a:buNone/>
            </a:pPr>
            <a:endParaRPr lang="tr-TR" b="1" cap="none" dirty="0" smtClean="0">
              <a:latin typeface="Century Schoolbook" panose="02040604050505020304" pitchFamily="18" charset="0"/>
            </a:endParaRPr>
          </a:p>
          <a:p>
            <a:pPr>
              <a:buFont typeface="Wingdings" panose="05000000000000000000" pitchFamily="2" charset="2"/>
              <a:buChar char="Ø"/>
            </a:pPr>
            <a:r>
              <a:rPr lang="tr-TR" b="1" cap="none" dirty="0" smtClean="0">
                <a:latin typeface="Century Schoolbook" panose="02040604050505020304" pitchFamily="18" charset="0"/>
              </a:rPr>
              <a:t>Gelişmeni takip et.</a:t>
            </a:r>
          </a:p>
          <a:p>
            <a:endParaRPr lang="tr-TR" b="1" dirty="0">
              <a:latin typeface="Century Schoolbook" panose="020406040505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432" y="2067697"/>
            <a:ext cx="2256880" cy="1507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190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7990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1243914"/>
            <a:ext cx="10364451" cy="970780"/>
          </a:xfrm>
        </p:spPr>
        <p:txBody>
          <a:bodyPr/>
          <a:lstStyle/>
          <a:p>
            <a:r>
              <a:rPr lang="tr-TR" b="1" dirty="0" smtClean="0">
                <a:solidFill>
                  <a:srgbClr val="002060"/>
                </a:solidFill>
                <a:latin typeface="Century Schoolbook" panose="02040604050505020304" pitchFamily="18" charset="0"/>
              </a:rPr>
              <a:t>YAZMA BECERİSİ</a:t>
            </a:r>
            <a:endParaRPr lang="tr-TR" b="1" dirty="0">
              <a:solidFill>
                <a:srgbClr val="002060"/>
              </a:solidFill>
              <a:latin typeface="Century Schoolbook" panose="02040604050505020304" pitchFamily="18" charset="0"/>
            </a:endParaRPr>
          </a:p>
        </p:txBody>
      </p:sp>
      <p:sp>
        <p:nvSpPr>
          <p:cNvPr id="3" name="İçerik Yer Tutucusu 2"/>
          <p:cNvSpPr>
            <a:spLocks noGrp="1"/>
          </p:cNvSpPr>
          <p:nvPr>
            <p:ph sz="quarter" idx="13"/>
          </p:nvPr>
        </p:nvSpPr>
        <p:spPr>
          <a:xfrm>
            <a:off x="913775" y="3594530"/>
            <a:ext cx="10363826" cy="3424107"/>
          </a:xfrm>
        </p:spPr>
        <p:txBody>
          <a:bodyPr/>
          <a:lstStyle/>
          <a:p>
            <a:pPr marL="0" indent="0">
              <a:buNone/>
            </a:pPr>
            <a:r>
              <a:rPr lang="tr-TR" cap="none" dirty="0" smtClean="0">
                <a:solidFill>
                  <a:srgbClr val="002060"/>
                </a:solidFill>
                <a:latin typeface="Century Schoolbook" panose="02040604050505020304" pitchFamily="18" charset="0"/>
              </a:rPr>
              <a:t>Yazma becerisi, günlük hayatımızın hemen hemen her alanında  karşımıza çıkmaktadır. Yazı, insanların </a:t>
            </a:r>
            <a:r>
              <a:rPr lang="tr-TR" cap="none" dirty="0">
                <a:solidFill>
                  <a:srgbClr val="002060"/>
                </a:solidFill>
                <a:latin typeface="Century Schoolbook" panose="02040604050505020304" pitchFamily="18" charset="0"/>
              </a:rPr>
              <a:t>birbirleriyle belli işaretlerle </a:t>
            </a:r>
            <a:r>
              <a:rPr lang="tr-TR" cap="none" dirty="0" smtClean="0">
                <a:solidFill>
                  <a:srgbClr val="002060"/>
                </a:solidFill>
                <a:latin typeface="Century Schoolbook" panose="02040604050505020304" pitchFamily="18" charset="0"/>
              </a:rPr>
              <a:t>iletişim kurmak için kullandıkları, ikinci bir sistemdir. </a:t>
            </a:r>
            <a:r>
              <a:rPr lang="tr-TR" cap="none" dirty="0">
                <a:solidFill>
                  <a:srgbClr val="002060"/>
                </a:solidFill>
                <a:latin typeface="Century Schoolbook" panose="02040604050505020304" pitchFamily="18" charset="0"/>
              </a:rPr>
              <a:t>Y</a:t>
            </a:r>
            <a:r>
              <a:rPr lang="tr-TR" cap="none" dirty="0" smtClean="0">
                <a:solidFill>
                  <a:srgbClr val="002060"/>
                </a:solidFill>
                <a:latin typeface="Century Schoolbook" panose="02040604050505020304" pitchFamily="18" charset="0"/>
              </a:rPr>
              <a:t>azı, sözün resimleştirilmiş biçimidir.</a:t>
            </a:r>
            <a:endParaRPr lang="tr-TR" cap="none" dirty="0">
              <a:solidFill>
                <a:srgbClr val="002060"/>
              </a:solidFill>
              <a:latin typeface="Century Schoolbook" panose="02040604050505020304"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0239"/>
          <a:stretch/>
        </p:blipFill>
        <p:spPr>
          <a:xfrm>
            <a:off x="238896" y="460907"/>
            <a:ext cx="3048000" cy="21340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0737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Damla</Template>
  <TotalTime>780</TotalTime>
  <Words>1994</Words>
  <Application>Microsoft Office PowerPoint</Application>
  <PresentationFormat>Geniş ekran</PresentationFormat>
  <Paragraphs>169</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Century Schoolbook</vt:lpstr>
      <vt:lpstr>Comic Sans MS</vt:lpstr>
      <vt:lpstr>Tw Cen MT</vt:lpstr>
      <vt:lpstr>Wingdings</vt:lpstr>
      <vt:lpstr>Damla</vt:lpstr>
      <vt:lpstr>AKADEMİK BECERİLERİ GELİŞTİRME </vt:lpstr>
      <vt:lpstr>Temel akademik beceriler</vt:lpstr>
      <vt:lpstr>Okuma beceriSİ</vt:lpstr>
      <vt:lpstr>Okuma beceriSİ nasıl geliştirilir</vt:lpstr>
      <vt:lpstr>PowerPoint Sunusu</vt:lpstr>
      <vt:lpstr>PowerPoint Sunusu</vt:lpstr>
      <vt:lpstr>PowerPoint Sunusu</vt:lpstr>
      <vt:lpstr>PowerPoint Sunusu</vt:lpstr>
      <vt:lpstr>YAZMA BECERİSİ</vt:lpstr>
      <vt:lpstr>YAZMA BECERİSİ nasıl geliştirilir?</vt:lpstr>
      <vt:lpstr>PowerPoint Sunusu</vt:lpstr>
      <vt:lpstr>PowerPoint Sunusu</vt:lpstr>
      <vt:lpstr>MATEMATİK BECERİSİ</vt:lpstr>
      <vt:lpstr>PowerPoint Sunusu</vt:lpstr>
      <vt:lpstr>PowerPoint Sunusu</vt:lpstr>
      <vt:lpstr>PowerPoint Sunusu</vt:lpstr>
      <vt:lpstr>PowerPoint Sunusu</vt:lpstr>
      <vt:lpstr>Fen bilimleri BECERİLERİ </vt:lpstr>
      <vt:lpstr>FEN BİLİMLERİ BECERİLERİ NASIL GELİŞTİRİLİR?</vt:lpstr>
      <vt:lpstr>PowerPoint Sunusu</vt:lpstr>
      <vt:lpstr>PowerPoint Sunusu</vt:lpstr>
      <vt:lpstr>Sosyal Bilgiler Becerileri </vt:lpstr>
      <vt:lpstr>SOSYAL BİLİMLER BECERİLERİ NASIL GELİŞTİRİLİR?</vt:lpstr>
      <vt:lpstr>PowerPoint Sunusu</vt:lpstr>
      <vt:lpstr>PowerPoint Sunusu</vt:lpstr>
      <vt:lpstr>PowerPoint Sunusu</vt:lpstr>
      <vt:lpstr>Yabancı Dil Becerileri </vt:lpstr>
      <vt:lpstr>YABANCI DİL BECERİLERİ NASIL GELİŞTİRİLİR?</vt:lpstr>
      <vt:lpstr>PowerPoint Sunusu</vt:lpstr>
      <vt:lpstr>PowerPoint Sunusu</vt:lpstr>
      <vt:lpstr>PowerPoint Sunusu</vt:lpstr>
      <vt:lpstr>SON OLARAK Başarılı olmak istiyorsan</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BECERİLERİ GELİŞTİRME</dc:title>
  <dc:creator>HP</dc:creator>
  <cp:lastModifiedBy>HP</cp:lastModifiedBy>
  <cp:revision>55</cp:revision>
  <dcterms:created xsi:type="dcterms:W3CDTF">2021-02-12T07:08:55Z</dcterms:created>
  <dcterms:modified xsi:type="dcterms:W3CDTF">2021-02-18T08:44:08Z</dcterms:modified>
</cp:coreProperties>
</file>