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6" r:id="rId2"/>
    <p:sldId id="257" r:id="rId3"/>
    <p:sldId id="258" r:id="rId4"/>
    <p:sldId id="306" r:id="rId5"/>
    <p:sldId id="260"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307" r:id="rId38"/>
    <p:sldId id="291" r:id="rId39"/>
    <p:sldId id="292" r:id="rId40"/>
    <p:sldId id="293" r:id="rId41"/>
    <p:sldId id="294" r:id="rId42"/>
    <p:sldId id="295" r:id="rId43"/>
    <p:sldId id="296" r:id="rId44"/>
    <p:sldId id="297" r:id="rId45"/>
    <p:sldId id="298" r:id="rId46"/>
    <p:sldId id="299" r:id="rId47"/>
    <p:sldId id="300" r:id="rId48"/>
    <p:sldId id="301" r:id="rId49"/>
    <p:sldId id="302" r:id="rId50"/>
    <p:sldId id="309" r:id="rId51"/>
    <p:sldId id="303" r:id="rId52"/>
    <p:sldId id="304" r:id="rId53"/>
    <p:sldId id="305" r:id="rId54"/>
    <p:sldId id="310" r:id="rId55"/>
    <p:sldId id="311" r:id="rId56"/>
    <p:sldId id="312" r:id="rId57"/>
  </p:sldIdLst>
  <p:sldSz cx="24382413" cy="1371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22"/>
    <p:restoredTop sz="94807"/>
  </p:normalViewPr>
  <p:slideViewPr>
    <p:cSldViewPr snapToGrid="0" snapToObjects="1">
      <p:cViewPr varScale="1">
        <p:scale>
          <a:sx n="51" d="100"/>
          <a:sy n="51" d="100"/>
        </p:scale>
        <p:origin x="168" y="312"/>
      </p:cViewPr>
      <p:guideLst/>
    </p:cSldViewPr>
  </p:slideViewPr>
  <p:outlineViewPr>
    <p:cViewPr>
      <p:scale>
        <a:sx n="33" d="100"/>
        <a:sy n="33" d="100"/>
      </p:scale>
      <p:origin x="0" y="-11544"/>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7802" y="2244726"/>
            <a:ext cx="18286810" cy="4775200"/>
          </a:xfrm>
        </p:spPr>
        <p:txBody>
          <a:bodyPr anchor="b"/>
          <a:lstStyle>
            <a:lvl1pPr algn="ctr">
              <a:defRPr sz="11999"/>
            </a:lvl1pPr>
          </a:lstStyle>
          <a:p>
            <a:r>
              <a:rPr lang="en-US"/>
              <a:t>Click to edit Master title style</a:t>
            </a:r>
            <a:endParaRPr lang="en-US" dirty="0"/>
          </a:p>
        </p:txBody>
      </p:sp>
      <p:sp>
        <p:nvSpPr>
          <p:cNvPr id="3" name="Subtitle 2"/>
          <p:cNvSpPr>
            <a:spLocks noGrp="1"/>
          </p:cNvSpPr>
          <p:nvPr>
            <p:ph type="subTitle" idx="1"/>
          </p:nvPr>
        </p:nvSpPr>
        <p:spPr>
          <a:xfrm>
            <a:off x="3047802" y="7204076"/>
            <a:ext cx="18286810" cy="3311524"/>
          </a:xfrm>
        </p:spPr>
        <p:txBody>
          <a:bodyPr/>
          <a:lstStyle>
            <a:lvl1pPr marL="0" indent="0" algn="ctr">
              <a:buNone/>
              <a:defRPr sz="4800"/>
            </a:lvl1pPr>
            <a:lvl2pPr marL="914354" indent="0" algn="ctr">
              <a:buNone/>
              <a:defRPr sz="4000"/>
            </a:lvl2pPr>
            <a:lvl3pPr marL="1828709" indent="0" algn="ctr">
              <a:buNone/>
              <a:defRPr sz="3600"/>
            </a:lvl3pPr>
            <a:lvl4pPr marL="2743063" indent="0" algn="ctr">
              <a:buNone/>
              <a:defRPr sz="3200"/>
            </a:lvl4pPr>
            <a:lvl5pPr marL="3657417" indent="0" algn="ctr">
              <a:buNone/>
              <a:defRPr sz="3200"/>
            </a:lvl5pPr>
            <a:lvl6pPr marL="4571771" indent="0" algn="ctr">
              <a:buNone/>
              <a:defRPr sz="3200"/>
            </a:lvl6pPr>
            <a:lvl7pPr marL="5486126" indent="0" algn="ctr">
              <a:buNone/>
              <a:defRPr sz="3200"/>
            </a:lvl7pPr>
            <a:lvl8pPr marL="6400480" indent="0" algn="ctr">
              <a:buNone/>
              <a:defRPr sz="3200"/>
            </a:lvl8pPr>
            <a:lvl9pPr marL="7314834" indent="0" algn="ctr">
              <a:buNone/>
              <a:defRPr sz="3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30.08.2021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41881351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30.08.2021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863198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8664" y="730250"/>
            <a:ext cx="5257458" cy="1162367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6291" y="730250"/>
            <a:ext cx="15467593"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30.08.2021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02899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5265383-7EE9-7742-BA38-595B669EF68A}" type="datetimeFigureOut">
              <a:rPr lang="tr-TR" smtClean="0"/>
              <a:t>30.08.2021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731909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592" y="3419477"/>
            <a:ext cx="21029831" cy="5705474"/>
          </a:xfrm>
        </p:spPr>
        <p:txBody>
          <a:bodyPr anchor="b"/>
          <a:lstStyle>
            <a:lvl1pPr>
              <a:defRPr sz="11999"/>
            </a:lvl1pPr>
          </a:lstStyle>
          <a:p>
            <a:r>
              <a:rPr lang="en-US"/>
              <a:t>Click to edit Master title style</a:t>
            </a:r>
            <a:endParaRPr lang="en-US" dirty="0"/>
          </a:p>
        </p:txBody>
      </p:sp>
      <p:sp>
        <p:nvSpPr>
          <p:cNvPr id="3" name="Text Placeholder 2"/>
          <p:cNvSpPr>
            <a:spLocks noGrp="1"/>
          </p:cNvSpPr>
          <p:nvPr>
            <p:ph type="body" idx="1"/>
          </p:nvPr>
        </p:nvSpPr>
        <p:spPr>
          <a:xfrm>
            <a:off x="1663592" y="9178927"/>
            <a:ext cx="21029831" cy="3000374"/>
          </a:xfrm>
        </p:spPr>
        <p:txBody>
          <a:bodyPr/>
          <a:lstStyle>
            <a:lvl1pPr marL="0" indent="0">
              <a:buNone/>
              <a:defRPr sz="4800">
                <a:solidFill>
                  <a:schemeClr val="tx1">
                    <a:tint val="75000"/>
                  </a:schemeClr>
                </a:solidFill>
              </a:defRPr>
            </a:lvl1pPr>
            <a:lvl2pPr marL="914354" indent="0">
              <a:buNone/>
              <a:defRPr sz="4000">
                <a:solidFill>
                  <a:schemeClr val="tx1">
                    <a:tint val="75000"/>
                  </a:schemeClr>
                </a:solidFill>
              </a:defRPr>
            </a:lvl2pPr>
            <a:lvl3pPr marL="1828709" indent="0">
              <a:buNone/>
              <a:defRPr sz="3600">
                <a:solidFill>
                  <a:schemeClr val="tx1">
                    <a:tint val="75000"/>
                  </a:schemeClr>
                </a:solidFill>
              </a:defRPr>
            </a:lvl3pPr>
            <a:lvl4pPr marL="2743063" indent="0">
              <a:buNone/>
              <a:defRPr sz="3200">
                <a:solidFill>
                  <a:schemeClr val="tx1">
                    <a:tint val="75000"/>
                  </a:schemeClr>
                </a:solidFill>
              </a:defRPr>
            </a:lvl4pPr>
            <a:lvl5pPr marL="3657417" indent="0">
              <a:buNone/>
              <a:defRPr sz="3200">
                <a:solidFill>
                  <a:schemeClr val="tx1">
                    <a:tint val="75000"/>
                  </a:schemeClr>
                </a:solidFill>
              </a:defRPr>
            </a:lvl5pPr>
            <a:lvl6pPr marL="4571771" indent="0">
              <a:buNone/>
              <a:defRPr sz="3200">
                <a:solidFill>
                  <a:schemeClr val="tx1">
                    <a:tint val="75000"/>
                  </a:schemeClr>
                </a:solidFill>
              </a:defRPr>
            </a:lvl6pPr>
            <a:lvl7pPr marL="5486126" indent="0">
              <a:buNone/>
              <a:defRPr sz="3200">
                <a:solidFill>
                  <a:schemeClr val="tx1">
                    <a:tint val="75000"/>
                  </a:schemeClr>
                </a:solidFill>
              </a:defRPr>
            </a:lvl7pPr>
            <a:lvl8pPr marL="6400480" indent="0">
              <a:buNone/>
              <a:defRPr sz="3200">
                <a:solidFill>
                  <a:schemeClr val="tx1">
                    <a:tint val="75000"/>
                  </a:schemeClr>
                </a:solidFill>
              </a:defRPr>
            </a:lvl8pPr>
            <a:lvl9pPr marL="7314834" indent="0">
              <a:buNone/>
              <a:defRPr sz="3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265383-7EE9-7742-BA38-595B669EF68A}" type="datetimeFigureOut">
              <a:rPr lang="tr-TR" smtClean="0"/>
              <a:t>30.08.2021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9225014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676291"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2343596" y="3651250"/>
            <a:ext cx="10362526"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5265383-7EE9-7742-BA38-595B669EF68A}" type="datetimeFigureOut">
              <a:rPr lang="tr-TR" smtClean="0"/>
              <a:t>30.08.2021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23424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467" y="730251"/>
            <a:ext cx="21029831" cy="265112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679467" y="3362326"/>
            <a:ext cx="10314903"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4" name="Content Placeholder 3"/>
          <p:cNvSpPr>
            <a:spLocks noGrp="1"/>
          </p:cNvSpPr>
          <p:nvPr>
            <p:ph sz="half" idx="2"/>
          </p:nvPr>
        </p:nvSpPr>
        <p:spPr>
          <a:xfrm>
            <a:off x="1679467" y="5010150"/>
            <a:ext cx="10314903"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2343597" y="3362326"/>
            <a:ext cx="10365701" cy="1647824"/>
          </a:xfrm>
        </p:spPr>
        <p:txBody>
          <a:bodyPr anchor="b"/>
          <a:lstStyle>
            <a:lvl1pPr marL="0" indent="0">
              <a:buNone/>
              <a:defRPr sz="4800" b="1"/>
            </a:lvl1pPr>
            <a:lvl2pPr marL="914354" indent="0">
              <a:buNone/>
              <a:defRPr sz="4000" b="1"/>
            </a:lvl2pPr>
            <a:lvl3pPr marL="1828709" indent="0">
              <a:buNone/>
              <a:defRPr sz="3600" b="1"/>
            </a:lvl3pPr>
            <a:lvl4pPr marL="2743063" indent="0">
              <a:buNone/>
              <a:defRPr sz="3200" b="1"/>
            </a:lvl4pPr>
            <a:lvl5pPr marL="3657417" indent="0">
              <a:buNone/>
              <a:defRPr sz="3200" b="1"/>
            </a:lvl5pPr>
            <a:lvl6pPr marL="4571771" indent="0">
              <a:buNone/>
              <a:defRPr sz="3200" b="1"/>
            </a:lvl6pPr>
            <a:lvl7pPr marL="5486126" indent="0">
              <a:buNone/>
              <a:defRPr sz="3200" b="1"/>
            </a:lvl7pPr>
            <a:lvl8pPr marL="6400480" indent="0">
              <a:buNone/>
              <a:defRPr sz="3200" b="1"/>
            </a:lvl8pPr>
            <a:lvl9pPr marL="7314834" indent="0">
              <a:buNone/>
              <a:defRPr sz="3200" b="1"/>
            </a:lvl9pPr>
          </a:lstStyle>
          <a:p>
            <a:pPr lvl="0"/>
            <a:r>
              <a:rPr lang="en-US"/>
              <a:t>Click to edit Master text styles</a:t>
            </a:r>
          </a:p>
        </p:txBody>
      </p:sp>
      <p:sp>
        <p:nvSpPr>
          <p:cNvPr id="6" name="Content Placeholder 5"/>
          <p:cNvSpPr>
            <a:spLocks noGrp="1"/>
          </p:cNvSpPr>
          <p:nvPr>
            <p:ph sz="quarter" idx="4"/>
          </p:nvPr>
        </p:nvSpPr>
        <p:spPr>
          <a:xfrm>
            <a:off x="12343597" y="5010150"/>
            <a:ext cx="10365701"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5265383-7EE9-7742-BA38-595B669EF68A}" type="datetimeFigureOut">
              <a:rPr lang="tr-TR" smtClean="0"/>
              <a:t>30.08.2021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549760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5265383-7EE9-7742-BA38-595B669EF68A}" type="datetimeFigureOut">
              <a:rPr lang="tr-TR" smtClean="0"/>
              <a:t>30.08.2021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3175027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265383-7EE9-7742-BA38-595B669EF68A}" type="datetimeFigureOut">
              <a:rPr lang="tr-TR" smtClean="0"/>
              <a:t>30.08.2021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586473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Content Placeholder 2"/>
          <p:cNvSpPr>
            <a:spLocks noGrp="1"/>
          </p:cNvSpPr>
          <p:nvPr>
            <p:ph idx="1"/>
          </p:nvPr>
        </p:nvSpPr>
        <p:spPr>
          <a:xfrm>
            <a:off x="10365701" y="1974851"/>
            <a:ext cx="12343597" cy="9747250"/>
          </a:xfr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30.08.2021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171578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468" y="914400"/>
            <a:ext cx="7863962" cy="3200400"/>
          </a:xfrm>
        </p:spPr>
        <p:txBody>
          <a:bodyPr anchor="b"/>
          <a:lstStyle>
            <a:lvl1pPr>
              <a:defRPr sz="6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365701" y="1974851"/>
            <a:ext cx="12343597" cy="9747250"/>
          </a:xfrm>
        </p:spPr>
        <p:txBody>
          <a:bodyPr anchor="t"/>
          <a:lstStyle>
            <a:lvl1pPr marL="0" indent="0">
              <a:buNone/>
              <a:defRPr sz="6400"/>
            </a:lvl1pPr>
            <a:lvl2pPr marL="914354" indent="0">
              <a:buNone/>
              <a:defRPr sz="5600"/>
            </a:lvl2pPr>
            <a:lvl3pPr marL="1828709" indent="0">
              <a:buNone/>
              <a:defRPr sz="4800"/>
            </a:lvl3pPr>
            <a:lvl4pPr marL="2743063" indent="0">
              <a:buNone/>
              <a:defRPr sz="4000"/>
            </a:lvl4pPr>
            <a:lvl5pPr marL="3657417" indent="0">
              <a:buNone/>
              <a:defRPr sz="4000"/>
            </a:lvl5pPr>
            <a:lvl6pPr marL="4571771" indent="0">
              <a:buNone/>
              <a:defRPr sz="4000"/>
            </a:lvl6pPr>
            <a:lvl7pPr marL="5486126" indent="0">
              <a:buNone/>
              <a:defRPr sz="4000"/>
            </a:lvl7pPr>
            <a:lvl8pPr marL="6400480" indent="0">
              <a:buNone/>
              <a:defRPr sz="4000"/>
            </a:lvl8pPr>
            <a:lvl9pPr marL="7314834" indent="0">
              <a:buNone/>
              <a:defRPr sz="4000"/>
            </a:lvl9pPr>
          </a:lstStyle>
          <a:p>
            <a:r>
              <a:rPr lang="en-US"/>
              <a:t>Click icon to add picture</a:t>
            </a:r>
            <a:endParaRPr lang="en-US" dirty="0"/>
          </a:p>
        </p:txBody>
      </p:sp>
      <p:sp>
        <p:nvSpPr>
          <p:cNvPr id="4" name="Text Placeholder 3"/>
          <p:cNvSpPr>
            <a:spLocks noGrp="1"/>
          </p:cNvSpPr>
          <p:nvPr>
            <p:ph type="body" sz="half" idx="2"/>
          </p:nvPr>
        </p:nvSpPr>
        <p:spPr>
          <a:xfrm>
            <a:off x="1679468" y="4114800"/>
            <a:ext cx="7863962" cy="7623176"/>
          </a:xfrm>
        </p:spPr>
        <p:txBody>
          <a:bodyPr/>
          <a:lstStyle>
            <a:lvl1pPr marL="0" indent="0">
              <a:buNone/>
              <a:defRPr sz="3200"/>
            </a:lvl1pPr>
            <a:lvl2pPr marL="914354" indent="0">
              <a:buNone/>
              <a:defRPr sz="2800"/>
            </a:lvl2pPr>
            <a:lvl3pPr marL="1828709" indent="0">
              <a:buNone/>
              <a:defRPr sz="2400"/>
            </a:lvl3pPr>
            <a:lvl4pPr marL="2743063" indent="0">
              <a:buNone/>
              <a:defRPr sz="2000"/>
            </a:lvl4pPr>
            <a:lvl5pPr marL="3657417" indent="0">
              <a:buNone/>
              <a:defRPr sz="2000"/>
            </a:lvl5pPr>
            <a:lvl6pPr marL="4571771" indent="0">
              <a:buNone/>
              <a:defRPr sz="2000"/>
            </a:lvl6pPr>
            <a:lvl7pPr marL="5486126" indent="0">
              <a:buNone/>
              <a:defRPr sz="2000"/>
            </a:lvl7pPr>
            <a:lvl8pPr marL="6400480" indent="0">
              <a:buNone/>
              <a:defRPr sz="2000"/>
            </a:lvl8pPr>
            <a:lvl9pPr marL="7314834" indent="0">
              <a:buNone/>
              <a:defRPr sz="2000"/>
            </a:lvl9pPr>
          </a:lstStyle>
          <a:p>
            <a:pPr lvl="0"/>
            <a:r>
              <a:rPr lang="en-US"/>
              <a:t>Click to edit Master text styles</a:t>
            </a:r>
          </a:p>
        </p:txBody>
      </p:sp>
      <p:sp>
        <p:nvSpPr>
          <p:cNvPr id="5" name="Date Placeholder 4"/>
          <p:cNvSpPr>
            <a:spLocks noGrp="1"/>
          </p:cNvSpPr>
          <p:nvPr>
            <p:ph type="dt" sz="half" idx="10"/>
          </p:nvPr>
        </p:nvSpPr>
        <p:spPr/>
        <p:txBody>
          <a:bodyPr/>
          <a:lstStyle/>
          <a:p>
            <a:fld id="{F5265383-7EE9-7742-BA38-595B669EF68A}" type="datetimeFigureOut">
              <a:rPr lang="tr-TR" smtClean="0"/>
              <a:t>30.08.2021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628E7139-243E-554E-B1DB-24326C49FF5C}" type="slidenum">
              <a:rPr lang="tr-TR" smtClean="0"/>
              <a:t>‹#›</a:t>
            </a:fld>
            <a:endParaRPr lang="tr-TR"/>
          </a:p>
        </p:txBody>
      </p:sp>
    </p:spTree>
    <p:extLst>
      <p:ext uri="{BB962C8B-B14F-4D97-AF65-F5344CB8AC3E}">
        <p14:creationId xmlns:p14="http://schemas.microsoft.com/office/powerpoint/2010/main" val="2477050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6291" y="730251"/>
            <a:ext cx="21029831" cy="265112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6291" y="3651250"/>
            <a:ext cx="21029831" cy="87026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676291" y="12712701"/>
            <a:ext cx="5486043" cy="730250"/>
          </a:xfrm>
          <a:prstGeom prst="rect">
            <a:avLst/>
          </a:prstGeom>
        </p:spPr>
        <p:txBody>
          <a:bodyPr vert="horz" lIns="91440" tIns="45720" rIns="91440" bIns="45720" rtlCol="0" anchor="ctr"/>
          <a:lstStyle>
            <a:lvl1pPr algn="l">
              <a:defRPr sz="2400">
                <a:solidFill>
                  <a:schemeClr val="tx1">
                    <a:tint val="75000"/>
                  </a:schemeClr>
                </a:solidFill>
              </a:defRPr>
            </a:lvl1pPr>
          </a:lstStyle>
          <a:p>
            <a:fld id="{F5265383-7EE9-7742-BA38-595B669EF68A}" type="datetimeFigureOut">
              <a:rPr lang="tr-TR" smtClean="0"/>
              <a:t>30.08.2021</a:t>
            </a:fld>
            <a:endParaRPr lang="tr-TR"/>
          </a:p>
        </p:txBody>
      </p:sp>
      <p:sp>
        <p:nvSpPr>
          <p:cNvPr id="5" name="Footer Placeholder 4"/>
          <p:cNvSpPr>
            <a:spLocks noGrp="1"/>
          </p:cNvSpPr>
          <p:nvPr>
            <p:ph type="ftr" sz="quarter" idx="3"/>
          </p:nvPr>
        </p:nvSpPr>
        <p:spPr>
          <a:xfrm>
            <a:off x="8076675" y="12712701"/>
            <a:ext cx="8229064" cy="730250"/>
          </a:xfrm>
          <a:prstGeom prst="rect">
            <a:avLst/>
          </a:prstGeom>
        </p:spPr>
        <p:txBody>
          <a:bodyPr vert="horz" lIns="91440" tIns="45720" rIns="91440" bIns="45720" rtlCol="0" anchor="ctr"/>
          <a:lstStyle>
            <a:lvl1pPr algn="ctr">
              <a:defRPr sz="24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17220079" y="12712701"/>
            <a:ext cx="5486043" cy="730250"/>
          </a:xfrm>
          <a:prstGeom prst="rect">
            <a:avLst/>
          </a:prstGeom>
        </p:spPr>
        <p:txBody>
          <a:bodyPr vert="horz" lIns="91440" tIns="45720" rIns="91440" bIns="45720" rtlCol="0" anchor="ctr"/>
          <a:lstStyle>
            <a:lvl1pPr algn="r">
              <a:defRPr sz="2400">
                <a:solidFill>
                  <a:schemeClr val="tx1">
                    <a:tint val="75000"/>
                  </a:schemeClr>
                </a:solidFill>
              </a:defRPr>
            </a:lvl1pPr>
          </a:lstStyle>
          <a:p>
            <a:fld id="{628E7139-243E-554E-B1DB-24326C49FF5C}" type="slidenum">
              <a:rPr lang="tr-TR" smtClean="0"/>
              <a:t>‹#›</a:t>
            </a:fld>
            <a:endParaRPr lang="tr-TR"/>
          </a:p>
        </p:txBody>
      </p:sp>
    </p:spTree>
    <p:extLst>
      <p:ext uri="{BB962C8B-B14F-4D97-AF65-F5344CB8AC3E}">
        <p14:creationId xmlns:p14="http://schemas.microsoft.com/office/powerpoint/2010/main" val="319070085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828709"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709" rtl="0" eaLnBrk="1" latinLnBrk="0" hangingPunct="1">
        <a:defRPr sz="3600" kern="1200">
          <a:solidFill>
            <a:schemeClr val="tx1"/>
          </a:solidFill>
          <a:latin typeface="+mn-lt"/>
          <a:ea typeface="+mn-ea"/>
          <a:cs typeface="+mn-cs"/>
        </a:defRPr>
      </a:lvl1pPr>
      <a:lvl2pPr marL="914354" algn="l" defTabSz="1828709" rtl="0" eaLnBrk="1" latinLnBrk="0" hangingPunct="1">
        <a:defRPr sz="3600" kern="1200">
          <a:solidFill>
            <a:schemeClr val="tx1"/>
          </a:solidFill>
          <a:latin typeface="+mn-lt"/>
          <a:ea typeface="+mn-ea"/>
          <a:cs typeface="+mn-cs"/>
        </a:defRPr>
      </a:lvl2pPr>
      <a:lvl3pPr marL="1828709" algn="l" defTabSz="1828709" rtl="0" eaLnBrk="1" latinLnBrk="0" hangingPunct="1">
        <a:defRPr sz="3600" kern="1200">
          <a:solidFill>
            <a:schemeClr val="tx1"/>
          </a:solidFill>
          <a:latin typeface="+mn-lt"/>
          <a:ea typeface="+mn-ea"/>
          <a:cs typeface="+mn-cs"/>
        </a:defRPr>
      </a:lvl3pPr>
      <a:lvl4pPr marL="2743063" algn="l" defTabSz="1828709" rtl="0" eaLnBrk="1" latinLnBrk="0" hangingPunct="1">
        <a:defRPr sz="3600" kern="1200">
          <a:solidFill>
            <a:schemeClr val="tx1"/>
          </a:solidFill>
          <a:latin typeface="+mn-lt"/>
          <a:ea typeface="+mn-ea"/>
          <a:cs typeface="+mn-cs"/>
        </a:defRPr>
      </a:lvl4pPr>
      <a:lvl5pPr marL="3657417" algn="l" defTabSz="1828709" rtl="0" eaLnBrk="1" latinLnBrk="0" hangingPunct="1">
        <a:defRPr sz="3600" kern="1200">
          <a:solidFill>
            <a:schemeClr val="tx1"/>
          </a:solidFill>
          <a:latin typeface="+mn-lt"/>
          <a:ea typeface="+mn-ea"/>
          <a:cs typeface="+mn-cs"/>
        </a:defRPr>
      </a:lvl5pPr>
      <a:lvl6pPr marL="4571771" algn="l" defTabSz="1828709" rtl="0" eaLnBrk="1" latinLnBrk="0" hangingPunct="1">
        <a:defRPr sz="3600" kern="1200">
          <a:solidFill>
            <a:schemeClr val="tx1"/>
          </a:solidFill>
          <a:latin typeface="+mn-lt"/>
          <a:ea typeface="+mn-ea"/>
          <a:cs typeface="+mn-cs"/>
        </a:defRPr>
      </a:lvl6pPr>
      <a:lvl7pPr marL="5486126" algn="l" defTabSz="1828709" rtl="0" eaLnBrk="1" latinLnBrk="0" hangingPunct="1">
        <a:defRPr sz="3600" kern="1200">
          <a:solidFill>
            <a:schemeClr val="tx1"/>
          </a:solidFill>
          <a:latin typeface="+mn-lt"/>
          <a:ea typeface="+mn-ea"/>
          <a:cs typeface="+mn-cs"/>
        </a:defRPr>
      </a:lvl7pPr>
      <a:lvl8pPr marL="6400480" algn="l" defTabSz="1828709" rtl="0" eaLnBrk="1" latinLnBrk="0" hangingPunct="1">
        <a:defRPr sz="3600" kern="1200">
          <a:solidFill>
            <a:schemeClr val="tx1"/>
          </a:solidFill>
          <a:latin typeface="+mn-lt"/>
          <a:ea typeface="+mn-ea"/>
          <a:cs typeface="+mn-cs"/>
        </a:defRPr>
      </a:lvl8pPr>
      <a:lvl9pPr marL="7314834" algn="l" defTabSz="1828709"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Alt Başlık">
            <a:extLst>
              <a:ext uri="{FF2B5EF4-FFF2-40B4-BE49-F238E27FC236}">
                <a16:creationId xmlns="" xmlns:a16="http://schemas.microsoft.com/office/drawing/2014/main" id="{34879695-6930-C544-948B-89FEA8A96C07}"/>
              </a:ext>
            </a:extLst>
          </p:cNvPr>
          <p:cNvSpPr>
            <a:spLocks noGrp="1"/>
          </p:cNvSpPr>
          <p:nvPr>
            <p:ph type="subTitle" idx="1"/>
          </p:nvPr>
        </p:nvSpPr>
        <p:spPr>
          <a:xfrm>
            <a:off x="8261561" y="6894746"/>
            <a:ext cx="14531896" cy="2716619"/>
          </a:xfrm>
        </p:spPr>
        <p:txBody>
          <a:bodyPr>
            <a:noAutofit/>
          </a:bodyPr>
          <a:lstStyle/>
          <a:p>
            <a:r>
              <a:rPr lang="tr-TR" sz="6000" b="1" dirty="0">
                <a:cs typeface="Times New Roman" panose="02020603050405020304" pitchFamily="18" charset="0"/>
              </a:rPr>
              <a:t>PSİKOEĞİTİM ÇALIŞMASI</a:t>
            </a:r>
          </a:p>
          <a:p>
            <a:r>
              <a:rPr lang="tr-TR" sz="6000" b="1" dirty="0">
                <a:cs typeface="Times New Roman" panose="02020603050405020304" pitchFamily="18" charset="0"/>
              </a:rPr>
              <a:t>ÖĞRETMEN BİLGİLENDİRME OTURUMU</a:t>
            </a:r>
          </a:p>
          <a:p>
            <a:endParaRPr lang="tr-TR" sz="6000" b="1" dirty="0">
              <a:cs typeface="Times New Roman" panose="02020603050405020304" pitchFamily="18" charset="0"/>
            </a:endParaRPr>
          </a:p>
        </p:txBody>
      </p:sp>
      <p:sp>
        <p:nvSpPr>
          <p:cNvPr id="6" name="TextBox 5">
            <a:extLst>
              <a:ext uri="{FF2B5EF4-FFF2-40B4-BE49-F238E27FC236}">
                <a16:creationId xmlns="" xmlns:a16="http://schemas.microsoft.com/office/drawing/2014/main" id="{C74553C6-89BA-0244-9734-8598D8941960}"/>
              </a:ext>
            </a:extLst>
          </p:cNvPr>
          <p:cNvSpPr txBox="1"/>
          <p:nvPr/>
        </p:nvSpPr>
        <p:spPr>
          <a:xfrm>
            <a:off x="8992688" y="3525947"/>
            <a:ext cx="13069643" cy="2831544"/>
          </a:xfrm>
          <a:prstGeom prst="rect">
            <a:avLst/>
          </a:prstGeom>
          <a:noFill/>
        </p:spPr>
        <p:txBody>
          <a:bodyPr wrap="square" rtlCol="0">
            <a:spAutoFit/>
          </a:bodyPr>
          <a:lstStyle/>
          <a:p>
            <a:pPr algn="ctr"/>
            <a:r>
              <a:rPr lang="tr-TR" sz="10600" b="1" dirty="0">
                <a:cs typeface="Times New Roman" panose="02020603050405020304" pitchFamily="18" charset="0"/>
              </a:rPr>
              <a:t>PSİKOSOSYAL DESTEK</a:t>
            </a:r>
            <a:r>
              <a:rPr lang="tr-TR" sz="7200" b="1" dirty="0">
                <a:cs typeface="Times New Roman" panose="02020603050405020304" pitchFamily="18" charset="0"/>
              </a:rPr>
              <a:t/>
            </a:r>
            <a:br>
              <a:rPr lang="tr-TR" sz="7200" b="1" dirty="0">
                <a:cs typeface="Times New Roman" panose="02020603050405020304" pitchFamily="18" charset="0"/>
              </a:rPr>
            </a:br>
            <a:r>
              <a:rPr lang="tr-TR" sz="7200" b="1" dirty="0">
                <a:cs typeface="Times New Roman" panose="02020603050405020304" pitchFamily="18" charset="0"/>
              </a:rPr>
              <a:t>(Salgın Hastalık)</a:t>
            </a:r>
            <a:endParaRPr lang="tr-TR" sz="7200" dirty="0"/>
          </a:p>
        </p:txBody>
      </p:sp>
    </p:spTree>
    <p:extLst>
      <p:ext uri="{BB962C8B-B14F-4D97-AF65-F5344CB8AC3E}">
        <p14:creationId xmlns:p14="http://schemas.microsoft.com/office/powerpoint/2010/main" val="22456842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71736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
        <p:nvSpPr>
          <p:cNvPr id="4" name="Alternatif İşlem 3">
            <a:extLst>
              <a:ext uri="{FF2B5EF4-FFF2-40B4-BE49-F238E27FC236}">
                <a16:creationId xmlns="" xmlns:a16="http://schemas.microsoft.com/office/drawing/2014/main" id="{34C0E7B8-1A10-824C-B0FC-78F8D55A108B}"/>
              </a:ext>
            </a:extLst>
          </p:cNvPr>
          <p:cNvSpPr/>
          <p:nvPr/>
        </p:nvSpPr>
        <p:spPr>
          <a:xfrm>
            <a:off x="1382751" y="2838450"/>
            <a:ext cx="16369990" cy="959213"/>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2" y="2838450"/>
            <a:ext cx="18051402" cy="8702676"/>
          </a:xfrm>
        </p:spPr>
        <p:txBody>
          <a:bodyPr>
            <a:noAutofit/>
          </a:bodyPr>
          <a:lstStyle/>
          <a:p>
            <a:pPr marL="0" indent="0">
              <a:lnSpc>
                <a:spcPct val="100000"/>
              </a:lnSpc>
              <a:buClr>
                <a:srgbClr val="FF0000"/>
              </a:buClr>
              <a:buNone/>
            </a:pPr>
            <a:r>
              <a:rPr lang="tr-TR" sz="5400" b="1" dirty="0">
                <a:solidFill>
                  <a:schemeClr val="bg1"/>
                </a:solidFill>
                <a:ea typeface="Calibri" panose="020F0502020204030204" pitchFamily="34" charset="0"/>
              </a:rPr>
              <a:t>Salgın sırasındaki zorluklardan bazıları şunlarla ilgilidir:</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Rutinlerindeki değişiklikler (örneğin, aileden, arkadaşlardan fiziksel olarak uzak durma zorunluluğu)</a:t>
            </a:r>
          </a:p>
          <a:p>
            <a:pPr marL="457200" lvl="0" indent="-457200">
              <a:lnSpc>
                <a:spcPct val="100000"/>
              </a:lnSpc>
              <a:spcAft>
                <a:spcPts val="0"/>
              </a:spcAft>
              <a:buClr>
                <a:srgbClr val="FF0000"/>
              </a:buClr>
              <a:buFont typeface="Wingdings" panose="05000000000000000000" pitchFamily="2" charset="2"/>
              <a:buChar char="ü"/>
            </a:pPr>
            <a:r>
              <a:rPr lang="tr-TR" sz="5400" dirty="0">
                <a:ea typeface="Calibri" panose="020F0502020204030204" pitchFamily="34" charset="0"/>
                <a:cs typeface="Times New Roman" panose="02020603050405020304" pitchFamily="18" charset="0"/>
              </a:rPr>
              <a:t>Öğrenmenin sürekliliğindeki kırılmalar (ör. Sanal öğrenme ortamları, teknoloji erişimi ve bağlantı sorunları)</a:t>
            </a:r>
          </a:p>
          <a:p>
            <a:pPr marL="457200" indent="-457200">
              <a:lnSpc>
                <a:spcPct val="100000"/>
              </a:lnSpc>
              <a:buClr>
                <a:srgbClr val="FF0000"/>
              </a:buClr>
              <a:buFont typeface="Wingdings" panose="05000000000000000000" pitchFamily="2" charset="2"/>
              <a:buChar char="ü"/>
            </a:pPr>
            <a:r>
              <a:rPr lang="tr-TR" sz="5400" dirty="0">
                <a:solidFill>
                  <a:prstClr val="black"/>
                </a:solidFill>
                <a:ea typeface="Calibri" panose="020F0502020204030204" pitchFamily="34" charset="0"/>
                <a:cs typeface="Times New Roman" panose="02020603050405020304" pitchFamily="18" charset="0"/>
              </a:rPr>
              <a:t>Sağlık hizmetlerinin sürekliliğindeki kesintiler (örneğin, aşı olma ve hastane kontrollerini </a:t>
            </a:r>
            <a:r>
              <a:rPr lang="tr-TR" sz="5400" dirty="0" smtClean="0">
                <a:solidFill>
                  <a:prstClr val="black"/>
                </a:solidFill>
                <a:ea typeface="Calibri" panose="020F0502020204030204" pitchFamily="34" charset="0"/>
                <a:cs typeface="Times New Roman" panose="02020603050405020304" pitchFamily="18" charset="0"/>
              </a:rPr>
              <a:t>erteleme)</a:t>
            </a:r>
            <a:endParaRPr lang="tr-TR" sz="5400" dirty="0">
              <a:solidFill>
                <a:prstClr val="black"/>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07730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2" y="3242487"/>
            <a:ext cx="17972676" cy="7134890"/>
          </a:xfrm>
        </p:spPr>
        <p:txBody>
          <a:bodyPr>
            <a:normAutofit fontScale="92500"/>
          </a:bodyPr>
          <a:lstStyle/>
          <a:p>
            <a:pPr marL="342900" lvl="0" indent="-342900">
              <a:lnSpc>
                <a:spcPct val="150000"/>
              </a:lnSpc>
              <a:buClr>
                <a:srgbClr val="FF0000"/>
              </a:buClr>
              <a:buFont typeface="Symbol" panose="05050102010706020507" pitchFamily="18" charset="2"/>
              <a:buChar char=""/>
            </a:pPr>
            <a:r>
              <a:rPr lang="tr-TR" sz="5400" dirty="0">
                <a:solidFill>
                  <a:prstClr val="black"/>
                </a:solidFill>
                <a:ea typeface="Calibri" panose="020F0502020204030204" pitchFamily="34" charset="0"/>
                <a:cs typeface="Times New Roman" pitchFamily="18" charset="0"/>
              </a:rPr>
              <a:t>Kaybolan güvenlik ve güvende hissetme eksikliği (örneğin, barınma ve gıda güvensizliği, artan şiddet ve çevrimiçi zararlara maruz kalma, fiziksel hastalık tehdidi ve gelecek için belirsizlik)</a:t>
            </a:r>
          </a:p>
          <a:p>
            <a:pPr marL="342900" lvl="1" indent="-342900">
              <a:lnSpc>
                <a:spcPct val="150000"/>
              </a:lnSpc>
              <a:buClr>
                <a:srgbClr val="FF0000"/>
              </a:buClr>
              <a:buFont typeface="Symbol" panose="05050102010706020507" pitchFamily="18" charset="2"/>
              <a:buChar char=""/>
            </a:pPr>
            <a:r>
              <a:rPr lang="tr-TR" sz="5400" dirty="0">
                <a:cs typeface="Times New Roman" pitchFamily="18" charset="0"/>
              </a:rPr>
              <a:t>Salgın hastalığa bağlı yaşanan kayıplar (bir yakının ölümü, iş kaybı…) ve kayıp sonrası ritüellerin (cenaze defin işlemleri, taziye, sosyal destek) farklılık göstermesi yas sürecini etkilemektedir.</a:t>
            </a: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86214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SALGIN DÖNEMİNDE KARŞILAŞILAN ZORLUKLAR</a:t>
            </a:r>
          </a:p>
        </p:txBody>
      </p:sp>
    </p:spTree>
    <p:extLst>
      <p:ext uri="{BB962C8B-B14F-4D97-AF65-F5344CB8AC3E}">
        <p14:creationId xmlns:p14="http://schemas.microsoft.com/office/powerpoint/2010/main" val="2688595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74553C6-89BA-0244-9734-8598D8941960}"/>
              </a:ext>
            </a:extLst>
          </p:cNvPr>
          <p:cNvSpPr txBox="1"/>
          <p:nvPr/>
        </p:nvSpPr>
        <p:spPr>
          <a:xfrm>
            <a:off x="7188620" y="4183595"/>
            <a:ext cx="16196673" cy="5170646"/>
          </a:xfrm>
          <a:prstGeom prst="rect">
            <a:avLst/>
          </a:prstGeom>
          <a:noFill/>
        </p:spPr>
        <p:txBody>
          <a:bodyPr wrap="square" rtlCol="0">
            <a:spAutoFit/>
          </a:bodyPr>
          <a:lstStyle/>
          <a:p>
            <a:pPr algn="ctr"/>
            <a:r>
              <a:rPr lang="tr-TR" altLang="tr-TR" sz="6600" b="1" dirty="0">
                <a:cs typeface="Times New Roman" panose="02020603050405020304" pitchFamily="18" charset="0"/>
              </a:rPr>
              <a:t>Öğrencilerinize yardımcı olmadan </a:t>
            </a:r>
          </a:p>
          <a:p>
            <a:pPr algn="ctr"/>
            <a:r>
              <a:rPr lang="tr-TR" altLang="tr-TR" sz="6600" b="1" dirty="0">
                <a:cs typeface="Times New Roman" panose="02020603050405020304" pitchFamily="18" charset="0"/>
              </a:rPr>
              <a:t>önce </a:t>
            </a:r>
            <a:r>
              <a:rPr lang="tr-TR" altLang="tr-TR" sz="6600" b="1" dirty="0" smtClean="0">
                <a:cs typeface="Times New Roman" panose="02020603050405020304" pitchFamily="18" charset="0"/>
              </a:rPr>
              <a:t>unutmayın:</a:t>
            </a:r>
          </a:p>
          <a:p>
            <a:pPr algn="ctr"/>
            <a:r>
              <a:rPr lang="tr-TR" altLang="tr-TR" sz="6600" b="1" dirty="0" smtClean="0">
                <a:cs typeface="Times New Roman" panose="02020603050405020304" pitchFamily="18" charset="0"/>
              </a:rPr>
              <a:t>Sizler </a:t>
            </a:r>
            <a:r>
              <a:rPr lang="tr-TR" altLang="tr-TR" sz="6600" b="1" dirty="0">
                <a:cs typeface="Times New Roman" panose="02020603050405020304" pitchFamily="18" charset="0"/>
              </a:rPr>
              <a:t>de bu süreçte</a:t>
            </a:r>
          </a:p>
          <a:p>
            <a:pPr algn="ctr"/>
            <a:r>
              <a:rPr lang="tr-TR" altLang="tr-TR" sz="6600" b="1" dirty="0">
                <a:cs typeface="Times New Roman" panose="02020603050405020304" pitchFamily="18" charset="0"/>
              </a:rPr>
              <a:t>etkilendiniz ve bu süreç sizin için de </a:t>
            </a:r>
          </a:p>
          <a:p>
            <a:pPr algn="ctr"/>
            <a:r>
              <a:rPr lang="tr-TR" altLang="tr-TR" sz="6600" b="1" dirty="0">
                <a:cs typeface="Times New Roman" panose="02020603050405020304" pitchFamily="18" charset="0"/>
              </a:rPr>
              <a:t>zorlayıcı olmuş olabilir.</a:t>
            </a:r>
            <a:endParaRPr lang="tr-TR" sz="6600" b="1" dirty="0">
              <a:cs typeface="Times New Roman" panose="02020603050405020304" pitchFamily="18" charset="0"/>
            </a:endParaRPr>
          </a:p>
        </p:txBody>
      </p:sp>
    </p:spTree>
    <p:extLst>
      <p:ext uri="{BB962C8B-B14F-4D97-AF65-F5344CB8AC3E}">
        <p14:creationId xmlns:p14="http://schemas.microsoft.com/office/powerpoint/2010/main" val="39998308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74553C6-89BA-0244-9734-8598D8941960}"/>
              </a:ext>
            </a:extLst>
          </p:cNvPr>
          <p:cNvSpPr txBox="1"/>
          <p:nvPr/>
        </p:nvSpPr>
        <p:spPr>
          <a:xfrm>
            <a:off x="8908856" y="4706337"/>
            <a:ext cx="11103428" cy="3785652"/>
          </a:xfrm>
          <a:prstGeom prst="rect">
            <a:avLst/>
          </a:prstGeom>
          <a:noFill/>
        </p:spPr>
        <p:txBody>
          <a:bodyPr wrap="square" rtlCol="0">
            <a:spAutoFit/>
          </a:bodyPr>
          <a:lstStyle/>
          <a:p>
            <a:pPr algn="ctr"/>
            <a:r>
              <a:rPr lang="tr-TR" sz="8000" b="1" dirty="0">
                <a:cs typeface="Times New Roman" panose="02020603050405020304" pitchFamily="18" charset="0"/>
              </a:rPr>
              <a:t>Salgın </a:t>
            </a:r>
            <a:r>
              <a:rPr lang="tr-TR" sz="8000" b="1" dirty="0" smtClean="0">
                <a:cs typeface="Times New Roman" panose="02020603050405020304" pitchFamily="18" charset="0"/>
              </a:rPr>
              <a:t>Hastalığa </a:t>
            </a:r>
            <a:r>
              <a:rPr lang="tr-TR" sz="8000" b="1" dirty="0">
                <a:cs typeface="Times New Roman" panose="02020603050405020304" pitchFamily="18" charset="0"/>
              </a:rPr>
              <a:t>Bağlı Olarak Yetişkinlerde </a:t>
            </a:r>
          </a:p>
          <a:p>
            <a:pPr algn="ctr"/>
            <a:r>
              <a:rPr lang="tr-TR" sz="8000" b="1" dirty="0">
                <a:cs typeface="Times New Roman" panose="02020603050405020304" pitchFamily="18" charset="0"/>
              </a:rPr>
              <a:t>Görülebilecek Tepkiler </a:t>
            </a:r>
            <a:endParaRPr lang="tr-TR" sz="8000" dirty="0">
              <a:cs typeface="Times New Roman" panose="02020603050405020304" pitchFamily="18" charset="0"/>
            </a:endParaRPr>
          </a:p>
        </p:txBody>
      </p:sp>
    </p:spTree>
    <p:extLst>
      <p:ext uri="{BB962C8B-B14F-4D97-AF65-F5344CB8AC3E}">
        <p14:creationId xmlns:p14="http://schemas.microsoft.com/office/powerpoint/2010/main" val="1261109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2" y="3093632"/>
            <a:ext cx="13889774" cy="8702676"/>
          </a:xfrm>
        </p:spPr>
        <p:txBody>
          <a:bodyPr>
            <a:normAutofit/>
          </a:bodyPr>
          <a:lstStyle/>
          <a:p>
            <a:pPr marL="471170" indent="-471170">
              <a:lnSpc>
                <a:spcPct val="100000"/>
              </a:lnSpc>
              <a:buClr>
                <a:srgbClr val="FF0000"/>
              </a:buClr>
              <a:defRPr sz="3800"/>
            </a:pPr>
            <a:r>
              <a:rPr lang="tr-TR" sz="5400" dirty="0" smtClean="0">
                <a:cs typeface="Times New Roman" panose="02020603050405020304" pitchFamily="18" charset="0"/>
              </a:rPr>
              <a:t>Yorgunluk ve bitkinlik</a:t>
            </a:r>
            <a:endParaRPr lang="tr-TR" sz="5400" dirty="0">
              <a:cs typeface="Times New Roman" panose="02020603050405020304" pitchFamily="18" charset="0"/>
            </a:endParaRPr>
          </a:p>
          <a:p>
            <a:pPr marL="471170" indent="-471170">
              <a:lnSpc>
                <a:spcPct val="100000"/>
              </a:lnSpc>
              <a:buClr>
                <a:srgbClr val="FF0000"/>
              </a:buClr>
              <a:defRPr sz="3800"/>
            </a:pPr>
            <a:r>
              <a:rPr lang="tr-TR" sz="5400" dirty="0">
                <a:cs typeface="Times New Roman" panose="02020603050405020304" pitchFamily="18" charset="0"/>
              </a:rPr>
              <a:t>Uyku düzensizliği</a:t>
            </a:r>
          </a:p>
          <a:p>
            <a:pPr marL="471170" indent="-471170">
              <a:lnSpc>
                <a:spcPct val="100000"/>
              </a:lnSpc>
              <a:buClr>
                <a:srgbClr val="FF0000"/>
              </a:buClr>
              <a:defRPr sz="3800"/>
            </a:pPr>
            <a:r>
              <a:rPr lang="tr-TR" sz="5400" dirty="0">
                <a:cs typeface="Times New Roman" panose="02020603050405020304" pitchFamily="18" charset="0"/>
              </a:rPr>
              <a:t>Tıbbi bir nedene dayanmayan bedensel yakınmalar</a:t>
            </a:r>
          </a:p>
          <a:p>
            <a:pPr marL="471170" indent="-471170">
              <a:lnSpc>
                <a:spcPct val="100000"/>
              </a:lnSpc>
              <a:buClr>
                <a:srgbClr val="FF0000"/>
              </a:buClr>
              <a:defRPr sz="3800"/>
            </a:pPr>
            <a:r>
              <a:rPr lang="tr-TR" sz="5400" dirty="0">
                <a:cs typeface="Times New Roman" panose="02020603050405020304" pitchFamily="18" charset="0"/>
              </a:rPr>
              <a:t>Bağışıklık sisteminin bozulması</a:t>
            </a:r>
          </a:p>
          <a:p>
            <a:pPr marL="471170" indent="-471170">
              <a:lnSpc>
                <a:spcPct val="100000"/>
              </a:lnSpc>
              <a:buClr>
                <a:srgbClr val="FF0000"/>
              </a:buClr>
              <a:defRPr sz="3800"/>
            </a:pPr>
            <a:r>
              <a:rPr lang="tr-TR" sz="5400" dirty="0">
                <a:cs typeface="Times New Roman" panose="02020603050405020304" pitchFamily="18" charset="0"/>
              </a:rPr>
              <a:t>İştahta artma veya azalma</a:t>
            </a:r>
          </a:p>
          <a:p>
            <a:pPr marL="471170" indent="-471170">
              <a:lnSpc>
                <a:spcPct val="100000"/>
              </a:lnSpc>
              <a:buClr>
                <a:srgbClr val="FF0000"/>
              </a:buClr>
              <a:defRPr sz="3800"/>
            </a:pPr>
            <a:r>
              <a:rPr lang="tr-TR" sz="5400" dirty="0">
                <a:cs typeface="Times New Roman" panose="02020603050405020304" pitchFamily="18" charset="0"/>
              </a:rPr>
              <a:t>Aşırı </a:t>
            </a:r>
            <a:r>
              <a:rPr lang="tr-TR" sz="5400" dirty="0" err="1">
                <a:cs typeface="Times New Roman" panose="02020603050405020304" pitchFamily="18" charset="0"/>
              </a:rPr>
              <a:t>uyarılmışlık</a:t>
            </a:r>
            <a:r>
              <a:rPr lang="tr-TR" sz="5400" dirty="0">
                <a:cs typeface="Times New Roman" panose="02020603050405020304" pitchFamily="18" charset="0"/>
              </a:rPr>
              <a:t> (kalp atışında artış, nefes almada güçlük, terleme vb.)</a:t>
            </a: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smtClean="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FİZYOLOJİK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3361558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1" y="2203450"/>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Şok</a:t>
            </a:r>
          </a:p>
          <a:p>
            <a:pPr marL="471170" indent="-471170">
              <a:lnSpc>
                <a:spcPct val="100000"/>
              </a:lnSpc>
              <a:buClr>
                <a:srgbClr val="FF0000"/>
              </a:buClr>
              <a:defRPr sz="3800"/>
            </a:pPr>
            <a:r>
              <a:rPr lang="tr-TR" sz="5400" dirty="0">
                <a:cs typeface="Times New Roman" panose="02020603050405020304" pitchFamily="18" charset="0"/>
              </a:rPr>
              <a:t>Korku ve kaygılar (gelecek kaygısı)</a:t>
            </a:r>
          </a:p>
          <a:p>
            <a:pPr marL="471170" indent="-471170">
              <a:lnSpc>
                <a:spcPct val="100000"/>
              </a:lnSpc>
              <a:buClr>
                <a:srgbClr val="FF0000"/>
              </a:buClr>
              <a:defRPr sz="3800"/>
            </a:pPr>
            <a:r>
              <a:rPr lang="tr-TR" sz="5400" dirty="0">
                <a:cs typeface="Times New Roman" panose="02020603050405020304" pitchFamily="18" charset="0"/>
              </a:rPr>
              <a:t>Öfke, gerginlik, sinirlilik, huzursuzluk</a:t>
            </a:r>
          </a:p>
          <a:p>
            <a:pPr marL="471170" indent="-471170">
              <a:lnSpc>
                <a:spcPct val="100000"/>
              </a:lnSpc>
              <a:buClr>
                <a:srgbClr val="FF0000"/>
              </a:buClr>
              <a:defRPr sz="3800"/>
            </a:pPr>
            <a:r>
              <a:rPr lang="tr-TR" sz="5400" dirty="0">
                <a:cs typeface="Times New Roman" panose="02020603050405020304" pitchFamily="18" charset="0"/>
              </a:rPr>
              <a:t>Umutsuzluk, çaresizlik, çökkünlük</a:t>
            </a:r>
          </a:p>
          <a:p>
            <a:pPr marL="471170" indent="-471170">
              <a:lnSpc>
                <a:spcPct val="100000"/>
              </a:lnSpc>
              <a:buClr>
                <a:srgbClr val="FF0000"/>
              </a:buClr>
              <a:defRPr sz="3800"/>
            </a:pPr>
            <a:r>
              <a:rPr lang="tr-TR" sz="5400" dirty="0" smtClean="0">
                <a:cs typeface="Times New Roman" panose="02020603050405020304" pitchFamily="18" charset="0"/>
              </a:rPr>
              <a:t>Suçluluk ve </a:t>
            </a:r>
            <a:r>
              <a:rPr lang="tr-TR" sz="5400" dirty="0">
                <a:cs typeface="Times New Roman" panose="02020603050405020304" pitchFamily="18" charset="0"/>
              </a:rPr>
              <a:t>pişmanlık</a:t>
            </a:r>
          </a:p>
          <a:p>
            <a:pPr marL="471170" indent="-471170">
              <a:lnSpc>
                <a:spcPct val="100000"/>
              </a:lnSpc>
              <a:buClr>
                <a:srgbClr val="FF0000"/>
              </a:buClr>
              <a:defRPr sz="3800"/>
            </a:pPr>
            <a:r>
              <a:rPr lang="tr-TR" sz="5400" dirty="0">
                <a:cs typeface="Times New Roman" panose="02020603050405020304" pitchFamily="18" charset="0"/>
              </a:rPr>
              <a:t>Duygusal hissizlik, donukluk</a:t>
            </a:r>
          </a:p>
          <a:p>
            <a:pPr marL="471170" indent="-471170">
              <a:lnSpc>
                <a:spcPct val="100000"/>
              </a:lnSpc>
              <a:buClr>
                <a:srgbClr val="FF0000"/>
              </a:buClr>
              <a:defRPr sz="3800"/>
            </a:pPr>
            <a:r>
              <a:rPr lang="tr-TR" sz="5400" dirty="0">
                <a:cs typeface="Times New Roman" panose="02020603050405020304" pitchFamily="18" charset="0"/>
              </a:rPr>
              <a:t>Kontrolü kaybetme kaygısı</a:t>
            </a:r>
          </a:p>
          <a:p>
            <a:pPr marL="471170" indent="-471170">
              <a:lnSpc>
                <a:spcPct val="100000"/>
              </a:lnSpc>
              <a:buClr>
                <a:srgbClr val="FF0000"/>
              </a:buClr>
              <a:defRPr sz="3800"/>
            </a:pPr>
            <a:r>
              <a:rPr lang="tr-TR" sz="5400" dirty="0">
                <a:cs typeface="Times New Roman" panose="02020603050405020304" pitchFamily="18" charset="0"/>
              </a:rPr>
              <a:t>Anlaşılamama</a:t>
            </a:r>
          </a:p>
          <a:p>
            <a:pPr marL="471170" indent="-471170">
              <a:lnSpc>
                <a:spcPct val="100000"/>
              </a:lnSpc>
              <a:buClr>
                <a:srgbClr val="FF0000"/>
              </a:buClr>
              <a:defRPr sz="3800"/>
            </a:pPr>
            <a:r>
              <a:rPr lang="tr-TR" sz="5400" dirty="0">
                <a:cs typeface="Times New Roman" panose="02020603050405020304" pitchFamily="18" charset="0"/>
              </a:rPr>
              <a:t>Günlük aktivitelerden zevk alamama</a:t>
            </a: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DUYGUSAL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17383633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1" y="2650018"/>
            <a:ext cx="21029831" cy="9607550"/>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Odaklanma güçlüğü</a:t>
            </a:r>
          </a:p>
          <a:p>
            <a:pPr marL="471170" indent="-471170">
              <a:lnSpc>
                <a:spcPct val="100000"/>
              </a:lnSpc>
              <a:buClr>
                <a:srgbClr val="FF0000"/>
              </a:buClr>
              <a:defRPr sz="3800"/>
            </a:pPr>
            <a:r>
              <a:rPr lang="tr-TR" sz="5400" dirty="0">
                <a:cs typeface="Times New Roman" panose="02020603050405020304" pitchFamily="18" charset="0"/>
              </a:rPr>
              <a:t>Karar verme güçlüğü</a:t>
            </a:r>
          </a:p>
          <a:p>
            <a:pPr marL="471170" indent="-471170">
              <a:lnSpc>
                <a:spcPct val="100000"/>
              </a:lnSpc>
              <a:buClr>
                <a:srgbClr val="FF0000"/>
              </a:buClr>
              <a:defRPr sz="3800"/>
            </a:pPr>
            <a:r>
              <a:rPr lang="tr-TR" sz="5400" dirty="0">
                <a:cs typeface="Times New Roman" panose="02020603050405020304" pitchFamily="18" charset="0"/>
              </a:rPr>
              <a:t>Hatırlama güçlüğü</a:t>
            </a:r>
          </a:p>
          <a:p>
            <a:pPr marL="471170" indent="-471170">
              <a:lnSpc>
                <a:spcPct val="100000"/>
              </a:lnSpc>
              <a:buClr>
                <a:srgbClr val="FF0000"/>
              </a:buClr>
              <a:defRPr sz="3800"/>
            </a:pPr>
            <a:r>
              <a:rPr lang="tr-TR" sz="5400" dirty="0">
                <a:cs typeface="Times New Roman" panose="02020603050405020304" pitchFamily="18" charset="0"/>
              </a:rPr>
              <a:t>Aklın karışması</a:t>
            </a:r>
          </a:p>
          <a:p>
            <a:pPr marL="471170" indent="-471170">
              <a:lnSpc>
                <a:spcPct val="100000"/>
              </a:lnSpc>
              <a:buClr>
                <a:srgbClr val="FF0000"/>
              </a:buClr>
              <a:defRPr sz="3800"/>
            </a:pPr>
            <a:r>
              <a:rPr lang="tr-TR" sz="5400" dirty="0">
                <a:cs typeface="Times New Roman" panose="02020603050405020304" pitchFamily="18" charset="0"/>
              </a:rPr>
              <a:t>Zaman kavramının algılanmasındaki değişiklikler</a:t>
            </a:r>
          </a:p>
          <a:p>
            <a:pPr marL="471170" indent="-471170">
              <a:lnSpc>
                <a:spcPct val="100000"/>
              </a:lnSpc>
              <a:buClr>
                <a:srgbClr val="FF0000"/>
              </a:buClr>
              <a:defRPr sz="3800"/>
            </a:pPr>
            <a:r>
              <a:rPr lang="tr-TR" sz="5400" dirty="0">
                <a:cs typeface="Times New Roman" panose="02020603050405020304" pitchFamily="18" charset="0"/>
              </a:rPr>
              <a:t>Rahatsız edici ve tekrarlayıcı, takıntılı </a:t>
            </a:r>
            <a:r>
              <a:rPr lang="tr-TR" sz="5400" dirty="0" smtClean="0">
                <a:cs typeface="Times New Roman" panose="02020603050405020304" pitchFamily="18" charset="0"/>
              </a:rPr>
              <a:t>düşünceler / </a:t>
            </a:r>
            <a:r>
              <a:rPr lang="tr-TR" sz="5400" dirty="0">
                <a:cs typeface="Times New Roman" panose="02020603050405020304" pitchFamily="18" charset="0"/>
              </a:rPr>
              <a:t>anılar</a:t>
            </a:r>
          </a:p>
          <a:p>
            <a:pPr marL="471170" indent="-471170">
              <a:lnSpc>
                <a:spcPct val="100000"/>
              </a:lnSpc>
              <a:buClr>
                <a:srgbClr val="FF0000"/>
              </a:buClr>
              <a:defRPr sz="3800"/>
            </a:pPr>
            <a:r>
              <a:rPr lang="tr-TR" sz="5400" dirty="0">
                <a:cs typeface="Times New Roman" panose="02020603050405020304" pitchFamily="18" charset="0"/>
              </a:rPr>
              <a:t>Kendini suçlama</a:t>
            </a: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BİLİŞSEL </a:t>
            </a:r>
            <a:r>
              <a:rPr lang="tr-TR" sz="4800" b="1" dirty="0">
                <a:solidFill>
                  <a:schemeClr val="bg1"/>
                </a:solidFill>
                <a:cs typeface="Times New Roman" panose="02020603050405020304" pitchFamily="18" charset="0"/>
              </a:rPr>
              <a:t>TEPKİLER</a:t>
            </a:r>
          </a:p>
        </p:txBody>
      </p:sp>
    </p:spTree>
    <p:extLst>
      <p:ext uri="{BB962C8B-B14F-4D97-AF65-F5344CB8AC3E}">
        <p14:creationId xmlns:p14="http://schemas.microsoft.com/office/powerpoint/2010/main" val="1461163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080868" y="2841404"/>
            <a:ext cx="13145495" cy="5685908"/>
          </a:xfrm>
        </p:spPr>
        <p:txBody>
          <a:bodyPr>
            <a:noAutofit/>
          </a:bodyPr>
          <a:lstStyle/>
          <a:p>
            <a:pPr marL="342900" indent="-342900">
              <a:lnSpc>
                <a:spcPct val="100000"/>
              </a:lnSpc>
              <a:buClr>
                <a:srgbClr val="FF0000"/>
              </a:buClr>
              <a:defRPr/>
            </a:pPr>
            <a:r>
              <a:rPr lang="tr-TR" sz="5400" dirty="0">
                <a:cs typeface="Times New Roman" panose="02020603050405020304" pitchFamily="18" charset="0"/>
              </a:rPr>
              <a:t>İçe kapanma, kendini toplumdan soyutlama</a:t>
            </a:r>
          </a:p>
          <a:p>
            <a:pPr marL="342900" indent="-342900">
              <a:lnSpc>
                <a:spcPct val="100000"/>
              </a:lnSpc>
              <a:buClr>
                <a:srgbClr val="FF0000"/>
              </a:buClr>
              <a:defRPr/>
            </a:pPr>
            <a:r>
              <a:rPr lang="tr-TR" sz="5400" dirty="0">
                <a:cs typeface="Times New Roman" panose="02020603050405020304" pitchFamily="18" charset="0"/>
              </a:rPr>
              <a:t>İlişkilerde yaşanan çatışmaların artması</a:t>
            </a:r>
          </a:p>
          <a:p>
            <a:pPr marL="342900" indent="-342900">
              <a:lnSpc>
                <a:spcPct val="100000"/>
              </a:lnSpc>
              <a:buClr>
                <a:srgbClr val="FF0000"/>
              </a:buClr>
              <a:defRPr/>
            </a:pPr>
            <a:r>
              <a:rPr lang="tr-TR" sz="5400" dirty="0">
                <a:cs typeface="Times New Roman" panose="02020603050405020304" pitchFamily="18" charset="0"/>
              </a:rPr>
              <a:t>Mesleki sorunlar, performans düşüklüğü</a:t>
            </a:r>
          </a:p>
          <a:p>
            <a:pPr marL="342900" indent="-342900">
              <a:lnSpc>
                <a:spcPct val="100000"/>
              </a:lnSpc>
              <a:buClr>
                <a:srgbClr val="FF0000"/>
              </a:buClr>
              <a:defRPr/>
            </a:pPr>
            <a:r>
              <a:rPr lang="tr-TR" sz="5400" dirty="0">
                <a:cs typeface="Times New Roman" panose="02020603050405020304" pitchFamily="18" charset="0"/>
              </a:rPr>
              <a:t>Akrabalık ve aile ilişkilerinde bozulmalar</a:t>
            </a:r>
          </a:p>
          <a:p>
            <a:pPr marL="342900" indent="-342900">
              <a:lnSpc>
                <a:spcPct val="100000"/>
              </a:lnSpc>
              <a:buClr>
                <a:srgbClr val="FF0000"/>
              </a:buClr>
              <a:defRPr/>
            </a:pPr>
            <a:r>
              <a:rPr lang="tr-TR" sz="5400" dirty="0">
                <a:cs typeface="Times New Roman" panose="02020603050405020304" pitchFamily="18" charset="0"/>
              </a:rPr>
              <a:t>Okul sorunları, başarısızlık</a:t>
            </a: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8799285"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KİŞİLER </a:t>
            </a:r>
            <a:r>
              <a:rPr lang="tr-TR" sz="4800" b="1" dirty="0">
                <a:solidFill>
                  <a:schemeClr val="bg1"/>
                </a:solidFill>
                <a:cs typeface="Times New Roman" panose="02020603050405020304" pitchFamily="18" charset="0"/>
              </a:rPr>
              <a:t>ARASI İLİŞKİLERE ETKİLERİ</a:t>
            </a:r>
          </a:p>
        </p:txBody>
      </p:sp>
    </p:spTree>
    <p:extLst>
      <p:ext uri="{BB962C8B-B14F-4D97-AF65-F5344CB8AC3E}">
        <p14:creationId xmlns:p14="http://schemas.microsoft.com/office/powerpoint/2010/main" val="3375288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825686" y="2735078"/>
            <a:ext cx="14676583" cy="5473257"/>
          </a:xfrm>
        </p:spPr>
        <p:txBody>
          <a:bodyPr>
            <a:noAutofit/>
          </a:bodyPr>
          <a:lstStyle/>
          <a:p>
            <a:pPr marL="471170" indent="-471170">
              <a:lnSpc>
                <a:spcPct val="100000"/>
              </a:lnSpc>
              <a:buClr>
                <a:srgbClr val="FF0000"/>
              </a:buClr>
              <a:defRPr sz="3800"/>
            </a:pPr>
            <a:r>
              <a:rPr lang="tr-TR" sz="5400" dirty="0">
                <a:cs typeface="Times New Roman" panose="02020603050405020304" pitchFamily="18" charset="0"/>
              </a:rPr>
              <a:t>Yer ve düzen değişikliği</a:t>
            </a:r>
          </a:p>
          <a:p>
            <a:pPr marL="471170" indent="-471170">
              <a:lnSpc>
                <a:spcPct val="100000"/>
              </a:lnSpc>
              <a:buClr>
                <a:srgbClr val="FF0000"/>
              </a:buClr>
              <a:defRPr sz="3800"/>
            </a:pPr>
            <a:r>
              <a:rPr lang="tr-TR" sz="5400" dirty="0">
                <a:cs typeface="Times New Roman" panose="02020603050405020304" pitchFamily="18" charset="0"/>
              </a:rPr>
              <a:t>Ev, iş ve okul alışkanlıklarında değişiklikler/kayıplar</a:t>
            </a:r>
          </a:p>
          <a:p>
            <a:pPr marL="471170" indent="-471170">
              <a:lnSpc>
                <a:spcPct val="100000"/>
              </a:lnSpc>
              <a:buClr>
                <a:srgbClr val="FF0000"/>
              </a:buClr>
              <a:defRPr sz="3800"/>
            </a:pPr>
            <a:r>
              <a:rPr lang="tr-TR" sz="5400" dirty="0">
                <a:cs typeface="Times New Roman" panose="02020603050405020304" pitchFamily="18" charset="0"/>
              </a:rPr>
              <a:t>Komşuluk ve arkadaşlık kaybı</a:t>
            </a:r>
          </a:p>
          <a:p>
            <a:pPr marL="471170" indent="-471170">
              <a:lnSpc>
                <a:spcPct val="100000"/>
              </a:lnSpc>
              <a:buClr>
                <a:srgbClr val="FF0000"/>
              </a:buClr>
              <a:defRPr sz="3800"/>
            </a:pPr>
            <a:r>
              <a:rPr lang="tr-TR" sz="5400" dirty="0">
                <a:cs typeface="Times New Roman" panose="02020603050405020304" pitchFamily="18" charset="0"/>
              </a:rPr>
              <a:t>Maddi kayıplar</a:t>
            </a:r>
          </a:p>
          <a:p>
            <a:pPr marL="471170" indent="-471170">
              <a:lnSpc>
                <a:spcPct val="100000"/>
              </a:lnSpc>
              <a:buClr>
                <a:srgbClr val="FF0000"/>
              </a:buClr>
              <a:defRPr sz="3800"/>
            </a:pPr>
            <a:r>
              <a:rPr lang="tr-TR" sz="5400" dirty="0">
                <a:cs typeface="Times New Roman" panose="02020603050405020304" pitchFamily="18" charset="0"/>
              </a:rPr>
              <a:t>Alışkanlıkların kaybı</a:t>
            </a: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YETİŞKİNLERDE GÖRÜLEBİLECEK </a:t>
            </a:r>
          </a:p>
          <a:p>
            <a:r>
              <a:rPr lang="tr-TR" sz="4800" b="1" dirty="0" smtClean="0">
                <a:solidFill>
                  <a:schemeClr val="bg1"/>
                </a:solidFill>
                <a:cs typeface="Times New Roman" panose="02020603050405020304" pitchFamily="18" charset="0"/>
              </a:rPr>
              <a:t>SOSYAL </a:t>
            </a:r>
            <a:r>
              <a:rPr lang="tr-TR" sz="4800" b="1" dirty="0">
                <a:solidFill>
                  <a:schemeClr val="bg1"/>
                </a:solidFill>
                <a:cs typeface="Times New Roman" panose="02020603050405020304" pitchFamily="18" charset="0"/>
              </a:rPr>
              <a:t>ETKİLER</a:t>
            </a:r>
          </a:p>
        </p:txBody>
      </p:sp>
    </p:spTree>
    <p:extLst>
      <p:ext uri="{BB962C8B-B14F-4D97-AF65-F5344CB8AC3E}">
        <p14:creationId xmlns:p14="http://schemas.microsoft.com/office/powerpoint/2010/main" val="1314509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4" y="381000"/>
            <a:ext cx="12812485" cy="830997"/>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İNANÇ SİSTEMİNDEKİ DEĞİŞİKLİKLER</a:t>
            </a:r>
          </a:p>
        </p:txBody>
      </p:sp>
      <p:sp>
        <p:nvSpPr>
          <p:cNvPr id="6" name="Metin kutusu 17">
            <a:extLst>
              <a:ext uri="{FF2B5EF4-FFF2-40B4-BE49-F238E27FC236}">
                <a16:creationId xmlns="" xmlns:a16="http://schemas.microsoft.com/office/drawing/2014/main" id="{9074867C-8015-534E-8A10-9CE6606058CB}"/>
              </a:ext>
            </a:extLst>
          </p:cNvPr>
          <p:cNvSpPr txBox="1"/>
          <p:nvPr/>
        </p:nvSpPr>
        <p:spPr>
          <a:xfrm>
            <a:off x="1550438" y="4476699"/>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Dünya güvenli bir yerdir.</a:t>
            </a:r>
          </a:p>
        </p:txBody>
      </p:sp>
      <p:sp>
        <p:nvSpPr>
          <p:cNvPr id="7" name="Metin kutusu 19">
            <a:extLst>
              <a:ext uri="{FF2B5EF4-FFF2-40B4-BE49-F238E27FC236}">
                <a16:creationId xmlns="" xmlns:a16="http://schemas.microsoft.com/office/drawing/2014/main" id="{149CAB52-7AE0-A94C-8FAB-5B53108123C3}"/>
              </a:ext>
            </a:extLst>
          </p:cNvPr>
          <p:cNvSpPr txBox="1"/>
          <p:nvPr/>
        </p:nvSpPr>
        <p:spPr>
          <a:xfrm>
            <a:off x="1568079" y="5343250"/>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İnsanlar adildir.</a:t>
            </a:r>
          </a:p>
        </p:txBody>
      </p:sp>
      <p:sp>
        <p:nvSpPr>
          <p:cNvPr id="8" name="Metin kutusu 14">
            <a:extLst>
              <a:ext uri="{FF2B5EF4-FFF2-40B4-BE49-F238E27FC236}">
                <a16:creationId xmlns="" xmlns:a16="http://schemas.microsoft.com/office/drawing/2014/main" id="{CD98E33F-A40F-504F-B37B-62243D94C428}"/>
              </a:ext>
            </a:extLst>
          </p:cNvPr>
          <p:cNvSpPr txBox="1"/>
          <p:nvPr/>
        </p:nvSpPr>
        <p:spPr>
          <a:xfrm>
            <a:off x="1569791" y="6174979"/>
            <a:ext cx="10237198" cy="769441"/>
          </a:xfrm>
          <a:prstGeom prst="rect">
            <a:avLst/>
          </a:prstGeom>
          <a:noFill/>
        </p:spPr>
        <p:txBody>
          <a:bodyPr wrap="square" rtlCol="0">
            <a:spAutoFit/>
          </a:bodyPr>
          <a:lstStyle/>
          <a:p>
            <a:pPr>
              <a:defRPr/>
            </a:pPr>
            <a:r>
              <a:rPr lang="tr-TR" sz="4400" dirty="0">
                <a:cs typeface="Times New Roman" panose="02020603050405020304" pitchFamily="18" charset="0"/>
              </a:rPr>
              <a:t>Annem/Babam beni korur </a:t>
            </a:r>
            <a:r>
              <a:rPr lang="tr-TR" sz="3600" dirty="0">
                <a:cs typeface="Times New Roman" panose="02020603050405020304" pitchFamily="18" charset="0"/>
              </a:rPr>
              <a:t>(çocuklarda)</a:t>
            </a:r>
          </a:p>
        </p:txBody>
      </p:sp>
      <p:sp>
        <p:nvSpPr>
          <p:cNvPr id="9" name="Metin kutusu 16">
            <a:extLst>
              <a:ext uri="{FF2B5EF4-FFF2-40B4-BE49-F238E27FC236}">
                <a16:creationId xmlns="" xmlns:a16="http://schemas.microsoft.com/office/drawing/2014/main" id="{5793D24A-911A-8147-A63E-14E82EEBAEAD}"/>
              </a:ext>
            </a:extLst>
          </p:cNvPr>
          <p:cNvSpPr txBox="1"/>
          <p:nvPr/>
        </p:nvSpPr>
        <p:spPr>
          <a:xfrm>
            <a:off x="1568078" y="7072151"/>
            <a:ext cx="8426411" cy="769441"/>
          </a:xfrm>
          <a:prstGeom prst="rect">
            <a:avLst/>
          </a:prstGeom>
          <a:noFill/>
        </p:spPr>
        <p:txBody>
          <a:bodyPr wrap="square" rtlCol="0">
            <a:spAutoFit/>
          </a:bodyPr>
          <a:lstStyle/>
          <a:p>
            <a:pPr>
              <a:defRPr/>
            </a:pPr>
            <a:r>
              <a:rPr lang="tr-TR" sz="4400" dirty="0">
                <a:cs typeface="Times New Roman" panose="02020603050405020304" pitchFamily="18" charset="0"/>
              </a:rPr>
              <a:t>Kötü olaylar benim başıma gelmez.</a:t>
            </a:r>
          </a:p>
        </p:txBody>
      </p:sp>
      <p:sp>
        <p:nvSpPr>
          <p:cNvPr id="10" name="Metin kutusu 21">
            <a:extLst>
              <a:ext uri="{FF2B5EF4-FFF2-40B4-BE49-F238E27FC236}">
                <a16:creationId xmlns="" xmlns:a16="http://schemas.microsoft.com/office/drawing/2014/main" id="{1B548D7D-5C38-6E41-A91A-0B25FAFA0125}"/>
              </a:ext>
            </a:extLst>
          </p:cNvPr>
          <p:cNvSpPr txBox="1"/>
          <p:nvPr/>
        </p:nvSpPr>
        <p:spPr>
          <a:xfrm>
            <a:off x="1568079" y="884713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 değerliyim.</a:t>
            </a:r>
          </a:p>
        </p:txBody>
      </p:sp>
      <p:sp>
        <p:nvSpPr>
          <p:cNvPr id="11" name="Metin kutusu 22">
            <a:extLst>
              <a:ext uri="{FF2B5EF4-FFF2-40B4-BE49-F238E27FC236}">
                <a16:creationId xmlns="" xmlns:a16="http://schemas.microsoft.com/office/drawing/2014/main" id="{D8A3C3D5-B9AE-9145-AC53-2CAAF4461A2E}"/>
              </a:ext>
            </a:extLst>
          </p:cNvPr>
          <p:cNvSpPr txBox="1"/>
          <p:nvPr/>
        </p:nvSpPr>
        <p:spPr>
          <a:xfrm>
            <a:off x="1568079" y="7960203"/>
            <a:ext cx="7961188" cy="769441"/>
          </a:xfrm>
          <a:prstGeom prst="rect">
            <a:avLst/>
          </a:prstGeom>
          <a:noFill/>
        </p:spPr>
        <p:txBody>
          <a:bodyPr wrap="square" rtlCol="0">
            <a:spAutoFit/>
          </a:bodyPr>
          <a:lstStyle/>
          <a:p>
            <a:pPr>
              <a:defRPr/>
            </a:pPr>
            <a:r>
              <a:rPr lang="tr-TR" sz="4400" dirty="0">
                <a:cs typeface="Times New Roman" panose="02020603050405020304" pitchFamily="18" charset="0"/>
              </a:rPr>
              <a:t>Benimle ilgilenirler </a:t>
            </a:r>
            <a:r>
              <a:rPr lang="tr-TR" sz="3600" dirty="0">
                <a:cs typeface="Times New Roman" panose="02020603050405020304" pitchFamily="18" charset="0"/>
              </a:rPr>
              <a:t>(çocuklarda).</a:t>
            </a:r>
          </a:p>
        </p:txBody>
      </p:sp>
      <p:sp>
        <p:nvSpPr>
          <p:cNvPr id="14" name="Metin kutusu 31">
            <a:extLst>
              <a:ext uri="{FF2B5EF4-FFF2-40B4-BE49-F238E27FC236}">
                <a16:creationId xmlns="" xmlns:a16="http://schemas.microsoft.com/office/drawing/2014/main" id="{2DD8E2A6-FCC0-6347-AEDF-2C3656087EFF}"/>
              </a:ext>
            </a:extLst>
          </p:cNvPr>
          <p:cNvSpPr txBox="1"/>
          <p:nvPr/>
        </p:nvSpPr>
        <p:spPr>
          <a:xfrm>
            <a:off x="10703230" y="4521775"/>
            <a:ext cx="4239840"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15" name="Metin kutusu 33">
            <a:extLst>
              <a:ext uri="{FF2B5EF4-FFF2-40B4-BE49-F238E27FC236}">
                <a16:creationId xmlns="" xmlns:a16="http://schemas.microsoft.com/office/drawing/2014/main" id="{23DF5AE4-3BED-4143-A80B-A18E571795D8}"/>
              </a:ext>
            </a:extLst>
          </p:cNvPr>
          <p:cNvSpPr txBox="1"/>
          <p:nvPr/>
        </p:nvSpPr>
        <p:spPr>
          <a:xfrm>
            <a:off x="10712050" y="7054039"/>
            <a:ext cx="2494099" cy="769441"/>
          </a:xfrm>
          <a:prstGeom prst="rect">
            <a:avLst/>
          </a:prstGeom>
          <a:noFill/>
        </p:spPr>
        <p:txBody>
          <a:bodyPr wrap="square" rtlCol="0">
            <a:spAutoFit/>
          </a:bodyPr>
          <a:lstStyle/>
          <a:p>
            <a:pPr>
              <a:defRPr/>
            </a:pPr>
            <a:r>
              <a:rPr lang="tr-TR" sz="4400" dirty="0">
                <a:cs typeface="Times New Roman" panose="02020603050405020304" pitchFamily="18" charset="0"/>
              </a:rPr>
              <a:t>GELİR</a:t>
            </a:r>
          </a:p>
        </p:txBody>
      </p:sp>
      <p:sp>
        <p:nvSpPr>
          <p:cNvPr id="16" name="Metin kutusu 34">
            <a:extLst>
              <a:ext uri="{FF2B5EF4-FFF2-40B4-BE49-F238E27FC236}">
                <a16:creationId xmlns="" xmlns:a16="http://schemas.microsoft.com/office/drawing/2014/main" id="{E2665E62-04D9-E04A-8F76-B6A9F2F25AF2}"/>
              </a:ext>
            </a:extLst>
          </p:cNvPr>
          <p:cNvSpPr txBox="1"/>
          <p:nvPr/>
        </p:nvSpPr>
        <p:spPr>
          <a:xfrm>
            <a:off x="10703230" y="7960203"/>
            <a:ext cx="5374970" cy="769441"/>
          </a:xfrm>
          <a:prstGeom prst="rect">
            <a:avLst/>
          </a:prstGeom>
          <a:noFill/>
        </p:spPr>
        <p:txBody>
          <a:bodyPr wrap="square" rtlCol="0">
            <a:spAutoFit/>
          </a:bodyPr>
          <a:lstStyle/>
          <a:p>
            <a:pPr>
              <a:defRPr/>
            </a:pPr>
            <a:r>
              <a:rPr lang="tr-TR" sz="4400" dirty="0">
                <a:cs typeface="Times New Roman" panose="02020603050405020304" pitchFamily="18" charset="0"/>
              </a:rPr>
              <a:t>İLGİLENMEZLER</a:t>
            </a:r>
          </a:p>
        </p:txBody>
      </p:sp>
      <p:sp>
        <p:nvSpPr>
          <p:cNvPr id="17" name="Metin kutusu 35">
            <a:extLst>
              <a:ext uri="{FF2B5EF4-FFF2-40B4-BE49-F238E27FC236}">
                <a16:creationId xmlns="" xmlns:a16="http://schemas.microsoft.com/office/drawing/2014/main" id="{9A5B2206-DF37-0F4F-A5E5-D8E87AFDEBE6}"/>
              </a:ext>
            </a:extLst>
          </p:cNvPr>
          <p:cNvSpPr txBox="1"/>
          <p:nvPr/>
        </p:nvSpPr>
        <p:spPr>
          <a:xfrm>
            <a:off x="10712050" y="8866367"/>
            <a:ext cx="5366150" cy="769441"/>
          </a:xfrm>
          <a:prstGeom prst="rect">
            <a:avLst/>
          </a:prstGeom>
          <a:noFill/>
        </p:spPr>
        <p:txBody>
          <a:bodyPr wrap="square" rtlCol="0">
            <a:spAutoFit/>
          </a:bodyPr>
          <a:lstStyle/>
          <a:p>
            <a:pPr>
              <a:defRPr/>
            </a:pPr>
            <a:r>
              <a:rPr lang="tr-TR" sz="4400" dirty="0">
                <a:cs typeface="Times New Roman" panose="02020603050405020304" pitchFamily="18" charset="0"/>
              </a:rPr>
              <a:t>DEĞERSİZİM</a:t>
            </a:r>
          </a:p>
        </p:txBody>
      </p:sp>
      <p:cxnSp>
        <p:nvCxnSpPr>
          <p:cNvPr id="18" name="Düz Bağlayıcı 5">
            <a:extLst>
              <a:ext uri="{FF2B5EF4-FFF2-40B4-BE49-F238E27FC236}">
                <a16:creationId xmlns="" xmlns:a16="http://schemas.microsoft.com/office/drawing/2014/main" id="{6564D89E-00FC-AF44-BBCD-3ACB462F2670}"/>
              </a:ext>
            </a:extLst>
          </p:cNvPr>
          <p:cNvCxnSpPr>
            <a:cxnSpLocks/>
          </p:cNvCxnSpPr>
          <p:nvPr/>
        </p:nvCxnSpPr>
        <p:spPr>
          <a:xfrm>
            <a:off x="10331373" y="4327467"/>
            <a:ext cx="0" cy="5650722"/>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
        <p:nvSpPr>
          <p:cNvPr id="19" name="Metin kutusu 31">
            <a:extLst>
              <a:ext uri="{FF2B5EF4-FFF2-40B4-BE49-F238E27FC236}">
                <a16:creationId xmlns="" xmlns:a16="http://schemas.microsoft.com/office/drawing/2014/main" id="{D612AD82-7771-8840-BFB1-CDC683827655}"/>
              </a:ext>
            </a:extLst>
          </p:cNvPr>
          <p:cNvSpPr txBox="1"/>
          <p:nvPr/>
        </p:nvSpPr>
        <p:spPr>
          <a:xfrm>
            <a:off x="10712049" y="5385211"/>
            <a:ext cx="3540435" cy="769441"/>
          </a:xfrm>
          <a:prstGeom prst="rect">
            <a:avLst/>
          </a:prstGeom>
          <a:noFill/>
        </p:spPr>
        <p:txBody>
          <a:bodyPr wrap="square" rtlCol="0">
            <a:spAutoFit/>
          </a:bodyPr>
          <a:lstStyle/>
          <a:p>
            <a:pPr>
              <a:defRPr/>
            </a:pPr>
            <a:r>
              <a:rPr lang="tr-TR" sz="4400" dirty="0">
                <a:cs typeface="Times New Roman" panose="02020603050405020304" pitchFamily="18" charset="0"/>
              </a:rPr>
              <a:t>DEĞİLDİR.</a:t>
            </a:r>
          </a:p>
        </p:txBody>
      </p:sp>
      <p:sp>
        <p:nvSpPr>
          <p:cNvPr id="20" name="Metin kutusu 32">
            <a:extLst>
              <a:ext uri="{FF2B5EF4-FFF2-40B4-BE49-F238E27FC236}">
                <a16:creationId xmlns="" xmlns:a16="http://schemas.microsoft.com/office/drawing/2014/main" id="{A27BAE35-052A-E34F-9383-4B9302C24564}"/>
              </a:ext>
            </a:extLst>
          </p:cNvPr>
          <p:cNvSpPr txBox="1"/>
          <p:nvPr/>
        </p:nvSpPr>
        <p:spPr>
          <a:xfrm>
            <a:off x="10703230" y="6190603"/>
            <a:ext cx="3549255" cy="769441"/>
          </a:xfrm>
          <a:prstGeom prst="rect">
            <a:avLst/>
          </a:prstGeom>
          <a:noFill/>
        </p:spPr>
        <p:txBody>
          <a:bodyPr wrap="square" rtlCol="0">
            <a:spAutoFit/>
          </a:bodyPr>
          <a:lstStyle/>
          <a:p>
            <a:pPr>
              <a:defRPr/>
            </a:pPr>
            <a:r>
              <a:rPr lang="tr-TR" sz="4400" dirty="0">
                <a:cs typeface="Times New Roman" panose="02020603050405020304" pitchFamily="18" charset="0"/>
              </a:rPr>
              <a:t>KORUMAZ</a:t>
            </a:r>
          </a:p>
        </p:txBody>
      </p:sp>
      <p:sp>
        <p:nvSpPr>
          <p:cNvPr id="29" name="Alternatif İşlem 28">
            <a:extLst>
              <a:ext uri="{FF2B5EF4-FFF2-40B4-BE49-F238E27FC236}">
                <a16:creationId xmlns="" xmlns:a16="http://schemas.microsoft.com/office/drawing/2014/main" id="{8348468E-D563-3C49-844A-64836727E3EB}"/>
              </a:ext>
            </a:extLst>
          </p:cNvPr>
          <p:cNvSpPr/>
          <p:nvPr/>
        </p:nvSpPr>
        <p:spPr>
          <a:xfrm>
            <a:off x="1717246" y="2934586"/>
            <a:ext cx="6065787"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Metin kutusu 28">
            <a:extLst>
              <a:ext uri="{FF2B5EF4-FFF2-40B4-BE49-F238E27FC236}">
                <a16:creationId xmlns="" xmlns:a16="http://schemas.microsoft.com/office/drawing/2014/main" id="{9DB9ED3B-B05E-AE40-A4A2-D4E23A738C70}"/>
              </a:ext>
            </a:extLst>
          </p:cNvPr>
          <p:cNvSpPr txBox="1"/>
          <p:nvPr/>
        </p:nvSpPr>
        <p:spPr>
          <a:xfrm>
            <a:off x="2033301" y="2929712"/>
            <a:ext cx="6221699"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Temel Varsayımlar</a:t>
            </a:r>
          </a:p>
        </p:txBody>
      </p:sp>
      <p:sp>
        <p:nvSpPr>
          <p:cNvPr id="30" name="Alternatif İşlem 29">
            <a:extLst>
              <a:ext uri="{FF2B5EF4-FFF2-40B4-BE49-F238E27FC236}">
                <a16:creationId xmlns="" xmlns:a16="http://schemas.microsoft.com/office/drawing/2014/main" id="{102EAD2B-5523-384E-BCDA-816106CA63AE}"/>
              </a:ext>
            </a:extLst>
          </p:cNvPr>
          <p:cNvSpPr/>
          <p:nvPr/>
        </p:nvSpPr>
        <p:spPr>
          <a:xfrm>
            <a:off x="10454505" y="2934586"/>
            <a:ext cx="5239151" cy="938783"/>
          </a:xfrm>
          <a:prstGeom prst="flowChartAlternateProcess">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Metin kutusu 29">
            <a:extLst>
              <a:ext uri="{FF2B5EF4-FFF2-40B4-BE49-F238E27FC236}">
                <a16:creationId xmlns="" xmlns:a16="http://schemas.microsoft.com/office/drawing/2014/main" id="{E6D9F2F1-BB64-AE46-8B9F-9B034F03ECFF}"/>
              </a:ext>
            </a:extLst>
          </p:cNvPr>
          <p:cNvSpPr txBox="1"/>
          <p:nvPr/>
        </p:nvSpPr>
        <p:spPr>
          <a:xfrm>
            <a:off x="10902825" y="2931345"/>
            <a:ext cx="7255691" cy="923330"/>
          </a:xfrm>
          <a:prstGeom prst="rect">
            <a:avLst/>
          </a:prstGeom>
          <a:noFill/>
        </p:spPr>
        <p:txBody>
          <a:bodyPr wrap="square" rtlCol="0">
            <a:spAutoFit/>
          </a:bodyPr>
          <a:lstStyle/>
          <a:p>
            <a:pPr>
              <a:defRPr/>
            </a:pPr>
            <a:r>
              <a:rPr lang="tr-TR" sz="5400" b="1" dirty="0">
                <a:solidFill>
                  <a:schemeClr val="bg1"/>
                </a:solidFill>
                <a:cs typeface="Times New Roman" panose="02020603050405020304" pitchFamily="18" charset="0"/>
              </a:rPr>
              <a:t>Travma Sonrası</a:t>
            </a:r>
          </a:p>
        </p:txBody>
      </p:sp>
    </p:spTree>
    <p:extLst>
      <p:ext uri="{BB962C8B-B14F-4D97-AF65-F5344CB8AC3E}">
        <p14:creationId xmlns:p14="http://schemas.microsoft.com/office/powerpoint/2010/main" val="14073300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 xmlns:a16="http://schemas.microsoft.com/office/drawing/2014/main" id="{60E2B276-9CD7-1D48-980A-B56D6D37E891}"/>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PSİKOEĞİTİM PROGRAMI</a:t>
            </a:r>
            <a:endParaRPr lang="tr-TR" sz="6000" b="1" dirty="0">
              <a:solidFill>
                <a:schemeClr val="bg1"/>
              </a:solidFill>
              <a:cs typeface="Times New Roman" panose="02020603050405020304" pitchFamily="18" charset="0"/>
            </a:endParaRPr>
          </a:p>
        </p:txBody>
      </p:sp>
      <p:sp>
        <p:nvSpPr>
          <p:cNvPr id="6" name="İçerik Yer Tutucusu 2">
            <a:extLst>
              <a:ext uri="{FF2B5EF4-FFF2-40B4-BE49-F238E27FC236}">
                <a16:creationId xmlns="" xmlns:a16="http://schemas.microsoft.com/office/drawing/2014/main" id="{BC3E715D-AEDC-194B-AFDA-9E4B10AC0A43}"/>
              </a:ext>
            </a:extLst>
          </p:cNvPr>
          <p:cNvSpPr>
            <a:spLocks noGrp="1"/>
          </p:cNvSpPr>
          <p:nvPr>
            <p:ph idx="1"/>
          </p:nvPr>
        </p:nvSpPr>
        <p:spPr>
          <a:xfrm>
            <a:off x="2307771" y="2834641"/>
            <a:ext cx="12684135" cy="8481059"/>
          </a:xfrm>
        </p:spPr>
        <p:txBody>
          <a:bodyPr>
            <a:noAutofit/>
          </a:bodyPr>
          <a:lstStyle/>
          <a:p>
            <a:pPr>
              <a:lnSpc>
                <a:spcPct val="100000"/>
              </a:lnSpc>
              <a:buClr>
                <a:srgbClr val="FF0000"/>
              </a:buClr>
            </a:pPr>
            <a:r>
              <a:rPr lang="tr-TR" sz="4800" dirty="0"/>
              <a:t>Bu program salgın hastalıklar sonrası çocukların ve yetişkinlerin tepkilerini normalleştirmek ve zorlayıcı yaşantıların etkileri konusunda çocukların iletişim becerilerini güçlendirmek amacıyla öğrencilerin gelişimsel ihtiyaçları doğrultusunda  oluşturulmuştur. </a:t>
            </a:r>
          </a:p>
        </p:txBody>
      </p:sp>
    </p:spTree>
    <p:extLst>
      <p:ext uri="{BB962C8B-B14F-4D97-AF65-F5344CB8AC3E}">
        <p14:creationId xmlns:p14="http://schemas.microsoft.com/office/powerpoint/2010/main" val="21603105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FA97B56C-A596-274D-83D8-44F26E1A0FA1}"/>
              </a:ext>
            </a:extLst>
          </p:cNvPr>
          <p:cNvSpPr txBox="1">
            <a:spLocks/>
          </p:cNvSpPr>
          <p:nvPr/>
        </p:nvSpPr>
        <p:spPr>
          <a:xfrm>
            <a:off x="8932530" y="2997262"/>
            <a:ext cx="6782390" cy="19121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5400" b="1" dirty="0">
                <a:solidFill>
                  <a:srgbClr val="0070C0"/>
                </a:solidFill>
                <a:cs typeface="Times New Roman" panose="02020603050405020304" pitchFamily="18" charset="0"/>
              </a:rPr>
              <a:t>Gösterilen Tepkiler</a:t>
            </a:r>
          </a:p>
        </p:txBody>
      </p:sp>
      <p:sp>
        <p:nvSpPr>
          <p:cNvPr id="7" name="2 İçerik Yer Tutucusu">
            <a:extLst>
              <a:ext uri="{FF2B5EF4-FFF2-40B4-BE49-F238E27FC236}">
                <a16:creationId xmlns="" xmlns:a16="http://schemas.microsoft.com/office/drawing/2014/main" id="{ABBF1F8C-6BD9-2142-BD4D-23D31120B1FD}"/>
              </a:ext>
            </a:extLst>
          </p:cNvPr>
          <p:cNvSpPr txBox="1">
            <a:spLocks/>
          </p:cNvSpPr>
          <p:nvPr/>
        </p:nvSpPr>
        <p:spPr>
          <a:xfrm>
            <a:off x="8560391" y="7585450"/>
            <a:ext cx="7526669" cy="2844457"/>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10800" b="1" dirty="0">
                <a:solidFill>
                  <a:srgbClr val="FF0000"/>
                </a:solidFill>
                <a:effectLst>
                  <a:outerShdw blurRad="38100" dist="38100" dir="2700000" algn="tl">
                    <a:srgbClr val="FFFFFF"/>
                  </a:outerShdw>
                </a:effectLst>
                <a:cs typeface="Times New Roman" panose="02020603050405020304" pitchFamily="18" charset="0"/>
              </a:rPr>
              <a:t>NORMAL</a:t>
            </a:r>
            <a:r>
              <a:rPr lang="tr-TR" sz="9600" b="1" dirty="0">
                <a:solidFill>
                  <a:srgbClr val="FF0000"/>
                </a:solidFill>
                <a:effectLst>
                  <a:outerShdw blurRad="38100" dist="38100" dir="2700000" algn="tl">
                    <a:srgbClr val="FFFFFF"/>
                  </a:outerShdw>
                </a:effectLst>
                <a:cs typeface="Times New Roman" panose="02020603050405020304" pitchFamily="18" charset="0"/>
              </a:rPr>
              <a:t> </a:t>
            </a:r>
          </a:p>
          <a:p>
            <a:pPr algn="ctr">
              <a:buFont typeface="Arial" pitchFamily="34" charset="0"/>
              <a:buNone/>
              <a:defRPr/>
            </a:pPr>
            <a:r>
              <a:rPr lang="tr-TR" sz="9600" b="1" dirty="0">
                <a:solidFill>
                  <a:srgbClr val="FF0000"/>
                </a:solidFill>
                <a:effectLst>
                  <a:outerShdw blurRad="38100" dist="38100" dir="2700000" algn="tl">
                    <a:srgbClr val="FFFFFF"/>
                  </a:outerShdw>
                </a:effectLst>
                <a:cs typeface="Times New Roman" panose="02020603050405020304" pitchFamily="18" charset="0"/>
              </a:rPr>
              <a:t>TEPKİLERDİR !</a:t>
            </a:r>
          </a:p>
          <a:p>
            <a:endParaRPr lang="tr-TR" b="1" dirty="0">
              <a:solidFill>
                <a:srgbClr val="FF0000"/>
              </a:solidFill>
              <a:cs typeface="Times New Roman" panose="02020603050405020304" pitchFamily="18" charset="0"/>
            </a:endParaRPr>
          </a:p>
        </p:txBody>
      </p:sp>
      <p:sp>
        <p:nvSpPr>
          <p:cNvPr id="8" name="2 İçerik Yer Tutucusu">
            <a:extLst>
              <a:ext uri="{FF2B5EF4-FFF2-40B4-BE49-F238E27FC236}">
                <a16:creationId xmlns="" xmlns:a16="http://schemas.microsoft.com/office/drawing/2014/main" id="{A9BBDD59-A177-5847-BC41-A8C016C7AB8A}"/>
              </a:ext>
            </a:extLst>
          </p:cNvPr>
          <p:cNvSpPr txBox="1">
            <a:spLocks/>
          </p:cNvSpPr>
          <p:nvPr/>
        </p:nvSpPr>
        <p:spPr>
          <a:xfrm>
            <a:off x="8932530" y="4703446"/>
            <a:ext cx="6782390" cy="229762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buFont typeface="Arial" pitchFamily="34" charset="0"/>
              <a:buNone/>
              <a:defRPr/>
            </a:pPr>
            <a:r>
              <a:rPr lang="tr-TR" sz="6600" b="1" dirty="0">
                <a:cs typeface="Times New Roman" panose="02020603050405020304" pitchFamily="18" charset="0"/>
              </a:rPr>
              <a:t>OLAĞANDIŞI BİR </a:t>
            </a:r>
          </a:p>
          <a:p>
            <a:pPr algn="ctr">
              <a:buFont typeface="Arial" pitchFamily="34" charset="0"/>
              <a:buNone/>
              <a:defRPr/>
            </a:pPr>
            <a:r>
              <a:rPr lang="tr-TR" sz="6600" b="1" dirty="0">
                <a:cs typeface="Times New Roman" panose="02020603050405020304" pitchFamily="18" charset="0"/>
              </a:rPr>
              <a:t>OLAYA VERİLEN</a:t>
            </a:r>
            <a:endParaRPr lang="tr-TR" b="1" dirty="0">
              <a:cs typeface="Times New Roman" panose="02020603050405020304" pitchFamily="18" charset="0"/>
            </a:endParaRPr>
          </a:p>
        </p:txBody>
      </p:sp>
    </p:spTree>
    <p:extLst>
      <p:ext uri="{BB962C8B-B14F-4D97-AF65-F5344CB8AC3E}">
        <p14:creationId xmlns:p14="http://schemas.microsoft.com/office/powerpoint/2010/main" val="827521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2" y="2203450"/>
            <a:ext cx="19315998" cy="9607550"/>
          </a:xfrm>
        </p:spPr>
        <p:txBody>
          <a:bodyPr>
            <a:noAutofit/>
          </a:bodyPr>
          <a:lstStyle/>
          <a:p>
            <a:pPr marL="0" indent="0" algn="just">
              <a:lnSpc>
                <a:spcPct val="150000"/>
              </a:lnSpc>
              <a:buClr>
                <a:schemeClr val="tx2">
                  <a:lumMod val="60000"/>
                  <a:lumOff val="40000"/>
                </a:schemeClr>
              </a:buClr>
              <a:buNone/>
              <a:defRPr sz="3800"/>
            </a:pPr>
            <a:r>
              <a:rPr lang="tr-TR" sz="4800" dirty="0">
                <a:cs typeface="Times New Roman" panose="02020603050405020304" pitchFamily="18" charset="0"/>
              </a:rPr>
              <a:t>	Salgın hastalık karşısında insanlar, kendilerini güvende hissetmek ve her şeyin kontrol altında olduğunu bilmek ister.  Bu dönemde kendimize ve sevdiklerimize iyi gelen etkinliklere odaklanmak psikolojik sağlamlığımızın güçlenmesine yardımcı olacaktır.</a:t>
            </a: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Tree>
    <p:extLst>
      <p:ext uri="{BB962C8B-B14F-4D97-AF65-F5344CB8AC3E}">
        <p14:creationId xmlns:p14="http://schemas.microsoft.com/office/powerpoint/2010/main" val="2362294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7" name="Alternatif İşlem 6">
            <a:extLst>
              <a:ext uri="{FF2B5EF4-FFF2-40B4-BE49-F238E27FC236}">
                <a16:creationId xmlns="" xmlns:a16="http://schemas.microsoft.com/office/drawing/2014/main" id="{9EC925D6-1CF8-2741-99AB-CFFC0FE0FEDF}"/>
              </a:ext>
            </a:extLst>
          </p:cNvPr>
          <p:cNvSpPr/>
          <p:nvPr/>
        </p:nvSpPr>
        <p:spPr>
          <a:xfrm>
            <a:off x="1867677" y="2402959"/>
            <a:ext cx="8318314" cy="95693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867678" y="2203450"/>
            <a:ext cx="20155744"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cs typeface="Times New Roman" panose="02020603050405020304" pitchFamily="18" charset="0"/>
              </a:rPr>
              <a:t>	</a:t>
            </a:r>
            <a:r>
              <a:rPr lang="tr-TR" sz="4800" b="1" dirty="0">
                <a:solidFill>
                  <a:schemeClr val="bg1"/>
                </a:solidFill>
                <a:cs typeface="Times New Roman" panose="02020603050405020304" pitchFamily="18" charset="0"/>
              </a:rPr>
              <a:t>SAĞLIĞINIZI İHMAL ETMEYİN</a:t>
            </a:r>
          </a:p>
          <a:p>
            <a:pPr algn="just">
              <a:lnSpc>
                <a:spcPct val="150000"/>
              </a:lnSpc>
              <a:buClr>
                <a:srgbClr val="FF0000"/>
              </a:buClr>
            </a:pPr>
            <a:r>
              <a:rPr lang="tr-TR" sz="4800" dirty="0">
                <a:cs typeface="Times New Roman" panose="02020603050405020304" pitchFamily="18" charset="0"/>
              </a:rPr>
              <a:t>Kendinize bakmayı ihmal etmeyin. Düzenli beslenmeye (mümkün olduğunca) ve yeterince dinlenmeye (uyuyamasanız bile) özen gösterin. Mümkünse spor yapın. Unutmayın ki fiziksel sağlık ve ruh sağlığı birbiriyle yakından ilişkilidir. Fiziksel sağlığınıza dikkat etmek ruh sağlığınızı da korur. Bu nedenle, normal zamanda aldığınızdan daha fazla çay, kahve, asitli içecekler, şeker ve nikotin tüketmeyin; çünkü bunlar bedeninizde var olan stresi, gerilimi ve kaygıyı artırır.</a:t>
            </a:r>
          </a:p>
        </p:txBody>
      </p:sp>
    </p:spTree>
    <p:extLst>
      <p:ext uri="{BB962C8B-B14F-4D97-AF65-F5344CB8AC3E}">
        <p14:creationId xmlns:p14="http://schemas.microsoft.com/office/powerpoint/2010/main" val="20271475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 xmlns:a16="http://schemas.microsoft.com/office/drawing/2014/main" id="{174C033F-1FF3-E346-AB27-5102E82F862D}"/>
              </a:ext>
            </a:extLst>
          </p:cNvPr>
          <p:cNvSpPr/>
          <p:nvPr/>
        </p:nvSpPr>
        <p:spPr>
          <a:xfrm>
            <a:off x="1676291" y="2381693"/>
            <a:ext cx="7446443" cy="97819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974002" y="2203450"/>
            <a:ext cx="20068875"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KENDİNİZE ZAMAN VERİN</a:t>
            </a:r>
          </a:p>
          <a:p>
            <a:pPr algn="just">
              <a:lnSpc>
                <a:spcPct val="150000"/>
              </a:lnSpc>
              <a:buClr>
                <a:srgbClr val="FF0000"/>
              </a:buClr>
            </a:pPr>
            <a:r>
              <a:rPr lang="tr-TR" sz="4800" dirty="0">
                <a:cs typeface="Times New Roman" panose="02020603050405020304" pitchFamily="18" charset="0"/>
              </a:rPr>
              <a:t>Stresli bir dönemden geçebilirsiniz ve bu süreçte yaşadıklarınıza yönelik yoğun duygusal tepkileriniz olabilir. Çevrenizde olup bitenleri anlamak için kendinize zaman verin. Duygularınızı bastırmayın, aynı zamanda güçlü yanlarınızı da hatırlayın. Unutmayın ki zor şeyler yaşasanız da bunların üstesinden gelebilir ve çözüm bulabilirsiniz.</a:t>
            </a:r>
          </a:p>
        </p:txBody>
      </p:sp>
    </p:spTree>
    <p:extLst>
      <p:ext uri="{BB962C8B-B14F-4D97-AF65-F5344CB8AC3E}">
        <p14:creationId xmlns:p14="http://schemas.microsoft.com/office/powerpoint/2010/main" val="41874688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 xmlns:a16="http://schemas.microsoft.com/office/drawing/2014/main" id="{830A84E1-2735-474A-BCE1-C6B220ADA8A2}"/>
              </a:ext>
            </a:extLst>
          </p:cNvPr>
          <p:cNvSpPr/>
          <p:nvPr/>
        </p:nvSpPr>
        <p:spPr>
          <a:xfrm>
            <a:off x="1397313" y="2381693"/>
            <a:ext cx="12892845" cy="999460"/>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980238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GÜNLÜK YAŞANTINIZA DEVAM ETMEYE ÇALIŞIN</a:t>
            </a:r>
          </a:p>
          <a:p>
            <a:pPr algn="just">
              <a:lnSpc>
                <a:spcPct val="150000"/>
              </a:lnSpc>
              <a:buClr>
                <a:srgbClr val="FF0000"/>
              </a:buClr>
            </a:pPr>
            <a:r>
              <a:rPr lang="tr-TR" sz="4800" dirty="0">
                <a:cs typeface="Times New Roman" panose="02020603050405020304" pitchFamily="18" charset="0"/>
              </a:rPr>
              <a:t>Günlük rutin işlerinizde yaşadığınız değişikliklerden sonra günlük işlerinize dönebilmek için (çok acele etmeden) çaba harcamalısınız. Eskisi gibi aynı saatlerde yemeğinizi yemek ya da uyumak, çocukların okula gitmesini sağlamak ve işe gitmek gibi. Günlük rutinlerinizin devam etmesi normalleşme sürecinize katkı sağlayacaktır.</a:t>
            </a:r>
          </a:p>
        </p:txBody>
      </p:sp>
    </p:spTree>
    <p:extLst>
      <p:ext uri="{BB962C8B-B14F-4D97-AF65-F5344CB8AC3E}">
        <p14:creationId xmlns:p14="http://schemas.microsoft.com/office/powerpoint/2010/main" val="131485022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 xmlns:a16="http://schemas.microsoft.com/office/drawing/2014/main" id="{6B65137D-4647-C342-AA1E-88B9D92E98DD}"/>
              </a:ext>
            </a:extLst>
          </p:cNvPr>
          <p:cNvSpPr/>
          <p:nvPr/>
        </p:nvSpPr>
        <p:spPr>
          <a:xfrm>
            <a:off x="1397313" y="2381693"/>
            <a:ext cx="12956640" cy="935665"/>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9977479"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cs typeface="Times New Roman" panose="02020603050405020304" pitchFamily="18" charset="0"/>
              </a:rPr>
              <a:t>AİLENİZ VE ARKADAŞLARINIZLA ZAMAN GEÇİRİN</a:t>
            </a:r>
          </a:p>
          <a:p>
            <a:pPr algn="just">
              <a:lnSpc>
                <a:spcPct val="150000"/>
              </a:lnSpc>
              <a:buClr>
                <a:srgbClr val="FF0000"/>
              </a:buClr>
            </a:pPr>
            <a:r>
              <a:rPr lang="tr-TR" sz="4800" dirty="0">
                <a:cs typeface="Times New Roman" panose="02020603050405020304" pitchFamily="18" charset="0"/>
              </a:rPr>
              <a:t>Yakınlarınızla, arkadaşlarınızla ya da sevdiklerinizle iletişim kurmak oldukça yararlı ve önemlidir. Zaman zaman içinizden gelmese bile onlarla yaşadıklarınız hakkında konuşun. Bazen yalnız kalmak istemeniz oldukça normaldir ancak kendinizi sevdiklerinizden uzaklaştırıp izole etmeyin.</a:t>
            </a:r>
          </a:p>
        </p:txBody>
      </p:sp>
    </p:spTree>
    <p:extLst>
      <p:ext uri="{BB962C8B-B14F-4D97-AF65-F5344CB8AC3E}">
        <p14:creationId xmlns:p14="http://schemas.microsoft.com/office/powerpoint/2010/main" val="41955845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 xmlns:a16="http://schemas.microsoft.com/office/drawing/2014/main" id="{AD76B4E8-0FE2-0C4F-8D1A-F0E56FE7DF44}"/>
              </a:ext>
            </a:extLst>
          </p:cNvPr>
          <p:cNvSpPr/>
          <p:nvPr/>
        </p:nvSpPr>
        <p:spPr>
          <a:xfrm>
            <a:off x="1676291" y="2381693"/>
            <a:ext cx="11036100" cy="956929"/>
          </a:xfrm>
          <a:prstGeom prst="flowChartAlternateProcess">
            <a:avLst/>
          </a:prstGeom>
          <a:gradFill flip="none" rotWithShape="1">
            <a:gsLst>
              <a:gs pos="0">
                <a:schemeClr val="accent4">
                  <a:lumMod val="50000"/>
                  <a:shade val="30000"/>
                  <a:satMod val="115000"/>
                </a:schemeClr>
              </a:gs>
              <a:gs pos="50000">
                <a:schemeClr val="accent4">
                  <a:lumMod val="50000"/>
                  <a:shade val="67500"/>
                  <a:satMod val="115000"/>
                </a:schemeClr>
              </a:gs>
              <a:gs pos="100000">
                <a:schemeClr val="accent4">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85572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t>	</a:t>
            </a:r>
            <a:r>
              <a:rPr lang="tr-TR" sz="4800" b="1" dirty="0">
                <a:solidFill>
                  <a:schemeClr val="bg1"/>
                </a:solidFill>
              </a:rPr>
              <a:t>DUYGU VE DÜŞÜNCELERİNİZİ PAYLAŞIN</a:t>
            </a:r>
          </a:p>
          <a:p>
            <a:pPr algn="just">
              <a:lnSpc>
                <a:spcPct val="150000"/>
              </a:lnSpc>
              <a:buClr>
                <a:srgbClr val="FF0000"/>
              </a:buClr>
            </a:pPr>
            <a:r>
              <a:rPr lang="tr-TR" sz="4800" dirty="0"/>
              <a:t>Sizi anlayabildiğini düşündüğünüz diğer insanlara yaşadıklarınızı anlatın. Yaşadıklarınız hakkında konuşurken, olaylarla birlikte, izlenimlerinizden, düşüncelerinizden ve duygularınızdan da bahsedin. Birileriyle konuşmak, toparlanmaya ve olup biteni daha iyi anlamanıza yardımcı olur.</a:t>
            </a:r>
          </a:p>
        </p:txBody>
      </p:sp>
    </p:spTree>
    <p:extLst>
      <p:ext uri="{BB962C8B-B14F-4D97-AF65-F5344CB8AC3E}">
        <p14:creationId xmlns:p14="http://schemas.microsoft.com/office/powerpoint/2010/main" val="5458649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 xmlns:a16="http://schemas.microsoft.com/office/drawing/2014/main" id="{4F61189D-0F69-594E-888E-0FA62467517E}"/>
              </a:ext>
            </a:extLst>
          </p:cNvPr>
          <p:cNvSpPr/>
          <p:nvPr/>
        </p:nvSpPr>
        <p:spPr>
          <a:xfrm>
            <a:off x="1676291" y="2381693"/>
            <a:ext cx="10300120" cy="97819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3655858"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800" b="1" dirty="0"/>
              <a:t>	</a:t>
            </a:r>
            <a:r>
              <a:rPr lang="tr-TR" sz="4800" b="1" dirty="0">
                <a:solidFill>
                  <a:schemeClr val="bg1"/>
                </a:solidFill>
              </a:rPr>
              <a:t>YAŞADIKLARINIZI YAZMAYI DENEYİN</a:t>
            </a:r>
          </a:p>
          <a:p>
            <a:pPr algn="just">
              <a:lnSpc>
                <a:spcPct val="150000"/>
              </a:lnSpc>
              <a:buClr>
                <a:srgbClr val="FF0000"/>
              </a:buClr>
            </a:pPr>
            <a:r>
              <a:rPr lang="tr-TR" sz="4800" dirty="0"/>
              <a:t>Şayet yaşadıklarınızı birileriyle konuşmaya hazır değilseniz, bunları kaleme almanın da oldukça yararlı olduğu bilinmektedir. Yaşadıklarınızı yazarken sadece olayları değil, duygu ve düşüncelerinizi de yazmak size iyi gelecektir.</a:t>
            </a:r>
          </a:p>
        </p:txBody>
      </p:sp>
    </p:spTree>
    <p:extLst>
      <p:ext uri="{BB962C8B-B14F-4D97-AF65-F5344CB8AC3E}">
        <p14:creationId xmlns:p14="http://schemas.microsoft.com/office/powerpoint/2010/main" val="13088887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 xmlns:a16="http://schemas.microsoft.com/office/drawing/2014/main" id="{66A029CB-B2F4-134B-A6E9-D3A6CCFEA93A}"/>
              </a:ext>
            </a:extLst>
          </p:cNvPr>
          <p:cNvSpPr/>
          <p:nvPr/>
        </p:nvSpPr>
        <p:spPr>
          <a:xfrm>
            <a:off x="1397314" y="2381694"/>
            <a:ext cx="7151263" cy="999460"/>
          </a:xfrm>
          <a:prstGeom prst="flowChartAlternateProcess">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6728441"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ANİ KARARLAR ALMAYIN</a:t>
            </a:r>
          </a:p>
          <a:p>
            <a:pPr algn="just">
              <a:lnSpc>
                <a:spcPct val="150000"/>
              </a:lnSpc>
              <a:buClr>
                <a:srgbClr val="FF0000"/>
              </a:buClr>
            </a:pPr>
            <a:r>
              <a:rPr lang="tr-TR" sz="4800" dirty="0"/>
              <a:t>Dünyaya, yaşama, geleceğe, amaçlarımıza ve ilişkilerimize yönelik duygu ve düşüncelerimiz sarsılmış olabilir. Bu yüzden, yaşamınızı bütünüyle değiştirecek ani kararlar vermeyin. Yaşadıklarınızı değerlendirirken sabırlı olun. Yaşamınızla ilgili ani bir karar vermeden önce mutlaka sevdiğiniz ve güvendiğiniz insanlarla konuşarak yaşadıklarınızı yeniden değerlendirmeye çalışın.</a:t>
            </a:r>
          </a:p>
        </p:txBody>
      </p:sp>
    </p:spTree>
    <p:extLst>
      <p:ext uri="{BB962C8B-B14F-4D97-AF65-F5344CB8AC3E}">
        <p14:creationId xmlns:p14="http://schemas.microsoft.com/office/powerpoint/2010/main" val="41496794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76200"/>
            <a:ext cx="11103428" cy="1569660"/>
          </a:xfrm>
          <a:prstGeom prst="rect">
            <a:avLst/>
          </a:prstGeom>
          <a:noFill/>
        </p:spPr>
        <p:txBody>
          <a:bodyPr wrap="square" rtlCol="0">
            <a:spAutoFit/>
          </a:bodyPr>
          <a:lstStyle/>
          <a:p>
            <a:r>
              <a:rPr lang="tr-TR" sz="4800" b="1" dirty="0">
                <a:solidFill>
                  <a:schemeClr val="bg1"/>
                </a:solidFill>
                <a:cs typeface="Times New Roman" panose="02020603050405020304" pitchFamily="18" charset="0"/>
              </a:rPr>
              <a:t>KENDİNİZE NASIL </a:t>
            </a:r>
          </a:p>
          <a:p>
            <a:r>
              <a:rPr lang="tr-TR" sz="4800" b="1" dirty="0">
                <a:solidFill>
                  <a:schemeClr val="bg1"/>
                </a:solidFill>
                <a:cs typeface="Times New Roman" panose="02020603050405020304" pitchFamily="18" charset="0"/>
              </a:rPr>
              <a:t>YARDIMCI OLABİLİRSİNİZ?</a:t>
            </a:r>
          </a:p>
        </p:txBody>
      </p:sp>
      <p:sp>
        <p:nvSpPr>
          <p:cNvPr id="6" name="Alternatif İşlem 5">
            <a:extLst>
              <a:ext uri="{FF2B5EF4-FFF2-40B4-BE49-F238E27FC236}">
                <a16:creationId xmlns="" xmlns:a16="http://schemas.microsoft.com/office/drawing/2014/main" id="{78758954-D59F-714E-95B4-599140B23D85}"/>
              </a:ext>
            </a:extLst>
          </p:cNvPr>
          <p:cNvSpPr/>
          <p:nvPr/>
        </p:nvSpPr>
        <p:spPr>
          <a:xfrm>
            <a:off x="1397313" y="2381693"/>
            <a:ext cx="8129459" cy="999459"/>
          </a:xfrm>
          <a:prstGeom prst="flowChartAlternateProcess">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900471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800" b="1" dirty="0">
                <a:solidFill>
                  <a:schemeClr val="bg1"/>
                </a:solidFill>
              </a:rPr>
              <a:t>MEDYAYI SAĞLIKLI KULLANIN</a:t>
            </a:r>
          </a:p>
          <a:p>
            <a:pPr algn="just">
              <a:lnSpc>
                <a:spcPct val="150000"/>
              </a:lnSpc>
              <a:buClr>
                <a:srgbClr val="FF0000"/>
              </a:buClr>
            </a:pPr>
            <a:r>
              <a:rPr lang="tr-TR" sz="4800" dirty="0"/>
              <a:t>Medya ya da sosyal medya üzerinden salgın hastalık sürecinde ne olup bittiğini öğrenmek istemeniz oldukça doğaldır. Ancak ilgili haberleri aşırı şekilde takip etmekten, sürekli tekrarlayan zorlayıcı görüntüleri izlemekten vb. kaçının. Salgın hastalıkla ilgili görüntü, resim, haber ve tartışmalara gereğinden fazla odaklanmak tepkilerinizin artmasına neden olabilir.</a:t>
            </a:r>
          </a:p>
        </p:txBody>
      </p:sp>
    </p:spTree>
    <p:extLst>
      <p:ext uri="{BB962C8B-B14F-4D97-AF65-F5344CB8AC3E}">
        <p14:creationId xmlns:p14="http://schemas.microsoft.com/office/powerpoint/2010/main" val="2012450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1" y="2838450"/>
            <a:ext cx="18780751" cy="8702676"/>
          </a:xfrm>
        </p:spPr>
        <p:txBody>
          <a:bodyPr>
            <a:normAutofit fontScale="77500" lnSpcReduction="20000"/>
          </a:bodyPr>
          <a:lstStyle/>
          <a:p>
            <a:pPr marL="457200" indent="-457200">
              <a:buClr>
                <a:srgbClr val="FF0000"/>
              </a:buClr>
              <a:buFont typeface="+mj-lt"/>
              <a:buAutoNum type="arabicPeriod"/>
            </a:pPr>
            <a:r>
              <a:rPr lang="tr-TR" sz="4800" dirty="0"/>
              <a:t>Giriş</a:t>
            </a:r>
          </a:p>
          <a:p>
            <a:pPr marL="457200" indent="-457200">
              <a:buClr>
                <a:srgbClr val="FF0000"/>
              </a:buClr>
              <a:buFont typeface="+mj-lt"/>
              <a:buAutoNum type="arabicPeriod"/>
            </a:pPr>
            <a:r>
              <a:rPr lang="tr-TR" sz="4800" dirty="0" smtClean="0"/>
              <a:t>Travma/Zorlayıcı </a:t>
            </a:r>
            <a:r>
              <a:rPr lang="tr-TR" sz="4800" dirty="0"/>
              <a:t>Yaşam Olayları</a:t>
            </a:r>
          </a:p>
          <a:p>
            <a:pPr marL="457200" indent="-457200">
              <a:buClr>
                <a:srgbClr val="FF0000"/>
              </a:buClr>
              <a:buFont typeface="+mj-lt"/>
              <a:buAutoNum type="arabicPeriod"/>
            </a:pPr>
            <a:r>
              <a:rPr lang="tr-TR" sz="4800" dirty="0" smtClean="0"/>
              <a:t>Zorlayıcı </a:t>
            </a:r>
            <a:r>
              <a:rPr lang="tr-TR" sz="4800" dirty="0"/>
              <a:t>Yaşam Olayları Sonrasında Görülebilecek Tepkiler</a:t>
            </a:r>
          </a:p>
          <a:p>
            <a:pPr marL="457200" indent="-457200">
              <a:buClr>
                <a:srgbClr val="FF0000"/>
              </a:buClr>
              <a:buFont typeface="+mj-lt"/>
              <a:buAutoNum type="arabicPeriod"/>
            </a:pPr>
            <a:r>
              <a:rPr lang="tr-TR" sz="4800" dirty="0"/>
              <a:t>Yaş Gruplarına Göre Çocuklarda Görülebilecek Tepkiler</a:t>
            </a:r>
          </a:p>
          <a:p>
            <a:pPr marL="457200" indent="-457200">
              <a:buClr>
                <a:srgbClr val="FF0000"/>
              </a:buClr>
              <a:buFont typeface="+mj-lt"/>
              <a:buAutoNum type="arabicPeriod"/>
            </a:pPr>
            <a:r>
              <a:rPr lang="tr-TR" sz="4800" dirty="0"/>
              <a:t>Kendimize Nasıl Yardımcı Olabiliriz?</a:t>
            </a:r>
          </a:p>
          <a:p>
            <a:pPr marL="457200" indent="-457200">
              <a:buClr>
                <a:srgbClr val="FF0000"/>
              </a:buClr>
              <a:buFont typeface="+mj-lt"/>
              <a:buAutoNum type="arabicPeriod"/>
            </a:pPr>
            <a:r>
              <a:rPr lang="tr-TR" sz="4800" dirty="0"/>
              <a:t>Çocuklara Nasıl Yardımcı Olabiliriz?</a:t>
            </a:r>
          </a:p>
          <a:p>
            <a:pPr marL="457200" indent="-457200">
              <a:buClr>
                <a:srgbClr val="FF0000"/>
              </a:buClr>
              <a:buFont typeface="+mj-lt"/>
              <a:buAutoNum type="arabicPeriod"/>
            </a:pPr>
            <a:r>
              <a:rPr lang="tr-TR" sz="4800" dirty="0"/>
              <a:t>Zorlayıcı Yaşam Olaylarında Okulların/Öğretmenlerin Rolü ve Önemi</a:t>
            </a:r>
          </a:p>
          <a:p>
            <a:pPr marL="457200" indent="-457200">
              <a:buClr>
                <a:srgbClr val="FF0000"/>
              </a:buClr>
              <a:buFont typeface="+mj-lt"/>
              <a:buAutoNum type="arabicPeriod"/>
            </a:pPr>
            <a:r>
              <a:rPr lang="tr-TR" sz="4800" dirty="0"/>
              <a:t>Ne Zaman Destek Almalıyız?</a:t>
            </a:r>
          </a:p>
          <a:p>
            <a:pPr marL="457200" indent="-457200">
              <a:buClr>
                <a:srgbClr val="FF0000"/>
              </a:buClr>
              <a:buFont typeface="+mj-lt"/>
              <a:buAutoNum type="arabicPeriod"/>
            </a:pPr>
            <a:r>
              <a:rPr lang="tr-TR" sz="4800" dirty="0"/>
              <a:t>Nerelerden Destek Alabiliriz?</a:t>
            </a:r>
          </a:p>
          <a:p>
            <a:pPr marL="457200" indent="-457200">
              <a:buClr>
                <a:srgbClr val="FF0000"/>
              </a:buClr>
              <a:buFont typeface="+mj-lt"/>
              <a:buAutoNum type="arabicPeriod"/>
            </a:pPr>
            <a:r>
              <a:rPr lang="tr-TR" sz="4800" dirty="0"/>
              <a:t>Psikoeğitim Programı Genel </a:t>
            </a:r>
            <a:r>
              <a:rPr lang="tr-TR" sz="4800" dirty="0" smtClean="0"/>
              <a:t>Amaçlar</a:t>
            </a:r>
            <a:endParaRPr lang="tr-TR" sz="4800" dirty="0"/>
          </a:p>
          <a:p>
            <a:pPr marL="457200" indent="-457200">
              <a:buClr>
                <a:srgbClr val="FF0000"/>
              </a:buClr>
              <a:buFont typeface="+mj-lt"/>
              <a:buAutoNum type="arabicPeriod"/>
            </a:pPr>
            <a:r>
              <a:rPr lang="tr-TR" sz="4800" dirty="0"/>
              <a:t>Psikoeğitim Programı Uygulama </a:t>
            </a:r>
            <a:r>
              <a:rPr lang="tr-TR" sz="4800" dirty="0" smtClean="0"/>
              <a:t>Esasları</a:t>
            </a:r>
            <a:endParaRPr lang="tr-TR" sz="4800" dirty="0"/>
          </a:p>
          <a:p>
            <a:pPr marL="457200" indent="-457200">
              <a:buClr>
                <a:srgbClr val="FF0000"/>
              </a:buClr>
              <a:buFont typeface="+mj-lt"/>
              <a:buAutoNum type="arabicPeriod"/>
            </a:pPr>
            <a:r>
              <a:rPr lang="tr-TR" sz="4800" dirty="0"/>
              <a:t>Etkinlikler Uygulanırken Dikkat Edilecek </a:t>
            </a:r>
            <a:r>
              <a:rPr lang="tr-TR" sz="4800" dirty="0" smtClean="0"/>
              <a:t>Hususlar</a:t>
            </a:r>
            <a:endParaRPr lang="tr-TR" sz="4800" dirty="0"/>
          </a:p>
          <a:p>
            <a:pPr marL="457200" indent="-457200">
              <a:buClr>
                <a:srgbClr val="FF0000"/>
              </a:buClr>
              <a:buFont typeface="+mj-lt"/>
              <a:buAutoNum type="arabicPeriod"/>
            </a:pPr>
            <a:r>
              <a:rPr lang="tr-TR" sz="4800" dirty="0"/>
              <a:t>Özel Eğitim İhtiyacı Olan Öğrenciler İçin Ek Bilgi ve </a:t>
            </a:r>
            <a:r>
              <a:rPr lang="tr-TR" sz="4800" dirty="0" smtClean="0"/>
              <a:t>Uyarılar</a:t>
            </a:r>
            <a:endParaRPr lang="tr-TR" sz="4800" dirty="0"/>
          </a:p>
          <a:p>
            <a:pPr marL="457200" indent="-457200">
              <a:buClr>
                <a:srgbClr val="FF0000"/>
              </a:buClr>
              <a:buFont typeface="+mj-lt"/>
              <a:buAutoNum type="arabicPeriod"/>
            </a:pPr>
            <a:endParaRPr lang="tr-TR" sz="4800" dirty="0"/>
          </a:p>
        </p:txBody>
      </p:sp>
      <p:sp>
        <p:nvSpPr>
          <p:cNvPr id="4" name="TextBox 6">
            <a:extLst>
              <a:ext uri="{FF2B5EF4-FFF2-40B4-BE49-F238E27FC236}">
                <a16:creationId xmlns="" xmlns:a16="http://schemas.microsoft.com/office/drawing/2014/main" id="{F17277F8-69C7-F049-9DFD-12282B1AE89C}"/>
              </a:ext>
            </a:extLst>
          </p:cNvPr>
          <p:cNvSpPr txBox="1"/>
          <p:nvPr/>
        </p:nvSpPr>
        <p:spPr>
          <a:xfrm>
            <a:off x="674915" y="303515"/>
            <a:ext cx="11103428" cy="1015663"/>
          </a:xfrm>
          <a:prstGeom prst="rect">
            <a:avLst/>
          </a:prstGeom>
          <a:noFill/>
        </p:spPr>
        <p:txBody>
          <a:bodyPr wrap="square" rtlCol="0">
            <a:spAutoFit/>
          </a:bodyPr>
          <a:lstStyle/>
          <a:p>
            <a:r>
              <a:rPr lang="tr-TR" sz="6000" dirty="0">
                <a:solidFill>
                  <a:schemeClr val="bg1"/>
                </a:solidFill>
              </a:rPr>
              <a:t>SUNUM İÇERİĞİ</a:t>
            </a:r>
          </a:p>
        </p:txBody>
      </p:sp>
    </p:spTree>
    <p:extLst>
      <p:ext uri="{BB962C8B-B14F-4D97-AF65-F5344CB8AC3E}">
        <p14:creationId xmlns:p14="http://schemas.microsoft.com/office/powerpoint/2010/main" val="38228021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896580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pPr>
            <a:r>
              <a:rPr lang="tr-TR" sz="4800" dirty="0"/>
              <a:t>Zamanla </a:t>
            </a:r>
            <a:r>
              <a:rPr lang="tr-TR" sz="4800" i="1" dirty="0"/>
              <a:t>bu tepkilerin yoğunluğunun azalması </a:t>
            </a:r>
            <a:r>
              <a:rPr lang="tr-TR" sz="4800" dirty="0"/>
              <a:t>beklenir. </a:t>
            </a:r>
            <a:endParaRPr lang="tr-TR" sz="9600" dirty="0"/>
          </a:p>
          <a:p>
            <a:pPr algn="just">
              <a:lnSpc>
                <a:spcPct val="150000"/>
              </a:lnSpc>
              <a:buClr>
                <a:srgbClr val="FF0000"/>
              </a:buClr>
            </a:pPr>
            <a:r>
              <a:rPr lang="tr-TR" sz="4800" dirty="0"/>
              <a:t>Ancak yaklaşık bir ay geçmesine rağmen bu tepkilerde herhangi bir azalma olmuyorsa ya da bu davranışların sıklığı ve şiddeti giderek artıyorsa zaman kaybetmeden mutlaka rehberlik ve psikolojik danışma servisine, rehberlik ve araştırma merkezine ya da bir ruh sağlığı uzmanına başvurun.</a:t>
            </a:r>
          </a:p>
        </p:txBody>
      </p:sp>
    </p:spTree>
    <p:extLst>
      <p:ext uri="{BB962C8B-B14F-4D97-AF65-F5344CB8AC3E}">
        <p14:creationId xmlns:p14="http://schemas.microsoft.com/office/powerpoint/2010/main" val="37056066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406400"/>
            <a:ext cx="11103428" cy="830997"/>
          </a:xfrm>
          <a:prstGeom prst="rect">
            <a:avLst/>
          </a:prstGeom>
          <a:noFill/>
        </p:spPr>
        <p:txBody>
          <a:bodyPr wrap="square" rtlCol="0">
            <a:spAutoFit/>
          </a:bodyPr>
          <a:lstStyle/>
          <a:p>
            <a:r>
              <a:rPr lang="tr-TR" sz="4800" b="1" dirty="0">
                <a:solidFill>
                  <a:schemeClr val="bg1"/>
                </a:solidFill>
              </a:rPr>
              <a:t>NE ZAMAN DESTEK ALMALIYIM?</a:t>
            </a:r>
            <a:endParaRPr lang="tr-TR" sz="4800" b="1" dirty="0">
              <a:solidFill>
                <a:schemeClr val="bg1"/>
              </a:solidFill>
              <a:cs typeface="Times New Roman" panose="02020603050405020304" pitchFamily="18" charset="0"/>
            </a:endParaRPr>
          </a:p>
        </p:txBody>
      </p:sp>
      <p:sp>
        <p:nvSpPr>
          <p:cNvPr id="6" name="Alternatif İşlem 5">
            <a:extLst>
              <a:ext uri="{FF2B5EF4-FFF2-40B4-BE49-F238E27FC236}">
                <a16:creationId xmlns="" xmlns:a16="http://schemas.microsoft.com/office/drawing/2014/main" id="{B810AA6A-02BD-604B-86E6-AFCE48A054F2}"/>
              </a:ext>
            </a:extLst>
          </p:cNvPr>
          <p:cNvSpPr/>
          <p:nvPr/>
        </p:nvSpPr>
        <p:spPr>
          <a:xfrm>
            <a:off x="3416728" y="10781414"/>
            <a:ext cx="16146408" cy="850605"/>
          </a:xfrm>
          <a:prstGeom prst="flowChartAlternateProcess">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676291" y="2203450"/>
            <a:ext cx="19627283" cy="91249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None/>
            </a:pPr>
            <a:r>
              <a:rPr lang="tr-TR" sz="4400" dirty="0"/>
              <a:t>Bu süreçte yaşadığınız yoğun stres ve kaygı ile başa çıkamadığınızı düşünüyorsanız psikolojik yardım almak uygun bir yaklaşım olacaktır. </a:t>
            </a:r>
          </a:p>
          <a:p>
            <a:pPr marL="0" indent="0">
              <a:buNone/>
            </a:pPr>
            <a:r>
              <a:rPr lang="tr-TR" sz="4400" dirty="0"/>
              <a:t>Özellikle; </a:t>
            </a:r>
          </a:p>
          <a:p>
            <a:r>
              <a:rPr lang="tr-TR" sz="4400" dirty="0"/>
              <a:t>Duygusal, fiziksel, bilişsel tepkilerinizde zamanla herhangi bir azalma olmuyorsa, </a:t>
            </a:r>
          </a:p>
          <a:p>
            <a:r>
              <a:rPr lang="tr-TR" sz="4400" dirty="0"/>
              <a:t>Bu tepkilerin sıklığı ve yoğunluğu giderek artıyorsa, </a:t>
            </a:r>
          </a:p>
          <a:p>
            <a:r>
              <a:rPr lang="tr-TR" sz="4400" dirty="0"/>
              <a:t>Bu tepkiler sizin günlük hayatınızı (ailenizi, işinizi ve arkadaşlık ilişkilerinizi ) ciddi şekilde olumsuz etkiliyorsa, </a:t>
            </a:r>
          </a:p>
          <a:p>
            <a:r>
              <a:rPr lang="tr-TR" sz="4400" dirty="0"/>
              <a:t>Bir nedeni olmaksızın, çok yoğun korku ve endişe yaşıyorsanız,</a:t>
            </a:r>
          </a:p>
          <a:p>
            <a:r>
              <a:rPr lang="tr-TR" sz="4400" dirty="0"/>
              <a:t>Aşırı kaygı ve panik belirtileri gösteriyorsanız (nefessiz kalma, sürekli titreme ve baş dönmesi, kalp atışının sürekli hızlanması, yüksek tansiyon, aşırı irkilme tepkileri vb.), </a:t>
            </a:r>
          </a:p>
          <a:p>
            <a:r>
              <a:rPr lang="tr-TR" sz="4400" dirty="0"/>
              <a:t>Geleceğe ve sevdiklerinize dair yoğun endişe ve umutsuzluk </a:t>
            </a:r>
            <a:r>
              <a:rPr lang="tr-TR" sz="4400" dirty="0" smtClean="0"/>
              <a:t>hissediyorsanız </a:t>
            </a:r>
            <a:endParaRPr lang="tr-TR" sz="4400" dirty="0"/>
          </a:p>
          <a:p>
            <a:pPr marL="0" indent="0" algn="ctr">
              <a:buClr>
                <a:srgbClr val="FF0000"/>
              </a:buClr>
              <a:buNone/>
            </a:pPr>
            <a:r>
              <a:rPr lang="tr-TR" sz="4400" b="1" dirty="0">
                <a:solidFill>
                  <a:srgbClr val="FFFF00"/>
                </a:solidFill>
              </a:rPr>
              <a:t>HİÇ ZAMAN KAYBETMEDEN MUTLAKA BİR UZMANA BAŞVURUN.</a:t>
            </a:r>
          </a:p>
        </p:txBody>
      </p:sp>
    </p:spTree>
    <p:extLst>
      <p:ext uri="{BB962C8B-B14F-4D97-AF65-F5344CB8AC3E}">
        <p14:creationId xmlns:p14="http://schemas.microsoft.com/office/powerpoint/2010/main" val="10721333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İçerik Yer Tutucusu">
            <a:extLst>
              <a:ext uri="{FF2B5EF4-FFF2-40B4-BE49-F238E27FC236}">
                <a16:creationId xmlns="" xmlns:a16="http://schemas.microsoft.com/office/drawing/2014/main" id="{FA97B56C-A596-274D-83D8-44F26E1A0FA1}"/>
              </a:ext>
            </a:extLst>
          </p:cNvPr>
          <p:cNvSpPr txBox="1">
            <a:spLocks/>
          </p:cNvSpPr>
          <p:nvPr/>
        </p:nvSpPr>
        <p:spPr>
          <a:xfrm>
            <a:off x="6190743" y="4611819"/>
            <a:ext cx="17780000" cy="78651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tr-TR" sz="8800" b="1" dirty="0"/>
              <a:t>Salgın </a:t>
            </a:r>
            <a:r>
              <a:rPr lang="tr-TR" sz="8800" b="1" dirty="0" smtClean="0"/>
              <a:t>Hastalığa </a:t>
            </a:r>
            <a:r>
              <a:rPr lang="tr-TR" sz="8800" b="1" dirty="0"/>
              <a:t>Bağlı </a:t>
            </a:r>
          </a:p>
          <a:p>
            <a:pPr marL="0" indent="0" algn="ctr">
              <a:buNone/>
            </a:pPr>
            <a:r>
              <a:rPr lang="tr-TR" sz="8800" b="1" dirty="0"/>
              <a:t>Olarak Çocuklarda </a:t>
            </a:r>
          </a:p>
          <a:p>
            <a:pPr marL="0" indent="0" algn="ctr">
              <a:buNone/>
            </a:pPr>
            <a:r>
              <a:rPr lang="tr-TR" sz="8800" b="1" dirty="0"/>
              <a:t>Görülebilecek Tepkiler </a:t>
            </a:r>
            <a:endParaRPr lang="tr-TR" sz="8800" dirty="0"/>
          </a:p>
        </p:txBody>
      </p:sp>
    </p:spTree>
    <p:extLst>
      <p:ext uri="{BB962C8B-B14F-4D97-AF65-F5344CB8AC3E}">
        <p14:creationId xmlns:p14="http://schemas.microsoft.com/office/powerpoint/2010/main" val="16350668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0-5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Ebeveynlerin yanından ayrılmak istememe</a:t>
            </a:r>
          </a:p>
          <a:p>
            <a:pPr>
              <a:lnSpc>
                <a:spcPct val="100000"/>
              </a:lnSpc>
              <a:buClr>
                <a:srgbClr val="FF0000"/>
              </a:buClr>
              <a:defRPr/>
            </a:pPr>
            <a:r>
              <a:rPr lang="tr-TR" sz="4400" dirty="0"/>
              <a:t>Sürekli ağlama ya da ağlamaklı olma </a:t>
            </a:r>
          </a:p>
          <a:p>
            <a:pPr>
              <a:lnSpc>
                <a:spcPct val="100000"/>
              </a:lnSpc>
              <a:buClr>
                <a:srgbClr val="FF0000"/>
              </a:buClr>
              <a:defRPr/>
            </a:pPr>
            <a:r>
              <a:rPr lang="tr-TR" sz="4400" dirty="0"/>
              <a:t>Huzursuzluk hissetme, huysuz ve sinirli olma </a:t>
            </a:r>
          </a:p>
          <a:p>
            <a:pPr>
              <a:lnSpc>
                <a:spcPct val="100000"/>
              </a:lnSpc>
              <a:buClr>
                <a:srgbClr val="FF0000"/>
              </a:buClr>
              <a:defRPr/>
            </a:pPr>
            <a:r>
              <a:rPr lang="tr-TR" sz="4400" dirty="0"/>
              <a:t>Öfke nöbetleri geçirme, </a:t>
            </a:r>
          </a:p>
          <a:p>
            <a:pPr>
              <a:lnSpc>
                <a:spcPct val="100000"/>
              </a:lnSpc>
              <a:buClr>
                <a:srgbClr val="FF0000"/>
              </a:buClr>
              <a:defRPr/>
            </a:pPr>
            <a:r>
              <a:rPr lang="tr-TR" sz="4400" dirty="0"/>
              <a:t>Karın ağrısı ya da baş ağrısı gibi fiziksel şikâyetler </a:t>
            </a:r>
          </a:p>
        </p:txBody>
      </p:sp>
      <p:sp>
        <p:nvSpPr>
          <p:cNvPr id="6" name="Content Placeholder 2">
            <a:extLst>
              <a:ext uri="{FF2B5EF4-FFF2-40B4-BE49-F238E27FC236}">
                <a16:creationId xmlns="" xmlns:a16="http://schemas.microsoft.com/office/drawing/2014/main" id="{884B0143-35BF-314C-A2C5-7DEFFFEE0219}"/>
              </a:ext>
            </a:extLst>
          </p:cNvPr>
          <p:cNvSpPr txBox="1">
            <a:spLocks/>
          </p:cNvSpPr>
          <p:nvPr/>
        </p:nvSpPr>
        <p:spPr>
          <a:xfrm>
            <a:off x="12997434" y="3194050"/>
            <a:ext cx="9668013"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Parmak emme ya da alt ıslatma </a:t>
            </a:r>
          </a:p>
          <a:p>
            <a:pPr>
              <a:lnSpc>
                <a:spcPct val="100000"/>
              </a:lnSpc>
              <a:buClr>
                <a:srgbClr val="FF0000"/>
              </a:buClr>
              <a:defRPr/>
            </a:pPr>
            <a:r>
              <a:rPr lang="tr-TR" sz="4400" dirty="0"/>
              <a:t>Aşırı ürkeklik ya da korkuların başlaması (yalnız kalma, karanlık, hayalet vb.) </a:t>
            </a:r>
          </a:p>
          <a:p>
            <a:pPr>
              <a:lnSpc>
                <a:spcPct val="100000"/>
              </a:lnSpc>
              <a:buClr>
                <a:srgbClr val="FF0000"/>
              </a:buClr>
              <a:defRPr/>
            </a:pPr>
            <a:r>
              <a:rPr lang="tr-TR" sz="4400" dirty="0"/>
              <a:t>Oyunlarda sürekli salgın hastalığı canlandırma/yaşama </a:t>
            </a:r>
          </a:p>
          <a:p>
            <a:pPr>
              <a:lnSpc>
                <a:spcPct val="100000"/>
              </a:lnSpc>
              <a:buClr>
                <a:srgbClr val="FF0000"/>
              </a:buClr>
              <a:defRPr/>
            </a:pPr>
            <a:r>
              <a:rPr lang="tr-TR" sz="4400" dirty="0"/>
              <a:t>Konuşma zorluğu yaşamaya başlama </a:t>
            </a:r>
          </a:p>
          <a:p>
            <a:pPr>
              <a:lnSpc>
                <a:spcPct val="100000"/>
              </a:lnSpc>
              <a:buClr>
                <a:srgbClr val="FF0000"/>
              </a:buClr>
              <a:defRPr/>
            </a:pPr>
            <a:endParaRPr lang="tr-TR" sz="4400" dirty="0"/>
          </a:p>
        </p:txBody>
      </p:sp>
    </p:spTree>
    <p:extLst>
      <p:ext uri="{BB962C8B-B14F-4D97-AF65-F5344CB8AC3E}">
        <p14:creationId xmlns:p14="http://schemas.microsoft.com/office/powerpoint/2010/main" val="2404475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6-11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5" y="3194050"/>
            <a:ext cx="9356728"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Ders başarısının düşmesi</a:t>
            </a:r>
          </a:p>
          <a:p>
            <a:pPr>
              <a:lnSpc>
                <a:spcPct val="100000"/>
              </a:lnSpc>
              <a:buClr>
                <a:srgbClr val="FF0000"/>
              </a:buClr>
              <a:defRPr/>
            </a:pPr>
            <a:r>
              <a:rPr lang="tr-TR" sz="4400" dirty="0"/>
              <a:t>Herkesten uzaklaşma / içine kapanma</a:t>
            </a:r>
          </a:p>
          <a:p>
            <a:pPr>
              <a:lnSpc>
                <a:spcPct val="100000"/>
              </a:lnSpc>
              <a:buClr>
                <a:srgbClr val="FF0000"/>
              </a:buClr>
              <a:defRPr/>
            </a:pPr>
            <a:r>
              <a:rPr lang="tr-TR" sz="4400" dirty="0"/>
              <a:t>Kâbus görme, uyumak istememe ya da uyku problemleri</a:t>
            </a:r>
          </a:p>
          <a:p>
            <a:pPr>
              <a:lnSpc>
                <a:spcPct val="100000"/>
              </a:lnSpc>
              <a:buClr>
                <a:srgbClr val="FF0000"/>
              </a:buClr>
              <a:defRPr/>
            </a:pPr>
            <a:r>
              <a:rPr lang="tr-TR" sz="4400" dirty="0"/>
              <a:t>Karın ağrısı ya da baş ağrısı gibi fiziksel şikâyetler</a:t>
            </a:r>
          </a:p>
          <a:p>
            <a:pPr>
              <a:lnSpc>
                <a:spcPct val="100000"/>
              </a:lnSpc>
              <a:buClr>
                <a:srgbClr val="FF0000"/>
              </a:buClr>
              <a:defRPr/>
            </a:pPr>
            <a:r>
              <a:rPr lang="tr-TR" sz="4400" dirty="0"/>
              <a:t>Aşırı alıngan, sinirli ya da kavgacı olma</a:t>
            </a:r>
          </a:p>
          <a:p>
            <a:pPr>
              <a:lnSpc>
                <a:spcPct val="100000"/>
              </a:lnSpc>
              <a:buClr>
                <a:srgbClr val="FF0000"/>
              </a:buClr>
              <a:defRPr/>
            </a:pPr>
            <a:endParaRPr lang="tr-TR" sz="4400" dirty="0"/>
          </a:p>
        </p:txBody>
      </p:sp>
      <p:sp>
        <p:nvSpPr>
          <p:cNvPr id="6" name="Content Placeholder 2">
            <a:extLst>
              <a:ext uri="{FF2B5EF4-FFF2-40B4-BE49-F238E27FC236}">
                <a16:creationId xmlns="" xmlns:a16="http://schemas.microsoft.com/office/drawing/2014/main" id="{884B0143-35BF-314C-A2C5-7DEFFFEE0219}"/>
              </a:ext>
            </a:extLst>
          </p:cNvPr>
          <p:cNvSpPr txBox="1">
            <a:spLocks/>
          </p:cNvSpPr>
          <p:nvPr/>
        </p:nvSpPr>
        <p:spPr>
          <a:xfrm>
            <a:off x="129974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Dikkatini toplamada güçlük çekme</a:t>
            </a:r>
          </a:p>
          <a:p>
            <a:pPr>
              <a:lnSpc>
                <a:spcPct val="100000"/>
              </a:lnSpc>
              <a:buClr>
                <a:srgbClr val="FF0000"/>
              </a:buClr>
              <a:defRPr/>
            </a:pPr>
            <a:r>
              <a:rPr lang="tr-TR" sz="4400" dirty="0"/>
              <a:t>Korkular geliştirme ve hep bu korkulardan söz etme</a:t>
            </a:r>
          </a:p>
          <a:p>
            <a:pPr>
              <a:lnSpc>
                <a:spcPct val="100000"/>
              </a:lnSpc>
              <a:buClr>
                <a:srgbClr val="FF0000"/>
              </a:buClr>
              <a:defRPr/>
            </a:pPr>
            <a:r>
              <a:rPr lang="tr-TR" sz="4400" dirty="0"/>
              <a:t>Sevdiği şeylerden artık zevk alamama</a:t>
            </a:r>
          </a:p>
          <a:p>
            <a:pPr>
              <a:lnSpc>
                <a:spcPct val="100000"/>
              </a:lnSpc>
              <a:buClr>
                <a:srgbClr val="FF0000"/>
              </a:buClr>
              <a:defRPr/>
            </a:pPr>
            <a:r>
              <a:rPr lang="tr-TR" sz="4400" dirty="0"/>
              <a:t>Daha fazla ya da daha az yemek yeme</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42839223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11103428" cy="1569660"/>
          </a:xfrm>
          <a:prstGeom prst="rect">
            <a:avLst/>
          </a:prstGeom>
          <a:noFill/>
        </p:spPr>
        <p:txBody>
          <a:bodyPr wrap="square" rtlCol="0">
            <a:spAutoFit/>
          </a:bodyPr>
          <a:lstStyle/>
          <a:p>
            <a:r>
              <a:rPr lang="tr-TR" sz="4800" b="1" dirty="0">
                <a:solidFill>
                  <a:schemeClr val="bg1"/>
                </a:solidFill>
              </a:rPr>
              <a:t>12-18 YAŞ ARASI</a:t>
            </a:r>
            <a:br>
              <a:rPr lang="tr-TR" sz="4800" b="1" dirty="0">
                <a:solidFill>
                  <a:schemeClr val="bg1"/>
                </a:solidFill>
              </a:rPr>
            </a:br>
            <a:r>
              <a:rPr lang="tr-TR" sz="4800" b="1" dirty="0">
                <a:solidFill>
                  <a:schemeClr val="bg1"/>
                </a:solidFill>
              </a:rPr>
              <a:t>ÇOCUKLARIN TEPKİLERİ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066810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Uyku problemleri (uykusuzluk, kabus vb.) yaşama </a:t>
            </a:r>
          </a:p>
          <a:p>
            <a:pPr>
              <a:lnSpc>
                <a:spcPct val="100000"/>
              </a:lnSpc>
              <a:buClr>
                <a:srgbClr val="FF0000"/>
              </a:buClr>
              <a:defRPr/>
            </a:pPr>
            <a:r>
              <a:rPr lang="tr-TR" sz="4400" dirty="0"/>
              <a:t>Salgın hastalığı hatırlatıcı yerlerden ya da kişilerden kaçma</a:t>
            </a:r>
          </a:p>
          <a:p>
            <a:pPr>
              <a:lnSpc>
                <a:spcPct val="100000"/>
              </a:lnSpc>
              <a:buClr>
                <a:srgbClr val="FF0000"/>
              </a:buClr>
              <a:defRPr/>
            </a:pPr>
            <a:r>
              <a:rPr lang="tr-TR" sz="4400" dirty="0"/>
              <a:t>Salgın hastalık hakkında konuşmaktan kaçınma</a:t>
            </a:r>
          </a:p>
          <a:p>
            <a:pPr>
              <a:lnSpc>
                <a:spcPct val="100000"/>
              </a:lnSpc>
              <a:buClr>
                <a:srgbClr val="FF0000"/>
              </a:buClr>
              <a:defRPr/>
            </a:pPr>
            <a:r>
              <a:rPr lang="tr-TR" sz="4400" dirty="0"/>
              <a:t>Zararlı alışkanlıklara yönelme (Tütün, alkol, madde vb.) </a:t>
            </a:r>
          </a:p>
          <a:p>
            <a:pPr>
              <a:lnSpc>
                <a:spcPct val="100000"/>
              </a:lnSpc>
              <a:buClr>
                <a:srgbClr val="FF0000"/>
              </a:buClr>
              <a:buNone/>
              <a:defRPr/>
            </a:pPr>
            <a:endParaRPr lang="tr-TR" sz="4400" dirty="0"/>
          </a:p>
        </p:txBody>
      </p:sp>
      <p:sp>
        <p:nvSpPr>
          <p:cNvPr id="6" name="Content Placeholder 2">
            <a:extLst>
              <a:ext uri="{FF2B5EF4-FFF2-40B4-BE49-F238E27FC236}">
                <a16:creationId xmlns="" xmlns:a16="http://schemas.microsoft.com/office/drawing/2014/main" id="{884B0143-35BF-314C-A2C5-7DEFFFEE0219}"/>
              </a:ext>
            </a:extLst>
          </p:cNvPr>
          <p:cNvSpPr txBox="1">
            <a:spLocks/>
          </p:cNvSpPr>
          <p:nvPr/>
        </p:nvSpPr>
        <p:spPr>
          <a:xfrm>
            <a:off x="12997435" y="3194050"/>
            <a:ext cx="947346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0000"/>
              </a:lnSpc>
              <a:buClr>
                <a:srgbClr val="FF0000"/>
              </a:buClr>
              <a:defRPr/>
            </a:pPr>
            <a:r>
              <a:rPr lang="tr-TR" sz="4400" dirty="0"/>
              <a:t>Aile ve arkadaşlardan uzaklaşma, sürekli yalnız kalma isteği</a:t>
            </a:r>
          </a:p>
          <a:p>
            <a:pPr>
              <a:lnSpc>
                <a:spcPct val="100000"/>
              </a:lnSpc>
              <a:buClr>
                <a:srgbClr val="FF0000"/>
              </a:buClr>
              <a:defRPr/>
            </a:pPr>
            <a:r>
              <a:rPr lang="tr-TR" sz="4400" dirty="0"/>
              <a:t>Aşırı alıngan ya da öfkeli olma</a:t>
            </a:r>
          </a:p>
          <a:p>
            <a:pPr>
              <a:lnSpc>
                <a:spcPct val="100000"/>
              </a:lnSpc>
              <a:buClr>
                <a:srgbClr val="FF0000"/>
              </a:buClr>
              <a:defRPr/>
            </a:pPr>
            <a:r>
              <a:rPr lang="tr-TR" sz="4400" dirty="0"/>
              <a:t>Sevdiği şeylerden artık zevk almama </a:t>
            </a:r>
          </a:p>
          <a:p>
            <a:pPr marL="274320" indent="-274320">
              <a:lnSpc>
                <a:spcPct val="100000"/>
              </a:lnSpc>
              <a:buClr>
                <a:srgbClr val="FF0000"/>
              </a:buClr>
              <a:buNone/>
              <a:defRPr/>
            </a:pPr>
            <a:endParaRPr lang="tr-TR" sz="4400" dirty="0"/>
          </a:p>
        </p:txBody>
      </p:sp>
    </p:spTree>
    <p:extLst>
      <p:ext uri="{BB962C8B-B14F-4D97-AF65-F5344CB8AC3E}">
        <p14:creationId xmlns:p14="http://schemas.microsoft.com/office/powerpoint/2010/main" val="1552828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10043885" cy="1569660"/>
          </a:xfrm>
          <a:prstGeom prst="rect">
            <a:avLst/>
          </a:prstGeom>
          <a:noFill/>
        </p:spPr>
        <p:txBody>
          <a:bodyPr wrap="square" rtlCol="0">
            <a:spAutoFit/>
          </a:bodyPr>
          <a:lstStyle/>
          <a:p>
            <a:r>
              <a:rPr lang="tr-TR" sz="4800" b="1" dirty="0">
                <a:solidFill>
                  <a:schemeClr val="bg1"/>
                </a:solidFill>
              </a:rPr>
              <a:t>ÇOCUKLARIN TOPARLANMA SÜRECİNDE OKULLARIN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smtClean="0"/>
              <a:t>Okullar </a:t>
            </a:r>
            <a:r>
              <a:rPr lang="tr-TR" sz="4400" dirty="0"/>
              <a:t>normalliği temsil eden ve eğitim yoluyla normal yaşama geri dönmeyi kolaylaştıran önemli kurumlardır.</a:t>
            </a:r>
          </a:p>
          <a:p>
            <a:pPr marL="0" indent="0" algn="just">
              <a:buClr>
                <a:srgbClr val="FF0000"/>
              </a:buClr>
              <a:buNone/>
            </a:pPr>
            <a:r>
              <a:rPr lang="tr-TR" sz="4400" dirty="0"/>
              <a:t>Okulda bulunmak;</a:t>
            </a:r>
          </a:p>
          <a:p>
            <a:pPr algn="just">
              <a:buClr>
                <a:srgbClr val="FF0000"/>
              </a:buClr>
            </a:pPr>
            <a:r>
              <a:rPr lang="tr-TR" sz="4400" dirty="0"/>
              <a:t>Oyun ve diğer okul etkinliklerine katılmak; özellikle çocukların ihtiyaç duydukları, süreklilik, değişmezlik ve normallik hissinin oluşmasına yardımcı olur.</a:t>
            </a:r>
          </a:p>
          <a:p>
            <a:pPr algn="just">
              <a:buClr>
                <a:srgbClr val="FF0000"/>
              </a:buClr>
            </a:pPr>
            <a:r>
              <a:rPr lang="tr-TR" sz="4400" dirty="0"/>
              <a:t>Çocukların ihtiyaçlarını daha kolay ifade etmelerini sağlar.</a:t>
            </a:r>
          </a:p>
          <a:p>
            <a:pPr algn="just">
              <a:buClr>
                <a:srgbClr val="FF0000"/>
              </a:buClr>
            </a:pPr>
            <a:r>
              <a:rPr lang="tr-TR" sz="4400" dirty="0">
                <a:cs typeface="Times New Roman" panose="02020603050405020304" pitchFamily="18" charset="0"/>
              </a:rPr>
              <a:t>Salgın hastalık süreciyle ilgili 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endParaRPr lang="tr-TR" sz="4400" dirty="0"/>
          </a:p>
        </p:txBody>
      </p:sp>
    </p:spTree>
    <p:extLst>
      <p:ext uri="{BB962C8B-B14F-4D97-AF65-F5344CB8AC3E}">
        <p14:creationId xmlns:p14="http://schemas.microsoft.com/office/powerpoint/2010/main" val="1424157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137160"/>
            <a:ext cx="11516291" cy="1569660"/>
          </a:xfrm>
          <a:prstGeom prst="rect">
            <a:avLst/>
          </a:prstGeom>
          <a:noFill/>
        </p:spPr>
        <p:txBody>
          <a:bodyPr wrap="square" rtlCol="0">
            <a:spAutoFit/>
          </a:bodyPr>
          <a:lstStyle/>
          <a:p>
            <a:r>
              <a:rPr lang="tr-TR" sz="4800" b="1" dirty="0">
                <a:solidFill>
                  <a:schemeClr val="bg1"/>
                </a:solidFill>
              </a:rPr>
              <a:t>ÇOCUKLARIN TOPARLANMA SÜRECİNDE ÖĞRETMENLERİN ÖNEMİ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949294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buClr>
                <a:srgbClr val="FF0000"/>
              </a:buClr>
              <a:buNone/>
            </a:pPr>
            <a:r>
              <a:rPr lang="tr-TR" sz="4400" dirty="0">
                <a:cs typeface="Times New Roman" panose="02020603050405020304" pitchFamily="18" charset="0"/>
              </a:rPr>
              <a:t>Öğretmenler; </a:t>
            </a:r>
          </a:p>
          <a:p>
            <a:pPr algn="just">
              <a:buClr>
                <a:srgbClr val="FF0000"/>
              </a:buClr>
            </a:pPr>
            <a:r>
              <a:rPr lang="tr-TR" sz="4400" dirty="0">
                <a:cs typeface="Times New Roman" panose="02020603050405020304" pitchFamily="18" charset="0"/>
              </a:rPr>
              <a:t>Çocuklarla daha çok birlikte oldukları için, onların gereksinimlerini herkesten iyi bilir ve gerektiğinde onlara yardım edebilirler.</a:t>
            </a:r>
          </a:p>
          <a:p>
            <a:pPr algn="just">
              <a:buClr>
                <a:srgbClr val="FF0000"/>
              </a:buClr>
            </a:pPr>
            <a:r>
              <a:rPr lang="tr-TR" sz="4400" dirty="0">
                <a:cs typeface="Times New Roman" panose="02020603050405020304" pitchFamily="18" charset="0"/>
              </a:rPr>
              <a:t>Normal tepkiler  hakkında çocukları bilgilendirerek süreci anlamlandırmalarına yardımcı olurlar.</a:t>
            </a:r>
          </a:p>
          <a:p>
            <a:pPr algn="just">
              <a:buClr>
                <a:srgbClr val="FF0000"/>
              </a:buClr>
            </a:pPr>
            <a:r>
              <a:rPr lang="tr-TR" sz="4400" dirty="0">
                <a:cs typeface="Times New Roman" panose="02020603050405020304" pitchFamily="18" charset="0"/>
              </a:rPr>
              <a:t> Çocuklarla birlikte sıcak ve destekleyici bir sosyal ortam yaratarak; onların kayıplarla, acı veren anılarla başa çıkmalarına ve duygularını ifade etmelerine yönelik sınıf etkinlikleri düzenler.</a:t>
            </a:r>
          </a:p>
          <a:p>
            <a:pPr algn="just">
              <a:buClr>
                <a:srgbClr val="FF0000"/>
              </a:buClr>
            </a:pPr>
            <a:r>
              <a:rPr lang="tr-TR" sz="4400" dirty="0">
                <a:cs typeface="Times New Roman" panose="02020603050405020304" pitchFamily="18" charset="0"/>
              </a:rPr>
              <a:t>Çocukların iyileşme sürecine katkı sağlamak için okul ve aile arasındaki işbirliğini güçlendirir.</a:t>
            </a:r>
          </a:p>
          <a:p>
            <a:pPr algn="just">
              <a:buClr>
                <a:srgbClr val="FF0000"/>
              </a:buClr>
            </a:pPr>
            <a:r>
              <a:rPr lang="tr-TR" sz="4400" dirty="0">
                <a:cs typeface="Times New Roman" panose="02020603050405020304" pitchFamily="18" charset="0"/>
              </a:rPr>
              <a:t>İleri düzeyde psikolojik yardıma gereksinim duyan çocuklar için iş birliği sağlar.</a:t>
            </a:r>
            <a:endParaRPr lang="tr-TR" sz="4400" dirty="0"/>
          </a:p>
          <a:p>
            <a:pPr algn="just">
              <a:buClr>
                <a:srgbClr val="FF0000"/>
              </a:buClr>
            </a:pPr>
            <a:endParaRPr lang="tr-TR" sz="4400" dirty="0"/>
          </a:p>
        </p:txBody>
      </p:sp>
    </p:spTree>
    <p:extLst>
      <p:ext uri="{BB962C8B-B14F-4D97-AF65-F5344CB8AC3E}">
        <p14:creationId xmlns:p14="http://schemas.microsoft.com/office/powerpoint/2010/main" val="21046761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C06C01FE-55D6-B645-BBE8-75477BC7C4DF}"/>
              </a:ext>
            </a:extLst>
          </p:cNvPr>
          <p:cNvSpPr/>
          <p:nvPr/>
        </p:nvSpPr>
        <p:spPr>
          <a:xfrm>
            <a:off x="674915" y="2875315"/>
            <a:ext cx="3280397" cy="893135"/>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2688212"/>
            <a:ext cx="1920111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DİNLEYİN</a:t>
            </a:r>
          </a:p>
          <a:p>
            <a:pPr marL="457200" indent="-457200" algn="just">
              <a:lnSpc>
                <a:spcPct val="150000"/>
              </a:lnSpc>
              <a:buClr>
                <a:srgbClr val="FF0000"/>
              </a:buClr>
            </a:pPr>
            <a:r>
              <a:rPr lang="tr-TR" sz="4400" dirty="0">
                <a:ea typeface="Calibri" panose="020F0502020204030204" pitchFamily="34" charset="0"/>
                <a:cs typeface="Times New Roman" panose="02020603050405020304" pitchFamily="18" charset="0"/>
              </a:rPr>
              <a:t>Çocuklar öncelikle sizin nasıl tepkiler gösterdiğinize dikkat ederler. </a:t>
            </a:r>
            <a:r>
              <a:rPr lang="tr-TR" sz="4400" dirty="0">
                <a:cs typeface="Times New Roman" panose="02020603050405020304" pitchFamily="18" charset="0"/>
              </a:rPr>
              <a:t>Bu nedenle çocuğunuzla sakin kalmaya çalışarak iletişimi kurun.</a:t>
            </a:r>
          </a:p>
          <a:p>
            <a:pPr marL="457200" indent="-457200" algn="just">
              <a:lnSpc>
                <a:spcPct val="150000"/>
              </a:lnSpc>
              <a:buClr>
                <a:srgbClr val="FF0000"/>
              </a:buClr>
            </a:pPr>
            <a:r>
              <a:rPr lang="tr-TR" sz="4400" dirty="0"/>
              <a:t>Çocuklarınız için yapabileceğiniz en iyi ve anlamlı şeylerden biri onları dinlemektir. Çocuğunuzu dinleyin, soru sormalarına izin verin ve görüşlerine saygı gösterin. Çocuklarla karşılıklı konuşmak, onlarla sohbet etmek, birlikte resim yapmak ya da oyun oynamak çocukların yaşadıkları bu </a:t>
            </a:r>
            <a:r>
              <a:rPr lang="tr-TR" sz="4400" dirty="0" smtClean="0"/>
              <a:t>zorlayıcı </a:t>
            </a:r>
            <a:r>
              <a:rPr lang="tr-TR" sz="4400" dirty="0"/>
              <a:t>süreci atlatmaları için en sağlıklı ve doğal yoldur.</a:t>
            </a:r>
          </a:p>
        </p:txBody>
      </p:sp>
    </p:spTree>
    <p:extLst>
      <p:ext uri="{BB962C8B-B14F-4D97-AF65-F5344CB8AC3E}">
        <p14:creationId xmlns:p14="http://schemas.microsoft.com/office/powerpoint/2010/main" val="22149680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A43BFFB1-9821-704E-A7AD-02F4CA3FB098}"/>
              </a:ext>
            </a:extLst>
          </p:cNvPr>
          <p:cNvSpPr/>
          <p:nvPr/>
        </p:nvSpPr>
        <p:spPr>
          <a:xfrm>
            <a:off x="674914" y="3381153"/>
            <a:ext cx="5258053" cy="82934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994042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NORMALLEŞTİRİN</a:t>
            </a:r>
          </a:p>
          <a:p>
            <a:pPr algn="just">
              <a:lnSpc>
                <a:spcPct val="150000"/>
              </a:lnSpc>
              <a:buClr>
                <a:srgbClr val="FF0000"/>
              </a:buClr>
            </a:pPr>
            <a:r>
              <a:rPr lang="tr-TR" sz="4400" dirty="0"/>
              <a:t>Çocuklarınızın kaygı ve korku gibi yaşadıkları duyguları size anlatmalarına izin verin. Ancak onları özellikle yaşananlar hakkında konuşmak için zorlamayın. Sadece dinleyin ve anlayış gösterin. Uygun bir zamanda, salgın hastalık sürecinde yaşanan duyguların normal olduğunu anlatın.</a:t>
            </a:r>
          </a:p>
        </p:txBody>
      </p:sp>
    </p:spTree>
    <p:extLst>
      <p:ext uri="{BB962C8B-B14F-4D97-AF65-F5344CB8AC3E}">
        <p14:creationId xmlns:p14="http://schemas.microsoft.com/office/powerpoint/2010/main" val="446214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1" y="2838450"/>
            <a:ext cx="18780751" cy="8702676"/>
          </a:xfrm>
        </p:spPr>
        <p:txBody>
          <a:bodyPr>
            <a:normAutofit/>
          </a:bodyPr>
          <a:lstStyle/>
          <a:p>
            <a:pPr algn="just">
              <a:buClr>
                <a:srgbClr val="FF0000"/>
              </a:buClr>
            </a:pPr>
            <a:r>
              <a:rPr lang="tr-TR" sz="4800" dirty="0">
                <a:ea typeface="Calibri" panose="020F0502020204030204" pitchFamily="34" charset="0"/>
              </a:rPr>
              <a:t>Salgın </a:t>
            </a:r>
            <a:r>
              <a:rPr lang="tr-TR" sz="4800" dirty="0"/>
              <a:t>hastalık sürecinin öğretmenler, çocuklar  ve aileleri üzerinde yarattığı olumsuz etkileri </a:t>
            </a:r>
            <a:r>
              <a:rPr lang="tr-TR" sz="4800" dirty="0" smtClean="0"/>
              <a:t>azaltmak.</a:t>
            </a:r>
            <a:endParaRPr lang="tr-TR" sz="4800" dirty="0"/>
          </a:p>
          <a:p>
            <a:pPr algn="just">
              <a:buClr>
                <a:srgbClr val="FF0000"/>
              </a:buClr>
            </a:pPr>
            <a:r>
              <a:rPr lang="tr-TR" sz="4800" dirty="0"/>
              <a:t>Salgın hastalık sonrasında öğretmen, çocuk ve ailelerin uyum sürecine destek </a:t>
            </a:r>
            <a:r>
              <a:rPr lang="tr-TR" sz="4800" dirty="0" smtClean="0"/>
              <a:t>olmak.</a:t>
            </a:r>
            <a:endParaRPr lang="tr-TR" sz="4800" dirty="0"/>
          </a:p>
          <a:p>
            <a:pPr algn="just">
              <a:buClr>
                <a:srgbClr val="FF0000"/>
              </a:buClr>
            </a:pPr>
            <a:r>
              <a:rPr lang="tr-TR" sz="4800" dirty="0"/>
              <a:t>Salgın hastalığı sonrasında öğretmenlerin ve ailelerin çocuklarına nasıl destek olacakları hakkında bilgi </a:t>
            </a:r>
            <a:r>
              <a:rPr lang="tr-TR" sz="4800" dirty="0" smtClean="0"/>
              <a:t>vermek.</a:t>
            </a:r>
            <a:endParaRPr lang="tr-TR" sz="4800" dirty="0"/>
          </a:p>
          <a:p>
            <a:pPr algn="just">
              <a:buClr>
                <a:srgbClr val="FF0000"/>
              </a:buClr>
            </a:pPr>
            <a:r>
              <a:rPr lang="tr-TR" sz="4800" dirty="0"/>
              <a:t>Okullarda salgın hastalıkla ile ilgili </a:t>
            </a:r>
            <a:r>
              <a:rPr lang="tr-TR" sz="4800" dirty="0" err="1"/>
              <a:t>psikososyal</a:t>
            </a:r>
            <a:r>
              <a:rPr lang="tr-TR" sz="4800" dirty="0"/>
              <a:t> destek çalışmalarını gerçekleştirmek.</a:t>
            </a:r>
            <a:endParaRPr lang="tr-TR" sz="4800" dirty="0">
              <a:ea typeface="Calibri" panose="020F0502020204030204" pitchFamily="34" charset="0"/>
            </a:endParaRPr>
          </a:p>
          <a:p>
            <a:pPr algn="just">
              <a:buClr>
                <a:srgbClr val="FF0000"/>
              </a:buClr>
            </a:pPr>
            <a:endParaRPr lang="tr-TR" sz="4800" dirty="0">
              <a:cs typeface="Times New Roman" panose="02020603050405020304" pitchFamily="18" charset="0"/>
            </a:endParaRPr>
          </a:p>
        </p:txBody>
      </p:sp>
      <p:sp>
        <p:nvSpPr>
          <p:cNvPr id="4" name="TextBox 6">
            <a:extLst>
              <a:ext uri="{FF2B5EF4-FFF2-40B4-BE49-F238E27FC236}">
                <a16:creationId xmlns="" xmlns:a16="http://schemas.microsoft.com/office/drawing/2014/main" id="{F17277F8-69C7-F049-9DFD-12282B1AE89C}"/>
              </a:ext>
            </a:extLst>
          </p:cNvPr>
          <p:cNvSpPr txBox="1"/>
          <p:nvPr/>
        </p:nvSpPr>
        <p:spPr>
          <a:xfrm>
            <a:off x="583475" y="74915"/>
            <a:ext cx="11103428" cy="1569660"/>
          </a:xfrm>
          <a:prstGeom prst="rect">
            <a:avLst/>
          </a:prstGeom>
          <a:noFill/>
        </p:spPr>
        <p:txBody>
          <a:bodyPr wrap="square" rtlCol="0">
            <a:spAutoFit/>
          </a:bodyPr>
          <a:lstStyle/>
          <a:p>
            <a:pPr algn="ctr"/>
            <a:r>
              <a:rPr lang="tr-TR" sz="4800" b="1" dirty="0">
                <a:solidFill>
                  <a:schemeClr val="bg1"/>
                </a:solidFill>
                <a:cs typeface="Calibri" panose="020F0502020204030204" pitchFamily="34" charset="0"/>
              </a:rPr>
              <a:t>SALGIN HASTALIK PSİKOEĞİTİM PROGRAMININ HEDEFLERİ</a:t>
            </a:r>
          </a:p>
        </p:txBody>
      </p:sp>
    </p:spTree>
    <p:extLst>
      <p:ext uri="{BB962C8B-B14F-4D97-AF65-F5344CB8AC3E}">
        <p14:creationId xmlns:p14="http://schemas.microsoft.com/office/powerpoint/2010/main" val="348231543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40906B6C-2E94-F146-AF0A-8D8AAAF1F518}"/>
              </a:ext>
            </a:extLst>
          </p:cNvPr>
          <p:cNvSpPr/>
          <p:nvPr/>
        </p:nvSpPr>
        <p:spPr>
          <a:xfrm>
            <a:off x="674914" y="3381153"/>
            <a:ext cx="4003412" cy="829340"/>
          </a:xfrm>
          <a:prstGeom prst="flowChartAlternateProcess">
            <a:avLst/>
          </a:prstGeom>
          <a:gradFill flip="none" rotWithShape="1">
            <a:gsLst>
              <a:gs pos="0">
                <a:schemeClr val="accent6">
                  <a:shade val="30000"/>
                  <a:satMod val="115000"/>
                </a:schemeClr>
              </a:gs>
              <a:gs pos="50000">
                <a:schemeClr val="accent6">
                  <a:shade val="67500"/>
                  <a:satMod val="115000"/>
                </a:schemeClr>
              </a:gs>
              <a:gs pos="100000">
                <a:schemeClr val="accent6">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81505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RAHATLATIN</a:t>
            </a:r>
          </a:p>
          <a:p>
            <a:pPr algn="just">
              <a:lnSpc>
                <a:spcPct val="150000"/>
              </a:lnSpc>
              <a:buClr>
                <a:srgbClr val="FF0000"/>
              </a:buClr>
            </a:pPr>
            <a:r>
              <a:rPr lang="tr-TR" sz="4400" dirty="0"/>
              <a:t>Çocukların güvende olduklarını hissetmek için sizin yardımınıza ihtiyaçları var. Her zamankinden biraz daha fazla ilgi, yakınlık ve şefkat göstererek çocukların toparlanmasına büyük katkı sağlayabilirsiniz. Çocuğunuza samimi bir şekilde onu sevdiğinizi söyleyin. Sevildiklerini ve değer verildiklerini hissettiklerinde çocuklar daha mutlu ve umutlu olurlar.</a:t>
            </a:r>
          </a:p>
        </p:txBody>
      </p:sp>
    </p:spTree>
    <p:extLst>
      <p:ext uri="{BB962C8B-B14F-4D97-AF65-F5344CB8AC3E}">
        <p14:creationId xmlns:p14="http://schemas.microsoft.com/office/powerpoint/2010/main" val="16409627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EE285662-D1BD-9241-93B4-EEB768EDAE97}"/>
              </a:ext>
            </a:extLst>
          </p:cNvPr>
          <p:cNvSpPr/>
          <p:nvPr/>
        </p:nvSpPr>
        <p:spPr>
          <a:xfrm>
            <a:off x="674915" y="3381153"/>
            <a:ext cx="4322388" cy="829340"/>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6477375"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GÜVEN VERİN</a:t>
            </a:r>
          </a:p>
          <a:p>
            <a:pPr algn="just">
              <a:lnSpc>
                <a:spcPct val="150000"/>
              </a:lnSpc>
              <a:buClr>
                <a:srgbClr val="FF0000"/>
              </a:buClr>
            </a:pPr>
            <a:r>
              <a:rPr lang="tr-TR" sz="4400" dirty="0"/>
              <a:t>Gerçekçi bir şekilde artık güvende olduklarına dair çocuklarınıza moral verin. Çocukların bu konudaki şüphe ve endişelerini giderin. Hem sizin hem de diğer yetişkinlerin meydana gelebilecek bir tehlikeden onları korumak için gerekli önlemleri aldığınızı hatırlatın.</a:t>
            </a:r>
          </a:p>
        </p:txBody>
      </p:sp>
    </p:spTree>
    <p:extLst>
      <p:ext uri="{BB962C8B-B14F-4D97-AF65-F5344CB8AC3E}">
        <p14:creationId xmlns:p14="http://schemas.microsoft.com/office/powerpoint/2010/main" val="15103667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DF311BED-9F1D-B946-B219-BF9DD1E060ED}"/>
              </a:ext>
            </a:extLst>
          </p:cNvPr>
          <p:cNvSpPr/>
          <p:nvPr/>
        </p:nvSpPr>
        <p:spPr>
          <a:xfrm>
            <a:off x="674914" y="3381152"/>
            <a:ext cx="4109737" cy="850605"/>
          </a:xfrm>
          <a:prstGeom prst="flowChartAlternateProcess">
            <a:avLst/>
          </a:prstGeom>
          <a:gradFill flip="none" rotWithShape="1">
            <a:gsLst>
              <a:gs pos="0">
                <a:srgbClr val="00B0F0">
                  <a:shade val="30000"/>
                  <a:satMod val="115000"/>
                </a:srgbClr>
              </a:gs>
              <a:gs pos="50000">
                <a:srgbClr val="00B0F0">
                  <a:shade val="67500"/>
                  <a:satMod val="115000"/>
                </a:srgbClr>
              </a:gs>
              <a:gs pos="100000">
                <a:srgbClr val="00B0F0">
                  <a:shade val="100000"/>
                  <a:satMod val="115000"/>
                </a:srgbClr>
              </a:gs>
            </a:gsLst>
            <a:lin ang="16200000" scaled="1"/>
            <a:tileRect/>
          </a:gra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2052408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TAKDİR EDİN</a:t>
            </a:r>
          </a:p>
          <a:p>
            <a:pPr algn="just">
              <a:lnSpc>
                <a:spcPct val="150000"/>
              </a:lnSpc>
              <a:buClr>
                <a:srgbClr val="FF0000"/>
              </a:buClr>
            </a:pPr>
            <a:r>
              <a:rPr lang="tr-TR" sz="4400" dirty="0"/>
              <a:t>Zorlayıcı süreçlerde çocuklar, dikkatli ve düşünceli davranma, cesaretli olma ve umut gibi güçlü yönlerini açığa çıkarırlar. Özellikle çocuklarınızın olumlu davranışlarını gördükçe bu davranışlar için onları takdir edin. Çocuklarınızı övmeniz, onları şımartmaz; tam tersine bu iyi ve olumlu davranışları yeniden yapmak için onları cesaretlendirir ve kendilerine olan güvenin artmasını sağlar.</a:t>
            </a:r>
          </a:p>
        </p:txBody>
      </p:sp>
    </p:spTree>
    <p:extLst>
      <p:ext uri="{BB962C8B-B14F-4D97-AF65-F5344CB8AC3E}">
        <p14:creationId xmlns:p14="http://schemas.microsoft.com/office/powerpoint/2010/main" val="180968410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41F957DA-51D5-D841-8489-1A3DA682EC9E}"/>
              </a:ext>
            </a:extLst>
          </p:cNvPr>
          <p:cNvSpPr/>
          <p:nvPr/>
        </p:nvSpPr>
        <p:spPr>
          <a:xfrm>
            <a:off x="956930" y="3381153"/>
            <a:ext cx="5082363" cy="871870"/>
          </a:xfrm>
          <a:prstGeom prst="flowChartAlternateProcess">
            <a:avLst/>
          </a:pr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8072711"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	OYUN OYNAYIN</a:t>
            </a:r>
          </a:p>
          <a:p>
            <a:pPr algn="just">
              <a:lnSpc>
                <a:spcPct val="150000"/>
              </a:lnSpc>
              <a:buClr>
                <a:srgbClr val="FF0000"/>
              </a:buClr>
            </a:pPr>
            <a:r>
              <a:rPr lang="tr-TR" sz="4400" dirty="0"/>
              <a:t>Çocuklarla birlikte eğlenceli bir şeyler yapmak ya da onlarla oyunlar oynamak size öncelikli ihtiyaç olarak gelmeyebilir. Ancak çocukların (özellikle ergen yaştaki çocukla daha isteksiz görünse de) yeniden toparlanmaları için onlarla birlikte hoşça vakit geçirecek aktiviteler yapmak oldukça önemli ve gereklidir.</a:t>
            </a:r>
          </a:p>
        </p:txBody>
      </p:sp>
    </p:spTree>
    <p:extLst>
      <p:ext uri="{BB962C8B-B14F-4D97-AF65-F5344CB8AC3E}">
        <p14:creationId xmlns:p14="http://schemas.microsoft.com/office/powerpoint/2010/main" val="5899244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8DB27E73-4C89-2F4C-90B1-602062060DEE}"/>
              </a:ext>
            </a:extLst>
          </p:cNvPr>
          <p:cNvSpPr/>
          <p:nvPr/>
        </p:nvSpPr>
        <p:spPr>
          <a:xfrm>
            <a:off x="1110234" y="3402418"/>
            <a:ext cx="4312371" cy="786810"/>
          </a:xfrm>
          <a:prstGeom prst="flowChartAlternateProcess">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93956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MODEL OLUN</a:t>
            </a:r>
          </a:p>
          <a:p>
            <a:pPr algn="just">
              <a:lnSpc>
                <a:spcPct val="150000"/>
              </a:lnSpc>
              <a:buClr>
                <a:srgbClr val="FF0000"/>
              </a:buClr>
            </a:pPr>
            <a:r>
              <a:rPr lang="tr-TR" sz="4400" dirty="0"/>
              <a:t>Çocuklar için günlük rutinleri korumak çok önemlidir. Bu nedenle çocuklarınızın yemek, oyun, ders, kurs ya da uyku saatlerinin değişmemesine mümkün olduğunca özen gösterin ve model olmak için rutinlerinizi koruyun.</a:t>
            </a:r>
          </a:p>
          <a:p>
            <a:pPr algn="just">
              <a:lnSpc>
                <a:spcPct val="150000"/>
              </a:lnSpc>
              <a:buClr>
                <a:srgbClr val="FF0000"/>
              </a:buClr>
            </a:pPr>
            <a:r>
              <a:rPr lang="tr-TR" sz="4400" dirty="0">
                <a:ea typeface="Calibri" panose="020F0502020204030204" pitchFamily="34" charset="0"/>
                <a:cs typeface="Times New Roman" panose="02020603050405020304" pitchFamily="18" charset="0"/>
              </a:rPr>
              <a:t>Ayrıca yetişkinlerin ergenlere esnek düşünebilme konusunda model olması ve onlarla farklı başa çıkma yolları hakkında da konuşması etkili olacaktır.</a:t>
            </a:r>
          </a:p>
          <a:p>
            <a:pPr algn="just">
              <a:lnSpc>
                <a:spcPct val="150000"/>
              </a:lnSpc>
              <a:buClr>
                <a:srgbClr val="FF0000"/>
              </a:buClr>
            </a:pPr>
            <a:endParaRPr lang="tr-TR" sz="4400" dirty="0"/>
          </a:p>
        </p:txBody>
      </p:sp>
    </p:spTree>
    <p:extLst>
      <p:ext uri="{BB962C8B-B14F-4D97-AF65-F5344CB8AC3E}">
        <p14:creationId xmlns:p14="http://schemas.microsoft.com/office/powerpoint/2010/main" val="2675770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87581F75-8AA8-8B4B-8765-B6CF014F6B10}"/>
              </a:ext>
            </a:extLst>
          </p:cNvPr>
          <p:cNvSpPr/>
          <p:nvPr/>
        </p:nvSpPr>
        <p:spPr>
          <a:xfrm>
            <a:off x="1110234" y="2875315"/>
            <a:ext cx="10457989" cy="850605"/>
          </a:xfrm>
          <a:prstGeom prst="flowChartAlternateProcess">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259090" y="2709477"/>
            <a:ext cx="2080324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dirty="0"/>
              <a:t>	</a:t>
            </a:r>
            <a:r>
              <a:rPr lang="tr-TR" sz="4400" b="1" dirty="0">
                <a:solidFill>
                  <a:schemeClr val="bg1"/>
                </a:solidFill>
              </a:rPr>
              <a:t>SORUMLULUK ALMALARINA İZİN VERİN</a:t>
            </a:r>
          </a:p>
          <a:p>
            <a:pPr algn="just">
              <a:lnSpc>
                <a:spcPct val="150000"/>
              </a:lnSpc>
              <a:buClr>
                <a:srgbClr val="FF0000"/>
              </a:buClr>
            </a:pPr>
            <a:r>
              <a:rPr lang="tr-TR" sz="4400" dirty="0"/>
              <a:t>Çocukların size ve çevrenizdekilere, alınan önlemlere uyarak, gönüllü olarak yardım etmelerine izin verin. Özellikle çocukların “her şey kontrol altında” algısının zarar görmemesi için sizin gözetiminizde yaşlarına ve gelişimlerine uygun bazı işlerde size yardımcı olmaları çok önemlidir.</a:t>
            </a:r>
          </a:p>
          <a:p>
            <a:pPr algn="just">
              <a:lnSpc>
                <a:spcPct val="150000"/>
              </a:lnSpc>
              <a:buClr>
                <a:srgbClr val="FF0000"/>
              </a:buClr>
            </a:pPr>
            <a:r>
              <a:rPr lang="tr-TR" sz="4400" dirty="0"/>
              <a:t>Sorumluklarıyla ilgili farklılık olabileceğini de göz önünde bulundurun. Örneğin;1 odasını düzenli bir alışkanlıkla toplayan çocuğun odasını toplamak istememesi, okul başarısındaki farklılıklar, gelecekle ilgili  beklentilerinde farklılıklar , motivasyon eksikliği gibi.</a:t>
            </a:r>
          </a:p>
          <a:p>
            <a:pPr algn="just">
              <a:lnSpc>
                <a:spcPct val="150000"/>
              </a:lnSpc>
              <a:buClr>
                <a:srgbClr val="FF0000"/>
              </a:buClr>
            </a:pPr>
            <a:endParaRPr lang="tr-TR" sz="4400" dirty="0"/>
          </a:p>
        </p:txBody>
      </p:sp>
    </p:spTree>
    <p:extLst>
      <p:ext uri="{BB962C8B-B14F-4D97-AF65-F5344CB8AC3E}">
        <p14:creationId xmlns:p14="http://schemas.microsoft.com/office/powerpoint/2010/main" val="29308066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A8C46259-7877-D443-B4E0-7EF974E80872}"/>
              </a:ext>
            </a:extLst>
          </p:cNvPr>
          <p:cNvSpPr/>
          <p:nvPr/>
        </p:nvSpPr>
        <p:spPr>
          <a:xfrm>
            <a:off x="977075" y="2875073"/>
            <a:ext cx="5062218" cy="825057"/>
          </a:xfrm>
          <a:prstGeom prst="flowChartAlternateProcess">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2704951"/>
            <a:ext cx="21710855" cy="8948785"/>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50000"/>
              </a:lnSpc>
              <a:buClr>
                <a:srgbClr val="FF0000"/>
              </a:buClr>
              <a:buNone/>
            </a:pPr>
            <a:r>
              <a:rPr lang="tr-TR" sz="4400" b="1" dirty="0"/>
              <a:t>	</a:t>
            </a:r>
            <a:r>
              <a:rPr lang="tr-TR" sz="4400" b="1" dirty="0">
                <a:solidFill>
                  <a:schemeClr val="bg1"/>
                </a:solidFill>
              </a:rPr>
              <a:t>İHMAL ETMEYİN</a:t>
            </a:r>
          </a:p>
          <a:p>
            <a:pPr algn="just">
              <a:lnSpc>
                <a:spcPct val="150000"/>
              </a:lnSpc>
              <a:buClr>
                <a:srgbClr val="FF0000"/>
              </a:buClr>
            </a:pPr>
            <a:r>
              <a:rPr lang="tr-TR" sz="4400" dirty="0"/>
              <a:t>Öncelikle sizin toparlanmanız çocuklar için en önemli yardımlardan biridir. Yaşadıklarınızla baş etmek için mümkünse kendinize de zaman ayırın ve sağlığınıza dikkat edin. Yaşadıklarınızı yakınlarınızla paylaşın ya da diğer yetişkinlerle konuşun, gerekirse bir uzmandan yardım alın. </a:t>
            </a:r>
          </a:p>
          <a:p>
            <a:pPr>
              <a:lnSpc>
                <a:spcPct val="150000"/>
              </a:lnSpc>
              <a:buClr>
                <a:srgbClr val="FF0000"/>
              </a:buClr>
            </a:pPr>
            <a:r>
              <a:rPr lang="tr-TR" sz="4400" dirty="0">
                <a:ea typeface="Calibri" panose="020F0502020204030204" pitchFamily="34" charset="0"/>
                <a:cs typeface="Times New Roman" panose="02020603050405020304" pitchFamily="18" charset="0"/>
              </a:rPr>
              <a:t>Kişisel bakım ve sağlık tedbirlerini ihmal etmeyin. </a:t>
            </a:r>
            <a:r>
              <a:rPr lang="tr-TR" sz="4400" dirty="0">
                <a:cs typeface="Times New Roman" panose="02020603050405020304" pitchFamily="18" charset="0"/>
              </a:rPr>
              <a:t>Elleri yıkamak, mask takmak ya da kıyafetine özen göstermek, saçını taramak gibi tedbirler basit olsa da çocukların </a:t>
            </a:r>
            <a:r>
              <a:rPr lang="tr-TR" sz="4400" dirty="0">
                <a:ea typeface="Calibri" panose="020F0502020204030204" pitchFamily="34" charset="0"/>
                <a:cs typeface="Times New Roman" panose="02020603050405020304" pitchFamily="18" charset="0"/>
              </a:rPr>
              <a:t>biraz daha iyi hissetmelerine yardımcı olacak ve çok belirsiz bir zamanda onlara bir kontrol hissi verecektir. </a:t>
            </a:r>
            <a:endParaRPr lang="tr-TR" sz="4400" dirty="0">
              <a:cs typeface="Times New Roman" panose="02020603050405020304" pitchFamily="18" charset="0"/>
            </a:endParaRPr>
          </a:p>
          <a:p>
            <a:pPr>
              <a:lnSpc>
                <a:spcPct val="150000"/>
              </a:lnSpc>
              <a:buClr>
                <a:srgbClr val="FF0000"/>
              </a:buClr>
              <a:buNone/>
            </a:pPr>
            <a:endParaRPr lang="tr-TR" sz="4400" dirty="0"/>
          </a:p>
        </p:txBody>
      </p:sp>
    </p:spTree>
    <p:extLst>
      <p:ext uri="{BB962C8B-B14F-4D97-AF65-F5344CB8AC3E}">
        <p14:creationId xmlns:p14="http://schemas.microsoft.com/office/powerpoint/2010/main" val="19157482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A7DD8B1E-8726-454B-B029-92FCEBB49659}"/>
              </a:ext>
            </a:extLst>
          </p:cNvPr>
          <p:cNvSpPr/>
          <p:nvPr/>
        </p:nvSpPr>
        <p:spPr>
          <a:xfrm>
            <a:off x="935664" y="2743198"/>
            <a:ext cx="4253023" cy="871871"/>
          </a:xfrm>
          <a:prstGeom prst="flowChartAlternateProcess">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2583269"/>
            <a:ext cx="20621357" cy="9401208"/>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BİLGİ EDİNİN</a:t>
            </a:r>
          </a:p>
          <a:p>
            <a:pPr algn="just">
              <a:lnSpc>
                <a:spcPct val="150000"/>
              </a:lnSpc>
              <a:buClr>
                <a:srgbClr val="FF0000"/>
              </a:buClr>
            </a:pPr>
            <a:r>
              <a:rPr lang="tr-TR" sz="4400" dirty="0"/>
              <a:t>Kendinize ve çocuklarınıza yardımcı olmak için yapabileceğiniz en iyi şeylerden biri de doğru kaynaklardan bilgi almaktır. Özellikle yapabileceklerinizle ilgili olarak çocuğunuzun okulunda sizlere verilecek bilgileri lütfen uygulayın. </a:t>
            </a:r>
          </a:p>
          <a:p>
            <a:pPr algn="just">
              <a:lnSpc>
                <a:spcPct val="150000"/>
              </a:lnSpc>
              <a:buClr>
                <a:srgbClr val="FF0000"/>
              </a:buClr>
            </a:pPr>
            <a:r>
              <a:rPr lang="tr-TR" sz="4400" dirty="0">
                <a:cs typeface="Times New Roman" panose="02020603050405020304" pitchFamily="18" charset="0"/>
              </a:rPr>
              <a:t>Çocukların salgını kavramaları (virüs, karantina, mutasyon vb.) ailelerinde, okullarında ve mahallelerinde meydana gelen değişiklikleri anlamaları için temel bilgiler sağlayın.</a:t>
            </a:r>
          </a:p>
          <a:p>
            <a:pPr algn="just">
              <a:lnSpc>
                <a:spcPct val="150000"/>
              </a:lnSpc>
              <a:buClr>
                <a:srgbClr val="FF0000"/>
              </a:buClr>
            </a:pPr>
            <a:r>
              <a:rPr lang="tr-TR" sz="4400" dirty="0"/>
              <a:t>Çocuklarınızla ilgili danışmak istediğiniz bir konu olduğunda yine okul rehberlik ve psikolojik danışma servisinden ve rehberlik ve araştırma merkezlerinden yardım alın.</a:t>
            </a:r>
          </a:p>
          <a:p>
            <a:pPr algn="just">
              <a:lnSpc>
                <a:spcPct val="150000"/>
              </a:lnSpc>
              <a:buClr>
                <a:srgbClr val="FF0000"/>
              </a:buClr>
            </a:pPr>
            <a:endParaRPr lang="tr-TR" sz="4400" dirty="0"/>
          </a:p>
        </p:txBody>
      </p:sp>
    </p:spTree>
    <p:extLst>
      <p:ext uri="{BB962C8B-B14F-4D97-AF65-F5344CB8AC3E}">
        <p14:creationId xmlns:p14="http://schemas.microsoft.com/office/powerpoint/2010/main" val="42061264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08A06940-6A88-584E-A09F-882BB3ECBE6F}"/>
              </a:ext>
            </a:extLst>
          </p:cNvPr>
          <p:cNvSpPr/>
          <p:nvPr/>
        </p:nvSpPr>
        <p:spPr>
          <a:xfrm>
            <a:off x="674914" y="3381153"/>
            <a:ext cx="9574872" cy="829340"/>
          </a:xfrm>
          <a:prstGeom prst="flowChartAlternateProcess">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2089373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solidFill>
                  <a:schemeClr val="bg1"/>
                </a:solidFill>
              </a:rPr>
              <a:t>MEDYA KULLANIMINI GÖZLEMLEYİN</a:t>
            </a:r>
          </a:p>
          <a:p>
            <a:pPr algn="just">
              <a:lnSpc>
                <a:spcPct val="150000"/>
              </a:lnSpc>
              <a:buClr>
                <a:srgbClr val="FF0000"/>
              </a:buClr>
            </a:pPr>
            <a:r>
              <a:rPr lang="tr-TR" sz="4400" dirty="0">
                <a:ea typeface="Calibri" panose="020F0502020204030204" pitchFamily="34" charset="0"/>
              </a:rPr>
              <a:t>Çocukların televizyondan, radyodan veya çevrimiçi olarak gördüklerine veya duyduklarına dikkat edin. Bir konu hakkında çok fazla bilgi endişeye (ergen yaştaki çocuklar için gelecek kaygısına) yol açabilir. </a:t>
            </a:r>
          </a:p>
          <a:p>
            <a:pPr algn="just">
              <a:lnSpc>
                <a:spcPct val="150000"/>
              </a:lnSpc>
              <a:buClr>
                <a:srgbClr val="FF0000"/>
              </a:buClr>
            </a:pPr>
            <a:r>
              <a:rPr lang="tr-TR" sz="4400" dirty="0">
                <a:ea typeface="Calibri" panose="020F0502020204030204" pitchFamily="34" charset="0"/>
              </a:rPr>
              <a:t>İnternette ve sosyal medyada salgın ile ilgili bazı hikayelerin söylentiye ve yanlış bilgilere dayanabileceği hakkında çocuklarla konuşun. Özellikle ergen yaştaki çocukların bu konu hakkındaki konuşmaya ve tartışmaya daha çok ihtiyaç duyabileceğinin farkında olun.</a:t>
            </a:r>
          </a:p>
          <a:p>
            <a:pPr algn="just">
              <a:buClr>
                <a:srgbClr val="FF0000"/>
              </a:buClr>
            </a:pPr>
            <a:endParaRPr lang="tr-TR" sz="4400" dirty="0"/>
          </a:p>
        </p:txBody>
      </p:sp>
    </p:spTree>
    <p:extLst>
      <p:ext uri="{BB962C8B-B14F-4D97-AF65-F5344CB8AC3E}">
        <p14:creationId xmlns:p14="http://schemas.microsoft.com/office/powerpoint/2010/main" val="25023816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674915" y="0"/>
            <a:ext cx="7351485" cy="1569660"/>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6" name="Alternatif İşlem 5">
            <a:extLst>
              <a:ext uri="{FF2B5EF4-FFF2-40B4-BE49-F238E27FC236}">
                <a16:creationId xmlns="" xmlns:a16="http://schemas.microsoft.com/office/drawing/2014/main" id="{15E43A21-CCB1-9942-9172-EDACBA8157E1}"/>
              </a:ext>
            </a:extLst>
          </p:cNvPr>
          <p:cNvSpPr/>
          <p:nvPr/>
        </p:nvSpPr>
        <p:spPr>
          <a:xfrm>
            <a:off x="914400" y="3381153"/>
            <a:ext cx="6528391" cy="850605"/>
          </a:xfrm>
          <a:prstGeom prst="flowChartAlternateProcess">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9570770"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50000"/>
              </a:lnSpc>
              <a:buClr>
                <a:srgbClr val="FF0000"/>
              </a:buClr>
              <a:buNone/>
            </a:pPr>
            <a:r>
              <a:rPr lang="tr-TR" sz="4400" b="1" dirty="0"/>
              <a:t>	</a:t>
            </a:r>
            <a:r>
              <a:rPr lang="tr-TR" sz="4400" b="1" dirty="0">
                <a:solidFill>
                  <a:schemeClr val="bg1"/>
                </a:solidFill>
              </a:rPr>
              <a:t>UZMANA BAŞVURUN</a:t>
            </a:r>
          </a:p>
          <a:p>
            <a:pPr algn="just">
              <a:lnSpc>
                <a:spcPct val="150000"/>
              </a:lnSpc>
              <a:buClr>
                <a:srgbClr val="FF0000"/>
              </a:buClr>
            </a:pPr>
            <a:r>
              <a:rPr lang="tr-TR" sz="4400" dirty="0"/>
              <a:t>Çocuğunuz aşırı panik olma, ağlama nöbetleri, sürekli uyku sorunları ya da yoğun davranış sorunları gibi tepkiler gösteriyorsa, bir ruh sağlığı uzmanına ihtiyacı olabilir. Bu gibi durumlarda okul rehberlik ve psikolojik danışma servisine, rehberlik ve araştırma merkezlerine ya da ruh sağlığı uzmanlarına başvurun.</a:t>
            </a:r>
          </a:p>
        </p:txBody>
      </p:sp>
    </p:spTree>
    <p:extLst>
      <p:ext uri="{BB962C8B-B14F-4D97-AF65-F5344CB8AC3E}">
        <p14:creationId xmlns:p14="http://schemas.microsoft.com/office/powerpoint/2010/main" val="24056344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74553C6-89BA-0244-9734-8598D8941960}"/>
              </a:ext>
            </a:extLst>
          </p:cNvPr>
          <p:cNvSpPr txBox="1"/>
          <p:nvPr/>
        </p:nvSpPr>
        <p:spPr>
          <a:xfrm>
            <a:off x="8443609" y="4808551"/>
            <a:ext cx="14139492" cy="2800767"/>
          </a:xfrm>
          <a:prstGeom prst="rect">
            <a:avLst/>
          </a:prstGeom>
          <a:noFill/>
        </p:spPr>
        <p:txBody>
          <a:bodyPr wrap="square" rtlCol="0">
            <a:spAutoFit/>
          </a:bodyPr>
          <a:lstStyle/>
          <a:p>
            <a:pPr algn="ctr"/>
            <a:r>
              <a:rPr lang="tr-TR" sz="8800" b="1" spc="300" dirty="0" smtClean="0">
                <a:cs typeface="Times New Roman" panose="02020603050405020304" pitchFamily="18" charset="0"/>
              </a:rPr>
              <a:t>SALGIN HASTALIK </a:t>
            </a:r>
          </a:p>
          <a:p>
            <a:pPr algn="ctr"/>
            <a:r>
              <a:rPr lang="tr-TR" sz="8800" b="1" spc="300" dirty="0" smtClean="0">
                <a:cs typeface="Times New Roman" panose="02020603050405020304" pitchFamily="18" charset="0"/>
              </a:rPr>
              <a:t>ve </a:t>
            </a:r>
            <a:r>
              <a:rPr lang="tr-TR" sz="8800" b="1" spc="300" dirty="0">
                <a:cs typeface="Times New Roman" panose="02020603050405020304" pitchFamily="18" charset="0"/>
              </a:rPr>
              <a:t>ETKİLERİ </a:t>
            </a:r>
            <a:endParaRPr lang="tr-TR" sz="8800" dirty="0"/>
          </a:p>
        </p:txBody>
      </p:sp>
    </p:spTree>
    <p:extLst>
      <p:ext uri="{BB962C8B-B14F-4D97-AF65-F5344CB8AC3E}">
        <p14:creationId xmlns:p14="http://schemas.microsoft.com/office/powerpoint/2010/main" val="1732309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 xmlns:a16="http://schemas.microsoft.com/office/drawing/2014/main" id="{C74553C6-89BA-0244-9734-8598D8941960}"/>
              </a:ext>
            </a:extLst>
          </p:cNvPr>
          <p:cNvSpPr txBox="1"/>
          <p:nvPr/>
        </p:nvSpPr>
        <p:spPr>
          <a:xfrm>
            <a:off x="9075420" y="4349621"/>
            <a:ext cx="13245724" cy="5016758"/>
          </a:xfrm>
          <a:prstGeom prst="rect">
            <a:avLst/>
          </a:prstGeom>
          <a:noFill/>
        </p:spPr>
        <p:txBody>
          <a:bodyPr wrap="square" rtlCol="0">
            <a:spAutoFit/>
          </a:bodyPr>
          <a:lstStyle/>
          <a:p>
            <a:pPr algn="ctr"/>
            <a:r>
              <a:rPr lang="tr-TR" sz="8000" b="1" dirty="0"/>
              <a:t>PSİKOEĞİTİM PROGRAMI ÖĞRENCİ OTURUMLARI İLE İLGİLİ GENEL AMAÇLAR VE UYGULAMA ESASLARI</a:t>
            </a:r>
            <a:endParaRPr lang="tr-TR" sz="8000" dirty="0">
              <a:cs typeface="Times New Roman" panose="02020603050405020304" pitchFamily="18" charset="0"/>
            </a:endParaRPr>
          </a:p>
        </p:txBody>
      </p:sp>
    </p:spTree>
    <p:extLst>
      <p:ext uri="{BB962C8B-B14F-4D97-AF65-F5344CB8AC3E}">
        <p14:creationId xmlns:p14="http://schemas.microsoft.com/office/powerpoint/2010/main" val="258826112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395515" y="457200"/>
            <a:ext cx="13142685" cy="830997"/>
          </a:xfrm>
          <a:prstGeom prst="rect">
            <a:avLst/>
          </a:prstGeom>
          <a:noFill/>
        </p:spPr>
        <p:txBody>
          <a:bodyPr wrap="square" rtlCol="0">
            <a:spAutoFit/>
          </a:bodyPr>
          <a:lstStyle/>
          <a:p>
            <a:pPr lvl="0"/>
            <a:r>
              <a:rPr lang="tr-TR" sz="4800" b="1" dirty="0">
                <a:solidFill>
                  <a:schemeClr val="bg1"/>
                </a:solidFill>
              </a:rPr>
              <a:t>PROGRAMIN GENEL AMAÇLARI-1</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8481272"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00000"/>
              </a:lnSpc>
              <a:buClr>
                <a:srgbClr val="FF0000"/>
              </a:buClr>
              <a:buFont typeface="+mj-lt"/>
              <a:buAutoNum type="arabicPeriod"/>
            </a:pPr>
            <a:r>
              <a:rPr lang="tr-TR" sz="4400" dirty="0"/>
              <a:t>Öğrencileri salgın hastalık zamanlarında yaşanabilecek normal psikolojik etkiler hakkında bilgilendirmek ve onların bu konuya ilişkin farkındalıklarını arttırmak. </a:t>
            </a:r>
          </a:p>
          <a:p>
            <a:pPr marL="457200" indent="-457200" algn="just">
              <a:lnSpc>
                <a:spcPct val="100000"/>
              </a:lnSpc>
              <a:buClr>
                <a:srgbClr val="FF0000"/>
              </a:buClr>
              <a:buFont typeface="+mj-lt"/>
              <a:buAutoNum type="arabicPeriod"/>
            </a:pPr>
            <a:r>
              <a:rPr lang="tr-TR" sz="4400" dirty="0"/>
              <a:t>Öğrencilere kendi tepkilerini anlama ve paylaşma olanağı vererek tepkilerinin doğal olduğunu göstermek ve öğrencilerin tepkilerini normalleştirmek. </a:t>
            </a:r>
          </a:p>
          <a:p>
            <a:pPr marL="457200" indent="-457200" algn="just">
              <a:lnSpc>
                <a:spcPct val="100000"/>
              </a:lnSpc>
              <a:buClr>
                <a:srgbClr val="FF0000"/>
              </a:buClr>
              <a:buFont typeface="+mj-lt"/>
              <a:buAutoNum type="arabicPeriod"/>
            </a:pPr>
            <a:r>
              <a:rPr lang="tr-TR" sz="4400" dirty="0"/>
              <a:t>Okul sistemi ile öğrenciler arasında yaşantıların paylaşılmasını sağlayarak, öğrencilerin okul ile iletişimini güçlendirmek. </a:t>
            </a:r>
          </a:p>
          <a:p>
            <a:pPr marL="457200" indent="-457200" algn="just">
              <a:lnSpc>
                <a:spcPct val="100000"/>
              </a:lnSpc>
              <a:buClr>
                <a:srgbClr val="FF0000"/>
              </a:buClr>
              <a:buFont typeface="+mj-lt"/>
              <a:buAutoNum type="arabicPeriod"/>
            </a:pPr>
            <a:r>
              <a:rPr lang="tr-TR" sz="4400" dirty="0"/>
              <a:t>Öğrencilerin olumlu başa çıkma yöntemlerini fark etmelerini sağlamak. </a:t>
            </a:r>
          </a:p>
          <a:p>
            <a:pPr marL="457200" indent="-457200" algn="just">
              <a:lnSpc>
                <a:spcPct val="100000"/>
              </a:lnSpc>
              <a:buClr>
                <a:srgbClr val="FF0000"/>
              </a:buClr>
              <a:buFont typeface="+mj-lt"/>
              <a:buAutoNum type="arabicPeriod"/>
            </a:pPr>
            <a:r>
              <a:rPr lang="tr-TR" sz="4400" dirty="0"/>
              <a:t>Öğrencilerin güçlü yanlarını fark etmelerini sağlamak. </a:t>
            </a:r>
          </a:p>
          <a:p>
            <a:pPr marL="0" indent="0" algn="just">
              <a:lnSpc>
                <a:spcPct val="100000"/>
              </a:lnSpc>
              <a:buClr>
                <a:srgbClr val="FF0000"/>
              </a:buClr>
              <a:buNone/>
            </a:pPr>
            <a:endParaRPr lang="tr-TR" sz="4400" dirty="0"/>
          </a:p>
          <a:p>
            <a:pPr marL="457200" indent="-457200" algn="just">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16630578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395515" y="480060"/>
            <a:ext cx="13142685" cy="830997"/>
          </a:xfrm>
          <a:prstGeom prst="rect">
            <a:avLst/>
          </a:prstGeom>
          <a:noFill/>
        </p:spPr>
        <p:txBody>
          <a:bodyPr wrap="square" rtlCol="0">
            <a:spAutoFit/>
          </a:bodyPr>
          <a:lstStyle/>
          <a:p>
            <a:pPr lvl="0"/>
            <a:r>
              <a:rPr lang="tr-TR" sz="4800" b="1" dirty="0">
                <a:solidFill>
                  <a:schemeClr val="bg1"/>
                </a:solidFill>
              </a:rPr>
              <a:t>PROGRAMIN GENEL AMAÇLARI-2</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2159736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nSpc>
                <a:spcPct val="100000"/>
              </a:lnSpc>
              <a:buClr>
                <a:srgbClr val="FF0000"/>
              </a:buClr>
              <a:buFont typeface="+mj-lt"/>
              <a:buAutoNum type="arabicPeriod" startAt="6"/>
            </a:pPr>
            <a:r>
              <a:rPr lang="tr-TR" sz="4400" dirty="0"/>
              <a:t>Öğrencilerin sosyal destek kaynaklarını fark etmelerini sağlamak.</a:t>
            </a:r>
          </a:p>
          <a:p>
            <a:pPr marL="457200" indent="-457200">
              <a:lnSpc>
                <a:spcPct val="100000"/>
              </a:lnSpc>
              <a:buClr>
                <a:srgbClr val="FF0000"/>
              </a:buClr>
              <a:buFont typeface="+mj-lt"/>
              <a:buAutoNum type="arabicPeriod" startAt="6"/>
            </a:pPr>
            <a:r>
              <a:rPr lang="tr-TR" sz="4400" dirty="0"/>
              <a:t>Öğrencilere geleceğe ilişkin olumlu bakış açısı kazandırmak.</a:t>
            </a:r>
          </a:p>
          <a:p>
            <a:pPr marL="457200" indent="-457200">
              <a:lnSpc>
                <a:spcPct val="100000"/>
              </a:lnSpc>
              <a:buClr>
                <a:srgbClr val="FF0000"/>
              </a:buClr>
              <a:buFont typeface="+mj-lt"/>
              <a:buAutoNum type="arabicPeriod" startAt="6"/>
            </a:pPr>
            <a:r>
              <a:rPr lang="tr-TR" sz="4400" dirty="0"/>
              <a:t>Öğrencilerin duygu ve düşüncelerini ifade etmelerini sağlamak.</a:t>
            </a:r>
          </a:p>
          <a:p>
            <a:pPr marL="457200" indent="-457200">
              <a:lnSpc>
                <a:spcPct val="100000"/>
              </a:lnSpc>
              <a:buClr>
                <a:srgbClr val="FF0000"/>
              </a:buClr>
              <a:buFont typeface="+mj-lt"/>
              <a:buAutoNum type="arabicPeriod" startAt="6"/>
            </a:pPr>
            <a:r>
              <a:rPr lang="tr-TR" sz="4400" dirty="0"/>
              <a:t>Öğrencilerin psikolojik sağlamlıklarını güçlendirmek.</a:t>
            </a:r>
          </a:p>
          <a:p>
            <a:pPr marL="457200" indent="-457200">
              <a:lnSpc>
                <a:spcPct val="100000"/>
              </a:lnSpc>
              <a:buClr>
                <a:srgbClr val="FF0000"/>
              </a:buClr>
              <a:buFont typeface="+mj-lt"/>
              <a:buAutoNum type="arabicPeriod" startAt="6"/>
            </a:pPr>
            <a:r>
              <a:rPr lang="tr-TR" sz="4400" dirty="0"/>
              <a:t>Öğrencilerin öğrenme becerilerini ve gelişimlerini desteklemek.</a:t>
            </a:r>
          </a:p>
          <a:p>
            <a:pPr marL="0" indent="0">
              <a:lnSpc>
                <a:spcPct val="100000"/>
              </a:lnSpc>
              <a:buClr>
                <a:srgbClr val="FF0000"/>
              </a:buClr>
              <a:buNone/>
            </a:pPr>
            <a:endParaRPr lang="tr-TR" sz="4400" dirty="0"/>
          </a:p>
          <a:p>
            <a:pPr marL="457200" indent="-457200">
              <a:lnSpc>
                <a:spcPct val="100000"/>
              </a:lnSpc>
              <a:buClr>
                <a:srgbClr val="FF0000"/>
              </a:buClr>
              <a:buFont typeface="+mj-lt"/>
              <a:buAutoNum type="arabicPeriod"/>
            </a:pPr>
            <a:endParaRPr lang="tr-TR" sz="4400" dirty="0"/>
          </a:p>
        </p:txBody>
      </p:sp>
    </p:spTree>
    <p:extLst>
      <p:ext uri="{BB962C8B-B14F-4D97-AF65-F5344CB8AC3E}">
        <p14:creationId xmlns:p14="http://schemas.microsoft.com/office/powerpoint/2010/main" val="200959122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rPr>
              <a:t>PROGRAMIN UYGULAMA ESASLARI</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buClr>
                <a:srgbClr val="FF0000"/>
              </a:buClr>
              <a:buNone/>
            </a:pPr>
            <a:r>
              <a:rPr lang="tr-TR" sz="4400" dirty="0"/>
              <a:t>Bu program psikolojik danışman/rehber öğretmen müşavirliğinde, sınıf rehber öğretmen tarafından öğrencilere uygulanmak üzere hazırlanmıştır. </a:t>
            </a:r>
          </a:p>
          <a:p>
            <a:pPr>
              <a:buClr>
                <a:srgbClr val="FF0000"/>
              </a:buClr>
            </a:pPr>
            <a:endParaRPr lang="tr-TR" sz="4400" dirty="0"/>
          </a:p>
          <a:p>
            <a:pPr marL="457200" indent="-457200">
              <a:buClr>
                <a:srgbClr val="FF0000"/>
              </a:buClr>
              <a:buFont typeface="+mj-lt"/>
              <a:buAutoNum type="arabicPeriod"/>
            </a:pPr>
            <a:r>
              <a:rPr lang="tr-TR" sz="4400" dirty="0"/>
              <a:t>Okulda </a:t>
            </a:r>
            <a:r>
              <a:rPr lang="tr-TR" sz="4400" dirty="0" err="1"/>
              <a:t>psikoeğitim</a:t>
            </a:r>
            <a:r>
              <a:rPr lang="tr-TR" sz="4400" dirty="0"/>
              <a:t> programının planlaması ve yürütülmesi sürecinden okul müdürü sorumludur.</a:t>
            </a:r>
          </a:p>
          <a:p>
            <a:pPr marL="457200" indent="-457200">
              <a:buClr>
                <a:srgbClr val="FF0000"/>
              </a:buClr>
              <a:buFont typeface="+mj-lt"/>
              <a:buAutoNum type="arabicPeriod"/>
            </a:pPr>
            <a:r>
              <a:rPr lang="tr-TR" sz="4400" dirty="0"/>
              <a:t>Programın uygulanması için gerekli düzenlemeler okul yönetimi tarafından sağlanacaktır.</a:t>
            </a:r>
          </a:p>
          <a:p>
            <a:pPr marL="457200" indent="-457200">
              <a:buClr>
                <a:srgbClr val="FF0000"/>
              </a:buClr>
              <a:buFont typeface="+mj-lt"/>
              <a:buAutoNum type="arabicPeriod"/>
            </a:pPr>
            <a:r>
              <a:rPr lang="tr-TR" sz="4400" dirty="0"/>
              <a:t>Psikolojik danışman/rehber öğretmen veli ve öğretmen oturumlarını, sınıf rehber öğretmeni ise öğrenci oturumlarını yapmakla yükümlüdür.</a:t>
            </a:r>
          </a:p>
          <a:p>
            <a:pPr marL="457200" indent="-457200">
              <a:buClr>
                <a:srgbClr val="FF0000"/>
              </a:buClr>
              <a:buFont typeface="+mj-lt"/>
              <a:buAutoNum type="arabicPeriod"/>
            </a:pPr>
            <a:r>
              <a:rPr lang="tr-TR" sz="4400" dirty="0"/>
              <a:t>Öğretmen ve veli oturumları öğrenci oturumlarından önce yapılmalıdır. </a:t>
            </a:r>
          </a:p>
          <a:p>
            <a:pPr>
              <a:buClr>
                <a:srgbClr val="FF0000"/>
              </a:buClr>
            </a:pPr>
            <a:endParaRPr lang="tr-TR" sz="4400" dirty="0"/>
          </a:p>
          <a:p>
            <a:pPr marL="457200" indent="-457200">
              <a:buClr>
                <a:srgbClr val="FF0000"/>
              </a:buClr>
              <a:buFont typeface="+mj-lt"/>
              <a:buAutoNum type="arabicPeriod"/>
            </a:pPr>
            <a:endParaRPr lang="tr-TR" sz="4400" dirty="0"/>
          </a:p>
        </p:txBody>
      </p:sp>
    </p:spTree>
    <p:extLst>
      <p:ext uri="{BB962C8B-B14F-4D97-AF65-F5344CB8AC3E}">
        <p14:creationId xmlns:p14="http://schemas.microsoft.com/office/powerpoint/2010/main" val="20255873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395516" y="132080"/>
            <a:ext cx="9595978" cy="1569660"/>
          </a:xfrm>
          <a:prstGeom prst="rect">
            <a:avLst/>
          </a:prstGeom>
          <a:noFill/>
        </p:spPr>
        <p:txBody>
          <a:bodyPr wrap="square" rtlCol="0">
            <a:spAutoFit/>
          </a:bodyPr>
          <a:lstStyle/>
          <a:p>
            <a:pPr lvl="0"/>
            <a:r>
              <a:rPr lang="tr-TR" sz="4800" b="1" dirty="0">
                <a:solidFill>
                  <a:schemeClr val="bg1"/>
                </a:solidFill>
              </a:rPr>
              <a:t>ETKİNLİKLER UYGULANIRKEN DİKKAT EDİLECEK HUSUSLAR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20080986"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000" dirty="0"/>
              <a:t>Uygulamayı yapacak öğretmen </a:t>
            </a:r>
            <a:r>
              <a:rPr lang="tr-TR" sz="4000" dirty="0" err="1"/>
              <a:t>psikoeğitim</a:t>
            </a:r>
            <a:r>
              <a:rPr lang="tr-TR" sz="4000" dirty="0"/>
              <a:t> öğrenci oturumlarına başlamadan önce, etkinlikleri dikkatle okumalı ve </a:t>
            </a:r>
            <a:r>
              <a:rPr lang="tr-TR" sz="4000" dirty="0" err="1"/>
              <a:t>psikoeğitim</a:t>
            </a:r>
            <a:r>
              <a:rPr lang="tr-TR" sz="4000" dirty="0"/>
              <a:t> programı ön hazırlıklarını tamamlamalıdır. </a:t>
            </a:r>
          </a:p>
          <a:p>
            <a:pPr marL="457200" indent="-457200">
              <a:buClr>
                <a:srgbClr val="FF0000"/>
              </a:buClr>
              <a:buFont typeface="+mj-lt"/>
              <a:buAutoNum type="arabicPeriod"/>
            </a:pPr>
            <a:r>
              <a:rPr lang="tr-TR" sz="4000" dirty="0"/>
              <a:t>Etkinlik paylaşımlarında öğrencilerin gönüllülüğü esastır. Paylaşımda bulunmak istemeyen öğrenciler teşvik edilmeli, fakat zorlanmamalıdır.</a:t>
            </a:r>
          </a:p>
          <a:p>
            <a:pPr marL="457200" indent="-457200">
              <a:buClr>
                <a:srgbClr val="FF0000"/>
              </a:buClr>
              <a:buFont typeface="+mj-lt"/>
              <a:buAutoNum type="arabicPeriod"/>
            </a:pPr>
            <a:r>
              <a:rPr lang="tr-TR" sz="4000" dirty="0" err="1"/>
              <a:t>Psikoeğitim</a:t>
            </a:r>
            <a:r>
              <a:rPr lang="tr-TR" sz="4000" dirty="0"/>
              <a:t> programı uygulamasında, öğrencilerin duygu ve düşüncelerini ifade etmeleri önemlidir.  Bu nedenle olabildiğince fazla öğrenciye söz hakkı verilmesi, paylaşımların eksik bırakılmaması faydalı olacaktır. </a:t>
            </a:r>
          </a:p>
          <a:p>
            <a:pPr marL="457200" indent="-457200">
              <a:buClr>
                <a:srgbClr val="FF0000"/>
              </a:buClr>
              <a:buFont typeface="+mj-lt"/>
              <a:buAutoNum type="arabicPeriod"/>
            </a:pPr>
            <a:r>
              <a:rPr lang="tr-TR" sz="4000" dirty="0"/>
              <a:t>Çizim ya da yazma içeren etkinlik uygulamalarında da önemli olanın öğrencinin kendini ifade etmesidir, öğrencilere de bu durum hatırlatılmalıdır.</a:t>
            </a:r>
          </a:p>
          <a:p>
            <a:pPr marL="457200" indent="-457200">
              <a:buClr>
                <a:srgbClr val="FF0000"/>
              </a:buClr>
              <a:buFont typeface="+mj-lt"/>
              <a:buAutoNum type="arabicPeriod"/>
            </a:pPr>
            <a:r>
              <a:rPr lang="tr-TR" altLang="tr-TR" sz="4000" dirty="0" err="1"/>
              <a:t>Psikoeğitim</a:t>
            </a:r>
            <a:r>
              <a:rPr lang="tr-TR" altLang="tr-TR" sz="4000" dirty="0"/>
              <a:t> uygulamaları sırasında yapılan paylaşımlarla ilgili “gizlilik” ilkesi dikkate alınmalıdır.</a:t>
            </a:r>
          </a:p>
          <a:p>
            <a:pPr marL="457200" indent="-457200">
              <a:buClr>
                <a:srgbClr val="FF0000"/>
              </a:buClr>
              <a:buFont typeface="+mj-lt"/>
              <a:buAutoNum type="arabicPeriod"/>
            </a:pPr>
            <a:r>
              <a:rPr lang="tr-TR" altLang="tr-TR" sz="4000" dirty="0"/>
              <a:t>Psikolojik danışman/rehber öğretmen, </a:t>
            </a:r>
            <a:r>
              <a:rPr lang="tr-TR" altLang="tr-TR" sz="4000" dirty="0" err="1"/>
              <a:t>psikoeğitim</a:t>
            </a:r>
            <a:r>
              <a:rPr lang="tr-TR" altLang="tr-TR" sz="4000" dirty="0"/>
              <a:t> programının uygulanması sırasında ileri düzeyde etkilendiği tespit edilen öğrencileri ilgili kurum ya da kuruluşlara yönlendirmelidir.</a:t>
            </a:r>
            <a:endParaRPr lang="tr-TR" sz="4000" dirty="0"/>
          </a:p>
          <a:p>
            <a:pPr marL="457200" indent="-457200">
              <a:buClr>
                <a:srgbClr val="FF0000"/>
              </a:buClr>
              <a:buFont typeface="+mj-lt"/>
              <a:buAutoNum type="arabicPeriod"/>
            </a:pPr>
            <a:endParaRPr lang="tr-TR" sz="4000" dirty="0"/>
          </a:p>
          <a:p>
            <a:pPr marL="457200" indent="-457200">
              <a:buClr>
                <a:srgbClr val="FF0000"/>
              </a:buClr>
              <a:buFont typeface="+mj-lt"/>
              <a:buAutoNum type="arabicPeriod"/>
            </a:pPr>
            <a:endParaRPr lang="tr-TR" sz="4000" dirty="0"/>
          </a:p>
          <a:p>
            <a:pPr>
              <a:buClr>
                <a:srgbClr val="FF0000"/>
              </a:buClr>
            </a:pPr>
            <a:endParaRPr lang="tr-TR" sz="4000" dirty="0"/>
          </a:p>
          <a:p>
            <a:pPr marL="457200" indent="-457200">
              <a:buClr>
                <a:srgbClr val="FF0000"/>
              </a:buClr>
              <a:buFont typeface="+mj-lt"/>
              <a:buAutoNum type="arabicPeriod"/>
            </a:pPr>
            <a:endParaRPr lang="tr-TR" sz="4000" dirty="0"/>
          </a:p>
        </p:txBody>
      </p:sp>
    </p:spTree>
    <p:extLst>
      <p:ext uri="{BB962C8B-B14F-4D97-AF65-F5344CB8AC3E}">
        <p14:creationId xmlns:p14="http://schemas.microsoft.com/office/powerpoint/2010/main" val="39037095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372655" y="137160"/>
            <a:ext cx="13142685" cy="1569660"/>
          </a:xfrm>
          <a:prstGeom prst="rect">
            <a:avLst/>
          </a:prstGeom>
          <a:noFill/>
        </p:spPr>
        <p:txBody>
          <a:bodyPr wrap="square" rtlCol="0">
            <a:spAutoFit/>
          </a:bodyPr>
          <a:lstStyle/>
          <a:p>
            <a:pPr lvl="0"/>
            <a:r>
              <a:rPr lang="tr-TR" sz="4800" b="1" dirty="0">
                <a:solidFill>
                  <a:schemeClr val="bg1"/>
                </a:solidFill>
              </a:rPr>
              <a:t>ÖZEL EĞİTİM İHTİYACI OLAN </a:t>
            </a:r>
            <a:br>
              <a:rPr lang="tr-TR" sz="4800" b="1" dirty="0">
                <a:solidFill>
                  <a:schemeClr val="bg1"/>
                </a:solidFill>
              </a:rPr>
            </a:br>
            <a:r>
              <a:rPr lang="tr-TR" sz="4800" b="1" dirty="0">
                <a:solidFill>
                  <a:schemeClr val="bg1"/>
                </a:solidFill>
              </a:rPr>
              <a:t>ÖĞRENCİLER İÇİN EK BİLGİ ve UYARILAR</a:t>
            </a:r>
            <a:endParaRPr lang="tr-TR" sz="4800" b="1" dirty="0">
              <a:solidFill>
                <a:schemeClr val="bg1"/>
              </a:solidFill>
              <a:cs typeface="Times New Roman" panose="02020603050405020304" pitchFamily="18" charset="0"/>
            </a:endParaRP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buClr>
                <a:srgbClr val="FF0000"/>
              </a:buClr>
              <a:buFont typeface="+mj-lt"/>
              <a:buAutoNum type="arabicPeriod"/>
            </a:pPr>
            <a:r>
              <a:rPr lang="tr-TR" sz="4400" dirty="0"/>
              <a:t>Etkinlikler, görseller ve oyuncaklarla desteklenebilir.</a:t>
            </a:r>
          </a:p>
          <a:p>
            <a:pPr marL="457200" indent="-457200">
              <a:buClr>
                <a:srgbClr val="FF0000"/>
              </a:buClr>
              <a:buFont typeface="+mj-lt"/>
              <a:buAutoNum type="arabicPeriod"/>
            </a:pPr>
            <a:r>
              <a:rPr lang="tr-TR" sz="4400" dirty="0"/>
              <a:t>Etkinlikleri anlamakta güçlük yaşayan öğrenciler için tekrar yapılabilir.</a:t>
            </a:r>
          </a:p>
          <a:p>
            <a:pPr marL="457200" indent="-457200">
              <a:buClr>
                <a:srgbClr val="FF0000"/>
              </a:buClr>
              <a:buFont typeface="+mj-lt"/>
              <a:buAutoNum type="arabicPeriod"/>
            </a:pPr>
            <a:r>
              <a:rPr lang="tr-TR" sz="4400" dirty="0"/>
              <a:t>Öğrenciler, etkinliklere katılım konusunda teşvik edilmelidir.</a:t>
            </a:r>
          </a:p>
          <a:p>
            <a:pPr marL="457200" indent="-457200">
              <a:buClr>
                <a:srgbClr val="FF0000"/>
              </a:buClr>
              <a:buFont typeface="+mj-lt"/>
              <a:buAutoNum type="arabicPeriod"/>
            </a:pPr>
            <a:r>
              <a:rPr lang="tr-TR" sz="4400" dirty="0"/>
              <a:t>Etkinliklerin uygulanma sürecinde ihtiyaç halinde öğrencilerin ailesinden yardım alınmalıdır.</a:t>
            </a:r>
          </a:p>
          <a:p>
            <a:pPr marL="457200" indent="-457200">
              <a:buClr>
                <a:srgbClr val="FF0000"/>
              </a:buClr>
              <a:buFont typeface="+mj-lt"/>
              <a:buAutoNum type="arabicPeriod"/>
            </a:pPr>
            <a:r>
              <a:rPr lang="tr-TR" sz="4400" dirty="0"/>
              <a:t>Etkinlik içerisinde geçen ve öğrencinin bilmediği kavramlar açıklanır.</a:t>
            </a:r>
          </a:p>
          <a:p>
            <a:pPr marL="457200" indent="-457200">
              <a:buClr>
                <a:srgbClr val="FF0000"/>
              </a:buClr>
              <a:buFont typeface="+mj-lt"/>
              <a:buAutoNum type="arabicPeriod"/>
            </a:pPr>
            <a:r>
              <a:rPr lang="tr-TR" sz="4400" dirty="0"/>
              <a:t>Resim çizmek ve gözlerini kapatmak istemeyen öğrenciler zorlanmaz.</a:t>
            </a:r>
          </a:p>
          <a:p>
            <a:pPr marL="457200" indent="-457200">
              <a:buClr>
                <a:srgbClr val="FF0000"/>
              </a:buClr>
              <a:buFont typeface="+mj-lt"/>
              <a:buAutoNum type="arabicPeriod"/>
            </a:pPr>
            <a:endParaRPr lang="tr-TR" sz="4400" dirty="0"/>
          </a:p>
        </p:txBody>
      </p:sp>
    </p:spTree>
    <p:extLst>
      <p:ext uri="{BB962C8B-B14F-4D97-AF65-F5344CB8AC3E}">
        <p14:creationId xmlns:p14="http://schemas.microsoft.com/office/powerpoint/2010/main" val="243399814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6">
            <a:extLst>
              <a:ext uri="{FF2B5EF4-FFF2-40B4-BE49-F238E27FC236}">
                <a16:creationId xmlns="" xmlns:a16="http://schemas.microsoft.com/office/drawing/2014/main" id="{2908C009-7540-B641-B1CE-BA39C1F9CE69}"/>
              </a:ext>
            </a:extLst>
          </p:cNvPr>
          <p:cNvSpPr txBox="1"/>
          <p:nvPr/>
        </p:nvSpPr>
        <p:spPr>
          <a:xfrm>
            <a:off x="395515" y="406400"/>
            <a:ext cx="13142685" cy="830997"/>
          </a:xfrm>
          <a:prstGeom prst="rect">
            <a:avLst/>
          </a:prstGeom>
          <a:noFill/>
        </p:spPr>
        <p:txBody>
          <a:bodyPr wrap="square" rtlCol="0">
            <a:spAutoFit/>
          </a:bodyPr>
          <a:lstStyle/>
          <a:p>
            <a:pPr lvl="0"/>
            <a:r>
              <a:rPr lang="tr-TR" sz="4800" b="1" dirty="0">
                <a:solidFill>
                  <a:schemeClr val="bg1"/>
                </a:solidFill>
                <a:cs typeface="Times New Roman" panose="02020603050405020304" pitchFamily="18" charset="0"/>
              </a:rPr>
              <a:t>ÇOCUKLARA NASIL YARDIMCI OLABİLİRSİNİZ ?</a:t>
            </a:r>
          </a:p>
        </p:txBody>
      </p:sp>
      <p:sp>
        <p:nvSpPr>
          <p:cNvPr id="4" name="Content Placeholder 2">
            <a:extLst>
              <a:ext uri="{FF2B5EF4-FFF2-40B4-BE49-F238E27FC236}">
                <a16:creationId xmlns="" xmlns:a16="http://schemas.microsoft.com/office/drawing/2014/main" id="{82EF2FD0-2708-814A-8D3A-AB7AE9C8C8FA}"/>
              </a:ext>
            </a:extLst>
          </p:cNvPr>
          <p:cNvSpPr txBox="1">
            <a:spLocks/>
          </p:cNvSpPr>
          <p:nvPr/>
        </p:nvSpPr>
        <p:spPr>
          <a:xfrm>
            <a:off x="1110234" y="3194050"/>
            <a:ext cx="17955979" cy="8413750"/>
          </a:xfrm>
          <a:prstGeom prst="rect">
            <a:avLst/>
          </a:prstGeom>
        </p:spPr>
        <p:txBody>
          <a:bodyPr vert="horz" lIns="91440" tIns="45720" rIns="91440" bIns="45720" rtlCol="0">
            <a:noAutofit/>
          </a:bodyPr>
          <a:lstStyle>
            <a:lvl1pPr marL="457177" indent="-457177" algn="l" defTabSz="1828709"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531" indent="-457177" algn="l" defTabSz="1828709"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5886" indent="-457177" algn="l" defTabSz="1828709"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240"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594"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8949"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303"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7657"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011" indent="-457177" algn="l" defTabSz="1828709"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457200" indent="-457200" algn="just">
              <a:lnSpc>
                <a:spcPct val="150000"/>
              </a:lnSpc>
              <a:buClr>
                <a:srgbClr val="FF0000"/>
              </a:buClr>
            </a:pPr>
            <a:r>
              <a:rPr lang="tr-TR" sz="4400" dirty="0">
                <a:ea typeface="Calibri" panose="020F0502020204030204" pitchFamily="34" charset="0"/>
              </a:rPr>
              <a:t>Her şeyden önce, çocuğunuza (ve kendinize!) çok zor bir zamanın ortasında olmamıza rağmen, bu durumun geçeceğini hatırlatın. </a:t>
            </a:r>
          </a:p>
          <a:p>
            <a:pPr marL="457200" indent="-457200" algn="just">
              <a:lnSpc>
                <a:spcPct val="150000"/>
              </a:lnSpc>
              <a:buClr>
                <a:srgbClr val="FF0000"/>
              </a:buClr>
            </a:pPr>
            <a:r>
              <a:rPr lang="tr-TR" sz="4400" dirty="0">
                <a:cs typeface="Times New Roman" panose="02020603050405020304" pitchFamily="18" charset="0"/>
              </a:rPr>
              <a:t>Unutmayın </a:t>
            </a:r>
            <a:r>
              <a:rPr lang="tr-TR" sz="4400" b="1" dirty="0">
                <a:cs typeface="Times New Roman" panose="02020603050405020304" pitchFamily="18" charset="0"/>
              </a:rPr>
              <a:t>umut</a:t>
            </a:r>
            <a:r>
              <a:rPr lang="tr-TR" sz="4400" dirty="0">
                <a:cs typeface="Times New Roman" panose="02020603050405020304" pitchFamily="18" charset="0"/>
              </a:rPr>
              <a:t> beslemek bizim için olduğu gibi çocuklar için de önemlidir. </a:t>
            </a:r>
          </a:p>
        </p:txBody>
      </p:sp>
    </p:spTree>
    <p:extLst>
      <p:ext uri="{BB962C8B-B14F-4D97-AF65-F5344CB8AC3E}">
        <p14:creationId xmlns:p14="http://schemas.microsoft.com/office/powerpoint/2010/main" val="6368356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1" y="3016250"/>
            <a:ext cx="16377793" cy="8702676"/>
          </a:xfrm>
        </p:spPr>
        <p:txBody>
          <a:bodyPr>
            <a:normAutofit/>
          </a:bodyPr>
          <a:lstStyle/>
          <a:p>
            <a:pPr marL="457200" indent="-457200" algn="just">
              <a:buClr>
                <a:srgbClr val="FF0000"/>
              </a:buClr>
            </a:pPr>
            <a:r>
              <a:rPr lang="tr-TR" sz="5400" dirty="0">
                <a:ea typeface="Calibri" panose="020F0502020204030204" pitchFamily="34" charset="0"/>
              </a:rPr>
              <a:t>Salgın </a:t>
            </a:r>
            <a:r>
              <a:rPr lang="tr-TR" sz="5400" dirty="0" smtClean="0">
                <a:ea typeface="Calibri" panose="020F0502020204030204" pitchFamily="34" charset="0"/>
              </a:rPr>
              <a:t>hastalık </a:t>
            </a:r>
            <a:r>
              <a:rPr lang="tr-TR" sz="5400" dirty="0">
                <a:ea typeface="Calibri" panose="020F0502020204030204" pitchFamily="34" charset="0"/>
              </a:rPr>
              <a:t>insan hayatının tehdit altında olduğu ve önemli sayıda hastanın olduğu ve ölümlerin yaşandığı acil sağlık durumlarıdır. </a:t>
            </a:r>
          </a:p>
          <a:p>
            <a:pPr marL="457200" indent="-457200" algn="just">
              <a:buClr>
                <a:srgbClr val="FF0000"/>
              </a:buClr>
            </a:pPr>
            <a:endParaRPr lang="tr-TR" sz="5400" dirty="0">
              <a:ea typeface="Calibri" panose="020F0502020204030204" pitchFamily="34" charset="0"/>
            </a:endParaRPr>
          </a:p>
          <a:p>
            <a:pPr marL="457200" indent="-457200" algn="just">
              <a:buClr>
                <a:srgbClr val="FF0000"/>
              </a:buClr>
            </a:pPr>
            <a:r>
              <a:rPr lang="tr-TR" sz="5400" dirty="0"/>
              <a:t>Salgın </a:t>
            </a:r>
            <a:r>
              <a:rPr lang="tr-TR" sz="5400" dirty="0" smtClean="0"/>
              <a:t>hastalık </a:t>
            </a:r>
            <a:r>
              <a:rPr lang="tr-TR" sz="5400" dirty="0"/>
              <a:t>insanlık tarihi kadar eski olup; hastalık süreçleri yaşanmış, önlemler ve sonrasında yapılan tıbbi müdahalelerle salgın hastalıklar kontrol altına alınmış veya </a:t>
            </a:r>
            <a:r>
              <a:rPr lang="tr-TR" sz="5400" dirty="0" smtClean="0"/>
              <a:t>sonlanmıştır.</a:t>
            </a:r>
            <a:endParaRPr lang="tr-TR" sz="5400" dirty="0"/>
          </a:p>
          <a:p>
            <a:pPr marL="457200" indent="-457200" algn="just">
              <a:buClr>
                <a:srgbClr val="FF0000"/>
              </a:buClr>
            </a:pPr>
            <a:endParaRPr lang="tr-TR" sz="5400" dirty="0">
              <a:ea typeface="Calibri" panose="020F0502020204030204" pitchFamily="34" charset="0"/>
            </a:endParaRPr>
          </a:p>
          <a:p>
            <a:pPr algn="just">
              <a:buClr>
                <a:srgbClr val="FF0000"/>
              </a:buClr>
            </a:pPr>
            <a:endParaRPr lang="tr-TR" sz="5400" dirty="0">
              <a:ea typeface="Calibri" panose="020F0502020204030204" pitchFamily="34" charset="0"/>
            </a:endParaRPr>
          </a:p>
          <a:p>
            <a:pPr algn="just">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619611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1" y="2923511"/>
            <a:ext cx="17674965" cy="7857903"/>
          </a:xfrm>
        </p:spPr>
        <p:txBody>
          <a:bodyPr>
            <a:normAutofit/>
          </a:bodyPr>
          <a:lstStyle/>
          <a:p>
            <a:pPr marL="457200" indent="-457200">
              <a:buClr>
                <a:srgbClr val="FF0000"/>
              </a:buClr>
            </a:pPr>
            <a:r>
              <a:rPr lang="tr-TR" sz="5400" dirty="0">
                <a:ea typeface="Calibri" panose="020F0502020204030204" pitchFamily="34" charset="0"/>
              </a:rPr>
              <a:t>Salgın zamanında herkes bu süreçten farklı şekillerde etkilenir:</a:t>
            </a: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ani iş kayıpları ve belirsizlikten dolayı ekonomik kayıplar söz konusu olabilir. </a:t>
            </a:r>
          </a:p>
          <a:p>
            <a:pPr marL="457200" indent="-457200">
              <a:buClr>
                <a:srgbClr val="FF0000"/>
              </a:buClr>
            </a:pPr>
            <a:endParaRPr lang="tr-TR" sz="5400" dirty="0">
              <a:ea typeface="Calibri" panose="020F0502020204030204" pitchFamily="34" charset="0"/>
            </a:endParaRPr>
          </a:p>
          <a:p>
            <a:pPr marL="457200" indent="-457200">
              <a:buClr>
                <a:srgbClr val="FF0000"/>
              </a:buClr>
            </a:pPr>
            <a:r>
              <a:rPr lang="tr-TR" sz="5400" dirty="0">
                <a:ea typeface="Calibri" panose="020F0502020204030204" pitchFamily="34" charset="0"/>
              </a:rPr>
              <a:t>Bazıları için okul ve iş rutinlerinin değişiminden dolayı günlük yaşamlarında belirsizlikler ve zorluklar ortaya çıkabilir. </a:t>
            </a:r>
          </a:p>
          <a:p>
            <a:pPr>
              <a:buClr>
                <a:srgbClr val="FF0000"/>
              </a:buClr>
            </a:pPr>
            <a:endParaRPr lang="tr-TR" sz="5400" dirty="0">
              <a:cs typeface="Times New Roman" panose="02020603050405020304" pitchFamily="18" charset="0"/>
            </a:endParaRPr>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26601779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2" y="2838450"/>
            <a:ext cx="17781290" cy="8702676"/>
          </a:xfrm>
        </p:spPr>
        <p:txBody>
          <a:bodyPr>
            <a:normAutofit/>
          </a:bodyPr>
          <a:lstStyle/>
          <a:p>
            <a:pPr marL="457200" indent="-457200">
              <a:lnSpc>
                <a:spcPct val="100000"/>
              </a:lnSpc>
              <a:buClr>
                <a:srgbClr val="FF0000"/>
              </a:buClr>
            </a:pPr>
            <a:r>
              <a:rPr lang="tr-TR" sz="5400" dirty="0">
                <a:ea typeface="Calibri" panose="020F0502020204030204" pitchFamily="34" charset="0"/>
              </a:rPr>
              <a:t>Karantina önlemlerinden dolayı öğrenciler okullarına devam edemezken, yetişkinler işlerine düzenli biçimde devam edemeyebilir. </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Bu süreç çocuklar, hastalar ve yaşlılar için daha çok stres ve endişeye neden olabilir.</a:t>
            </a:r>
          </a:p>
          <a:p>
            <a:pPr marL="457200" indent="-457200">
              <a:lnSpc>
                <a:spcPct val="100000"/>
              </a:lnSpc>
              <a:buClr>
                <a:srgbClr val="FF0000"/>
              </a:buClr>
            </a:pPr>
            <a:endParaRPr lang="tr-TR" sz="5400" dirty="0">
              <a:ea typeface="Calibri" panose="020F0502020204030204" pitchFamily="34" charset="0"/>
            </a:endParaRPr>
          </a:p>
          <a:p>
            <a:pPr marL="457200" indent="-457200">
              <a:lnSpc>
                <a:spcPct val="100000"/>
              </a:lnSpc>
              <a:buClr>
                <a:srgbClr val="FF0000"/>
              </a:buClr>
            </a:pPr>
            <a:r>
              <a:rPr lang="tr-TR" sz="5400" dirty="0">
                <a:ea typeface="Calibri" panose="020F0502020204030204" pitchFamily="34" charset="0"/>
              </a:rPr>
              <a:t>Enfeksiyon riski altında olan kişiler ayrıca hastalığı sevdiklerine bulaştırma konusunda da çok kaygı yaşamaktadır</a:t>
            </a:r>
            <a:endParaRPr lang="tr-TR" sz="5400" dirty="0"/>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248651"/>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3229156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89694A5C-D440-D343-A832-65A2FDF65A21}"/>
              </a:ext>
            </a:extLst>
          </p:cNvPr>
          <p:cNvSpPr>
            <a:spLocks noGrp="1"/>
          </p:cNvSpPr>
          <p:nvPr>
            <p:ph idx="1"/>
          </p:nvPr>
        </p:nvSpPr>
        <p:spPr>
          <a:xfrm>
            <a:off x="1676292" y="2838450"/>
            <a:ext cx="16101346" cy="7666517"/>
          </a:xfrm>
        </p:spPr>
        <p:txBody>
          <a:bodyPr>
            <a:normAutofit/>
          </a:bodyPr>
          <a:lstStyle/>
          <a:p>
            <a:pPr marL="0" indent="0">
              <a:lnSpc>
                <a:spcPct val="100000"/>
              </a:lnSpc>
              <a:spcAft>
                <a:spcPts val="0"/>
              </a:spcAft>
              <a:buNone/>
            </a:pPr>
            <a:r>
              <a:rPr lang="tr-TR" sz="5400" dirty="0">
                <a:ea typeface="Calibri" panose="020F0502020204030204" pitchFamily="34" charset="0"/>
                <a:cs typeface="Times New Roman" panose="02020603050405020304" pitchFamily="18" charset="0"/>
              </a:rPr>
              <a:t>Salgın dönemlerinde yaşanan stresin üç ana tetikleyicisi bulunmaktadır:</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1. </a:t>
            </a:r>
            <a:r>
              <a:rPr lang="tr-TR" sz="5400" dirty="0">
                <a:ea typeface="Calibri" panose="020F0502020204030204" pitchFamily="34" charset="0"/>
                <a:cs typeface="Times New Roman" panose="02020603050405020304" pitchFamily="18" charset="0"/>
              </a:rPr>
              <a:t>Daha önce bir salgın yaşanmamış olmasından kaynaklanan belirsizlik.</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2. </a:t>
            </a:r>
            <a:r>
              <a:rPr lang="tr-TR" sz="5400" dirty="0">
                <a:ea typeface="Calibri" panose="020F0502020204030204" pitchFamily="34" charset="0"/>
                <a:cs typeface="Times New Roman" panose="02020603050405020304" pitchFamily="18" charset="0"/>
              </a:rPr>
              <a:t>Salgının hastalığa ve ölüme neden olması ve bu durumun korkuyu artırması.</a:t>
            </a:r>
          </a:p>
          <a:p>
            <a:pPr marL="0" indent="0">
              <a:lnSpc>
                <a:spcPct val="100000"/>
              </a:lnSpc>
              <a:spcAft>
                <a:spcPts val="0"/>
              </a:spcAft>
              <a:buNone/>
            </a:pPr>
            <a:r>
              <a:rPr lang="tr-TR" sz="5400" dirty="0">
                <a:solidFill>
                  <a:srgbClr val="FF0000"/>
                </a:solidFill>
                <a:ea typeface="Calibri" panose="020F0502020204030204" pitchFamily="34" charset="0"/>
                <a:cs typeface="Times New Roman" panose="02020603050405020304" pitchFamily="18" charset="0"/>
              </a:rPr>
              <a:t>3. </a:t>
            </a:r>
            <a:r>
              <a:rPr lang="tr-TR" sz="5400" dirty="0">
                <a:ea typeface="Calibri" panose="020F0502020204030204" pitchFamily="34" charset="0"/>
                <a:cs typeface="Times New Roman" panose="02020603050405020304" pitchFamily="18" charset="0"/>
              </a:rPr>
              <a:t>Salgının insanlar için büyük yaşam tarzı değişikliklerini beraberinde getirmesi.</a:t>
            </a:r>
            <a:endParaRPr lang="tr-TR" sz="5400" dirty="0"/>
          </a:p>
        </p:txBody>
      </p:sp>
      <p:sp>
        <p:nvSpPr>
          <p:cNvPr id="5" name="TextBox 6">
            <a:extLst>
              <a:ext uri="{FF2B5EF4-FFF2-40B4-BE49-F238E27FC236}">
                <a16:creationId xmlns="" xmlns:a16="http://schemas.microsoft.com/office/drawing/2014/main" id="{2908C009-7540-B641-B1CE-BA39C1F9CE69}"/>
              </a:ext>
            </a:extLst>
          </p:cNvPr>
          <p:cNvSpPr txBox="1"/>
          <p:nvPr/>
        </p:nvSpPr>
        <p:spPr>
          <a:xfrm>
            <a:off x="674915" y="303515"/>
            <a:ext cx="11103428" cy="1015663"/>
          </a:xfrm>
          <a:prstGeom prst="rect">
            <a:avLst/>
          </a:prstGeom>
          <a:noFill/>
        </p:spPr>
        <p:txBody>
          <a:bodyPr wrap="square" rtlCol="0">
            <a:spAutoFit/>
          </a:bodyPr>
          <a:lstStyle/>
          <a:p>
            <a:r>
              <a:rPr lang="tr-TR" sz="6000" b="1" dirty="0">
                <a:solidFill>
                  <a:schemeClr val="bg1"/>
                </a:solidFill>
                <a:cs typeface="Times New Roman" panose="02020603050405020304" pitchFamily="18" charset="0"/>
              </a:rPr>
              <a:t>SALGIN </a:t>
            </a:r>
            <a:r>
              <a:rPr lang="tr-TR" sz="6000" b="1" dirty="0" smtClean="0">
                <a:solidFill>
                  <a:schemeClr val="bg1"/>
                </a:solidFill>
                <a:cs typeface="Times New Roman" panose="02020603050405020304" pitchFamily="18" charset="0"/>
              </a:rPr>
              <a:t>HASTALIK</a:t>
            </a:r>
            <a:endParaRPr lang="tr-TR" sz="60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4760226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538</TotalTime>
  <Words>2315</Words>
  <Application>Microsoft Office PowerPoint</Application>
  <PresentationFormat>Özel</PresentationFormat>
  <Paragraphs>300</Paragraphs>
  <Slides>56</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56</vt:i4>
      </vt:variant>
    </vt:vector>
  </HeadingPairs>
  <TitlesOfParts>
    <vt:vector size="63" baseType="lpstr">
      <vt:lpstr>Arial</vt:lpstr>
      <vt:lpstr>Calibri</vt:lpstr>
      <vt:lpstr>Calibri Light</vt:lpstr>
      <vt:lpstr>Symbol</vt:lpstr>
      <vt:lpstr>Times New Roman</vt:lpstr>
      <vt:lpstr>Wingdings</vt:lpstr>
      <vt:lpstr>Office Theme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Muzaffer Dincer</cp:lastModifiedBy>
  <cp:revision>265</cp:revision>
  <dcterms:created xsi:type="dcterms:W3CDTF">2021-08-21T08:47:56Z</dcterms:created>
  <dcterms:modified xsi:type="dcterms:W3CDTF">2021-08-30T15:04:11Z</dcterms:modified>
</cp:coreProperties>
</file>