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5" r:id="rId9"/>
    <p:sldId id="266" r:id="rId10"/>
  </p:sldIdLst>
  <p:sldSz cx="18288000" cy="10287000"/>
  <p:notesSz cx="6858000" cy="9144000"/>
  <p:embeddedFontLst>
    <p:embeddedFont>
      <p:font typeface="Quando" panose="020B0604020202020204" charset="-94"/>
      <p:regular r:id="rId11"/>
    </p:embeddedFont>
    <p:embeddedFont>
      <p:font typeface="Rounded M+ 1p Regular" panose="020B0604020202020204" charset="-128"/>
      <p:regular r:id="rId12"/>
    </p:embeddedFont>
    <p:embeddedFont>
      <p:font typeface="Rounded M+ 1p Regular Bold" panose="020B0604020202020204" charset="-128"/>
      <p:regular r:id="rId13"/>
    </p:embeddedFont>
    <p:embeddedFont>
      <p:font typeface="Muli Regular" panose="020B0604020202020204" charset="-94"/>
      <p:regular r:id="rId14"/>
    </p:embeddedFont>
    <p:embeddedFont>
      <p:font typeface="Muli Regular Bold" panose="020B0604020202020204" charset="-94"/>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56" t="628" b="628"/>
          <a:stretch>
            <a:fillRect/>
          </a:stretch>
        </p:blipFill>
        <p:spPr>
          <a:xfrm>
            <a:off x="0" y="0"/>
            <a:ext cx="18288000" cy="10287000"/>
          </a:xfrm>
          <a:prstGeom prst="rect">
            <a:avLst/>
          </a:prstGeom>
        </p:spPr>
      </p:pic>
      <p:grpSp>
        <p:nvGrpSpPr>
          <p:cNvPr id="3" name="Group 3"/>
          <p:cNvGrpSpPr/>
          <p:nvPr/>
        </p:nvGrpSpPr>
        <p:grpSpPr>
          <a:xfrm>
            <a:off x="5874785" y="6816363"/>
            <a:ext cx="9788353" cy="2140740"/>
            <a:chOff x="0" y="0"/>
            <a:chExt cx="5468842" cy="1196051"/>
          </a:xfrm>
        </p:grpSpPr>
        <p:sp>
          <p:nvSpPr>
            <p:cNvPr id="4" name="Freeform 4"/>
            <p:cNvSpPr/>
            <p:nvPr/>
          </p:nvSpPr>
          <p:spPr>
            <a:xfrm>
              <a:off x="0" y="0"/>
              <a:ext cx="5468842" cy="1196051"/>
            </a:xfrm>
            <a:custGeom>
              <a:avLst/>
              <a:gdLst/>
              <a:ahLst/>
              <a:cxnLst/>
              <a:rect l="l" t="t" r="r" b="b"/>
              <a:pathLst>
                <a:path w="5468842" h="1196051">
                  <a:moveTo>
                    <a:pt x="0" y="0"/>
                  </a:moveTo>
                  <a:lnTo>
                    <a:pt x="5468842" y="0"/>
                  </a:lnTo>
                  <a:lnTo>
                    <a:pt x="5468842" y="1196051"/>
                  </a:lnTo>
                  <a:lnTo>
                    <a:pt x="0" y="1196051"/>
                  </a:lnTo>
                  <a:close/>
                </a:path>
              </a:pathLst>
            </a:custGeom>
            <a:solidFill>
              <a:srgbClr val="FFFFFF"/>
            </a:solidFill>
          </p:spPr>
        </p:sp>
      </p:grpSp>
      <p:grpSp>
        <p:nvGrpSpPr>
          <p:cNvPr id="5" name="Group 5"/>
          <p:cNvGrpSpPr/>
          <p:nvPr/>
        </p:nvGrpSpPr>
        <p:grpSpPr>
          <a:xfrm>
            <a:off x="5874785" y="1389463"/>
            <a:ext cx="11633628" cy="5426899"/>
            <a:chOff x="0" y="0"/>
            <a:chExt cx="6499814" cy="3032058"/>
          </a:xfrm>
        </p:grpSpPr>
        <p:sp>
          <p:nvSpPr>
            <p:cNvPr id="6" name="Freeform 6"/>
            <p:cNvSpPr/>
            <p:nvPr/>
          </p:nvSpPr>
          <p:spPr>
            <a:xfrm>
              <a:off x="0" y="0"/>
              <a:ext cx="6499814" cy="3032058"/>
            </a:xfrm>
            <a:custGeom>
              <a:avLst/>
              <a:gdLst/>
              <a:ahLst/>
              <a:cxnLst/>
              <a:rect l="l" t="t" r="r" b="b"/>
              <a:pathLst>
                <a:path w="6499814" h="3032058">
                  <a:moveTo>
                    <a:pt x="0" y="0"/>
                  </a:moveTo>
                  <a:lnTo>
                    <a:pt x="6499814" y="0"/>
                  </a:lnTo>
                  <a:lnTo>
                    <a:pt x="6499814" y="3032058"/>
                  </a:lnTo>
                  <a:lnTo>
                    <a:pt x="0" y="3032058"/>
                  </a:lnTo>
                  <a:close/>
                </a:path>
              </a:pathLst>
            </a:custGeom>
            <a:solidFill>
              <a:srgbClr val="044A3A"/>
            </a:solidFill>
          </p:spPr>
        </p:sp>
      </p:grpSp>
      <p:grpSp>
        <p:nvGrpSpPr>
          <p:cNvPr id="7" name="Group 7"/>
          <p:cNvGrpSpPr/>
          <p:nvPr/>
        </p:nvGrpSpPr>
        <p:grpSpPr>
          <a:xfrm>
            <a:off x="15663138" y="6816363"/>
            <a:ext cx="1901953" cy="2140740"/>
            <a:chOff x="0" y="0"/>
            <a:chExt cx="1913890" cy="2154176"/>
          </a:xfrm>
        </p:grpSpPr>
        <p:sp>
          <p:nvSpPr>
            <p:cNvPr id="8" name="Freeform 8"/>
            <p:cNvSpPr/>
            <p:nvPr/>
          </p:nvSpPr>
          <p:spPr>
            <a:xfrm>
              <a:off x="0" y="0"/>
              <a:ext cx="1913890" cy="2154176"/>
            </a:xfrm>
            <a:custGeom>
              <a:avLst/>
              <a:gdLst/>
              <a:ahLst/>
              <a:cxnLst/>
              <a:rect l="l" t="t" r="r" b="b"/>
              <a:pathLst>
                <a:path w="1913890" h="2154176">
                  <a:moveTo>
                    <a:pt x="0" y="0"/>
                  </a:moveTo>
                  <a:lnTo>
                    <a:pt x="1913890" y="0"/>
                  </a:lnTo>
                  <a:lnTo>
                    <a:pt x="1913890" y="2154176"/>
                  </a:lnTo>
                  <a:lnTo>
                    <a:pt x="0" y="2154176"/>
                  </a:lnTo>
                  <a:close/>
                </a:path>
              </a:pathLst>
            </a:custGeom>
            <a:solidFill>
              <a:srgbClr val="79D1C3"/>
            </a:solidFill>
          </p:spPr>
        </p:sp>
      </p:grpSp>
      <p:grpSp>
        <p:nvGrpSpPr>
          <p:cNvPr id="9" name="Group 9"/>
          <p:cNvGrpSpPr/>
          <p:nvPr/>
        </p:nvGrpSpPr>
        <p:grpSpPr>
          <a:xfrm rot="-10800000">
            <a:off x="15718150" y="6816363"/>
            <a:ext cx="2279546" cy="2279546"/>
            <a:chOff x="0" y="0"/>
            <a:chExt cx="3039395" cy="3039395"/>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700000">
              <a:off x="685002" y="205216"/>
              <a:ext cx="1669391" cy="2628962"/>
            </a:xfrm>
            <a:prstGeom prst="rect">
              <a:avLst/>
            </a:prstGeom>
          </p:spPr>
        </p:pic>
        <p:grpSp>
          <p:nvGrpSpPr>
            <p:cNvPr id="11" name="Group 11"/>
            <p:cNvGrpSpPr/>
            <p:nvPr/>
          </p:nvGrpSpPr>
          <p:grpSpPr>
            <a:xfrm rot="2672733">
              <a:off x="820528" y="1669994"/>
              <a:ext cx="2086362" cy="372260"/>
              <a:chOff x="0" y="0"/>
              <a:chExt cx="2731296" cy="487333"/>
            </a:xfrm>
          </p:grpSpPr>
          <p:sp>
            <p:nvSpPr>
              <p:cNvPr id="12" name="Freeform 12"/>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FFFFFF"/>
              </a:solidFill>
            </p:spPr>
          </p:sp>
        </p:grpSp>
      </p:grpSp>
      <p:grpSp>
        <p:nvGrpSpPr>
          <p:cNvPr id="13" name="Group 13"/>
          <p:cNvGrpSpPr/>
          <p:nvPr/>
        </p:nvGrpSpPr>
        <p:grpSpPr>
          <a:xfrm>
            <a:off x="17067643" y="311249"/>
            <a:ext cx="881540" cy="881540"/>
            <a:chOff x="0" y="0"/>
            <a:chExt cx="1175387" cy="1175387"/>
          </a:xfrm>
        </p:grpSpPr>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0" y="0"/>
              <a:ext cx="1175387" cy="1175387"/>
            </a:xfrm>
            <a:prstGeom prst="rect">
              <a:avLst/>
            </a:prstGeom>
          </p:spPr>
        </p:pic>
        <p:sp>
          <p:nvSpPr>
            <p:cNvPr id="15" name="TextBox 15"/>
            <p:cNvSpPr txBox="1"/>
            <p:nvPr/>
          </p:nvSpPr>
          <p:spPr>
            <a:xfrm>
              <a:off x="0" y="262714"/>
              <a:ext cx="1175387" cy="553297"/>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Rounded M+ 1p Regular"/>
                </a:rPr>
                <a:t>01</a:t>
              </a:r>
            </a:p>
          </p:txBody>
        </p:sp>
      </p:grpSp>
      <p:pic>
        <p:nvPicPr>
          <p:cNvPr id="16" name="Picture 16"/>
          <p:cNvPicPr>
            <a:picLocks noChangeAspect="1"/>
          </p:cNvPicPr>
          <p:nvPr/>
        </p:nvPicPr>
        <p:blipFill>
          <a:blip r:embed="rId7"/>
          <a:srcRect/>
          <a:stretch>
            <a:fillRect/>
          </a:stretch>
        </p:blipFill>
        <p:spPr>
          <a:xfrm>
            <a:off x="1799107" y="1389463"/>
            <a:ext cx="2120313" cy="1981461"/>
          </a:xfrm>
          <a:prstGeom prst="rect">
            <a:avLst/>
          </a:prstGeom>
        </p:spPr>
      </p:pic>
      <p:sp>
        <p:nvSpPr>
          <p:cNvPr id="17" name="TextBox 17"/>
          <p:cNvSpPr txBox="1"/>
          <p:nvPr/>
        </p:nvSpPr>
        <p:spPr>
          <a:xfrm>
            <a:off x="6674578" y="2922776"/>
            <a:ext cx="9939536" cy="2877530"/>
          </a:xfrm>
          <a:prstGeom prst="rect">
            <a:avLst/>
          </a:prstGeom>
        </p:spPr>
        <p:txBody>
          <a:bodyPr lIns="0" tIns="0" rIns="0" bIns="0" rtlCol="0" anchor="t">
            <a:spAutoFit/>
          </a:bodyPr>
          <a:lstStyle/>
          <a:p>
            <a:pPr algn="ctr">
              <a:lnSpc>
                <a:spcPts val="7623"/>
              </a:lnSpc>
            </a:pPr>
            <a:r>
              <a:rPr lang="en-US" sz="5864" dirty="0">
                <a:solidFill>
                  <a:srgbClr val="FFFFFF"/>
                </a:solidFill>
                <a:latin typeface="Quando"/>
              </a:rPr>
              <a:t>Psikososyal </a:t>
            </a:r>
            <a:r>
              <a:rPr lang="en-US" sz="5864" dirty="0" err="1">
                <a:solidFill>
                  <a:srgbClr val="FFFFFF"/>
                </a:solidFill>
                <a:latin typeface="Quando"/>
              </a:rPr>
              <a:t>Güçlendirici</a:t>
            </a:r>
            <a:r>
              <a:rPr lang="en-US" sz="5864" dirty="0">
                <a:solidFill>
                  <a:srgbClr val="FFFFFF"/>
                </a:solidFill>
                <a:latin typeface="Quando"/>
              </a:rPr>
              <a:t> Destek Programı</a:t>
            </a:r>
          </a:p>
          <a:p>
            <a:pPr algn="ctr">
              <a:lnSpc>
                <a:spcPts val="7623"/>
              </a:lnSpc>
            </a:pPr>
            <a:r>
              <a:rPr lang="en-US" sz="5864" dirty="0">
                <a:solidFill>
                  <a:srgbClr val="FFFFFF"/>
                </a:solidFill>
                <a:latin typeface="Quando"/>
              </a:rPr>
              <a:t>İntihar </a:t>
            </a:r>
          </a:p>
        </p:txBody>
      </p:sp>
      <p:sp>
        <p:nvSpPr>
          <p:cNvPr id="18" name="TextBox 18"/>
          <p:cNvSpPr txBox="1"/>
          <p:nvPr/>
        </p:nvSpPr>
        <p:spPr>
          <a:xfrm>
            <a:off x="8036345" y="7302839"/>
            <a:ext cx="7310508" cy="653297"/>
          </a:xfrm>
          <a:prstGeom prst="rect">
            <a:avLst/>
          </a:prstGeom>
        </p:spPr>
        <p:txBody>
          <a:bodyPr lIns="0" tIns="0" rIns="0" bIns="0" rtlCol="0" anchor="t">
            <a:spAutoFit/>
          </a:bodyPr>
          <a:lstStyle/>
          <a:p>
            <a:pPr algn="r">
              <a:lnSpc>
                <a:spcPts val="5039"/>
              </a:lnSpc>
              <a:spcBef>
                <a:spcPct val="0"/>
              </a:spcBef>
            </a:pPr>
            <a:r>
              <a:rPr lang="en-US" sz="3599">
                <a:solidFill>
                  <a:srgbClr val="79D1C3"/>
                </a:solidFill>
                <a:latin typeface="Rounded M+ 1p Regular Bold"/>
              </a:rPr>
              <a:t>ARALIK, 2021</a:t>
            </a:r>
          </a:p>
        </p:txBody>
      </p:sp>
      <p:sp>
        <p:nvSpPr>
          <p:cNvPr id="19" name="TextBox 19"/>
          <p:cNvSpPr txBox="1"/>
          <p:nvPr/>
        </p:nvSpPr>
        <p:spPr>
          <a:xfrm>
            <a:off x="-530916" y="3628225"/>
            <a:ext cx="6780359" cy="688978"/>
          </a:xfrm>
          <a:prstGeom prst="rect">
            <a:avLst/>
          </a:prstGeom>
        </p:spPr>
        <p:txBody>
          <a:bodyPr lIns="0" tIns="0" rIns="0" bIns="0" rtlCol="0" anchor="t">
            <a:spAutoFit/>
          </a:bodyPr>
          <a:lstStyle/>
          <a:p>
            <a:pPr algn="ctr">
              <a:lnSpc>
                <a:spcPts val="5524"/>
              </a:lnSpc>
            </a:pPr>
            <a:r>
              <a:rPr lang="en-US" sz="4249">
                <a:solidFill>
                  <a:srgbClr val="5A99CF"/>
                </a:solidFill>
                <a:latin typeface="Quando"/>
              </a:rPr>
              <a:t>ALTINDAĞ 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56" t="628" b="628"/>
          <a:stretch>
            <a:fillRect/>
          </a:stretch>
        </p:blipFill>
        <p:spPr>
          <a:xfrm>
            <a:off x="0" y="0"/>
            <a:ext cx="18288000" cy="10287000"/>
          </a:xfrm>
          <a:prstGeom prst="rect">
            <a:avLst/>
          </a:prstGeom>
        </p:spPr>
      </p:pic>
      <p:grpSp>
        <p:nvGrpSpPr>
          <p:cNvPr id="3" name="Group 3"/>
          <p:cNvGrpSpPr/>
          <p:nvPr/>
        </p:nvGrpSpPr>
        <p:grpSpPr>
          <a:xfrm>
            <a:off x="1283752" y="1028700"/>
            <a:ext cx="881540" cy="882323"/>
            <a:chOff x="0" y="0"/>
            <a:chExt cx="1175387" cy="1176431"/>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44" r="44"/>
            <a:stretch>
              <a:fillRect/>
            </a:stretch>
          </p:blipFill>
          <p:spPr>
            <a:xfrm>
              <a:off x="0" y="0"/>
              <a:ext cx="1175387" cy="1176431"/>
            </a:xfrm>
            <a:prstGeom prst="rect">
              <a:avLst/>
            </a:prstGeom>
          </p:spPr>
        </p:pic>
        <p:sp>
          <p:nvSpPr>
            <p:cNvPr id="5" name="TextBox 5"/>
            <p:cNvSpPr txBox="1"/>
            <p:nvPr/>
          </p:nvSpPr>
          <p:spPr>
            <a:xfrm>
              <a:off x="0" y="262714"/>
              <a:ext cx="1175387" cy="554341"/>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Rounded M+ 1p Regular"/>
                </a:rPr>
                <a:t>02</a:t>
              </a:r>
            </a:p>
          </p:txBody>
        </p:sp>
      </p:grpSp>
      <p:grpSp>
        <p:nvGrpSpPr>
          <p:cNvPr id="6" name="Group 6"/>
          <p:cNvGrpSpPr/>
          <p:nvPr/>
        </p:nvGrpSpPr>
        <p:grpSpPr>
          <a:xfrm>
            <a:off x="1283752" y="6143374"/>
            <a:ext cx="13847477" cy="2938825"/>
            <a:chOff x="0" y="0"/>
            <a:chExt cx="7736711" cy="1641948"/>
          </a:xfrm>
        </p:grpSpPr>
        <p:sp>
          <p:nvSpPr>
            <p:cNvPr id="7" name="Freeform 7"/>
            <p:cNvSpPr/>
            <p:nvPr/>
          </p:nvSpPr>
          <p:spPr>
            <a:xfrm>
              <a:off x="0" y="0"/>
              <a:ext cx="7736711" cy="1641948"/>
            </a:xfrm>
            <a:custGeom>
              <a:avLst/>
              <a:gdLst/>
              <a:ahLst/>
              <a:cxnLst/>
              <a:rect l="l" t="t" r="r" b="b"/>
              <a:pathLst>
                <a:path w="7736711" h="1641948">
                  <a:moveTo>
                    <a:pt x="0" y="0"/>
                  </a:moveTo>
                  <a:lnTo>
                    <a:pt x="7736711" y="0"/>
                  </a:lnTo>
                  <a:lnTo>
                    <a:pt x="7736711" y="1641948"/>
                  </a:lnTo>
                  <a:lnTo>
                    <a:pt x="0" y="1641948"/>
                  </a:lnTo>
                  <a:close/>
                </a:path>
              </a:pathLst>
            </a:custGeom>
            <a:solidFill>
              <a:srgbClr val="FFFFFF"/>
            </a:solidFill>
          </p:spPr>
        </p:sp>
      </p:grpSp>
      <p:grpSp>
        <p:nvGrpSpPr>
          <p:cNvPr id="8" name="Group 8"/>
          <p:cNvGrpSpPr/>
          <p:nvPr/>
        </p:nvGrpSpPr>
        <p:grpSpPr>
          <a:xfrm>
            <a:off x="1283752" y="3007443"/>
            <a:ext cx="15771133" cy="3135931"/>
            <a:chOff x="0" y="0"/>
            <a:chExt cx="8811476" cy="1752073"/>
          </a:xfrm>
        </p:grpSpPr>
        <p:sp>
          <p:nvSpPr>
            <p:cNvPr id="9" name="Freeform 9"/>
            <p:cNvSpPr/>
            <p:nvPr/>
          </p:nvSpPr>
          <p:spPr>
            <a:xfrm>
              <a:off x="0" y="0"/>
              <a:ext cx="8811475" cy="1752073"/>
            </a:xfrm>
            <a:custGeom>
              <a:avLst/>
              <a:gdLst/>
              <a:ahLst/>
              <a:cxnLst/>
              <a:rect l="l" t="t" r="r" b="b"/>
              <a:pathLst>
                <a:path w="8811475" h="1752073">
                  <a:moveTo>
                    <a:pt x="0" y="0"/>
                  </a:moveTo>
                  <a:lnTo>
                    <a:pt x="8811475" y="0"/>
                  </a:lnTo>
                  <a:lnTo>
                    <a:pt x="8811475" y="1752073"/>
                  </a:lnTo>
                  <a:lnTo>
                    <a:pt x="0" y="1752073"/>
                  </a:lnTo>
                  <a:close/>
                </a:path>
              </a:pathLst>
            </a:custGeom>
            <a:solidFill>
              <a:srgbClr val="044A3A"/>
            </a:solidFill>
          </p:spPr>
        </p:sp>
      </p:grpSp>
      <p:grpSp>
        <p:nvGrpSpPr>
          <p:cNvPr id="10" name="Group 10"/>
          <p:cNvGrpSpPr/>
          <p:nvPr/>
        </p:nvGrpSpPr>
        <p:grpSpPr>
          <a:xfrm>
            <a:off x="15097891" y="6143374"/>
            <a:ext cx="1956994" cy="2948350"/>
            <a:chOff x="0" y="0"/>
            <a:chExt cx="1969276" cy="2966854"/>
          </a:xfrm>
        </p:grpSpPr>
        <p:sp>
          <p:nvSpPr>
            <p:cNvPr id="11" name="Freeform 11"/>
            <p:cNvSpPr/>
            <p:nvPr/>
          </p:nvSpPr>
          <p:spPr>
            <a:xfrm>
              <a:off x="0" y="0"/>
              <a:ext cx="1969276" cy="2966854"/>
            </a:xfrm>
            <a:custGeom>
              <a:avLst/>
              <a:gdLst/>
              <a:ahLst/>
              <a:cxnLst/>
              <a:rect l="l" t="t" r="r" b="b"/>
              <a:pathLst>
                <a:path w="1969276" h="2966854">
                  <a:moveTo>
                    <a:pt x="0" y="0"/>
                  </a:moveTo>
                  <a:lnTo>
                    <a:pt x="1969276" y="0"/>
                  </a:lnTo>
                  <a:lnTo>
                    <a:pt x="1969276" y="2966854"/>
                  </a:lnTo>
                  <a:lnTo>
                    <a:pt x="0" y="2966854"/>
                  </a:lnTo>
                  <a:close/>
                </a:path>
              </a:pathLst>
            </a:custGeom>
            <a:solidFill>
              <a:srgbClr val="79D1C3"/>
            </a:solidFill>
          </p:spPr>
        </p:sp>
      </p:grpSp>
      <p:grpSp>
        <p:nvGrpSpPr>
          <p:cNvPr id="12" name="Group 12"/>
          <p:cNvGrpSpPr/>
          <p:nvPr/>
        </p:nvGrpSpPr>
        <p:grpSpPr>
          <a:xfrm rot="-10800000">
            <a:off x="15207915" y="7171395"/>
            <a:ext cx="2279546" cy="2279546"/>
            <a:chOff x="0" y="0"/>
            <a:chExt cx="3039395" cy="3039395"/>
          </a:xfrm>
        </p:grpSpPr>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2700000">
              <a:off x="685002" y="205216"/>
              <a:ext cx="1669391" cy="2628962"/>
            </a:xfrm>
            <a:prstGeom prst="rect">
              <a:avLst/>
            </a:prstGeom>
          </p:spPr>
        </p:pic>
        <p:grpSp>
          <p:nvGrpSpPr>
            <p:cNvPr id="14" name="Group 14"/>
            <p:cNvGrpSpPr/>
            <p:nvPr/>
          </p:nvGrpSpPr>
          <p:grpSpPr>
            <a:xfrm rot="2672733">
              <a:off x="820528" y="1669994"/>
              <a:ext cx="2086362" cy="372260"/>
              <a:chOff x="0" y="0"/>
              <a:chExt cx="2731296" cy="487333"/>
            </a:xfrm>
          </p:grpSpPr>
          <p:sp>
            <p:nvSpPr>
              <p:cNvPr id="15" name="Freeform 15"/>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FFFFFF"/>
              </a:solidFill>
            </p:spPr>
          </p:sp>
        </p:grpSp>
      </p:grpSp>
      <p:sp>
        <p:nvSpPr>
          <p:cNvPr id="16" name="TextBox 16"/>
          <p:cNvSpPr txBox="1"/>
          <p:nvPr/>
        </p:nvSpPr>
        <p:spPr>
          <a:xfrm>
            <a:off x="1948607" y="3234642"/>
            <a:ext cx="13917209" cy="2633909"/>
          </a:xfrm>
          <a:prstGeom prst="rect">
            <a:avLst/>
          </a:prstGeom>
        </p:spPr>
        <p:txBody>
          <a:bodyPr lIns="0" tIns="0" rIns="0" bIns="0" rtlCol="0" anchor="t">
            <a:spAutoFit/>
          </a:bodyPr>
          <a:lstStyle/>
          <a:p>
            <a:pPr>
              <a:lnSpc>
                <a:spcPts val="6966"/>
              </a:lnSpc>
            </a:pPr>
            <a:r>
              <a:rPr lang="en-US" sz="5359">
                <a:solidFill>
                  <a:srgbClr val="FFFFFF"/>
                </a:solidFill>
                <a:latin typeface="Quando"/>
              </a:rPr>
              <a:t>Bir kimse yaşamaya karar verirken bir diğerinin ölmeye karar vermesini sağlayan şey nedir?</a:t>
            </a:r>
          </a:p>
        </p:txBody>
      </p:sp>
      <p:sp>
        <p:nvSpPr>
          <p:cNvPr id="17" name="TextBox 17"/>
          <p:cNvSpPr txBox="1"/>
          <p:nvPr/>
        </p:nvSpPr>
        <p:spPr>
          <a:xfrm>
            <a:off x="1948607" y="6310150"/>
            <a:ext cx="12750031" cy="2586893"/>
          </a:xfrm>
          <a:prstGeom prst="rect">
            <a:avLst/>
          </a:prstGeom>
        </p:spPr>
        <p:txBody>
          <a:bodyPr lIns="0" tIns="0" rIns="0" bIns="0" rtlCol="0" anchor="t">
            <a:spAutoFit/>
          </a:bodyPr>
          <a:lstStyle/>
          <a:p>
            <a:pPr>
              <a:lnSpc>
                <a:spcPts val="2916"/>
              </a:lnSpc>
              <a:spcBef>
                <a:spcPct val="0"/>
              </a:spcBef>
            </a:pPr>
            <a:r>
              <a:rPr lang="en-US" sz="2083">
                <a:solidFill>
                  <a:srgbClr val="000000"/>
                </a:solidFill>
                <a:latin typeface="Muli Regular"/>
              </a:rPr>
              <a:t>Bireyler yaşamlarına anlam veremedikleri zaman yani boşluk hissine düştükleri zaman bu boşluk hissinden kendilerini kurtarabilmek için umut aramaya başlarlar. Belirgin umut da ufukta gözükmeyince yaşamlarına anlam veremezler, bu nedenle de intihar teşebbüsünde bulunabilirler. Özellikle yaşamlarına anlam veren bireyler hayatta karşılarına çıkan zorluklara göğüs gerebilir, yaşamın anlamı için acı çekebilir, bir şeyler gerçekleştirmeye çalışabilir. Çünkü bireyler için yaşam anlamlı hale geldiği zaman mutluluk ve umut gibi pozitif duygular oluşabilir. Kısacası anlam ihtiyacı bireyleri harekete geçirir, bireylerin boşluk hissine kapılma ihtimalleri azalabilir.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56" t="628" b="628"/>
          <a:stretch>
            <a:fillRect/>
          </a:stretch>
        </p:blipFill>
        <p:spPr>
          <a:xfrm>
            <a:off x="0" y="0"/>
            <a:ext cx="18288000" cy="10287000"/>
          </a:xfrm>
          <a:prstGeom prst="rect">
            <a:avLst/>
          </a:prstGeom>
        </p:spPr>
      </p:pic>
      <p:sp>
        <p:nvSpPr>
          <p:cNvPr id="3" name="AutoShape 3"/>
          <p:cNvSpPr/>
          <p:nvPr/>
        </p:nvSpPr>
        <p:spPr>
          <a:xfrm>
            <a:off x="3821657" y="4103301"/>
            <a:ext cx="3420860" cy="3662927"/>
          </a:xfrm>
          <a:prstGeom prst="rect">
            <a:avLst/>
          </a:prstGeom>
          <a:solidFill>
            <a:srgbClr val="FFFFFF"/>
          </a:solidFill>
        </p:spPr>
      </p:sp>
      <p:sp>
        <p:nvSpPr>
          <p:cNvPr id="4" name="AutoShape 4"/>
          <p:cNvSpPr/>
          <p:nvPr/>
        </p:nvSpPr>
        <p:spPr>
          <a:xfrm>
            <a:off x="210553" y="216721"/>
            <a:ext cx="3420860" cy="7549507"/>
          </a:xfrm>
          <a:prstGeom prst="rect">
            <a:avLst/>
          </a:prstGeom>
          <a:solidFill>
            <a:srgbClr val="FFFFFF"/>
          </a:solidFill>
        </p:spPr>
      </p:sp>
      <p:sp>
        <p:nvSpPr>
          <p:cNvPr id="5" name="AutoShape 5"/>
          <p:cNvSpPr/>
          <p:nvPr/>
        </p:nvSpPr>
        <p:spPr>
          <a:xfrm>
            <a:off x="7432761" y="216721"/>
            <a:ext cx="3420860" cy="7549507"/>
          </a:xfrm>
          <a:prstGeom prst="rect">
            <a:avLst/>
          </a:prstGeom>
          <a:solidFill>
            <a:srgbClr val="FFFFFF"/>
          </a:solidFill>
        </p:spPr>
      </p:sp>
      <p:sp>
        <p:nvSpPr>
          <p:cNvPr id="6" name="AutoShape 6"/>
          <p:cNvSpPr/>
          <p:nvPr/>
        </p:nvSpPr>
        <p:spPr>
          <a:xfrm>
            <a:off x="11043865" y="216721"/>
            <a:ext cx="3420860" cy="3662927"/>
          </a:xfrm>
          <a:prstGeom prst="rect">
            <a:avLst/>
          </a:prstGeom>
          <a:solidFill>
            <a:srgbClr val="FFFFFF"/>
          </a:solidFill>
        </p:spPr>
      </p:sp>
      <p:sp>
        <p:nvSpPr>
          <p:cNvPr id="7" name="AutoShape 7"/>
          <p:cNvSpPr/>
          <p:nvPr/>
        </p:nvSpPr>
        <p:spPr>
          <a:xfrm>
            <a:off x="11043865" y="4103301"/>
            <a:ext cx="3420860" cy="3662927"/>
          </a:xfrm>
          <a:prstGeom prst="rect">
            <a:avLst/>
          </a:prstGeom>
          <a:solidFill>
            <a:srgbClr val="FFFFFF"/>
          </a:solidFill>
        </p:spPr>
      </p:sp>
      <p:sp>
        <p:nvSpPr>
          <p:cNvPr id="8" name="AutoShape 8"/>
          <p:cNvSpPr/>
          <p:nvPr/>
        </p:nvSpPr>
        <p:spPr>
          <a:xfrm>
            <a:off x="14654969" y="216721"/>
            <a:ext cx="3420860" cy="7549507"/>
          </a:xfrm>
          <a:prstGeom prst="rect">
            <a:avLst/>
          </a:prstGeom>
          <a:solidFill>
            <a:srgbClr val="FFFFFF"/>
          </a:solidFill>
        </p:spPr>
      </p:sp>
      <p:sp>
        <p:nvSpPr>
          <p:cNvPr id="9" name="AutoShape 9"/>
          <p:cNvSpPr/>
          <p:nvPr/>
        </p:nvSpPr>
        <p:spPr>
          <a:xfrm>
            <a:off x="210553" y="7957735"/>
            <a:ext cx="8816443" cy="2102737"/>
          </a:xfrm>
          <a:prstGeom prst="rect">
            <a:avLst/>
          </a:prstGeom>
          <a:solidFill>
            <a:srgbClr val="FFFFFF"/>
          </a:solidFill>
        </p:spPr>
      </p:sp>
      <p:sp>
        <p:nvSpPr>
          <p:cNvPr id="10" name="AutoShape 10"/>
          <p:cNvSpPr/>
          <p:nvPr/>
        </p:nvSpPr>
        <p:spPr>
          <a:xfrm>
            <a:off x="9232096" y="7957735"/>
            <a:ext cx="8843733" cy="2102737"/>
          </a:xfrm>
          <a:prstGeom prst="rect">
            <a:avLst/>
          </a:prstGeom>
          <a:solidFill>
            <a:srgbClr val="FFFFFF"/>
          </a:solidFill>
        </p:spPr>
      </p:sp>
      <p:sp>
        <p:nvSpPr>
          <p:cNvPr id="11" name="AutoShape 11"/>
          <p:cNvSpPr/>
          <p:nvPr/>
        </p:nvSpPr>
        <p:spPr>
          <a:xfrm>
            <a:off x="3821657" y="216721"/>
            <a:ext cx="3420860" cy="3662927"/>
          </a:xfrm>
          <a:prstGeom prst="rect">
            <a:avLst/>
          </a:prstGeom>
          <a:solidFill>
            <a:srgbClr val="FFFFFF"/>
          </a:solidFill>
        </p:spPr>
      </p:sp>
      <p:grpSp>
        <p:nvGrpSpPr>
          <p:cNvPr id="12" name="Group 12"/>
          <p:cNvGrpSpPr/>
          <p:nvPr/>
        </p:nvGrpSpPr>
        <p:grpSpPr>
          <a:xfrm>
            <a:off x="353795" y="357677"/>
            <a:ext cx="3134374" cy="2238638"/>
            <a:chOff x="0" y="0"/>
            <a:chExt cx="4179166" cy="2984850"/>
          </a:xfrm>
        </p:grpSpPr>
        <p:sp>
          <p:nvSpPr>
            <p:cNvPr id="13" name="TextBox 13"/>
            <p:cNvSpPr txBox="1"/>
            <p:nvPr/>
          </p:nvSpPr>
          <p:spPr>
            <a:xfrm>
              <a:off x="0" y="57150"/>
              <a:ext cx="4179166" cy="604778"/>
            </a:xfrm>
            <a:prstGeom prst="rect">
              <a:avLst/>
            </a:prstGeom>
          </p:spPr>
          <p:txBody>
            <a:bodyPr lIns="0" tIns="0" rIns="0" bIns="0" rtlCol="0" anchor="t">
              <a:spAutoFit/>
            </a:bodyPr>
            <a:lstStyle/>
            <a:p>
              <a:pPr>
                <a:lnSpc>
                  <a:spcPts val="3387"/>
                </a:lnSpc>
              </a:pPr>
              <a:r>
                <a:rPr lang="en-US" sz="3257" dirty="0">
                  <a:solidFill>
                    <a:srgbClr val="044A3A"/>
                  </a:solidFill>
                  <a:latin typeface="Quando"/>
                </a:rPr>
                <a:t>İntihar</a:t>
              </a:r>
            </a:p>
          </p:txBody>
        </p:sp>
        <p:sp>
          <p:nvSpPr>
            <p:cNvPr id="14" name="TextBox 14"/>
            <p:cNvSpPr txBox="1"/>
            <p:nvPr/>
          </p:nvSpPr>
          <p:spPr>
            <a:xfrm>
              <a:off x="0" y="716548"/>
              <a:ext cx="4179166" cy="2268302"/>
            </a:xfrm>
            <a:prstGeom prst="rect">
              <a:avLst/>
            </a:prstGeom>
          </p:spPr>
          <p:txBody>
            <a:bodyPr lIns="0" tIns="0" rIns="0" bIns="0" rtlCol="0" anchor="t">
              <a:spAutoFit/>
            </a:bodyPr>
            <a:lstStyle/>
            <a:p>
              <a:pPr>
                <a:lnSpc>
                  <a:spcPts val="2700"/>
                </a:lnSpc>
                <a:spcBef>
                  <a:spcPct val="0"/>
                </a:spcBef>
              </a:pPr>
              <a:r>
                <a:rPr lang="en-US" sz="1928">
                  <a:solidFill>
                    <a:srgbClr val="000000"/>
                  </a:solidFill>
                  <a:latin typeface="Muli Regular"/>
                </a:rPr>
                <a:t>Genel olarak akla kendini öldürme amacıyla girişimde bulunulması ve sonucunda kişinin yaşamına son vermesi gelmektedir.</a:t>
              </a:r>
            </a:p>
          </p:txBody>
        </p:sp>
      </p:grpSp>
      <p:grpSp>
        <p:nvGrpSpPr>
          <p:cNvPr id="15" name="Group 15"/>
          <p:cNvGrpSpPr/>
          <p:nvPr/>
        </p:nvGrpSpPr>
        <p:grpSpPr>
          <a:xfrm>
            <a:off x="353795" y="4396535"/>
            <a:ext cx="2886449" cy="1781114"/>
            <a:chOff x="0" y="0"/>
            <a:chExt cx="3848598" cy="2374818"/>
          </a:xfrm>
        </p:grpSpPr>
        <p:sp>
          <p:nvSpPr>
            <p:cNvPr id="16" name="TextBox 16"/>
            <p:cNvSpPr txBox="1"/>
            <p:nvPr/>
          </p:nvSpPr>
          <p:spPr>
            <a:xfrm>
              <a:off x="0" y="38100"/>
              <a:ext cx="3848598" cy="1023599"/>
            </a:xfrm>
            <a:prstGeom prst="rect">
              <a:avLst/>
            </a:prstGeom>
          </p:spPr>
          <p:txBody>
            <a:bodyPr lIns="0" tIns="0" rIns="0" bIns="0" rtlCol="0" anchor="t">
              <a:spAutoFit/>
            </a:bodyPr>
            <a:lstStyle/>
            <a:p>
              <a:pPr>
                <a:lnSpc>
                  <a:spcPts val="2912"/>
                </a:lnSpc>
              </a:pPr>
              <a:r>
                <a:rPr lang="en-US" sz="2800" dirty="0" err="1">
                  <a:solidFill>
                    <a:srgbClr val="044A3A"/>
                  </a:solidFill>
                  <a:latin typeface="Quando"/>
                </a:rPr>
                <a:t>Tamamlanmış</a:t>
              </a:r>
              <a:r>
                <a:rPr lang="en-US" sz="2800" dirty="0">
                  <a:solidFill>
                    <a:srgbClr val="044A3A"/>
                  </a:solidFill>
                  <a:latin typeface="Quando"/>
                </a:rPr>
                <a:t> İntihar</a:t>
              </a:r>
            </a:p>
          </p:txBody>
        </p:sp>
        <p:sp>
          <p:nvSpPr>
            <p:cNvPr id="17" name="TextBox 17"/>
            <p:cNvSpPr txBox="1"/>
            <p:nvPr/>
          </p:nvSpPr>
          <p:spPr>
            <a:xfrm>
              <a:off x="0" y="1127282"/>
              <a:ext cx="3848598" cy="1247537"/>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Muli Regular"/>
                </a:rPr>
                <a:t>Sonucu ölüm olan, kişinin kendi canına kıydığı durumlardır.</a:t>
              </a:r>
            </a:p>
          </p:txBody>
        </p:sp>
      </p:grpSp>
      <p:grpSp>
        <p:nvGrpSpPr>
          <p:cNvPr id="18" name="Group 18"/>
          <p:cNvGrpSpPr/>
          <p:nvPr/>
        </p:nvGrpSpPr>
        <p:grpSpPr>
          <a:xfrm>
            <a:off x="4088862" y="4396535"/>
            <a:ext cx="2886449" cy="3110240"/>
            <a:chOff x="0" y="0"/>
            <a:chExt cx="3848598" cy="4146986"/>
          </a:xfrm>
        </p:grpSpPr>
        <p:sp>
          <p:nvSpPr>
            <p:cNvPr id="19" name="TextBox 19"/>
            <p:cNvSpPr txBox="1"/>
            <p:nvPr/>
          </p:nvSpPr>
          <p:spPr>
            <a:xfrm>
              <a:off x="0" y="38100"/>
              <a:ext cx="3848598" cy="1099761"/>
            </a:xfrm>
            <a:prstGeom prst="rect">
              <a:avLst/>
            </a:prstGeom>
          </p:spPr>
          <p:txBody>
            <a:bodyPr lIns="0" tIns="0" rIns="0" bIns="0" rtlCol="0" anchor="t">
              <a:spAutoFit/>
            </a:bodyPr>
            <a:lstStyle/>
            <a:p>
              <a:pPr>
                <a:lnSpc>
                  <a:spcPts val="3119"/>
                </a:lnSpc>
              </a:pPr>
              <a:r>
                <a:rPr lang="en-US" sz="2999">
                  <a:solidFill>
                    <a:srgbClr val="044A3A"/>
                  </a:solidFill>
                  <a:latin typeface="Quando"/>
                </a:rPr>
                <a:t>Halk Sağlığı Sorunu</a:t>
              </a:r>
            </a:p>
          </p:txBody>
        </p:sp>
        <p:sp>
          <p:nvSpPr>
            <p:cNvPr id="20" name="TextBox 20"/>
            <p:cNvSpPr txBox="1"/>
            <p:nvPr/>
          </p:nvSpPr>
          <p:spPr>
            <a:xfrm>
              <a:off x="0" y="1193919"/>
              <a:ext cx="3848598" cy="2953068"/>
            </a:xfrm>
            <a:prstGeom prst="rect">
              <a:avLst/>
            </a:prstGeom>
          </p:spPr>
          <p:txBody>
            <a:bodyPr lIns="0" tIns="0" rIns="0" bIns="0" rtlCol="0" anchor="t">
              <a:spAutoFit/>
            </a:bodyPr>
            <a:lstStyle/>
            <a:p>
              <a:pPr>
                <a:lnSpc>
                  <a:spcPts val="2939"/>
                </a:lnSpc>
                <a:spcBef>
                  <a:spcPct val="0"/>
                </a:spcBef>
              </a:pPr>
              <a:r>
                <a:rPr lang="en-US" sz="2099" dirty="0">
                  <a:solidFill>
                    <a:srgbClr val="000000"/>
                  </a:solidFill>
                  <a:latin typeface="Muli Regular"/>
                </a:rPr>
                <a:t>İntihar </a:t>
              </a:r>
              <a:r>
                <a:rPr lang="en-US" sz="2099" dirty="0" err="1">
                  <a:solidFill>
                    <a:srgbClr val="000000"/>
                  </a:solidFill>
                  <a:latin typeface="Muli Regular"/>
                </a:rPr>
                <a:t>sadece</a:t>
              </a:r>
              <a:r>
                <a:rPr lang="en-US" sz="2099" dirty="0">
                  <a:solidFill>
                    <a:srgbClr val="000000"/>
                  </a:solidFill>
                  <a:latin typeface="Muli Regular"/>
                </a:rPr>
                <a:t> bir </a:t>
              </a:r>
              <a:r>
                <a:rPr lang="en-US" sz="2099" dirty="0" err="1">
                  <a:solidFill>
                    <a:srgbClr val="000000"/>
                  </a:solidFill>
                  <a:latin typeface="Muli Regular"/>
                </a:rPr>
                <a:t>ülkeyi</a:t>
              </a:r>
              <a:r>
                <a:rPr lang="en-US" sz="2099" dirty="0">
                  <a:solidFill>
                    <a:srgbClr val="000000"/>
                  </a:solidFill>
                  <a:latin typeface="Muli Regular"/>
                </a:rPr>
                <a:t> </a:t>
              </a:r>
              <a:r>
                <a:rPr lang="en-US" sz="2099" dirty="0" err="1">
                  <a:solidFill>
                    <a:srgbClr val="000000"/>
                  </a:solidFill>
                  <a:latin typeface="Muli Regular"/>
                </a:rPr>
                <a:t>ya</a:t>
              </a:r>
              <a:r>
                <a:rPr lang="en-US" sz="2099" dirty="0">
                  <a:solidFill>
                    <a:srgbClr val="000000"/>
                  </a:solidFill>
                  <a:latin typeface="Muli Regular"/>
                </a:rPr>
                <a:t> da bir </a:t>
              </a:r>
              <a:r>
                <a:rPr lang="en-US" sz="2099" dirty="0" err="1">
                  <a:solidFill>
                    <a:srgbClr val="000000"/>
                  </a:solidFill>
                  <a:latin typeface="Muli Regular"/>
                </a:rPr>
                <a:t>toplumu</a:t>
              </a:r>
              <a:r>
                <a:rPr lang="en-US" sz="2099" dirty="0">
                  <a:solidFill>
                    <a:srgbClr val="000000"/>
                  </a:solidFill>
                  <a:latin typeface="Muli Regular"/>
                </a:rPr>
                <a:t> </a:t>
              </a:r>
              <a:r>
                <a:rPr lang="en-US" sz="2099" dirty="0" err="1">
                  <a:solidFill>
                    <a:srgbClr val="000000"/>
                  </a:solidFill>
                  <a:latin typeface="Muli Regular"/>
                </a:rPr>
                <a:t>değil</a:t>
              </a:r>
              <a:r>
                <a:rPr lang="en-US" sz="2099" dirty="0">
                  <a:solidFill>
                    <a:srgbClr val="000000"/>
                  </a:solidFill>
                  <a:latin typeface="Muli Regular"/>
                </a:rPr>
                <a:t> bütün </a:t>
              </a:r>
              <a:r>
                <a:rPr lang="en-US" sz="2099" dirty="0" err="1">
                  <a:solidFill>
                    <a:srgbClr val="000000"/>
                  </a:solidFill>
                  <a:latin typeface="Muli Regular"/>
                </a:rPr>
                <a:t>dünyayı</a:t>
              </a:r>
              <a:r>
                <a:rPr lang="en-US" sz="2099" dirty="0">
                  <a:solidFill>
                    <a:srgbClr val="000000"/>
                  </a:solidFill>
                  <a:latin typeface="Muli Regular"/>
                </a:rPr>
                <a:t> ve her </a:t>
              </a:r>
              <a:r>
                <a:rPr lang="en-US" sz="2099" dirty="0" err="1">
                  <a:solidFill>
                    <a:srgbClr val="000000"/>
                  </a:solidFill>
                  <a:latin typeface="Muli Regular"/>
                </a:rPr>
                <a:t>toplumu</a:t>
              </a:r>
              <a:r>
                <a:rPr lang="en-US" sz="2099" dirty="0">
                  <a:solidFill>
                    <a:srgbClr val="000000"/>
                  </a:solidFill>
                  <a:latin typeface="Muli Regular"/>
                </a:rPr>
                <a:t> </a:t>
              </a:r>
              <a:r>
                <a:rPr lang="en-US" sz="2099" dirty="0" err="1">
                  <a:solidFill>
                    <a:srgbClr val="000000"/>
                  </a:solidFill>
                  <a:latin typeface="Muli Regular"/>
                </a:rPr>
                <a:t>ilgilendiren</a:t>
              </a:r>
              <a:r>
                <a:rPr lang="en-US" sz="2099" dirty="0">
                  <a:solidFill>
                    <a:srgbClr val="000000"/>
                  </a:solidFill>
                  <a:latin typeface="Muli Regular"/>
                </a:rPr>
                <a:t> bir </a:t>
              </a:r>
              <a:r>
                <a:rPr lang="en-US" sz="2099" dirty="0" err="1">
                  <a:solidFill>
                    <a:srgbClr val="000000"/>
                  </a:solidFill>
                  <a:latin typeface="Muli Regular Bold"/>
                </a:rPr>
                <a:t>halk</a:t>
              </a:r>
              <a:r>
                <a:rPr lang="en-US" sz="2099" dirty="0">
                  <a:solidFill>
                    <a:srgbClr val="000000"/>
                  </a:solidFill>
                  <a:latin typeface="Muli Regular Bold"/>
                </a:rPr>
                <a:t> sağlığı </a:t>
              </a:r>
              <a:r>
                <a:rPr lang="en-US" sz="2099" dirty="0" err="1">
                  <a:solidFill>
                    <a:srgbClr val="000000"/>
                  </a:solidFill>
                  <a:latin typeface="Muli Regular Bold"/>
                </a:rPr>
                <a:t>sorunudur</a:t>
              </a:r>
              <a:r>
                <a:rPr lang="en-US" sz="2099" dirty="0">
                  <a:solidFill>
                    <a:srgbClr val="000000"/>
                  </a:solidFill>
                  <a:latin typeface="Muli Regular Bold"/>
                </a:rPr>
                <a:t>.</a:t>
              </a:r>
              <a:r>
                <a:rPr lang="en-US" sz="2099" dirty="0">
                  <a:solidFill>
                    <a:srgbClr val="000000"/>
                  </a:solidFill>
                  <a:latin typeface="Muli Regular"/>
                </a:rPr>
                <a:t> </a:t>
              </a:r>
            </a:p>
          </p:txBody>
        </p:sp>
      </p:grpSp>
      <p:grpSp>
        <p:nvGrpSpPr>
          <p:cNvPr id="21" name="Group 21"/>
          <p:cNvGrpSpPr/>
          <p:nvPr/>
        </p:nvGrpSpPr>
        <p:grpSpPr>
          <a:xfrm>
            <a:off x="7699966" y="357677"/>
            <a:ext cx="2886449" cy="3577282"/>
            <a:chOff x="0" y="0"/>
            <a:chExt cx="3848598" cy="4769710"/>
          </a:xfrm>
        </p:grpSpPr>
        <p:sp>
          <p:nvSpPr>
            <p:cNvPr id="22" name="TextBox 22"/>
            <p:cNvSpPr txBox="1"/>
            <p:nvPr/>
          </p:nvSpPr>
          <p:spPr>
            <a:xfrm>
              <a:off x="0" y="38100"/>
              <a:ext cx="3848598" cy="1099761"/>
            </a:xfrm>
            <a:prstGeom prst="rect">
              <a:avLst/>
            </a:prstGeom>
          </p:spPr>
          <p:txBody>
            <a:bodyPr lIns="0" tIns="0" rIns="0" bIns="0" rtlCol="0" anchor="t">
              <a:spAutoFit/>
            </a:bodyPr>
            <a:lstStyle/>
            <a:p>
              <a:pPr>
                <a:lnSpc>
                  <a:spcPts val="3119"/>
                </a:lnSpc>
              </a:pPr>
              <a:r>
                <a:rPr lang="en-US" sz="2999">
                  <a:solidFill>
                    <a:srgbClr val="044A3A"/>
                  </a:solidFill>
                  <a:latin typeface="Quando"/>
                </a:rPr>
                <a:t>Küresel Veriler</a:t>
              </a:r>
            </a:p>
          </p:txBody>
        </p:sp>
        <p:sp>
          <p:nvSpPr>
            <p:cNvPr id="23" name="TextBox 23"/>
            <p:cNvSpPr txBox="1"/>
            <p:nvPr/>
          </p:nvSpPr>
          <p:spPr>
            <a:xfrm>
              <a:off x="0" y="1193919"/>
              <a:ext cx="3848598" cy="3575791"/>
            </a:xfrm>
            <a:prstGeom prst="rect">
              <a:avLst/>
            </a:prstGeom>
          </p:spPr>
          <p:txBody>
            <a:bodyPr lIns="0" tIns="0" rIns="0" bIns="0" rtlCol="0" anchor="t">
              <a:spAutoFit/>
            </a:bodyPr>
            <a:lstStyle/>
            <a:p>
              <a:pPr>
                <a:lnSpc>
                  <a:spcPts val="2659"/>
                </a:lnSpc>
                <a:spcBef>
                  <a:spcPct val="0"/>
                </a:spcBef>
              </a:pPr>
              <a:r>
                <a:rPr lang="en-US" sz="1899" dirty="0">
                  <a:solidFill>
                    <a:srgbClr val="000000"/>
                  </a:solidFill>
                  <a:latin typeface="Muli Regular"/>
                </a:rPr>
                <a:t>Dünya Sağlık </a:t>
              </a:r>
              <a:r>
                <a:rPr lang="en-US" sz="1899" dirty="0" err="1">
                  <a:solidFill>
                    <a:srgbClr val="000000"/>
                  </a:solidFill>
                  <a:latin typeface="Muli Regular"/>
                </a:rPr>
                <a:t>Örgütünün</a:t>
              </a:r>
              <a:r>
                <a:rPr lang="en-US" sz="1899" dirty="0">
                  <a:solidFill>
                    <a:srgbClr val="000000"/>
                  </a:solidFill>
                  <a:latin typeface="Muli Regular"/>
                </a:rPr>
                <a:t> 2018 </a:t>
              </a:r>
              <a:r>
                <a:rPr lang="en-US" sz="1899" dirty="0" err="1">
                  <a:solidFill>
                    <a:srgbClr val="000000"/>
                  </a:solidFill>
                  <a:latin typeface="Muli Regular"/>
                </a:rPr>
                <a:t>yılı</a:t>
              </a:r>
              <a:r>
                <a:rPr lang="en-US" sz="1899" dirty="0">
                  <a:solidFill>
                    <a:srgbClr val="000000"/>
                  </a:solidFill>
                  <a:latin typeface="Muli Regular"/>
                </a:rPr>
                <a:t> </a:t>
              </a:r>
              <a:r>
                <a:rPr lang="en-US" sz="1899" dirty="0" err="1">
                  <a:solidFill>
                    <a:srgbClr val="000000"/>
                  </a:solidFill>
                  <a:latin typeface="Muli Regular"/>
                </a:rPr>
                <a:t>Ocak</a:t>
              </a:r>
              <a:r>
                <a:rPr lang="en-US" sz="1899" dirty="0">
                  <a:solidFill>
                    <a:srgbClr val="000000"/>
                  </a:solidFill>
                  <a:latin typeface="Muli Regular"/>
                </a:rPr>
                <a:t> </a:t>
              </a:r>
              <a:r>
                <a:rPr lang="en-US" sz="1899" dirty="0" err="1">
                  <a:solidFill>
                    <a:srgbClr val="000000"/>
                  </a:solidFill>
                  <a:latin typeface="Muli Regular"/>
                </a:rPr>
                <a:t>ayında</a:t>
              </a:r>
              <a:r>
                <a:rPr lang="en-US" sz="1899" dirty="0">
                  <a:solidFill>
                    <a:srgbClr val="000000"/>
                  </a:solidFill>
                  <a:latin typeface="Muli Regular"/>
                </a:rPr>
                <a:t> </a:t>
              </a:r>
              <a:r>
                <a:rPr lang="en-US" sz="1899" dirty="0" err="1">
                  <a:solidFill>
                    <a:srgbClr val="000000"/>
                  </a:solidFill>
                  <a:latin typeface="Muli Regular"/>
                </a:rPr>
                <a:t>güncellenen</a:t>
              </a:r>
              <a:r>
                <a:rPr lang="en-US" sz="1899" dirty="0">
                  <a:solidFill>
                    <a:srgbClr val="000000"/>
                  </a:solidFill>
                  <a:latin typeface="Muli Regular"/>
                </a:rPr>
                <a:t> </a:t>
              </a:r>
              <a:r>
                <a:rPr lang="en-US" sz="1899" dirty="0" err="1">
                  <a:solidFill>
                    <a:srgbClr val="000000"/>
                  </a:solidFill>
                  <a:latin typeface="Muli Regular"/>
                </a:rPr>
                <a:t>verileri</a:t>
              </a:r>
              <a:r>
                <a:rPr lang="en-US" sz="1899" dirty="0">
                  <a:solidFill>
                    <a:srgbClr val="000000"/>
                  </a:solidFill>
                  <a:latin typeface="Muli Regular"/>
                </a:rPr>
                <a:t> </a:t>
              </a:r>
              <a:r>
                <a:rPr lang="en-US" sz="1899" dirty="0" err="1">
                  <a:solidFill>
                    <a:srgbClr val="000000"/>
                  </a:solidFill>
                  <a:latin typeface="Muli Regular"/>
                </a:rPr>
                <a:t>incelendiğinde</a:t>
              </a:r>
              <a:r>
                <a:rPr lang="en-US" sz="1899" dirty="0">
                  <a:solidFill>
                    <a:srgbClr val="000000"/>
                  </a:solidFill>
                  <a:latin typeface="Muli Regular"/>
                </a:rPr>
                <a:t> her </a:t>
              </a:r>
              <a:r>
                <a:rPr lang="en-US" sz="1899" dirty="0" err="1">
                  <a:solidFill>
                    <a:srgbClr val="000000"/>
                  </a:solidFill>
                  <a:latin typeface="Muli Regular"/>
                </a:rPr>
                <a:t>yıl</a:t>
              </a:r>
              <a:r>
                <a:rPr lang="en-US" sz="1899" dirty="0">
                  <a:solidFill>
                    <a:srgbClr val="000000"/>
                  </a:solidFill>
                  <a:latin typeface="Muli Regular"/>
                </a:rPr>
                <a:t> </a:t>
              </a:r>
              <a:r>
                <a:rPr lang="en-US" sz="1899" dirty="0" err="1">
                  <a:solidFill>
                    <a:srgbClr val="000000"/>
                  </a:solidFill>
                  <a:latin typeface="Muli Regular"/>
                </a:rPr>
                <a:t>yaklaşık</a:t>
              </a:r>
              <a:r>
                <a:rPr lang="en-US" sz="1899" dirty="0">
                  <a:solidFill>
                    <a:srgbClr val="000000"/>
                  </a:solidFill>
                  <a:latin typeface="Muli Regular"/>
                </a:rPr>
                <a:t> olarak 800.000 kişinin </a:t>
              </a:r>
              <a:r>
                <a:rPr lang="en-US" sz="1899" dirty="0" err="1">
                  <a:solidFill>
                    <a:srgbClr val="000000"/>
                  </a:solidFill>
                  <a:latin typeface="Muli Regular"/>
                </a:rPr>
                <a:t>intihardan</a:t>
              </a:r>
              <a:r>
                <a:rPr lang="en-US" sz="1899" dirty="0">
                  <a:solidFill>
                    <a:srgbClr val="000000"/>
                  </a:solidFill>
                  <a:latin typeface="Muli Regular"/>
                </a:rPr>
                <a:t> dolayı yaşamını </a:t>
              </a:r>
              <a:r>
                <a:rPr lang="en-US" sz="1899" dirty="0" err="1">
                  <a:solidFill>
                    <a:srgbClr val="000000"/>
                  </a:solidFill>
                  <a:latin typeface="Muli Regular"/>
                </a:rPr>
                <a:t>yitirdiği</a:t>
              </a:r>
              <a:r>
                <a:rPr lang="en-US" sz="1899" dirty="0">
                  <a:solidFill>
                    <a:srgbClr val="000000"/>
                  </a:solidFill>
                  <a:latin typeface="Muli Regular"/>
                </a:rPr>
                <a:t> </a:t>
              </a:r>
              <a:r>
                <a:rPr lang="en-US" sz="1899" dirty="0" err="1">
                  <a:solidFill>
                    <a:srgbClr val="000000"/>
                  </a:solidFill>
                  <a:latin typeface="Muli Regular"/>
                </a:rPr>
                <a:t>belirtilmektedir</a:t>
              </a:r>
              <a:r>
                <a:rPr lang="en-US" sz="1899" dirty="0">
                  <a:solidFill>
                    <a:srgbClr val="000000"/>
                  </a:solidFill>
                  <a:latin typeface="Muli Regular"/>
                </a:rPr>
                <a:t>.</a:t>
              </a:r>
            </a:p>
          </p:txBody>
        </p:sp>
      </p:grpSp>
      <p:grpSp>
        <p:nvGrpSpPr>
          <p:cNvPr id="24" name="Group 24"/>
          <p:cNvGrpSpPr/>
          <p:nvPr/>
        </p:nvGrpSpPr>
        <p:grpSpPr>
          <a:xfrm>
            <a:off x="7583771" y="4396535"/>
            <a:ext cx="2886449" cy="3118157"/>
            <a:chOff x="0" y="0"/>
            <a:chExt cx="3848598" cy="4157543"/>
          </a:xfrm>
        </p:grpSpPr>
        <p:sp>
          <p:nvSpPr>
            <p:cNvPr id="25" name="TextBox 25"/>
            <p:cNvSpPr txBox="1"/>
            <p:nvPr/>
          </p:nvSpPr>
          <p:spPr>
            <a:xfrm>
              <a:off x="0" y="38100"/>
              <a:ext cx="3848598" cy="1099761"/>
            </a:xfrm>
            <a:prstGeom prst="rect">
              <a:avLst/>
            </a:prstGeom>
          </p:spPr>
          <p:txBody>
            <a:bodyPr lIns="0" tIns="0" rIns="0" bIns="0" rtlCol="0" anchor="t">
              <a:spAutoFit/>
            </a:bodyPr>
            <a:lstStyle/>
            <a:p>
              <a:pPr>
                <a:lnSpc>
                  <a:spcPts val="3119"/>
                </a:lnSpc>
              </a:pPr>
              <a:r>
                <a:rPr lang="en-US" sz="2999">
                  <a:solidFill>
                    <a:srgbClr val="044A3A"/>
                  </a:solidFill>
                  <a:latin typeface="Quando"/>
                </a:rPr>
                <a:t>Türkiye Verileri</a:t>
              </a:r>
            </a:p>
          </p:txBody>
        </p:sp>
        <p:sp>
          <p:nvSpPr>
            <p:cNvPr id="26" name="TextBox 26"/>
            <p:cNvSpPr txBox="1"/>
            <p:nvPr/>
          </p:nvSpPr>
          <p:spPr>
            <a:xfrm>
              <a:off x="0" y="1203444"/>
              <a:ext cx="3848598" cy="2954099"/>
            </a:xfrm>
            <a:prstGeom prst="rect">
              <a:avLst/>
            </a:prstGeom>
          </p:spPr>
          <p:txBody>
            <a:bodyPr lIns="0" tIns="0" rIns="0" bIns="0" rtlCol="0" anchor="t">
              <a:spAutoFit/>
            </a:bodyPr>
            <a:lstStyle/>
            <a:p>
              <a:pPr>
                <a:lnSpc>
                  <a:spcPts val="2520"/>
                </a:lnSpc>
                <a:spcBef>
                  <a:spcPct val="0"/>
                </a:spcBef>
              </a:pPr>
              <a:r>
                <a:rPr lang="en-US" sz="1800" dirty="0">
                  <a:solidFill>
                    <a:srgbClr val="000000"/>
                  </a:solidFill>
                  <a:latin typeface="Muli Regular"/>
                </a:rPr>
                <a:t>2015 </a:t>
              </a:r>
              <a:r>
                <a:rPr lang="en-US" sz="1800" dirty="0" err="1">
                  <a:solidFill>
                    <a:srgbClr val="000000"/>
                  </a:solidFill>
                  <a:latin typeface="Muli Regular"/>
                </a:rPr>
                <a:t>yılı</a:t>
              </a:r>
              <a:r>
                <a:rPr lang="en-US" sz="1800" dirty="0">
                  <a:solidFill>
                    <a:srgbClr val="000000"/>
                  </a:solidFill>
                  <a:latin typeface="Muli Regular"/>
                </a:rPr>
                <a:t> </a:t>
              </a:r>
              <a:r>
                <a:rPr lang="en-US" sz="1800" dirty="0" err="1">
                  <a:solidFill>
                    <a:srgbClr val="000000"/>
                  </a:solidFill>
                  <a:latin typeface="Muli Regular"/>
                </a:rPr>
                <a:t>verisine</a:t>
              </a:r>
              <a:r>
                <a:rPr lang="en-US" sz="1800" dirty="0">
                  <a:solidFill>
                    <a:srgbClr val="000000"/>
                  </a:solidFill>
                  <a:latin typeface="Muli Regular"/>
                </a:rPr>
                <a:t> </a:t>
              </a:r>
              <a:r>
                <a:rPr lang="en-US" sz="1800" dirty="0" err="1">
                  <a:solidFill>
                    <a:srgbClr val="000000"/>
                  </a:solidFill>
                  <a:latin typeface="Muli Regular"/>
                </a:rPr>
                <a:t>göre</a:t>
              </a:r>
              <a:r>
                <a:rPr lang="en-US" sz="1800" dirty="0">
                  <a:solidFill>
                    <a:srgbClr val="000000"/>
                  </a:solidFill>
                  <a:latin typeface="Muli Regular"/>
                </a:rPr>
                <a:t> 405 bin 202 </a:t>
              </a:r>
              <a:r>
                <a:rPr lang="en-US" sz="1800" dirty="0" err="1">
                  <a:solidFill>
                    <a:srgbClr val="000000"/>
                  </a:solidFill>
                  <a:latin typeface="Muli Regular"/>
                </a:rPr>
                <a:t>iken</a:t>
              </a:r>
              <a:r>
                <a:rPr lang="en-US" sz="1800" dirty="0">
                  <a:solidFill>
                    <a:srgbClr val="000000"/>
                  </a:solidFill>
                  <a:latin typeface="Muli Regular"/>
                </a:rPr>
                <a:t> bu </a:t>
              </a:r>
              <a:r>
                <a:rPr lang="en-US" sz="1800" dirty="0" err="1">
                  <a:solidFill>
                    <a:srgbClr val="000000"/>
                  </a:solidFill>
                  <a:latin typeface="Muli Regular"/>
                </a:rPr>
                <a:t>sayı</a:t>
              </a:r>
              <a:r>
                <a:rPr lang="en-US" sz="1800" dirty="0">
                  <a:solidFill>
                    <a:srgbClr val="000000"/>
                  </a:solidFill>
                  <a:latin typeface="Muli Regular"/>
                </a:rPr>
                <a:t> %4,2 </a:t>
              </a:r>
              <a:r>
                <a:rPr lang="en-US" sz="1800" dirty="0" err="1">
                  <a:solidFill>
                    <a:srgbClr val="000000"/>
                  </a:solidFill>
                  <a:latin typeface="Muli Regular"/>
                </a:rPr>
                <a:t>artarak</a:t>
              </a:r>
              <a:r>
                <a:rPr lang="en-US" sz="1800" dirty="0">
                  <a:solidFill>
                    <a:srgbClr val="000000"/>
                  </a:solidFill>
                  <a:latin typeface="Muli Regular"/>
                </a:rPr>
                <a:t> 2016 yılında 422 bin 135 kişi </a:t>
              </a:r>
              <a:r>
                <a:rPr lang="en-US" sz="1800" dirty="0" err="1">
                  <a:solidFill>
                    <a:srgbClr val="000000"/>
                  </a:solidFill>
                  <a:latin typeface="Muli Regular"/>
                </a:rPr>
                <a:t>olmuştur</a:t>
              </a:r>
              <a:r>
                <a:rPr lang="en-US" sz="1800" dirty="0">
                  <a:solidFill>
                    <a:srgbClr val="000000"/>
                  </a:solidFill>
                  <a:latin typeface="Muli Regular"/>
                </a:rPr>
                <a:t> ve </a:t>
              </a:r>
              <a:r>
                <a:rPr lang="en-US" sz="1800" dirty="0" err="1">
                  <a:solidFill>
                    <a:srgbClr val="000000"/>
                  </a:solidFill>
                  <a:latin typeface="Muli Regular"/>
                </a:rPr>
                <a:t>ölenlerin</a:t>
              </a:r>
              <a:r>
                <a:rPr lang="en-US" sz="1800" dirty="0">
                  <a:solidFill>
                    <a:srgbClr val="000000"/>
                  </a:solidFill>
                  <a:latin typeface="Muli Regular"/>
                </a:rPr>
                <a:t> %54,8’ini </a:t>
              </a:r>
              <a:r>
                <a:rPr lang="en-US" sz="1800" dirty="0" err="1">
                  <a:solidFill>
                    <a:srgbClr val="000000"/>
                  </a:solidFill>
                  <a:latin typeface="Muli Regular"/>
                </a:rPr>
                <a:t>erkekler</a:t>
              </a:r>
              <a:r>
                <a:rPr lang="en-US" sz="1800" dirty="0">
                  <a:solidFill>
                    <a:srgbClr val="000000"/>
                  </a:solidFill>
                  <a:latin typeface="Muli Regular"/>
                </a:rPr>
                <a:t>, %45,2’sini </a:t>
              </a:r>
              <a:r>
                <a:rPr lang="en-US" sz="1800" dirty="0" err="1">
                  <a:solidFill>
                    <a:srgbClr val="000000"/>
                  </a:solidFill>
                  <a:latin typeface="Muli Regular"/>
                </a:rPr>
                <a:t>kadınlar</a:t>
              </a:r>
              <a:r>
                <a:rPr lang="en-US" sz="1800" dirty="0">
                  <a:solidFill>
                    <a:srgbClr val="000000"/>
                  </a:solidFill>
                  <a:latin typeface="Muli Regular"/>
                </a:rPr>
                <a:t> </a:t>
              </a:r>
              <a:r>
                <a:rPr lang="en-US" sz="1800" dirty="0" err="1">
                  <a:solidFill>
                    <a:srgbClr val="000000"/>
                  </a:solidFill>
                  <a:latin typeface="Muli Regular"/>
                </a:rPr>
                <a:t>oluşturmuştur</a:t>
              </a:r>
              <a:r>
                <a:rPr lang="en-US" sz="1800" dirty="0">
                  <a:solidFill>
                    <a:srgbClr val="000000"/>
                  </a:solidFill>
                  <a:latin typeface="Muli Regular"/>
                </a:rPr>
                <a:t>.</a:t>
              </a:r>
            </a:p>
          </p:txBody>
        </p:sp>
      </p:grpSp>
      <p:grpSp>
        <p:nvGrpSpPr>
          <p:cNvPr id="27" name="Group 27"/>
          <p:cNvGrpSpPr/>
          <p:nvPr/>
        </p:nvGrpSpPr>
        <p:grpSpPr>
          <a:xfrm>
            <a:off x="14922175" y="1482142"/>
            <a:ext cx="2886449" cy="5018665"/>
            <a:chOff x="0" y="0"/>
            <a:chExt cx="3848598" cy="6691553"/>
          </a:xfrm>
        </p:grpSpPr>
        <p:sp>
          <p:nvSpPr>
            <p:cNvPr id="28" name="TextBox 28"/>
            <p:cNvSpPr txBox="1"/>
            <p:nvPr/>
          </p:nvSpPr>
          <p:spPr>
            <a:xfrm>
              <a:off x="0" y="38100"/>
              <a:ext cx="3848598" cy="571470"/>
            </a:xfrm>
            <a:prstGeom prst="rect">
              <a:avLst/>
            </a:prstGeom>
          </p:spPr>
          <p:txBody>
            <a:bodyPr lIns="0" tIns="0" rIns="0" bIns="0" rtlCol="0" anchor="t">
              <a:spAutoFit/>
            </a:bodyPr>
            <a:lstStyle/>
            <a:p>
              <a:pPr>
                <a:lnSpc>
                  <a:spcPts val="3119"/>
                </a:lnSpc>
              </a:pPr>
              <a:r>
                <a:rPr lang="en-US" sz="2999">
                  <a:solidFill>
                    <a:srgbClr val="044A3A"/>
                  </a:solidFill>
                  <a:latin typeface="Quando"/>
                </a:rPr>
                <a:t>Yaş</a:t>
              </a:r>
            </a:p>
          </p:txBody>
        </p:sp>
        <p:sp>
          <p:nvSpPr>
            <p:cNvPr id="29" name="TextBox 29"/>
            <p:cNvSpPr txBox="1"/>
            <p:nvPr/>
          </p:nvSpPr>
          <p:spPr>
            <a:xfrm>
              <a:off x="0" y="684678"/>
              <a:ext cx="3848598" cy="6006875"/>
            </a:xfrm>
            <a:prstGeom prst="rect">
              <a:avLst/>
            </a:prstGeom>
          </p:spPr>
          <p:txBody>
            <a:bodyPr lIns="0" tIns="0" rIns="0" bIns="0" rtlCol="0" anchor="t">
              <a:spAutoFit/>
            </a:bodyPr>
            <a:lstStyle/>
            <a:p>
              <a:pPr>
                <a:lnSpc>
                  <a:spcPts val="2380"/>
                </a:lnSpc>
                <a:spcBef>
                  <a:spcPct val="0"/>
                </a:spcBef>
              </a:pPr>
              <a:r>
                <a:rPr lang="en-US" sz="1700" dirty="0">
                  <a:solidFill>
                    <a:srgbClr val="000000"/>
                  </a:solidFill>
                  <a:latin typeface="Muli Regular"/>
                </a:rPr>
                <a:t> İntihar </a:t>
              </a:r>
              <a:r>
                <a:rPr lang="en-US" sz="1700" dirty="0" err="1">
                  <a:solidFill>
                    <a:srgbClr val="000000"/>
                  </a:solidFill>
                  <a:latin typeface="Muli Regular"/>
                </a:rPr>
                <a:t>vakaları</a:t>
              </a:r>
              <a:r>
                <a:rPr lang="en-US" sz="1700" dirty="0">
                  <a:solidFill>
                    <a:srgbClr val="000000"/>
                  </a:solidFill>
                  <a:latin typeface="Muli Regular"/>
                </a:rPr>
                <a:t> </a:t>
              </a:r>
              <a:r>
                <a:rPr lang="en-US" sz="1700" dirty="0" err="1">
                  <a:solidFill>
                    <a:srgbClr val="000000"/>
                  </a:solidFill>
                  <a:latin typeface="Muli Regular"/>
                </a:rPr>
                <a:t>yaş</a:t>
              </a:r>
              <a:r>
                <a:rPr lang="en-US" sz="1700" dirty="0">
                  <a:solidFill>
                    <a:srgbClr val="000000"/>
                  </a:solidFill>
                  <a:latin typeface="Muli Regular"/>
                </a:rPr>
                <a:t> </a:t>
              </a:r>
              <a:r>
                <a:rPr lang="en-US" sz="1700" dirty="0" err="1">
                  <a:solidFill>
                    <a:srgbClr val="000000"/>
                  </a:solidFill>
                  <a:latin typeface="Muli Regular"/>
                </a:rPr>
                <a:t>gruplarına</a:t>
              </a:r>
              <a:r>
                <a:rPr lang="en-US" sz="1700" dirty="0">
                  <a:solidFill>
                    <a:srgbClr val="000000"/>
                  </a:solidFill>
                  <a:latin typeface="Muli Regular"/>
                </a:rPr>
                <a:t> </a:t>
              </a:r>
              <a:r>
                <a:rPr lang="en-US" sz="1700" dirty="0" err="1">
                  <a:solidFill>
                    <a:srgbClr val="000000"/>
                  </a:solidFill>
                  <a:latin typeface="Muli Regular"/>
                </a:rPr>
                <a:t>göre</a:t>
              </a:r>
              <a:r>
                <a:rPr lang="en-US" sz="1700" dirty="0">
                  <a:solidFill>
                    <a:srgbClr val="000000"/>
                  </a:solidFill>
                  <a:latin typeface="Muli Regular"/>
                </a:rPr>
                <a:t> </a:t>
              </a:r>
              <a:r>
                <a:rPr lang="en-US" sz="1700" dirty="0" err="1">
                  <a:solidFill>
                    <a:srgbClr val="000000"/>
                  </a:solidFill>
                  <a:latin typeface="Muli Regular"/>
                </a:rPr>
                <a:t>incelendiğinde</a:t>
              </a:r>
              <a:r>
                <a:rPr lang="en-US" sz="1700" dirty="0">
                  <a:solidFill>
                    <a:srgbClr val="000000"/>
                  </a:solidFill>
                  <a:latin typeface="Muli Regular"/>
                </a:rPr>
                <a:t> 2015 yılında gerçekleşen </a:t>
              </a:r>
              <a:r>
                <a:rPr lang="en-US" sz="1700" dirty="0" err="1">
                  <a:solidFill>
                    <a:srgbClr val="000000"/>
                  </a:solidFill>
                  <a:latin typeface="Muli Regular"/>
                </a:rPr>
                <a:t>intihar</a:t>
              </a:r>
              <a:r>
                <a:rPr lang="en-US" sz="1700" dirty="0">
                  <a:solidFill>
                    <a:srgbClr val="000000"/>
                  </a:solidFill>
                  <a:latin typeface="Muli Regular"/>
                </a:rPr>
                <a:t> </a:t>
              </a:r>
              <a:r>
                <a:rPr lang="en-US" sz="1700" dirty="0" err="1">
                  <a:solidFill>
                    <a:srgbClr val="000000"/>
                  </a:solidFill>
                  <a:latin typeface="Muli Regular"/>
                </a:rPr>
                <a:t>vakalarının</a:t>
              </a:r>
              <a:r>
                <a:rPr lang="en-US" sz="1700" dirty="0">
                  <a:solidFill>
                    <a:srgbClr val="000000"/>
                  </a:solidFill>
                  <a:latin typeface="Muli Regular"/>
                </a:rPr>
                <a:t> %34,3’ünün 15-29 </a:t>
              </a:r>
              <a:r>
                <a:rPr lang="en-US" sz="1700" dirty="0" err="1">
                  <a:solidFill>
                    <a:srgbClr val="000000"/>
                  </a:solidFill>
                  <a:latin typeface="Muli Regular"/>
                </a:rPr>
                <a:t>yaş</a:t>
              </a:r>
              <a:r>
                <a:rPr lang="en-US" sz="1700" dirty="0">
                  <a:solidFill>
                    <a:srgbClr val="000000"/>
                  </a:solidFill>
                  <a:latin typeface="Muli Regular"/>
                </a:rPr>
                <a:t> </a:t>
              </a:r>
              <a:r>
                <a:rPr lang="en-US" sz="1700" dirty="0" err="1">
                  <a:solidFill>
                    <a:srgbClr val="000000"/>
                  </a:solidFill>
                  <a:latin typeface="Muli Regular"/>
                </a:rPr>
                <a:t>aralığındakiler</a:t>
              </a:r>
              <a:r>
                <a:rPr lang="en-US" sz="1700" dirty="0">
                  <a:solidFill>
                    <a:srgbClr val="000000"/>
                  </a:solidFill>
                  <a:latin typeface="Muli Regular"/>
                </a:rPr>
                <a:t> olduğu </a:t>
              </a:r>
              <a:r>
                <a:rPr lang="en-US" sz="1700" dirty="0" err="1">
                  <a:solidFill>
                    <a:srgbClr val="000000"/>
                  </a:solidFill>
                  <a:latin typeface="Muli Regular"/>
                </a:rPr>
                <a:t>görülmektedir</a:t>
              </a:r>
              <a:r>
                <a:rPr lang="en-US" sz="1700" dirty="0">
                  <a:solidFill>
                    <a:srgbClr val="000000"/>
                  </a:solidFill>
                  <a:latin typeface="Muli Regular"/>
                </a:rPr>
                <a:t>. İntihar eden </a:t>
              </a:r>
              <a:r>
                <a:rPr lang="en-US" sz="1700" dirty="0" err="1">
                  <a:solidFill>
                    <a:srgbClr val="000000"/>
                  </a:solidFill>
                  <a:latin typeface="Muli Regular"/>
                </a:rPr>
                <a:t>kadınların</a:t>
              </a:r>
              <a:r>
                <a:rPr lang="en-US" sz="1700" dirty="0">
                  <a:solidFill>
                    <a:srgbClr val="000000"/>
                  </a:solidFill>
                  <a:latin typeface="Muli Regular"/>
                </a:rPr>
                <a:t> %18’i ise 15-19 </a:t>
              </a:r>
              <a:r>
                <a:rPr lang="en-US" sz="1700" dirty="0" err="1">
                  <a:solidFill>
                    <a:srgbClr val="000000"/>
                  </a:solidFill>
                  <a:latin typeface="Muli Regular"/>
                </a:rPr>
                <a:t>yaş</a:t>
              </a:r>
              <a:r>
                <a:rPr lang="en-US" sz="1700" dirty="0">
                  <a:solidFill>
                    <a:srgbClr val="000000"/>
                  </a:solidFill>
                  <a:latin typeface="Muli Regular"/>
                </a:rPr>
                <a:t> </a:t>
              </a:r>
              <a:r>
                <a:rPr lang="en-US" sz="1700" dirty="0" err="1">
                  <a:solidFill>
                    <a:srgbClr val="000000"/>
                  </a:solidFill>
                  <a:latin typeface="Muli Regular"/>
                </a:rPr>
                <a:t>grubunda</a:t>
              </a:r>
              <a:r>
                <a:rPr lang="en-US" sz="1700" dirty="0">
                  <a:solidFill>
                    <a:srgbClr val="000000"/>
                  </a:solidFill>
                  <a:latin typeface="Muli Regular"/>
                </a:rPr>
                <a:t> </a:t>
              </a:r>
              <a:r>
                <a:rPr lang="en-US" sz="1700" dirty="0" err="1">
                  <a:solidFill>
                    <a:srgbClr val="000000"/>
                  </a:solidFill>
                  <a:latin typeface="Muli Regular"/>
                </a:rPr>
                <a:t>erkeklerin</a:t>
              </a:r>
              <a:r>
                <a:rPr lang="en-US" sz="1700" dirty="0">
                  <a:solidFill>
                    <a:srgbClr val="000000"/>
                  </a:solidFill>
                  <a:latin typeface="Muli Regular"/>
                </a:rPr>
                <a:t> ise %12,8’i 20-24 </a:t>
              </a:r>
              <a:r>
                <a:rPr lang="en-US" sz="1700" dirty="0" err="1">
                  <a:solidFill>
                    <a:srgbClr val="000000"/>
                  </a:solidFill>
                  <a:latin typeface="Muli Regular"/>
                </a:rPr>
                <a:t>yaş</a:t>
              </a:r>
              <a:r>
                <a:rPr lang="en-US" sz="1700" dirty="0">
                  <a:solidFill>
                    <a:srgbClr val="000000"/>
                  </a:solidFill>
                  <a:latin typeface="Muli Regular"/>
                </a:rPr>
                <a:t> aralığında yer almaktadır. </a:t>
              </a:r>
              <a:r>
                <a:rPr lang="en-US" sz="1700" dirty="0" err="1">
                  <a:solidFill>
                    <a:srgbClr val="000000"/>
                  </a:solidFill>
                  <a:latin typeface="Muli Regular"/>
                </a:rPr>
                <a:t>Toplamda</a:t>
              </a:r>
              <a:r>
                <a:rPr lang="en-US" sz="1700" dirty="0">
                  <a:solidFill>
                    <a:srgbClr val="000000"/>
                  </a:solidFill>
                  <a:latin typeface="Muli Regular"/>
                </a:rPr>
                <a:t> </a:t>
              </a:r>
              <a:r>
                <a:rPr lang="en-US" sz="1700" dirty="0" err="1">
                  <a:solidFill>
                    <a:srgbClr val="000000"/>
                  </a:solidFill>
                  <a:latin typeface="Muli Regular"/>
                </a:rPr>
                <a:t>intihar</a:t>
              </a:r>
              <a:r>
                <a:rPr lang="en-US" sz="1700" dirty="0">
                  <a:solidFill>
                    <a:srgbClr val="000000"/>
                  </a:solidFill>
                  <a:latin typeface="Muli Regular"/>
                </a:rPr>
                <a:t> eden </a:t>
              </a:r>
              <a:r>
                <a:rPr lang="en-US" sz="1700" dirty="0" err="1">
                  <a:solidFill>
                    <a:srgbClr val="000000"/>
                  </a:solidFill>
                  <a:latin typeface="Muli Regular"/>
                </a:rPr>
                <a:t>erkeklerin</a:t>
              </a:r>
              <a:r>
                <a:rPr lang="en-US" sz="1700" dirty="0">
                  <a:solidFill>
                    <a:srgbClr val="000000"/>
                  </a:solidFill>
                  <a:latin typeface="Muli Regular"/>
                </a:rPr>
                <a:t> %33,3’ünün </a:t>
              </a:r>
              <a:r>
                <a:rPr lang="en-US" sz="1700" dirty="0" err="1">
                  <a:solidFill>
                    <a:srgbClr val="000000"/>
                  </a:solidFill>
                  <a:latin typeface="Muli Regular"/>
                </a:rPr>
                <a:t>kadınların</a:t>
              </a:r>
              <a:r>
                <a:rPr lang="en-US" sz="1700" dirty="0">
                  <a:solidFill>
                    <a:srgbClr val="000000"/>
                  </a:solidFill>
                  <a:latin typeface="Muli Regular"/>
                </a:rPr>
                <a:t> ise %46’sının 30 </a:t>
              </a:r>
              <a:r>
                <a:rPr lang="en-US" sz="1700" dirty="0" err="1">
                  <a:solidFill>
                    <a:srgbClr val="000000"/>
                  </a:solidFill>
                  <a:latin typeface="Muli Regular"/>
                </a:rPr>
                <a:t>yaşından</a:t>
              </a:r>
              <a:r>
                <a:rPr lang="en-US" sz="1700" dirty="0">
                  <a:solidFill>
                    <a:srgbClr val="000000"/>
                  </a:solidFill>
                  <a:latin typeface="Muli Regular"/>
                </a:rPr>
                <a:t> daha </a:t>
              </a:r>
              <a:r>
                <a:rPr lang="en-US" sz="1700" dirty="0" err="1">
                  <a:solidFill>
                    <a:srgbClr val="000000"/>
                  </a:solidFill>
                  <a:latin typeface="Muli Regular"/>
                </a:rPr>
                <a:t>küçük</a:t>
              </a:r>
              <a:r>
                <a:rPr lang="en-US" sz="1700" dirty="0">
                  <a:solidFill>
                    <a:srgbClr val="000000"/>
                  </a:solidFill>
                  <a:latin typeface="Muli Regular"/>
                </a:rPr>
                <a:t> olduğu </a:t>
              </a:r>
              <a:r>
                <a:rPr lang="en-US" sz="1700" dirty="0" err="1">
                  <a:solidFill>
                    <a:srgbClr val="000000"/>
                  </a:solidFill>
                  <a:latin typeface="Muli Regular"/>
                </a:rPr>
                <a:t>bildirilmiştir</a:t>
              </a:r>
              <a:endParaRPr lang="en-US" sz="1700" dirty="0">
                <a:solidFill>
                  <a:srgbClr val="000000"/>
                </a:solidFill>
                <a:latin typeface="Muli Regular"/>
              </a:endParaRPr>
            </a:p>
          </p:txBody>
        </p:sp>
      </p:grpSp>
      <p:grpSp>
        <p:nvGrpSpPr>
          <p:cNvPr id="30" name="Group 30"/>
          <p:cNvGrpSpPr/>
          <p:nvPr/>
        </p:nvGrpSpPr>
        <p:grpSpPr>
          <a:xfrm>
            <a:off x="11311070" y="511917"/>
            <a:ext cx="2886449" cy="2889996"/>
            <a:chOff x="0" y="0"/>
            <a:chExt cx="3848598" cy="3853328"/>
          </a:xfrm>
        </p:grpSpPr>
        <p:sp>
          <p:nvSpPr>
            <p:cNvPr id="31" name="TextBox 31"/>
            <p:cNvSpPr txBox="1"/>
            <p:nvPr/>
          </p:nvSpPr>
          <p:spPr>
            <a:xfrm>
              <a:off x="0" y="38100"/>
              <a:ext cx="3848598" cy="571470"/>
            </a:xfrm>
            <a:prstGeom prst="rect">
              <a:avLst/>
            </a:prstGeom>
          </p:spPr>
          <p:txBody>
            <a:bodyPr lIns="0" tIns="0" rIns="0" bIns="0" rtlCol="0" anchor="t">
              <a:spAutoFit/>
            </a:bodyPr>
            <a:lstStyle/>
            <a:p>
              <a:pPr>
                <a:lnSpc>
                  <a:spcPts val="3119"/>
                </a:lnSpc>
              </a:pPr>
              <a:r>
                <a:rPr lang="en-US" sz="2999">
                  <a:solidFill>
                    <a:srgbClr val="044A3A"/>
                  </a:solidFill>
                  <a:latin typeface="Quando"/>
                </a:rPr>
                <a:t>Cinsiyet</a:t>
              </a:r>
            </a:p>
          </p:txBody>
        </p:sp>
        <p:sp>
          <p:nvSpPr>
            <p:cNvPr id="32" name="TextBox 32"/>
            <p:cNvSpPr txBox="1"/>
            <p:nvPr/>
          </p:nvSpPr>
          <p:spPr>
            <a:xfrm>
              <a:off x="0" y="675153"/>
              <a:ext cx="3848598" cy="3178175"/>
            </a:xfrm>
            <a:prstGeom prst="rect">
              <a:avLst/>
            </a:prstGeom>
          </p:spPr>
          <p:txBody>
            <a:bodyPr lIns="0" tIns="0" rIns="0" bIns="0" rtlCol="0" anchor="t">
              <a:spAutoFit/>
            </a:bodyPr>
            <a:lstStyle/>
            <a:p>
              <a:pPr>
                <a:lnSpc>
                  <a:spcPts val="2100"/>
                </a:lnSpc>
                <a:spcBef>
                  <a:spcPct val="0"/>
                </a:spcBef>
              </a:pPr>
              <a:r>
                <a:rPr lang="en-US" sz="1500" dirty="0" err="1">
                  <a:solidFill>
                    <a:srgbClr val="000000"/>
                  </a:solidFill>
                  <a:latin typeface="Muli Regular"/>
                </a:rPr>
                <a:t>Ülkemizdeki</a:t>
              </a:r>
              <a:r>
                <a:rPr lang="en-US" sz="1500" dirty="0">
                  <a:solidFill>
                    <a:srgbClr val="000000"/>
                  </a:solidFill>
                  <a:latin typeface="Muli Regular"/>
                </a:rPr>
                <a:t> </a:t>
              </a:r>
              <a:r>
                <a:rPr lang="en-US" sz="1500" dirty="0" err="1">
                  <a:solidFill>
                    <a:srgbClr val="000000"/>
                  </a:solidFill>
                  <a:latin typeface="Muli Regular"/>
                </a:rPr>
                <a:t>intihar</a:t>
              </a:r>
              <a:r>
                <a:rPr lang="en-US" sz="1500" dirty="0">
                  <a:solidFill>
                    <a:srgbClr val="000000"/>
                  </a:solidFill>
                  <a:latin typeface="Muli Regular"/>
                </a:rPr>
                <a:t> ile </a:t>
              </a:r>
              <a:r>
                <a:rPr lang="en-US" sz="1500" dirty="0" err="1">
                  <a:solidFill>
                    <a:srgbClr val="000000"/>
                  </a:solidFill>
                  <a:latin typeface="Muli Regular"/>
                </a:rPr>
                <a:t>ilişkili</a:t>
              </a:r>
              <a:r>
                <a:rPr lang="en-US" sz="1500" dirty="0">
                  <a:solidFill>
                    <a:srgbClr val="000000"/>
                  </a:solidFill>
                  <a:latin typeface="Muli Regular"/>
                </a:rPr>
                <a:t> </a:t>
              </a:r>
              <a:r>
                <a:rPr lang="en-US" sz="1500" dirty="0" err="1">
                  <a:solidFill>
                    <a:srgbClr val="000000"/>
                  </a:solidFill>
                  <a:latin typeface="Muli Regular"/>
                </a:rPr>
                <a:t>istatistikler</a:t>
              </a:r>
              <a:r>
                <a:rPr lang="en-US" sz="1500" dirty="0">
                  <a:solidFill>
                    <a:srgbClr val="000000"/>
                  </a:solidFill>
                  <a:latin typeface="Muli Regular"/>
                </a:rPr>
                <a:t> </a:t>
              </a:r>
              <a:r>
                <a:rPr lang="en-US" sz="1500" dirty="0" err="1">
                  <a:solidFill>
                    <a:srgbClr val="000000"/>
                  </a:solidFill>
                  <a:latin typeface="Muli Regular"/>
                </a:rPr>
                <a:t>incelendiğinde</a:t>
              </a:r>
              <a:r>
                <a:rPr lang="en-US" sz="1500" dirty="0">
                  <a:solidFill>
                    <a:srgbClr val="000000"/>
                  </a:solidFill>
                  <a:latin typeface="Muli Regular"/>
                </a:rPr>
                <a:t> 2014 yılında </a:t>
              </a:r>
              <a:r>
                <a:rPr lang="en-US" sz="1500" dirty="0" err="1">
                  <a:solidFill>
                    <a:srgbClr val="000000"/>
                  </a:solidFill>
                  <a:latin typeface="Muli Regular"/>
                </a:rPr>
                <a:t>ölümle</a:t>
              </a:r>
              <a:r>
                <a:rPr lang="en-US" sz="1500" dirty="0">
                  <a:solidFill>
                    <a:srgbClr val="000000"/>
                  </a:solidFill>
                  <a:latin typeface="Muli Regular"/>
                </a:rPr>
                <a:t> </a:t>
              </a:r>
              <a:r>
                <a:rPr lang="en-US" sz="1500" dirty="0" err="1">
                  <a:solidFill>
                    <a:srgbClr val="000000"/>
                  </a:solidFill>
                  <a:latin typeface="Muli Regular"/>
                </a:rPr>
                <a:t>sonuçlanan</a:t>
              </a:r>
              <a:r>
                <a:rPr lang="en-US" sz="1500" dirty="0">
                  <a:solidFill>
                    <a:srgbClr val="000000"/>
                  </a:solidFill>
                  <a:latin typeface="Muli Regular"/>
                </a:rPr>
                <a:t> </a:t>
              </a:r>
              <a:r>
                <a:rPr lang="en-US" sz="1500" dirty="0" err="1">
                  <a:solidFill>
                    <a:srgbClr val="000000"/>
                  </a:solidFill>
                  <a:latin typeface="Muli Regular"/>
                </a:rPr>
                <a:t>intihar</a:t>
              </a:r>
              <a:r>
                <a:rPr lang="en-US" sz="1500" dirty="0">
                  <a:solidFill>
                    <a:srgbClr val="000000"/>
                  </a:solidFill>
                  <a:latin typeface="Muli Regular"/>
                </a:rPr>
                <a:t> </a:t>
              </a:r>
              <a:r>
                <a:rPr lang="en-US" sz="1500" dirty="0" err="1">
                  <a:solidFill>
                    <a:srgbClr val="000000"/>
                  </a:solidFill>
                  <a:latin typeface="Muli Regular"/>
                </a:rPr>
                <a:t>vaka</a:t>
              </a:r>
              <a:r>
                <a:rPr lang="en-US" sz="1500" dirty="0">
                  <a:solidFill>
                    <a:srgbClr val="000000"/>
                  </a:solidFill>
                  <a:latin typeface="Muli Regular"/>
                </a:rPr>
                <a:t> sayısının 3169 olduğu 2015 yılında bu </a:t>
              </a:r>
              <a:r>
                <a:rPr lang="en-US" sz="1500" dirty="0" err="1">
                  <a:solidFill>
                    <a:srgbClr val="000000"/>
                  </a:solidFill>
                  <a:latin typeface="Muli Regular"/>
                </a:rPr>
                <a:t>oranın</a:t>
              </a:r>
              <a:r>
                <a:rPr lang="en-US" sz="1500" dirty="0">
                  <a:solidFill>
                    <a:srgbClr val="000000"/>
                  </a:solidFill>
                  <a:latin typeface="Muli Regular"/>
                </a:rPr>
                <a:t> %1,3 </a:t>
              </a:r>
              <a:r>
                <a:rPr lang="en-US" sz="1500" dirty="0" err="1">
                  <a:solidFill>
                    <a:srgbClr val="000000"/>
                  </a:solidFill>
                  <a:latin typeface="Muli Regular"/>
                </a:rPr>
                <a:t>artarak</a:t>
              </a:r>
              <a:r>
                <a:rPr lang="en-US" sz="1500" dirty="0">
                  <a:solidFill>
                    <a:srgbClr val="000000"/>
                  </a:solidFill>
                  <a:latin typeface="Muli Regular"/>
                </a:rPr>
                <a:t> 3211 kişi olduğu </a:t>
              </a:r>
              <a:r>
                <a:rPr lang="en-US" sz="1500" dirty="0" err="1">
                  <a:solidFill>
                    <a:srgbClr val="000000"/>
                  </a:solidFill>
                  <a:latin typeface="Muli Regular"/>
                </a:rPr>
                <a:t>ifade</a:t>
              </a:r>
              <a:r>
                <a:rPr lang="en-US" sz="1500" dirty="0">
                  <a:solidFill>
                    <a:srgbClr val="000000"/>
                  </a:solidFill>
                  <a:latin typeface="Muli Regular"/>
                </a:rPr>
                <a:t> </a:t>
              </a:r>
              <a:r>
                <a:rPr lang="en-US" sz="1500" dirty="0" err="1">
                  <a:solidFill>
                    <a:srgbClr val="000000"/>
                  </a:solidFill>
                  <a:latin typeface="Muli Regular"/>
                </a:rPr>
                <a:t>edilmiştir</a:t>
              </a:r>
              <a:r>
                <a:rPr lang="en-US" sz="1500" dirty="0">
                  <a:solidFill>
                    <a:srgbClr val="000000"/>
                  </a:solidFill>
                  <a:latin typeface="Muli Regular"/>
                </a:rPr>
                <a:t>. İntihar </a:t>
              </a:r>
              <a:r>
                <a:rPr lang="en-US" sz="1500" dirty="0" err="1">
                  <a:solidFill>
                    <a:srgbClr val="000000"/>
                  </a:solidFill>
                  <a:latin typeface="Muli Regular"/>
                </a:rPr>
                <a:t>edenlerin</a:t>
              </a:r>
              <a:r>
                <a:rPr lang="en-US" sz="1500" dirty="0">
                  <a:solidFill>
                    <a:srgbClr val="000000"/>
                  </a:solidFill>
                  <a:latin typeface="Muli Regular"/>
                </a:rPr>
                <a:t> %72,7’sinin </a:t>
              </a:r>
              <a:r>
                <a:rPr lang="en-US" sz="1500" dirty="0" err="1">
                  <a:solidFill>
                    <a:srgbClr val="000000"/>
                  </a:solidFill>
                  <a:latin typeface="Muli Regular"/>
                </a:rPr>
                <a:t>erkek</a:t>
              </a:r>
              <a:r>
                <a:rPr lang="en-US" sz="1500" dirty="0">
                  <a:solidFill>
                    <a:srgbClr val="000000"/>
                  </a:solidFill>
                  <a:latin typeface="Muli Regular"/>
                </a:rPr>
                <a:t> %27,3’ünün ise </a:t>
              </a:r>
              <a:r>
                <a:rPr lang="en-US" sz="1500" dirty="0" err="1">
                  <a:solidFill>
                    <a:srgbClr val="000000"/>
                  </a:solidFill>
                  <a:latin typeface="Muli Regular"/>
                </a:rPr>
                <a:t>kadın</a:t>
              </a:r>
              <a:r>
                <a:rPr lang="en-US" sz="1500" dirty="0">
                  <a:solidFill>
                    <a:srgbClr val="000000"/>
                  </a:solidFill>
                  <a:latin typeface="Muli Regular"/>
                </a:rPr>
                <a:t> olduğu </a:t>
              </a:r>
              <a:r>
                <a:rPr lang="en-US" sz="1500" dirty="0" err="1">
                  <a:solidFill>
                    <a:srgbClr val="000000"/>
                  </a:solidFill>
                  <a:latin typeface="Muli Regular"/>
                </a:rPr>
                <a:t>görülmektedir</a:t>
              </a:r>
              <a:r>
                <a:rPr lang="en-US" sz="1500" dirty="0">
                  <a:solidFill>
                    <a:srgbClr val="000000"/>
                  </a:solidFill>
                  <a:latin typeface="Muli Regular"/>
                </a:rPr>
                <a:t>.</a:t>
              </a:r>
            </a:p>
          </p:txBody>
        </p:sp>
      </p:grpSp>
      <p:grpSp>
        <p:nvGrpSpPr>
          <p:cNvPr id="33" name="Group 33"/>
          <p:cNvGrpSpPr/>
          <p:nvPr/>
        </p:nvGrpSpPr>
        <p:grpSpPr>
          <a:xfrm>
            <a:off x="11311070" y="4396535"/>
            <a:ext cx="2886449" cy="3019332"/>
            <a:chOff x="0" y="0"/>
            <a:chExt cx="3848598" cy="4025776"/>
          </a:xfrm>
        </p:grpSpPr>
        <p:sp>
          <p:nvSpPr>
            <p:cNvPr id="34" name="TextBox 34"/>
            <p:cNvSpPr txBox="1"/>
            <p:nvPr/>
          </p:nvSpPr>
          <p:spPr>
            <a:xfrm>
              <a:off x="0" y="38100"/>
              <a:ext cx="3848598" cy="1099761"/>
            </a:xfrm>
            <a:prstGeom prst="rect">
              <a:avLst/>
            </a:prstGeom>
          </p:spPr>
          <p:txBody>
            <a:bodyPr lIns="0" tIns="0" rIns="0" bIns="0" rtlCol="0" anchor="t">
              <a:spAutoFit/>
            </a:bodyPr>
            <a:lstStyle/>
            <a:p>
              <a:pPr>
                <a:lnSpc>
                  <a:spcPts val="3119"/>
                </a:lnSpc>
              </a:pPr>
              <a:r>
                <a:rPr lang="en-US" sz="2999">
                  <a:solidFill>
                    <a:srgbClr val="044A3A"/>
                  </a:solidFill>
                  <a:latin typeface="Quando"/>
                </a:rPr>
                <a:t>Eğitim Durumu</a:t>
              </a:r>
            </a:p>
          </p:txBody>
        </p:sp>
        <p:sp>
          <p:nvSpPr>
            <p:cNvPr id="35" name="TextBox 35"/>
            <p:cNvSpPr txBox="1"/>
            <p:nvPr/>
          </p:nvSpPr>
          <p:spPr>
            <a:xfrm>
              <a:off x="0" y="1203444"/>
              <a:ext cx="3848598" cy="2822333"/>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Muli Regular"/>
                </a:rPr>
                <a:t>Eğitim durumu açısından değerlendirildiğinde 2015 yılında intihar eden bireylerin %23,7’sinin ilkokul, %21,4’ünün ilköğretim, %20,9’unun lise veya dengi bir okuldan %11,7’sinin ise yükseköğretim mezunu olduğu görülmektedir</a:t>
              </a:r>
            </a:p>
          </p:txBody>
        </p:sp>
      </p:grpSp>
      <p:grpSp>
        <p:nvGrpSpPr>
          <p:cNvPr id="36" name="Group 36"/>
          <p:cNvGrpSpPr/>
          <p:nvPr/>
        </p:nvGrpSpPr>
        <p:grpSpPr>
          <a:xfrm>
            <a:off x="477758" y="8317949"/>
            <a:ext cx="8422571" cy="1534863"/>
            <a:chOff x="0" y="0"/>
            <a:chExt cx="11230095" cy="2046484"/>
          </a:xfrm>
        </p:grpSpPr>
        <p:sp>
          <p:nvSpPr>
            <p:cNvPr id="37" name="TextBox 37"/>
            <p:cNvSpPr txBox="1"/>
            <p:nvPr/>
          </p:nvSpPr>
          <p:spPr>
            <a:xfrm>
              <a:off x="0" y="47625"/>
              <a:ext cx="11230095" cy="581752"/>
            </a:xfrm>
            <a:prstGeom prst="rect">
              <a:avLst/>
            </a:prstGeom>
          </p:spPr>
          <p:txBody>
            <a:bodyPr lIns="0" tIns="0" rIns="0" bIns="0" rtlCol="0" anchor="t">
              <a:spAutoFit/>
            </a:bodyPr>
            <a:lstStyle/>
            <a:p>
              <a:pPr>
                <a:lnSpc>
                  <a:spcPts val="3221"/>
                </a:lnSpc>
              </a:pPr>
              <a:r>
                <a:rPr lang="en-US" sz="3097">
                  <a:solidFill>
                    <a:srgbClr val="044A3A"/>
                  </a:solidFill>
                  <a:latin typeface="Quando"/>
                </a:rPr>
                <a:t>İntihara Götüren Neden?</a:t>
              </a:r>
            </a:p>
          </p:txBody>
        </p:sp>
        <p:sp>
          <p:nvSpPr>
            <p:cNvPr id="38" name="TextBox 38"/>
            <p:cNvSpPr txBox="1"/>
            <p:nvPr/>
          </p:nvSpPr>
          <p:spPr>
            <a:xfrm>
              <a:off x="0" y="678969"/>
              <a:ext cx="11230095" cy="1367515"/>
            </a:xfrm>
            <a:prstGeom prst="rect">
              <a:avLst/>
            </a:prstGeom>
          </p:spPr>
          <p:txBody>
            <a:bodyPr lIns="0" tIns="0" rIns="0" bIns="0" rtlCol="0" anchor="t">
              <a:spAutoFit/>
            </a:bodyPr>
            <a:lstStyle/>
            <a:p>
              <a:pPr>
                <a:lnSpc>
                  <a:spcPts val="2728"/>
                </a:lnSpc>
                <a:spcBef>
                  <a:spcPct val="0"/>
                </a:spcBef>
              </a:pPr>
              <a:r>
                <a:rPr lang="en-US" sz="1948" dirty="0">
                  <a:solidFill>
                    <a:srgbClr val="000000"/>
                  </a:solidFill>
                  <a:latin typeface="Muli Regular"/>
                </a:rPr>
                <a:t>İntihar </a:t>
              </a:r>
              <a:r>
                <a:rPr lang="en-US" sz="1948" dirty="0" err="1">
                  <a:solidFill>
                    <a:srgbClr val="000000"/>
                  </a:solidFill>
                  <a:latin typeface="Muli Regular"/>
                </a:rPr>
                <a:t>genellikle</a:t>
              </a:r>
              <a:r>
                <a:rPr lang="en-US" sz="1948" dirty="0">
                  <a:solidFill>
                    <a:srgbClr val="000000"/>
                  </a:solidFill>
                  <a:latin typeface="Muli Regular"/>
                </a:rPr>
                <a:t> bireyin kendi </a:t>
              </a:r>
              <a:r>
                <a:rPr lang="en-US" sz="1948" dirty="0" err="1">
                  <a:solidFill>
                    <a:srgbClr val="000000"/>
                  </a:solidFill>
                  <a:latin typeface="Muli Regular"/>
                </a:rPr>
                <a:t>yaşamına</a:t>
              </a:r>
              <a:r>
                <a:rPr lang="en-US" sz="1948" dirty="0">
                  <a:solidFill>
                    <a:srgbClr val="000000"/>
                  </a:solidFill>
                  <a:latin typeface="Muli Regular"/>
                </a:rPr>
                <a:t> son </a:t>
              </a:r>
              <a:r>
                <a:rPr lang="en-US" sz="1948" dirty="0" err="1">
                  <a:solidFill>
                    <a:srgbClr val="000000"/>
                  </a:solidFill>
                  <a:latin typeface="Muli Regular"/>
                </a:rPr>
                <a:t>vermesi</a:t>
              </a:r>
              <a:r>
                <a:rPr lang="en-US" sz="1948" dirty="0">
                  <a:solidFill>
                    <a:srgbClr val="000000"/>
                  </a:solidFill>
                  <a:latin typeface="Muli Regular"/>
                </a:rPr>
                <a:t> olarak </a:t>
              </a:r>
              <a:r>
                <a:rPr lang="en-US" sz="1948" dirty="0" err="1">
                  <a:solidFill>
                    <a:srgbClr val="000000"/>
                  </a:solidFill>
                  <a:latin typeface="Muli Regular"/>
                </a:rPr>
                <a:t>algılanmakta</a:t>
              </a:r>
              <a:r>
                <a:rPr lang="en-US" sz="1948" dirty="0">
                  <a:solidFill>
                    <a:srgbClr val="000000"/>
                  </a:solidFill>
                  <a:latin typeface="Muli Regular"/>
                </a:rPr>
                <a:t> ve </a:t>
              </a:r>
              <a:r>
                <a:rPr lang="en-US" sz="1948" dirty="0" err="1">
                  <a:solidFill>
                    <a:srgbClr val="000000"/>
                  </a:solidFill>
                  <a:latin typeface="Muli Regular"/>
                </a:rPr>
                <a:t>intiharın</a:t>
              </a:r>
              <a:r>
                <a:rPr lang="en-US" sz="1948" dirty="0">
                  <a:solidFill>
                    <a:srgbClr val="000000"/>
                  </a:solidFill>
                  <a:latin typeface="Muli Regular"/>
                </a:rPr>
                <a:t> </a:t>
              </a:r>
              <a:r>
                <a:rPr lang="en-US" sz="1948" dirty="0" err="1">
                  <a:solidFill>
                    <a:srgbClr val="000000"/>
                  </a:solidFill>
                  <a:latin typeface="Muli Regular"/>
                </a:rPr>
                <a:t>yalnızca</a:t>
              </a:r>
              <a:r>
                <a:rPr lang="en-US" sz="1948" dirty="0">
                  <a:solidFill>
                    <a:srgbClr val="000000"/>
                  </a:solidFill>
                  <a:latin typeface="Muli Regular"/>
                </a:rPr>
                <a:t> sonucu ile </a:t>
              </a:r>
              <a:r>
                <a:rPr lang="en-US" sz="1948" dirty="0" err="1">
                  <a:solidFill>
                    <a:srgbClr val="000000"/>
                  </a:solidFill>
                  <a:latin typeface="Muli Regular"/>
                </a:rPr>
                <a:t>ilgilenilmektedir</a:t>
              </a:r>
              <a:r>
                <a:rPr lang="en-US" sz="1948" dirty="0">
                  <a:solidFill>
                    <a:srgbClr val="000000"/>
                  </a:solidFill>
                  <a:latin typeface="Muli Regular"/>
                </a:rPr>
                <a:t> ve bu durum da </a:t>
              </a:r>
              <a:r>
                <a:rPr lang="en-US" sz="1948" dirty="0" err="1">
                  <a:solidFill>
                    <a:srgbClr val="000000"/>
                  </a:solidFill>
                  <a:latin typeface="Muli Regular"/>
                </a:rPr>
                <a:t>intihara</a:t>
              </a:r>
              <a:r>
                <a:rPr lang="en-US" sz="1948" dirty="0">
                  <a:solidFill>
                    <a:srgbClr val="000000"/>
                  </a:solidFill>
                  <a:latin typeface="Muli Regular"/>
                </a:rPr>
                <a:t> </a:t>
              </a:r>
              <a:r>
                <a:rPr lang="en-US" sz="1948" dirty="0" err="1">
                  <a:solidFill>
                    <a:srgbClr val="000000"/>
                  </a:solidFill>
                  <a:latin typeface="Muli Regular"/>
                </a:rPr>
                <a:t>götüren</a:t>
              </a:r>
              <a:r>
                <a:rPr lang="en-US" sz="1948" dirty="0">
                  <a:solidFill>
                    <a:srgbClr val="000000"/>
                  </a:solidFill>
                  <a:latin typeface="Muli Regular"/>
                </a:rPr>
                <a:t> </a:t>
              </a:r>
              <a:r>
                <a:rPr lang="en-US" sz="1948" dirty="0" err="1">
                  <a:solidFill>
                    <a:srgbClr val="000000"/>
                  </a:solidFill>
                  <a:latin typeface="Muli Regular"/>
                </a:rPr>
                <a:t>nedenlerin</a:t>
              </a:r>
              <a:r>
                <a:rPr lang="en-US" sz="1948" dirty="0">
                  <a:solidFill>
                    <a:srgbClr val="000000"/>
                  </a:solidFill>
                  <a:latin typeface="Muli Regular"/>
                </a:rPr>
                <a:t> </a:t>
              </a:r>
              <a:r>
                <a:rPr lang="en-US" sz="1948" dirty="0" err="1">
                  <a:solidFill>
                    <a:srgbClr val="000000"/>
                  </a:solidFill>
                  <a:latin typeface="Muli Regular"/>
                </a:rPr>
                <a:t>görmezden</a:t>
              </a:r>
              <a:r>
                <a:rPr lang="en-US" sz="1948" dirty="0">
                  <a:solidFill>
                    <a:srgbClr val="000000"/>
                  </a:solidFill>
                  <a:latin typeface="Muli Regular"/>
                </a:rPr>
                <a:t> </a:t>
              </a:r>
              <a:r>
                <a:rPr lang="en-US" sz="1948" dirty="0" err="1">
                  <a:solidFill>
                    <a:srgbClr val="000000"/>
                  </a:solidFill>
                  <a:latin typeface="Muli Regular"/>
                </a:rPr>
                <a:t>gelinmesine</a:t>
              </a:r>
              <a:r>
                <a:rPr lang="en-US" sz="1948" dirty="0">
                  <a:solidFill>
                    <a:srgbClr val="000000"/>
                  </a:solidFill>
                  <a:latin typeface="Muli Regular"/>
                </a:rPr>
                <a:t> yol </a:t>
              </a:r>
              <a:r>
                <a:rPr lang="en-US" sz="1948" dirty="0" err="1">
                  <a:solidFill>
                    <a:srgbClr val="000000"/>
                  </a:solidFill>
                  <a:latin typeface="Muli Regular"/>
                </a:rPr>
                <a:t>açmaktadır</a:t>
              </a:r>
              <a:r>
                <a:rPr lang="en-US" sz="1948" dirty="0">
                  <a:solidFill>
                    <a:srgbClr val="000000"/>
                  </a:solidFill>
                  <a:latin typeface="Muli Regular"/>
                </a:rPr>
                <a:t>.</a:t>
              </a:r>
            </a:p>
          </p:txBody>
        </p:sp>
      </p:grpSp>
      <p:grpSp>
        <p:nvGrpSpPr>
          <p:cNvPr id="39" name="Group 39"/>
          <p:cNvGrpSpPr/>
          <p:nvPr/>
        </p:nvGrpSpPr>
        <p:grpSpPr>
          <a:xfrm>
            <a:off x="9651107" y="8317949"/>
            <a:ext cx="8157516" cy="1188097"/>
            <a:chOff x="0" y="0"/>
            <a:chExt cx="10876688" cy="1584129"/>
          </a:xfrm>
        </p:grpSpPr>
        <p:sp>
          <p:nvSpPr>
            <p:cNvPr id="40" name="TextBox 40"/>
            <p:cNvSpPr txBox="1"/>
            <p:nvPr/>
          </p:nvSpPr>
          <p:spPr>
            <a:xfrm>
              <a:off x="0" y="38100"/>
              <a:ext cx="10876688" cy="571470"/>
            </a:xfrm>
            <a:prstGeom prst="rect">
              <a:avLst/>
            </a:prstGeom>
          </p:spPr>
          <p:txBody>
            <a:bodyPr lIns="0" tIns="0" rIns="0" bIns="0" rtlCol="0" anchor="t">
              <a:spAutoFit/>
            </a:bodyPr>
            <a:lstStyle/>
            <a:p>
              <a:pPr>
                <a:lnSpc>
                  <a:spcPts val="3119"/>
                </a:lnSpc>
              </a:pPr>
              <a:r>
                <a:rPr lang="en-US" sz="2999">
                  <a:solidFill>
                    <a:srgbClr val="044A3A"/>
                  </a:solidFill>
                  <a:latin typeface="Quando"/>
                </a:rPr>
                <a:t>Sosyo Ekonomik Düzey</a:t>
              </a:r>
            </a:p>
          </p:txBody>
        </p:sp>
        <p:sp>
          <p:nvSpPr>
            <p:cNvPr id="41" name="TextBox 41"/>
            <p:cNvSpPr txBox="1"/>
            <p:nvPr/>
          </p:nvSpPr>
          <p:spPr>
            <a:xfrm>
              <a:off x="0" y="665628"/>
              <a:ext cx="10876688" cy="918501"/>
            </a:xfrm>
            <a:prstGeom prst="rect">
              <a:avLst/>
            </a:prstGeom>
          </p:spPr>
          <p:txBody>
            <a:bodyPr lIns="0" tIns="0" rIns="0" bIns="0" rtlCol="0" anchor="t">
              <a:spAutoFit/>
            </a:bodyPr>
            <a:lstStyle/>
            <a:p>
              <a:pPr>
                <a:lnSpc>
                  <a:spcPts val="2799"/>
                </a:lnSpc>
                <a:spcBef>
                  <a:spcPct val="0"/>
                </a:spcBef>
              </a:pPr>
              <a:r>
                <a:rPr lang="en-US" sz="1999" dirty="0" err="1">
                  <a:solidFill>
                    <a:srgbClr val="000000"/>
                  </a:solidFill>
                  <a:latin typeface="Muli Regular"/>
                </a:rPr>
                <a:t>Yine</a:t>
              </a:r>
              <a:r>
                <a:rPr lang="en-US" sz="1999" dirty="0">
                  <a:solidFill>
                    <a:srgbClr val="000000"/>
                  </a:solidFill>
                  <a:latin typeface="Muli Regular"/>
                </a:rPr>
                <a:t> dünya </a:t>
              </a:r>
              <a:r>
                <a:rPr lang="en-US" sz="1999" dirty="0" err="1">
                  <a:solidFill>
                    <a:srgbClr val="000000"/>
                  </a:solidFill>
                  <a:latin typeface="Muli Regular"/>
                </a:rPr>
                <a:t>genelindeki</a:t>
              </a:r>
              <a:r>
                <a:rPr lang="en-US" sz="1999" dirty="0">
                  <a:solidFill>
                    <a:srgbClr val="000000"/>
                  </a:solidFill>
                  <a:latin typeface="Muli Regular"/>
                </a:rPr>
                <a:t> </a:t>
              </a:r>
              <a:r>
                <a:rPr lang="en-US" sz="1999" dirty="0" err="1">
                  <a:solidFill>
                    <a:srgbClr val="000000"/>
                  </a:solidFill>
                  <a:latin typeface="Muli Regular"/>
                </a:rPr>
                <a:t>intihar</a:t>
              </a:r>
              <a:r>
                <a:rPr lang="en-US" sz="1999" dirty="0">
                  <a:solidFill>
                    <a:srgbClr val="000000"/>
                  </a:solidFill>
                  <a:latin typeface="Muli Regular"/>
                </a:rPr>
                <a:t> </a:t>
              </a:r>
              <a:r>
                <a:rPr lang="en-US" sz="1999" dirty="0" err="1">
                  <a:solidFill>
                    <a:srgbClr val="000000"/>
                  </a:solidFill>
                  <a:latin typeface="Muli Regular"/>
                </a:rPr>
                <a:t>vakalarının</a:t>
              </a:r>
              <a:r>
                <a:rPr lang="en-US" sz="1999" dirty="0">
                  <a:solidFill>
                    <a:srgbClr val="000000"/>
                  </a:solidFill>
                  <a:latin typeface="Muli Regular"/>
                </a:rPr>
                <a:t> %78’inin </a:t>
              </a:r>
              <a:r>
                <a:rPr lang="en-US" sz="1999" dirty="0" err="1">
                  <a:solidFill>
                    <a:srgbClr val="000000"/>
                  </a:solidFill>
                  <a:latin typeface="Muli Regular"/>
                </a:rPr>
                <a:t>orta</a:t>
              </a:r>
              <a:r>
                <a:rPr lang="en-US" sz="1999" dirty="0">
                  <a:solidFill>
                    <a:srgbClr val="000000"/>
                  </a:solidFill>
                  <a:latin typeface="Muli Regular"/>
                </a:rPr>
                <a:t> ve </a:t>
              </a:r>
              <a:r>
                <a:rPr lang="en-US" sz="1999" dirty="0" err="1">
                  <a:solidFill>
                    <a:srgbClr val="000000"/>
                  </a:solidFill>
                  <a:latin typeface="Muli Regular"/>
                </a:rPr>
                <a:t>düşük</a:t>
              </a:r>
              <a:r>
                <a:rPr lang="en-US" sz="1999" dirty="0">
                  <a:solidFill>
                    <a:srgbClr val="000000"/>
                  </a:solidFill>
                  <a:latin typeface="Muli Regular"/>
                </a:rPr>
                <a:t> </a:t>
              </a:r>
              <a:r>
                <a:rPr lang="en-US" sz="1999" dirty="0" err="1">
                  <a:solidFill>
                    <a:srgbClr val="000000"/>
                  </a:solidFill>
                  <a:latin typeface="Muli Regular"/>
                </a:rPr>
                <a:t>düzeylerde</a:t>
              </a:r>
              <a:r>
                <a:rPr lang="en-US" sz="1999" dirty="0">
                  <a:solidFill>
                    <a:srgbClr val="000000"/>
                  </a:solidFill>
                  <a:latin typeface="Muli Regular"/>
                </a:rPr>
                <a:t> </a:t>
              </a:r>
              <a:r>
                <a:rPr lang="en-US" sz="1999" dirty="0" err="1">
                  <a:solidFill>
                    <a:srgbClr val="000000"/>
                  </a:solidFill>
                  <a:latin typeface="Muli Regular"/>
                </a:rPr>
                <a:t>geliri</a:t>
              </a:r>
              <a:r>
                <a:rPr lang="en-US" sz="1999" dirty="0">
                  <a:solidFill>
                    <a:srgbClr val="000000"/>
                  </a:solidFill>
                  <a:latin typeface="Muli Regular"/>
                </a:rPr>
                <a:t> olan </a:t>
              </a:r>
              <a:r>
                <a:rPr lang="en-US" sz="1999" dirty="0" err="1">
                  <a:solidFill>
                    <a:srgbClr val="000000"/>
                  </a:solidFill>
                  <a:latin typeface="Muli Regular"/>
                </a:rPr>
                <a:t>ülkelerde</a:t>
              </a:r>
              <a:r>
                <a:rPr lang="en-US" sz="1999" dirty="0">
                  <a:solidFill>
                    <a:srgbClr val="000000"/>
                  </a:solidFill>
                  <a:latin typeface="Muli Regular"/>
                </a:rPr>
                <a:t> meydana </a:t>
              </a:r>
              <a:r>
                <a:rPr lang="en-US" sz="1999" dirty="0" err="1">
                  <a:solidFill>
                    <a:srgbClr val="000000"/>
                  </a:solidFill>
                  <a:latin typeface="Muli Regular"/>
                </a:rPr>
                <a:t>geldiği</a:t>
              </a:r>
              <a:r>
                <a:rPr lang="en-US" sz="1999" dirty="0">
                  <a:solidFill>
                    <a:srgbClr val="000000"/>
                  </a:solidFill>
                  <a:latin typeface="Muli Regular"/>
                </a:rPr>
                <a:t> </a:t>
              </a:r>
              <a:r>
                <a:rPr lang="en-US" sz="1999" dirty="0" err="1">
                  <a:solidFill>
                    <a:srgbClr val="000000"/>
                  </a:solidFill>
                  <a:latin typeface="Muli Regular"/>
                </a:rPr>
                <a:t>bildirilmiştir</a:t>
              </a:r>
              <a:endParaRPr lang="en-US" sz="1999" dirty="0">
                <a:solidFill>
                  <a:srgbClr val="000000"/>
                </a:solidFill>
                <a:latin typeface="Muli Regular"/>
              </a:endParaRPr>
            </a:p>
          </p:txBody>
        </p:sp>
      </p:grpSp>
      <p:grpSp>
        <p:nvGrpSpPr>
          <p:cNvPr id="42" name="Group 42"/>
          <p:cNvGrpSpPr/>
          <p:nvPr/>
        </p:nvGrpSpPr>
        <p:grpSpPr>
          <a:xfrm>
            <a:off x="4088862" y="357677"/>
            <a:ext cx="2886449" cy="3381016"/>
            <a:chOff x="0" y="0"/>
            <a:chExt cx="3848598" cy="4508022"/>
          </a:xfrm>
        </p:grpSpPr>
        <p:sp>
          <p:nvSpPr>
            <p:cNvPr id="43" name="TextBox 43"/>
            <p:cNvSpPr txBox="1"/>
            <p:nvPr/>
          </p:nvSpPr>
          <p:spPr>
            <a:xfrm>
              <a:off x="0" y="38100"/>
              <a:ext cx="3848598" cy="1023599"/>
            </a:xfrm>
            <a:prstGeom prst="rect">
              <a:avLst/>
            </a:prstGeom>
          </p:spPr>
          <p:txBody>
            <a:bodyPr lIns="0" tIns="0" rIns="0" bIns="0" rtlCol="0" anchor="t">
              <a:spAutoFit/>
            </a:bodyPr>
            <a:lstStyle/>
            <a:p>
              <a:pPr>
                <a:lnSpc>
                  <a:spcPts val="2912"/>
                </a:lnSpc>
              </a:pPr>
              <a:r>
                <a:rPr lang="en-US" sz="2800" dirty="0">
                  <a:solidFill>
                    <a:srgbClr val="044A3A"/>
                  </a:solidFill>
                  <a:latin typeface="Quando"/>
                </a:rPr>
                <a:t>İntihar </a:t>
              </a:r>
              <a:r>
                <a:rPr lang="en-US" sz="2800" dirty="0" err="1">
                  <a:solidFill>
                    <a:srgbClr val="044A3A"/>
                  </a:solidFill>
                  <a:latin typeface="Quando"/>
                </a:rPr>
                <a:t>Teşebbüsü</a:t>
              </a:r>
              <a:endParaRPr lang="en-US" sz="2800" dirty="0">
                <a:solidFill>
                  <a:srgbClr val="044A3A"/>
                </a:solidFill>
                <a:latin typeface="Quando"/>
              </a:endParaRPr>
            </a:p>
          </p:txBody>
        </p:sp>
        <p:sp>
          <p:nvSpPr>
            <p:cNvPr id="44" name="TextBox 44"/>
            <p:cNvSpPr txBox="1"/>
            <p:nvPr/>
          </p:nvSpPr>
          <p:spPr>
            <a:xfrm>
              <a:off x="0" y="1127282"/>
              <a:ext cx="3848598" cy="3380740"/>
            </a:xfrm>
            <a:prstGeom prst="rect">
              <a:avLst/>
            </a:prstGeom>
          </p:spPr>
          <p:txBody>
            <a:bodyPr lIns="0" tIns="0" rIns="0" bIns="0" rtlCol="0" anchor="t">
              <a:spAutoFit/>
            </a:bodyPr>
            <a:lstStyle/>
            <a:p>
              <a:pPr>
                <a:lnSpc>
                  <a:spcPts val="2520"/>
                </a:lnSpc>
                <a:spcBef>
                  <a:spcPct val="0"/>
                </a:spcBef>
              </a:pPr>
              <a:r>
                <a:rPr lang="en-US" sz="1800">
                  <a:solidFill>
                    <a:srgbClr val="000000"/>
                  </a:solidFill>
                  <a:latin typeface="Muli Regular"/>
                </a:rPr>
                <a:t>Bireyin yaşamına son vermek adına yaptığı girişimler, intihar düşüncesi ise bireyin kendini öldürmesi konusunda düşüncelerinin olması, bu konuda yöntemler üzerinde düşünmesi.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89" t="944" b="944"/>
          <a:stretch>
            <a:fillRect/>
          </a:stretch>
        </p:blipFill>
        <p:spPr>
          <a:xfrm>
            <a:off x="0" y="0"/>
            <a:ext cx="18288000" cy="10287000"/>
          </a:xfrm>
          <a:prstGeom prst="rect">
            <a:avLst/>
          </a:prstGeom>
        </p:spPr>
      </p:pic>
      <p:grpSp>
        <p:nvGrpSpPr>
          <p:cNvPr id="3" name="Group 3"/>
          <p:cNvGrpSpPr/>
          <p:nvPr/>
        </p:nvGrpSpPr>
        <p:grpSpPr>
          <a:xfrm>
            <a:off x="2017399" y="1028700"/>
            <a:ext cx="6857293" cy="2743200"/>
            <a:chOff x="0" y="0"/>
            <a:chExt cx="3075276" cy="1230237"/>
          </a:xfrm>
        </p:grpSpPr>
        <p:sp>
          <p:nvSpPr>
            <p:cNvPr id="4" name="Freeform 4"/>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FFFFFF"/>
            </a:solidFill>
          </p:spPr>
        </p:sp>
      </p:grpSp>
      <p:grpSp>
        <p:nvGrpSpPr>
          <p:cNvPr id="5" name="Group 5"/>
          <p:cNvGrpSpPr/>
          <p:nvPr/>
        </p:nvGrpSpPr>
        <p:grpSpPr>
          <a:xfrm>
            <a:off x="1028700" y="3771900"/>
            <a:ext cx="16230600" cy="2743200"/>
            <a:chOff x="0" y="0"/>
            <a:chExt cx="7278905" cy="1230237"/>
          </a:xfrm>
        </p:grpSpPr>
        <p:sp>
          <p:nvSpPr>
            <p:cNvPr id="6" name="Freeform 6"/>
            <p:cNvSpPr/>
            <p:nvPr/>
          </p:nvSpPr>
          <p:spPr>
            <a:xfrm>
              <a:off x="0" y="0"/>
              <a:ext cx="7278905" cy="1230237"/>
            </a:xfrm>
            <a:custGeom>
              <a:avLst/>
              <a:gdLst/>
              <a:ahLst/>
              <a:cxnLst/>
              <a:rect l="l" t="t" r="r" b="b"/>
              <a:pathLst>
                <a:path w="7278905" h="1230237">
                  <a:moveTo>
                    <a:pt x="0" y="0"/>
                  </a:moveTo>
                  <a:lnTo>
                    <a:pt x="7278905" y="0"/>
                  </a:lnTo>
                  <a:lnTo>
                    <a:pt x="7278905" y="1230237"/>
                  </a:lnTo>
                  <a:lnTo>
                    <a:pt x="0" y="1230237"/>
                  </a:lnTo>
                  <a:close/>
                </a:path>
              </a:pathLst>
            </a:custGeom>
            <a:solidFill>
              <a:srgbClr val="79D1C3"/>
            </a:solidFill>
          </p:spPr>
        </p:sp>
      </p:grpSp>
      <p:grpSp>
        <p:nvGrpSpPr>
          <p:cNvPr id="7" name="Group 7"/>
          <p:cNvGrpSpPr/>
          <p:nvPr/>
        </p:nvGrpSpPr>
        <p:grpSpPr>
          <a:xfrm>
            <a:off x="2017399" y="6515100"/>
            <a:ext cx="6857293" cy="2743200"/>
            <a:chOff x="0" y="0"/>
            <a:chExt cx="3075276" cy="1230237"/>
          </a:xfrm>
        </p:grpSpPr>
        <p:sp>
          <p:nvSpPr>
            <p:cNvPr id="8" name="Freeform 8"/>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044A3A"/>
            </a:solidFill>
          </p:spPr>
        </p:sp>
      </p:grpSp>
      <p:sp>
        <p:nvSpPr>
          <p:cNvPr id="9" name="TextBox 9"/>
          <p:cNvSpPr txBox="1"/>
          <p:nvPr/>
        </p:nvSpPr>
        <p:spPr>
          <a:xfrm>
            <a:off x="2504597" y="1843636"/>
            <a:ext cx="5882897" cy="1774867"/>
          </a:xfrm>
          <a:prstGeom prst="rect">
            <a:avLst/>
          </a:prstGeom>
        </p:spPr>
        <p:txBody>
          <a:bodyPr lIns="0" tIns="0" rIns="0" bIns="0" rtlCol="0" anchor="t">
            <a:spAutoFit/>
          </a:bodyPr>
          <a:lstStyle/>
          <a:p>
            <a:pPr>
              <a:lnSpc>
                <a:spcPts val="2800"/>
              </a:lnSpc>
              <a:spcBef>
                <a:spcPct val="0"/>
              </a:spcBef>
            </a:pPr>
            <a:r>
              <a:rPr lang="en-US" sz="2000">
                <a:solidFill>
                  <a:srgbClr val="000000"/>
                </a:solidFill>
                <a:latin typeface="Muli Regular"/>
              </a:rPr>
              <a:t>Öncelikle intihara tek bir faktör değil birçok faktörün bir araya gelmesinin bir sonucu olarak bakılabileceği ifade edilebilir. Psikiyatrik bir bozukluğun varlığı intihar için ciddi bir risk oluşturmaktadır.</a:t>
            </a:r>
          </a:p>
        </p:txBody>
      </p:sp>
      <p:sp>
        <p:nvSpPr>
          <p:cNvPr id="10" name="TextBox 10"/>
          <p:cNvSpPr txBox="1"/>
          <p:nvPr/>
        </p:nvSpPr>
        <p:spPr>
          <a:xfrm>
            <a:off x="2372287" y="1252023"/>
            <a:ext cx="5882897" cy="561945"/>
          </a:xfrm>
          <a:prstGeom prst="rect">
            <a:avLst/>
          </a:prstGeom>
        </p:spPr>
        <p:txBody>
          <a:bodyPr lIns="0" tIns="0" rIns="0" bIns="0" rtlCol="0" anchor="t">
            <a:spAutoFit/>
          </a:bodyPr>
          <a:lstStyle/>
          <a:p>
            <a:pPr>
              <a:lnSpc>
                <a:spcPts val="4550"/>
              </a:lnSpc>
            </a:pPr>
            <a:r>
              <a:rPr lang="en-US" sz="3500">
                <a:solidFill>
                  <a:srgbClr val="044A3A"/>
                </a:solidFill>
                <a:latin typeface="Quando"/>
              </a:rPr>
              <a:t>Psikiyatrik Bozukluk</a:t>
            </a:r>
          </a:p>
        </p:txBody>
      </p:sp>
      <p:sp>
        <p:nvSpPr>
          <p:cNvPr id="11" name="TextBox 11"/>
          <p:cNvSpPr txBox="1"/>
          <p:nvPr/>
        </p:nvSpPr>
        <p:spPr>
          <a:xfrm>
            <a:off x="2403630" y="7312650"/>
            <a:ext cx="5613191" cy="1828689"/>
          </a:xfrm>
          <a:prstGeom prst="rect">
            <a:avLst/>
          </a:prstGeom>
        </p:spPr>
        <p:txBody>
          <a:bodyPr lIns="0" tIns="0" rIns="0" bIns="0" rtlCol="0" anchor="t">
            <a:spAutoFit/>
          </a:bodyPr>
          <a:lstStyle/>
          <a:p>
            <a:pPr>
              <a:lnSpc>
                <a:spcPts val="2419"/>
              </a:lnSpc>
              <a:spcBef>
                <a:spcPct val="0"/>
              </a:spcBef>
            </a:pPr>
            <a:r>
              <a:rPr lang="en-US" sz="1728">
                <a:solidFill>
                  <a:srgbClr val="FFFFFF"/>
                </a:solidFill>
                <a:latin typeface="Muli Regular"/>
              </a:rPr>
              <a:t>Umutsuzluk düzeyi yüksek olan bir bireyin karamsarlık şemasının tetiklenebileceği ve bireyin “Ben değersizim, hiçbir işe yaramıyorum, ne istesem zaten olmuyor, yaşamda hiçbir şey istediğim gibi gitmeyecek, her şey daha da kötü olacak.” gibi olumsuz düşüncelerinin intihar risklerini arttırabileceğinden bahsedilebilir.</a:t>
            </a:r>
          </a:p>
        </p:txBody>
      </p:sp>
      <p:sp>
        <p:nvSpPr>
          <p:cNvPr id="12" name="TextBox 12"/>
          <p:cNvSpPr txBox="1"/>
          <p:nvPr/>
        </p:nvSpPr>
        <p:spPr>
          <a:xfrm>
            <a:off x="2504597" y="6734309"/>
            <a:ext cx="5882897" cy="561945"/>
          </a:xfrm>
          <a:prstGeom prst="rect">
            <a:avLst/>
          </a:prstGeom>
        </p:spPr>
        <p:txBody>
          <a:bodyPr lIns="0" tIns="0" rIns="0" bIns="0" rtlCol="0" anchor="t">
            <a:spAutoFit/>
          </a:bodyPr>
          <a:lstStyle/>
          <a:p>
            <a:pPr>
              <a:lnSpc>
                <a:spcPts val="4550"/>
              </a:lnSpc>
            </a:pPr>
            <a:r>
              <a:rPr lang="en-US" sz="3500">
                <a:solidFill>
                  <a:srgbClr val="79D1C3"/>
                </a:solidFill>
                <a:latin typeface="Quando"/>
              </a:rPr>
              <a:t>UMUTSUZLUK</a:t>
            </a:r>
          </a:p>
        </p:txBody>
      </p:sp>
      <p:sp>
        <p:nvSpPr>
          <p:cNvPr id="13" name="TextBox 13"/>
          <p:cNvSpPr txBox="1"/>
          <p:nvPr/>
        </p:nvSpPr>
        <p:spPr>
          <a:xfrm>
            <a:off x="5210226" y="4429155"/>
            <a:ext cx="7867549" cy="1381066"/>
          </a:xfrm>
          <a:prstGeom prst="rect">
            <a:avLst/>
          </a:prstGeom>
        </p:spPr>
        <p:txBody>
          <a:bodyPr lIns="0" tIns="0" rIns="0" bIns="0" rtlCol="0" anchor="t">
            <a:spAutoFit/>
          </a:bodyPr>
          <a:lstStyle/>
          <a:p>
            <a:pPr algn="ctr">
              <a:lnSpc>
                <a:spcPts val="5459"/>
              </a:lnSpc>
            </a:pPr>
            <a:r>
              <a:rPr lang="en-US" sz="4199">
                <a:solidFill>
                  <a:srgbClr val="044A3A"/>
                </a:solidFill>
                <a:latin typeface="Quando"/>
              </a:rPr>
              <a:t>İNTİHARA GÖTÜREN NEDEN?</a:t>
            </a:r>
          </a:p>
        </p:txBody>
      </p:sp>
      <p:grpSp>
        <p:nvGrpSpPr>
          <p:cNvPr id="14" name="Group 14"/>
          <p:cNvGrpSpPr/>
          <p:nvPr/>
        </p:nvGrpSpPr>
        <p:grpSpPr>
          <a:xfrm rot="-10800000">
            <a:off x="9413308" y="6515100"/>
            <a:ext cx="6857293" cy="2743200"/>
            <a:chOff x="0" y="0"/>
            <a:chExt cx="3075276" cy="1230237"/>
          </a:xfrm>
        </p:grpSpPr>
        <p:sp>
          <p:nvSpPr>
            <p:cNvPr id="15" name="Freeform 15"/>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FFFFFF"/>
            </a:solidFill>
          </p:spPr>
        </p:sp>
      </p:grpSp>
      <p:grpSp>
        <p:nvGrpSpPr>
          <p:cNvPr id="16" name="Group 16"/>
          <p:cNvGrpSpPr/>
          <p:nvPr/>
        </p:nvGrpSpPr>
        <p:grpSpPr>
          <a:xfrm rot="-10800000">
            <a:off x="9413308" y="1028700"/>
            <a:ext cx="6857293" cy="2743200"/>
            <a:chOff x="0" y="0"/>
            <a:chExt cx="3075276" cy="1230237"/>
          </a:xfrm>
        </p:grpSpPr>
        <p:sp>
          <p:nvSpPr>
            <p:cNvPr id="17" name="Freeform 17"/>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044A3A"/>
            </a:solidFill>
          </p:spPr>
        </p:sp>
      </p:grpSp>
      <p:sp>
        <p:nvSpPr>
          <p:cNvPr id="18" name="TextBox 18"/>
          <p:cNvSpPr txBox="1"/>
          <p:nvPr/>
        </p:nvSpPr>
        <p:spPr>
          <a:xfrm>
            <a:off x="9768196" y="7750787"/>
            <a:ext cx="6015207" cy="1413508"/>
          </a:xfrm>
          <a:prstGeom prst="rect">
            <a:avLst/>
          </a:prstGeom>
        </p:spPr>
        <p:txBody>
          <a:bodyPr lIns="0" tIns="0" rIns="0" bIns="0" rtlCol="0" anchor="t">
            <a:spAutoFit/>
          </a:bodyPr>
          <a:lstStyle/>
          <a:p>
            <a:pPr>
              <a:lnSpc>
                <a:spcPts val="2260"/>
              </a:lnSpc>
              <a:spcBef>
                <a:spcPct val="0"/>
              </a:spcBef>
            </a:pPr>
            <a:r>
              <a:rPr lang="en-US" sz="1614" dirty="0">
                <a:solidFill>
                  <a:srgbClr val="000000"/>
                </a:solidFill>
                <a:latin typeface="Muli Regular"/>
              </a:rPr>
              <a:t>Ergenlerin, ruh sağlığı </a:t>
            </a:r>
            <a:r>
              <a:rPr lang="en-US" sz="1614" dirty="0" err="1">
                <a:solidFill>
                  <a:srgbClr val="000000"/>
                </a:solidFill>
                <a:latin typeface="Muli Regular"/>
              </a:rPr>
              <a:t>sorunlarının</a:t>
            </a:r>
            <a:r>
              <a:rPr lang="en-US" sz="1614" dirty="0">
                <a:solidFill>
                  <a:srgbClr val="000000"/>
                </a:solidFill>
                <a:latin typeface="Muli Regular"/>
              </a:rPr>
              <a:t> </a:t>
            </a:r>
            <a:r>
              <a:rPr lang="en-US" sz="1614" dirty="0" err="1">
                <a:solidFill>
                  <a:srgbClr val="000000"/>
                </a:solidFill>
                <a:latin typeface="Muli Regular"/>
              </a:rPr>
              <a:t>intihar</a:t>
            </a:r>
            <a:r>
              <a:rPr lang="en-US" sz="1614" dirty="0">
                <a:solidFill>
                  <a:srgbClr val="000000"/>
                </a:solidFill>
                <a:latin typeface="Muli Regular"/>
              </a:rPr>
              <a:t> ile </a:t>
            </a:r>
            <a:r>
              <a:rPr lang="en-US" sz="1614" dirty="0" err="1">
                <a:solidFill>
                  <a:srgbClr val="000000"/>
                </a:solidFill>
                <a:latin typeface="Muli Regular"/>
              </a:rPr>
              <a:t>ilişkisinin</a:t>
            </a:r>
            <a:r>
              <a:rPr lang="en-US" sz="1614" dirty="0">
                <a:solidFill>
                  <a:srgbClr val="000000"/>
                </a:solidFill>
                <a:latin typeface="Muli Regular"/>
              </a:rPr>
              <a:t> </a:t>
            </a:r>
            <a:r>
              <a:rPr lang="en-US" sz="1614" dirty="0" err="1">
                <a:solidFill>
                  <a:srgbClr val="000000"/>
                </a:solidFill>
                <a:latin typeface="Muli Regular"/>
              </a:rPr>
              <a:t>incelendiği</a:t>
            </a:r>
            <a:r>
              <a:rPr lang="en-US" sz="1614" dirty="0">
                <a:solidFill>
                  <a:srgbClr val="000000"/>
                </a:solidFill>
                <a:latin typeface="Muli Regular"/>
              </a:rPr>
              <a:t> bir </a:t>
            </a:r>
            <a:r>
              <a:rPr lang="en-US" sz="1614" dirty="0" err="1">
                <a:solidFill>
                  <a:srgbClr val="000000"/>
                </a:solidFill>
                <a:latin typeface="Muli Regular"/>
              </a:rPr>
              <a:t>araştırmada</a:t>
            </a:r>
            <a:r>
              <a:rPr lang="en-US" sz="1614" dirty="0">
                <a:solidFill>
                  <a:srgbClr val="000000"/>
                </a:solidFill>
                <a:latin typeface="Muli Regular"/>
              </a:rPr>
              <a:t> </a:t>
            </a:r>
            <a:r>
              <a:rPr lang="en-US" sz="1614" dirty="0" err="1">
                <a:solidFill>
                  <a:srgbClr val="000000"/>
                </a:solidFill>
                <a:latin typeface="Muli Regular"/>
              </a:rPr>
              <a:t>ergenlerin</a:t>
            </a:r>
            <a:r>
              <a:rPr lang="en-US" sz="1614" dirty="0">
                <a:solidFill>
                  <a:srgbClr val="000000"/>
                </a:solidFill>
                <a:latin typeface="Muli Regular"/>
              </a:rPr>
              <a:t> ruh </a:t>
            </a:r>
            <a:r>
              <a:rPr lang="en-US" sz="1614" dirty="0" err="1">
                <a:solidFill>
                  <a:srgbClr val="000000"/>
                </a:solidFill>
                <a:latin typeface="Muli Regular"/>
              </a:rPr>
              <a:t>sağlıklarına</a:t>
            </a:r>
            <a:r>
              <a:rPr lang="en-US" sz="1614" dirty="0">
                <a:solidFill>
                  <a:srgbClr val="000000"/>
                </a:solidFill>
                <a:latin typeface="Muli Regular"/>
              </a:rPr>
              <a:t> ilişkin </a:t>
            </a:r>
            <a:r>
              <a:rPr lang="en-US" sz="1614" dirty="0" err="1">
                <a:solidFill>
                  <a:srgbClr val="000000"/>
                </a:solidFill>
                <a:latin typeface="Muli Regular"/>
              </a:rPr>
              <a:t>ciddi</a:t>
            </a:r>
            <a:r>
              <a:rPr lang="en-US" sz="1614" dirty="0">
                <a:solidFill>
                  <a:srgbClr val="000000"/>
                </a:solidFill>
                <a:latin typeface="Muli Regular"/>
              </a:rPr>
              <a:t> </a:t>
            </a:r>
            <a:r>
              <a:rPr lang="en-US" sz="1614" dirty="0" err="1">
                <a:solidFill>
                  <a:srgbClr val="000000"/>
                </a:solidFill>
                <a:latin typeface="Muli Regular"/>
              </a:rPr>
              <a:t>problemler</a:t>
            </a:r>
            <a:r>
              <a:rPr lang="en-US" sz="1614" dirty="0">
                <a:solidFill>
                  <a:srgbClr val="000000"/>
                </a:solidFill>
                <a:latin typeface="Muli Regular"/>
              </a:rPr>
              <a:t> </a:t>
            </a:r>
            <a:r>
              <a:rPr lang="en-US" sz="1614" dirty="0" err="1">
                <a:solidFill>
                  <a:srgbClr val="000000"/>
                </a:solidFill>
                <a:latin typeface="Muli Regular"/>
              </a:rPr>
              <a:t>olabileceği</a:t>
            </a:r>
            <a:r>
              <a:rPr lang="en-US" sz="1614" dirty="0">
                <a:solidFill>
                  <a:srgbClr val="000000"/>
                </a:solidFill>
                <a:latin typeface="Muli Regular"/>
              </a:rPr>
              <a:t> ve </a:t>
            </a:r>
            <a:r>
              <a:rPr lang="en-US" sz="1614" dirty="0" err="1">
                <a:solidFill>
                  <a:srgbClr val="000000"/>
                </a:solidFill>
                <a:latin typeface="Muli Regular"/>
              </a:rPr>
              <a:t>söz</a:t>
            </a:r>
            <a:r>
              <a:rPr lang="en-US" sz="1614" dirty="0">
                <a:solidFill>
                  <a:srgbClr val="000000"/>
                </a:solidFill>
                <a:latin typeface="Muli Regular"/>
              </a:rPr>
              <a:t> </a:t>
            </a:r>
            <a:r>
              <a:rPr lang="en-US" sz="1614" dirty="0" err="1">
                <a:solidFill>
                  <a:srgbClr val="000000"/>
                </a:solidFill>
                <a:latin typeface="Muli Regular"/>
              </a:rPr>
              <a:t>konusu</a:t>
            </a:r>
            <a:r>
              <a:rPr lang="en-US" sz="1614" dirty="0">
                <a:solidFill>
                  <a:srgbClr val="000000"/>
                </a:solidFill>
                <a:latin typeface="Muli Regular"/>
              </a:rPr>
              <a:t> bu psikolojik </a:t>
            </a:r>
            <a:r>
              <a:rPr lang="en-US" sz="1614" dirty="0" err="1">
                <a:solidFill>
                  <a:srgbClr val="000000"/>
                </a:solidFill>
                <a:latin typeface="Muli Regular"/>
              </a:rPr>
              <a:t>problemlerin</a:t>
            </a:r>
            <a:r>
              <a:rPr lang="en-US" sz="1614" dirty="0">
                <a:solidFill>
                  <a:srgbClr val="000000"/>
                </a:solidFill>
                <a:latin typeface="Muli Regular"/>
              </a:rPr>
              <a:t> </a:t>
            </a:r>
            <a:r>
              <a:rPr lang="en-US" sz="1614" dirty="0" err="1">
                <a:solidFill>
                  <a:srgbClr val="000000"/>
                </a:solidFill>
                <a:latin typeface="Muli Regular"/>
              </a:rPr>
              <a:t>intihar</a:t>
            </a:r>
            <a:r>
              <a:rPr lang="en-US" sz="1614" dirty="0">
                <a:solidFill>
                  <a:srgbClr val="000000"/>
                </a:solidFill>
                <a:latin typeface="Muli Regular"/>
              </a:rPr>
              <a:t> ile </a:t>
            </a:r>
            <a:r>
              <a:rPr lang="en-US" sz="1614" dirty="0" err="1">
                <a:solidFill>
                  <a:srgbClr val="000000"/>
                </a:solidFill>
                <a:latin typeface="Muli Regular"/>
              </a:rPr>
              <a:t>ilişkili</a:t>
            </a:r>
            <a:r>
              <a:rPr lang="en-US" sz="1614" dirty="0">
                <a:solidFill>
                  <a:srgbClr val="000000"/>
                </a:solidFill>
                <a:latin typeface="Muli Regular"/>
              </a:rPr>
              <a:t> </a:t>
            </a:r>
            <a:r>
              <a:rPr lang="en-US" sz="1614" dirty="0" err="1">
                <a:solidFill>
                  <a:srgbClr val="000000"/>
                </a:solidFill>
                <a:latin typeface="Muli Regular"/>
              </a:rPr>
              <a:t>düşüncelerle</a:t>
            </a:r>
            <a:r>
              <a:rPr lang="en-US" sz="1614" dirty="0">
                <a:solidFill>
                  <a:srgbClr val="000000"/>
                </a:solidFill>
                <a:latin typeface="Muli Regular"/>
              </a:rPr>
              <a:t> ve </a:t>
            </a:r>
            <a:r>
              <a:rPr lang="en-US" sz="1614" dirty="0" err="1">
                <a:solidFill>
                  <a:srgbClr val="000000"/>
                </a:solidFill>
                <a:latin typeface="Muli Regular"/>
              </a:rPr>
              <a:t>intihara</a:t>
            </a:r>
            <a:r>
              <a:rPr lang="en-US" sz="1614" dirty="0">
                <a:solidFill>
                  <a:srgbClr val="000000"/>
                </a:solidFill>
                <a:latin typeface="Muli Regular"/>
              </a:rPr>
              <a:t> </a:t>
            </a:r>
            <a:r>
              <a:rPr lang="en-US" sz="1614" dirty="0" err="1">
                <a:solidFill>
                  <a:srgbClr val="000000"/>
                </a:solidFill>
                <a:latin typeface="Muli Regular"/>
              </a:rPr>
              <a:t>teşebbüs</a:t>
            </a:r>
            <a:r>
              <a:rPr lang="en-US" sz="1614" dirty="0">
                <a:solidFill>
                  <a:srgbClr val="000000"/>
                </a:solidFill>
                <a:latin typeface="Muli Regular"/>
              </a:rPr>
              <a:t> etme ile </a:t>
            </a:r>
            <a:r>
              <a:rPr lang="en-US" sz="1614" dirty="0" err="1">
                <a:solidFill>
                  <a:srgbClr val="000000"/>
                </a:solidFill>
                <a:latin typeface="Muli Regular"/>
              </a:rPr>
              <a:t>ilişkili</a:t>
            </a:r>
            <a:r>
              <a:rPr lang="en-US" sz="1614" dirty="0">
                <a:solidFill>
                  <a:srgbClr val="000000"/>
                </a:solidFill>
                <a:latin typeface="Muli Regular"/>
              </a:rPr>
              <a:t> </a:t>
            </a:r>
            <a:r>
              <a:rPr lang="en-US" sz="1614" dirty="0" err="1">
                <a:solidFill>
                  <a:srgbClr val="000000"/>
                </a:solidFill>
                <a:latin typeface="Muli Regular"/>
              </a:rPr>
              <a:t>olabileceği</a:t>
            </a:r>
            <a:r>
              <a:rPr lang="en-US" sz="1614" dirty="0">
                <a:solidFill>
                  <a:srgbClr val="000000"/>
                </a:solidFill>
                <a:latin typeface="Muli Regular"/>
              </a:rPr>
              <a:t> </a:t>
            </a:r>
            <a:r>
              <a:rPr lang="en-US" sz="1614" dirty="0" err="1">
                <a:solidFill>
                  <a:srgbClr val="000000"/>
                </a:solidFill>
                <a:latin typeface="Muli Regular"/>
              </a:rPr>
              <a:t>ifade</a:t>
            </a:r>
            <a:r>
              <a:rPr lang="en-US" sz="1614" dirty="0">
                <a:solidFill>
                  <a:srgbClr val="000000"/>
                </a:solidFill>
                <a:latin typeface="Muli Regular"/>
              </a:rPr>
              <a:t> </a:t>
            </a:r>
            <a:r>
              <a:rPr lang="en-US" sz="1614" dirty="0" err="1">
                <a:solidFill>
                  <a:srgbClr val="000000"/>
                </a:solidFill>
                <a:latin typeface="Muli Regular"/>
              </a:rPr>
              <a:t>edilmiştir</a:t>
            </a:r>
            <a:r>
              <a:rPr lang="en-US" sz="1614" dirty="0">
                <a:solidFill>
                  <a:srgbClr val="000000"/>
                </a:solidFill>
                <a:latin typeface="Muli Regular"/>
              </a:rPr>
              <a:t>.</a:t>
            </a:r>
          </a:p>
        </p:txBody>
      </p:sp>
      <p:sp>
        <p:nvSpPr>
          <p:cNvPr id="19" name="TextBox 19"/>
          <p:cNvSpPr txBox="1"/>
          <p:nvPr/>
        </p:nvSpPr>
        <p:spPr>
          <a:xfrm>
            <a:off x="9900506" y="6486525"/>
            <a:ext cx="5882897" cy="1139764"/>
          </a:xfrm>
          <a:prstGeom prst="rect">
            <a:avLst/>
          </a:prstGeom>
        </p:spPr>
        <p:txBody>
          <a:bodyPr lIns="0" tIns="0" rIns="0" bIns="0" rtlCol="0" anchor="t">
            <a:spAutoFit/>
          </a:bodyPr>
          <a:lstStyle/>
          <a:p>
            <a:pPr>
              <a:lnSpc>
                <a:spcPts val="4550"/>
              </a:lnSpc>
            </a:pPr>
            <a:r>
              <a:rPr lang="en-US" sz="3500">
                <a:solidFill>
                  <a:srgbClr val="044A3A"/>
                </a:solidFill>
                <a:latin typeface="Quando"/>
              </a:rPr>
              <a:t>Gençlerin İntihara Eğilimli Davranışı</a:t>
            </a:r>
          </a:p>
        </p:txBody>
      </p:sp>
      <p:sp>
        <p:nvSpPr>
          <p:cNvPr id="20" name="TextBox 20"/>
          <p:cNvSpPr txBox="1"/>
          <p:nvPr/>
        </p:nvSpPr>
        <p:spPr>
          <a:xfrm>
            <a:off x="9900506" y="1935299"/>
            <a:ext cx="6183706" cy="1484803"/>
          </a:xfrm>
          <a:prstGeom prst="rect">
            <a:avLst/>
          </a:prstGeom>
        </p:spPr>
        <p:txBody>
          <a:bodyPr lIns="0" tIns="0" rIns="0" bIns="0" rtlCol="0" anchor="t">
            <a:spAutoFit/>
          </a:bodyPr>
          <a:lstStyle/>
          <a:p>
            <a:pPr>
              <a:lnSpc>
                <a:spcPts val="2360"/>
              </a:lnSpc>
              <a:spcBef>
                <a:spcPct val="0"/>
              </a:spcBef>
            </a:pPr>
            <a:r>
              <a:rPr lang="en-US" sz="1686" dirty="0" err="1">
                <a:solidFill>
                  <a:srgbClr val="FFFFFF"/>
                </a:solidFill>
                <a:latin typeface="Muli Regular"/>
              </a:rPr>
              <a:t>Depresyon</a:t>
            </a:r>
            <a:r>
              <a:rPr lang="en-US" sz="1686" dirty="0">
                <a:solidFill>
                  <a:srgbClr val="FFFFFF"/>
                </a:solidFill>
                <a:latin typeface="Muli Regular"/>
              </a:rPr>
              <a:t> </a:t>
            </a:r>
            <a:r>
              <a:rPr lang="en-US" sz="1686" dirty="0" err="1">
                <a:solidFill>
                  <a:srgbClr val="FFFFFF"/>
                </a:solidFill>
                <a:latin typeface="Muli Regular"/>
              </a:rPr>
              <a:t>intihar</a:t>
            </a:r>
            <a:r>
              <a:rPr lang="en-US" sz="1686" dirty="0">
                <a:solidFill>
                  <a:srgbClr val="FFFFFF"/>
                </a:solidFill>
                <a:latin typeface="Muli Regular"/>
              </a:rPr>
              <a:t> </a:t>
            </a:r>
            <a:r>
              <a:rPr lang="en-US" sz="1686" dirty="0" err="1">
                <a:solidFill>
                  <a:srgbClr val="FFFFFF"/>
                </a:solidFill>
                <a:latin typeface="Muli Regular"/>
              </a:rPr>
              <a:t>riskinin</a:t>
            </a:r>
            <a:r>
              <a:rPr lang="en-US" sz="1686" dirty="0">
                <a:solidFill>
                  <a:srgbClr val="FFFFFF"/>
                </a:solidFill>
                <a:latin typeface="Muli Regular"/>
              </a:rPr>
              <a:t> en fazla olduğu ruhsal </a:t>
            </a:r>
            <a:r>
              <a:rPr lang="en-US" sz="1686" dirty="0" err="1">
                <a:solidFill>
                  <a:srgbClr val="FFFFFF"/>
                </a:solidFill>
                <a:latin typeface="Muli Regular"/>
              </a:rPr>
              <a:t>bozukluktur</a:t>
            </a:r>
            <a:r>
              <a:rPr lang="en-US" sz="1686" dirty="0">
                <a:solidFill>
                  <a:srgbClr val="FFFFFF"/>
                </a:solidFill>
                <a:latin typeface="Muli Regular"/>
              </a:rPr>
              <a:t>. İntihar </a:t>
            </a:r>
            <a:r>
              <a:rPr lang="en-US" sz="1686" dirty="0" err="1">
                <a:solidFill>
                  <a:srgbClr val="FFFFFF"/>
                </a:solidFill>
                <a:latin typeface="Muli Regular"/>
              </a:rPr>
              <a:t>teşebbüsünde</a:t>
            </a:r>
            <a:r>
              <a:rPr lang="en-US" sz="1686" dirty="0">
                <a:solidFill>
                  <a:srgbClr val="FFFFFF"/>
                </a:solidFill>
                <a:latin typeface="Muli Regular"/>
              </a:rPr>
              <a:t> </a:t>
            </a:r>
            <a:r>
              <a:rPr lang="en-US" sz="1686" dirty="0" err="1">
                <a:solidFill>
                  <a:srgbClr val="FFFFFF"/>
                </a:solidFill>
                <a:latin typeface="Muli Regular"/>
              </a:rPr>
              <a:t>bulunan</a:t>
            </a:r>
            <a:r>
              <a:rPr lang="en-US" sz="1686" dirty="0">
                <a:solidFill>
                  <a:srgbClr val="FFFFFF"/>
                </a:solidFill>
                <a:latin typeface="Muli Regular"/>
              </a:rPr>
              <a:t> 60 </a:t>
            </a:r>
            <a:r>
              <a:rPr lang="en-US" sz="1686" dirty="0" err="1">
                <a:solidFill>
                  <a:srgbClr val="FFFFFF"/>
                </a:solidFill>
                <a:latin typeface="Muli Regular"/>
              </a:rPr>
              <a:t>ABD’li</a:t>
            </a:r>
            <a:r>
              <a:rPr lang="en-US" sz="1686" dirty="0">
                <a:solidFill>
                  <a:srgbClr val="FFFFFF"/>
                </a:solidFill>
                <a:latin typeface="Muli Regular"/>
              </a:rPr>
              <a:t> </a:t>
            </a:r>
            <a:r>
              <a:rPr lang="en-US" sz="1686" dirty="0" err="1">
                <a:solidFill>
                  <a:srgbClr val="FFFFFF"/>
                </a:solidFill>
                <a:latin typeface="Muli Regular"/>
              </a:rPr>
              <a:t>öğrenci</a:t>
            </a:r>
            <a:r>
              <a:rPr lang="en-US" sz="1686" dirty="0">
                <a:solidFill>
                  <a:srgbClr val="FFFFFF"/>
                </a:solidFill>
                <a:latin typeface="Muli Regular"/>
              </a:rPr>
              <a:t> ile </a:t>
            </a:r>
            <a:r>
              <a:rPr lang="en-US" sz="1686" dirty="0" err="1">
                <a:solidFill>
                  <a:srgbClr val="FFFFFF"/>
                </a:solidFill>
                <a:latin typeface="Muli Regular"/>
              </a:rPr>
              <a:t>yürütülen</a:t>
            </a:r>
            <a:r>
              <a:rPr lang="en-US" sz="1686" dirty="0">
                <a:solidFill>
                  <a:srgbClr val="FFFFFF"/>
                </a:solidFill>
                <a:latin typeface="Muli Regular"/>
              </a:rPr>
              <a:t> bir </a:t>
            </a:r>
            <a:r>
              <a:rPr lang="en-US" sz="1686" dirty="0" err="1">
                <a:solidFill>
                  <a:srgbClr val="FFFFFF"/>
                </a:solidFill>
                <a:latin typeface="Muli Regular"/>
              </a:rPr>
              <a:t>araştırmada</a:t>
            </a:r>
            <a:r>
              <a:rPr lang="en-US" sz="1686" dirty="0">
                <a:solidFill>
                  <a:srgbClr val="FFFFFF"/>
                </a:solidFill>
                <a:latin typeface="Muli Regular"/>
              </a:rPr>
              <a:t> </a:t>
            </a:r>
            <a:r>
              <a:rPr lang="en-US" sz="1686" dirty="0" err="1">
                <a:solidFill>
                  <a:srgbClr val="FFFFFF"/>
                </a:solidFill>
                <a:latin typeface="Muli Regular"/>
              </a:rPr>
              <a:t>intihar</a:t>
            </a:r>
            <a:r>
              <a:rPr lang="en-US" sz="1686" dirty="0">
                <a:solidFill>
                  <a:srgbClr val="FFFFFF"/>
                </a:solidFill>
                <a:latin typeface="Muli Regular"/>
              </a:rPr>
              <a:t> </a:t>
            </a:r>
            <a:r>
              <a:rPr lang="en-US" sz="1686" dirty="0" err="1">
                <a:solidFill>
                  <a:srgbClr val="FFFFFF"/>
                </a:solidFill>
                <a:latin typeface="Muli Regular"/>
              </a:rPr>
              <a:t>teşebbüsünde</a:t>
            </a:r>
            <a:r>
              <a:rPr lang="en-US" sz="1686" dirty="0">
                <a:solidFill>
                  <a:srgbClr val="FFFFFF"/>
                </a:solidFill>
                <a:latin typeface="Muli Regular"/>
              </a:rPr>
              <a:t> </a:t>
            </a:r>
            <a:r>
              <a:rPr lang="en-US" sz="1686" dirty="0" err="1">
                <a:solidFill>
                  <a:srgbClr val="FFFFFF"/>
                </a:solidFill>
                <a:latin typeface="Muli Regular"/>
              </a:rPr>
              <a:t>bulunan</a:t>
            </a:r>
            <a:r>
              <a:rPr lang="en-US" sz="1686" dirty="0">
                <a:solidFill>
                  <a:srgbClr val="FFFFFF"/>
                </a:solidFill>
                <a:latin typeface="Muli Regular"/>
              </a:rPr>
              <a:t> </a:t>
            </a:r>
            <a:r>
              <a:rPr lang="en-US" sz="1686" dirty="0" err="1">
                <a:solidFill>
                  <a:srgbClr val="FFFFFF"/>
                </a:solidFill>
                <a:latin typeface="Muli Regular"/>
              </a:rPr>
              <a:t>katılımcıların</a:t>
            </a:r>
            <a:r>
              <a:rPr lang="en-US" sz="1686" dirty="0">
                <a:solidFill>
                  <a:srgbClr val="FFFFFF"/>
                </a:solidFill>
                <a:latin typeface="Muli Regular"/>
              </a:rPr>
              <a:t> %85’inin </a:t>
            </a:r>
            <a:r>
              <a:rPr lang="en-US" sz="1686" dirty="0" err="1">
                <a:solidFill>
                  <a:srgbClr val="FFFFFF"/>
                </a:solidFill>
                <a:latin typeface="Muli Regular"/>
              </a:rPr>
              <a:t>yaşamların</a:t>
            </a:r>
            <a:r>
              <a:rPr lang="en-US" sz="1686" dirty="0">
                <a:solidFill>
                  <a:srgbClr val="FFFFFF"/>
                </a:solidFill>
                <a:latin typeface="Muli Regular"/>
              </a:rPr>
              <a:t> </a:t>
            </a:r>
            <a:r>
              <a:rPr lang="en-US" sz="1686" dirty="0" err="1">
                <a:solidFill>
                  <a:srgbClr val="FFFFFF"/>
                </a:solidFill>
                <a:latin typeface="Muli Regular"/>
              </a:rPr>
              <a:t>anlamsız</a:t>
            </a:r>
            <a:r>
              <a:rPr lang="en-US" sz="1686" dirty="0">
                <a:solidFill>
                  <a:srgbClr val="FFFFFF"/>
                </a:solidFill>
                <a:latin typeface="Muli Regular"/>
              </a:rPr>
              <a:t> </a:t>
            </a:r>
            <a:r>
              <a:rPr lang="en-US" sz="1686" dirty="0" err="1">
                <a:solidFill>
                  <a:srgbClr val="FFFFFF"/>
                </a:solidFill>
                <a:latin typeface="Muli Regular"/>
              </a:rPr>
              <a:t>gözükmesini</a:t>
            </a:r>
            <a:r>
              <a:rPr lang="en-US" sz="1686" dirty="0">
                <a:solidFill>
                  <a:srgbClr val="FFFFFF"/>
                </a:solidFill>
                <a:latin typeface="Muli Regular"/>
              </a:rPr>
              <a:t> </a:t>
            </a:r>
            <a:r>
              <a:rPr lang="en-US" sz="1686" dirty="0" err="1">
                <a:solidFill>
                  <a:srgbClr val="FFFFFF"/>
                </a:solidFill>
                <a:latin typeface="Muli Regular"/>
              </a:rPr>
              <a:t>intihar</a:t>
            </a:r>
            <a:r>
              <a:rPr lang="en-US" sz="1686" dirty="0">
                <a:solidFill>
                  <a:srgbClr val="FFFFFF"/>
                </a:solidFill>
                <a:latin typeface="Muli Regular"/>
              </a:rPr>
              <a:t> </a:t>
            </a:r>
            <a:r>
              <a:rPr lang="en-US" sz="1686" dirty="0" err="1">
                <a:solidFill>
                  <a:srgbClr val="FFFFFF"/>
                </a:solidFill>
                <a:latin typeface="Muli Regular"/>
              </a:rPr>
              <a:t>gerekçesi</a:t>
            </a:r>
            <a:r>
              <a:rPr lang="en-US" sz="1686" dirty="0">
                <a:solidFill>
                  <a:srgbClr val="FFFFFF"/>
                </a:solidFill>
                <a:latin typeface="Muli Regular"/>
              </a:rPr>
              <a:t> olarak </a:t>
            </a:r>
            <a:r>
              <a:rPr lang="en-US" sz="1686" dirty="0" err="1">
                <a:solidFill>
                  <a:srgbClr val="FFFFFF"/>
                </a:solidFill>
                <a:latin typeface="Muli Regular"/>
              </a:rPr>
              <a:t>sundukları</a:t>
            </a:r>
            <a:r>
              <a:rPr lang="en-US" sz="1686" dirty="0">
                <a:solidFill>
                  <a:srgbClr val="FFFFFF"/>
                </a:solidFill>
                <a:latin typeface="Muli Regular"/>
              </a:rPr>
              <a:t> </a:t>
            </a:r>
            <a:r>
              <a:rPr lang="en-US" sz="1686" dirty="0" err="1">
                <a:solidFill>
                  <a:srgbClr val="FFFFFF"/>
                </a:solidFill>
                <a:latin typeface="Muli Regular"/>
              </a:rPr>
              <a:t>rapor</a:t>
            </a:r>
            <a:r>
              <a:rPr lang="en-US" sz="1686" dirty="0">
                <a:solidFill>
                  <a:srgbClr val="FFFFFF"/>
                </a:solidFill>
                <a:latin typeface="Muli Regular"/>
              </a:rPr>
              <a:t> </a:t>
            </a:r>
            <a:r>
              <a:rPr lang="en-US" sz="1686" dirty="0" err="1">
                <a:solidFill>
                  <a:srgbClr val="FFFFFF"/>
                </a:solidFill>
                <a:latin typeface="Muli Regular"/>
              </a:rPr>
              <a:t>edilmiştir</a:t>
            </a:r>
            <a:endParaRPr lang="en-US" sz="1686" dirty="0">
              <a:solidFill>
                <a:srgbClr val="FFFFFF"/>
              </a:solidFill>
              <a:latin typeface="Muli Regular"/>
            </a:endParaRPr>
          </a:p>
        </p:txBody>
      </p:sp>
      <p:sp>
        <p:nvSpPr>
          <p:cNvPr id="21" name="TextBox 21"/>
          <p:cNvSpPr txBox="1"/>
          <p:nvPr/>
        </p:nvSpPr>
        <p:spPr>
          <a:xfrm>
            <a:off x="9900506" y="1252023"/>
            <a:ext cx="5882897" cy="561945"/>
          </a:xfrm>
          <a:prstGeom prst="rect">
            <a:avLst/>
          </a:prstGeom>
        </p:spPr>
        <p:txBody>
          <a:bodyPr lIns="0" tIns="0" rIns="0" bIns="0" rtlCol="0" anchor="t">
            <a:spAutoFit/>
          </a:bodyPr>
          <a:lstStyle/>
          <a:p>
            <a:pPr>
              <a:lnSpc>
                <a:spcPts val="4550"/>
              </a:lnSpc>
            </a:pPr>
            <a:r>
              <a:rPr lang="en-US" sz="3500">
                <a:solidFill>
                  <a:srgbClr val="79D1C3"/>
                </a:solidFill>
                <a:latin typeface="Quando"/>
              </a:rPr>
              <a:t>Depresyon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56" t="628" b="628"/>
          <a:stretch>
            <a:fillRect/>
          </a:stretch>
        </p:blipFill>
        <p:spPr>
          <a:xfrm>
            <a:off x="0" y="0"/>
            <a:ext cx="18288000" cy="10287000"/>
          </a:xfrm>
          <a:prstGeom prst="rect">
            <a:avLst/>
          </a:prstGeom>
        </p:spPr>
      </p:pic>
      <p:grpSp>
        <p:nvGrpSpPr>
          <p:cNvPr id="3" name="Group 3"/>
          <p:cNvGrpSpPr/>
          <p:nvPr/>
        </p:nvGrpSpPr>
        <p:grpSpPr>
          <a:xfrm>
            <a:off x="5966610" y="7352891"/>
            <a:ext cx="9341145" cy="2763350"/>
            <a:chOff x="0" y="0"/>
            <a:chExt cx="7541042" cy="2230833"/>
          </a:xfrm>
        </p:grpSpPr>
        <p:sp>
          <p:nvSpPr>
            <p:cNvPr id="4" name="Freeform 4"/>
            <p:cNvSpPr/>
            <p:nvPr/>
          </p:nvSpPr>
          <p:spPr>
            <a:xfrm>
              <a:off x="0" y="0"/>
              <a:ext cx="7541042" cy="2230833"/>
            </a:xfrm>
            <a:custGeom>
              <a:avLst/>
              <a:gdLst/>
              <a:ahLst/>
              <a:cxnLst/>
              <a:rect l="l" t="t" r="r" b="b"/>
              <a:pathLst>
                <a:path w="7541042" h="2230833">
                  <a:moveTo>
                    <a:pt x="0" y="0"/>
                  </a:moveTo>
                  <a:lnTo>
                    <a:pt x="7541042" y="0"/>
                  </a:lnTo>
                  <a:lnTo>
                    <a:pt x="7541042" y="2230833"/>
                  </a:lnTo>
                  <a:lnTo>
                    <a:pt x="0" y="2230833"/>
                  </a:lnTo>
                  <a:close/>
                </a:path>
              </a:pathLst>
            </a:custGeom>
            <a:solidFill>
              <a:srgbClr val="FFFFFF"/>
            </a:solidFill>
          </p:spPr>
        </p:sp>
      </p:grpSp>
      <p:grpSp>
        <p:nvGrpSpPr>
          <p:cNvPr id="5" name="Group 5"/>
          <p:cNvGrpSpPr/>
          <p:nvPr/>
        </p:nvGrpSpPr>
        <p:grpSpPr>
          <a:xfrm>
            <a:off x="1028700" y="1968495"/>
            <a:ext cx="16230600" cy="5283802"/>
            <a:chOff x="0" y="0"/>
            <a:chExt cx="9068184" cy="2952109"/>
          </a:xfrm>
        </p:grpSpPr>
        <p:sp>
          <p:nvSpPr>
            <p:cNvPr id="6" name="Freeform 6"/>
            <p:cNvSpPr/>
            <p:nvPr/>
          </p:nvSpPr>
          <p:spPr>
            <a:xfrm>
              <a:off x="0" y="0"/>
              <a:ext cx="9068184" cy="2952109"/>
            </a:xfrm>
            <a:custGeom>
              <a:avLst/>
              <a:gdLst/>
              <a:ahLst/>
              <a:cxnLst/>
              <a:rect l="l" t="t" r="r" b="b"/>
              <a:pathLst>
                <a:path w="9068184" h="2952109">
                  <a:moveTo>
                    <a:pt x="0" y="0"/>
                  </a:moveTo>
                  <a:lnTo>
                    <a:pt x="9068184" y="0"/>
                  </a:lnTo>
                  <a:lnTo>
                    <a:pt x="9068184" y="2952109"/>
                  </a:lnTo>
                  <a:lnTo>
                    <a:pt x="0" y="2952109"/>
                  </a:lnTo>
                  <a:close/>
                </a:path>
              </a:pathLst>
            </a:custGeom>
            <a:solidFill>
              <a:srgbClr val="044A3A"/>
            </a:solidFill>
          </p:spPr>
        </p:sp>
      </p:grpSp>
      <p:grpSp>
        <p:nvGrpSpPr>
          <p:cNvPr id="7" name="Group 7"/>
          <p:cNvGrpSpPr/>
          <p:nvPr/>
        </p:nvGrpSpPr>
        <p:grpSpPr>
          <a:xfrm rot="-10800000">
            <a:off x="15307756" y="7352891"/>
            <a:ext cx="2844696" cy="2844696"/>
            <a:chOff x="0" y="0"/>
            <a:chExt cx="3792928" cy="3792928"/>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700000">
              <a:off x="854829" y="256094"/>
              <a:ext cx="2083270" cy="3280740"/>
            </a:xfrm>
            <a:prstGeom prst="rect">
              <a:avLst/>
            </a:prstGeom>
          </p:spPr>
        </p:pic>
        <p:grpSp>
          <p:nvGrpSpPr>
            <p:cNvPr id="9" name="Group 9"/>
            <p:cNvGrpSpPr/>
            <p:nvPr/>
          </p:nvGrpSpPr>
          <p:grpSpPr>
            <a:xfrm rot="2672733">
              <a:off x="1023955" y="2084023"/>
              <a:ext cx="2603618" cy="464552"/>
              <a:chOff x="0" y="0"/>
              <a:chExt cx="2731296" cy="487333"/>
            </a:xfrm>
          </p:grpSpPr>
          <p:sp>
            <p:nvSpPr>
              <p:cNvPr id="10" name="Freeform 10"/>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FFFFFF"/>
              </a:solidFill>
            </p:spPr>
          </p:sp>
        </p:grpSp>
      </p:grpSp>
      <p:sp>
        <p:nvSpPr>
          <p:cNvPr id="11" name="TextBox 11"/>
          <p:cNvSpPr txBox="1"/>
          <p:nvPr/>
        </p:nvSpPr>
        <p:spPr>
          <a:xfrm>
            <a:off x="6633442" y="8056338"/>
            <a:ext cx="8007482" cy="1308831"/>
          </a:xfrm>
          <a:prstGeom prst="rect">
            <a:avLst/>
          </a:prstGeom>
        </p:spPr>
        <p:txBody>
          <a:bodyPr lIns="0" tIns="0" rIns="0" bIns="0" rtlCol="0" anchor="t">
            <a:spAutoFit/>
          </a:bodyPr>
          <a:lstStyle/>
          <a:p>
            <a:pPr marL="0" lvl="0" indent="0" algn="l">
              <a:lnSpc>
                <a:spcPts val="3476"/>
              </a:lnSpc>
              <a:spcBef>
                <a:spcPct val="0"/>
              </a:spcBef>
            </a:pPr>
            <a:r>
              <a:rPr lang="en-US" sz="2482" dirty="0" err="1">
                <a:solidFill>
                  <a:srgbClr val="044A3A"/>
                </a:solidFill>
                <a:latin typeface="Muli Regular"/>
              </a:rPr>
              <a:t>Topluma</a:t>
            </a:r>
            <a:r>
              <a:rPr lang="en-US" sz="2482" dirty="0">
                <a:solidFill>
                  <a:srgbClr val="044A3A"/>
                </a:solidFill>
                <a:latin typeface="Muli Regular"/>
              </a:rPr>
              <a:t> </a:t>
            </a:r>
            <a:r>
              <a:rPr lang="en-US" sz="2482" dirty="0" err="1">
                <a:solidFill>
                  <a:srgbClr val="044A3A"/>
                </a:solidFill>
                <a:latin typeface="Muli Regular"/>
              </a:rPr>
              <a:t>bakıldığında</a:t>
            </a:r>
            <a:r>
              <a:rPr lang="en-US" sz="2482" dirty="0">
                <a:solidFill>
                  <a:srgbClr val="044A3A"/>
                </a:solidFill>
                <a:latin typeface="Muli Regular"/>
              </a:rPr>
              <a:t> </a:t>
            </a:r>
            <a:r>
              <a:rPr lang="en-US" sz="2482" dirty="0" err="1">
                <a:solidFill>
                  <a:srgbClr val="044A3A"/>
                </a:solidFill>
                <a:latin typeface="Muli Regular"/>
              </a:rPr>
              <a:t>intihara</a:t>
            </a:r>
            <a:r>
              <a:rPr lang="en-US" sz="2482" dirty="0">
                <a:solidFill>
                  <a:srgbClr val="044A3A"/>
                </a:solidFill>
                <a:latin typeface="Muli Regular"/>
              </a:rPr>
              <a:t> ilişkin olarak </a:t>
            </a:r>
            <a:r>
              <a:rPr lang="en-US" sz="2482" dirty="0" err="1">
                <a:solidFill>
                  <a:srgbClr val="044A3A"/>
                </a:solidFill>
                <a:latin typeface="Muli Regular"/>
              </a:rPr>
              <a:t>aslında</a:t>
            </a:r>
            <a:r>
              <a:rPr lang="en-US" sz="2482" dirty="0">
                <a:solidFill>
                  <a:srgbClr val="044A3A"/>
                </a:solidFill>
                <a:latin typeface="Muli Regular"/>
              </a:rPr>
              <a:t> gerçeği </a:t>
            </a:r>
            <a:r>
              <a:rPr lang="en-US" sz="2482" dirty="0" err="1">
                <a:solidFill>
                  <a:srgbClr val="044A3A"/>
                </a:solidFill>
                <a:latin typeface="Muli Regular"/>
              </a:rPr>
              <a:t>yansıtmayan</a:t>
            </a:r>
            <a:r>
              <a:rPr lang="en-US" sz="2482" dirty="0">
                <a:solidFill>
                  <a:srgbClr val="044A3A"/>
                </a:solidFill>
                <a:latin typeface="Muli Regular"/>
              </a:rPr>
              <a:t> </a:t>
            </a:r>
            <a:r>
              <a:rPr lang="en-US" sz="2482" dirty="0" err="1">
                <a:solidFill>
                  <a:srgbClr val="044A3A"/>
                </a:solidFill>
                <a:latin typeface="Muli Regular"/>
              </a:rPr>
              <a:t>birtakım</a:t>
            </a:r>
            <a:r>
              <a:rPr lang="en-US" sz="2482" dirty="0">
                <a:solidFill>
                  <a:srgbClr val="044A3A"/>
                </a:solidFill>
                <a:latin typeface="Muli Regular"/>
              </a:rPr>
              <a:t> </a:t>
            </a:r>
            <a:r>
              <a:rPr lang="en-US" sz="2482" dirty="0" err="1">
                <a:solidFill>
                  <a:srgbClr val="044A3A"/>
                </a:solidFill>
                <a:latin typeface="Muli Regular"/>
              </a:rPr>
              <a:t>mitlerin</a:t>
            </a:r>
            <a:r>
              <a:rPr lang="en-US" sz="2482" dirty="0">
                <a:solidFill>
                  <a:srgbClr val="044A3A"/>
                </a:solidFill>
                <a:latin typeface="Muli Regular"/>
              </a:rPr>
              <a:t> var olduğu </a:t>
            </a:r>
            <a:r>
              <a:rPr lang="en-US" sz="2482" dirty="0" err="1">
                <a:solidFill>
                  <a:srgbClr val="044A3A"/>
                </a:solidFill>
                <a:latin typeface="Muli Regular"/>
              </a:rPr>
              <a:t>görülmektedir</a:t>
            </a:r>
            <a:r>
              <a:rPr lang="en-US" sz="2482" dirty="0">
                <a:solidFill>
                  <a:srgbClr val="044A3A"/>
                </a:solidFill>
                <a:latin typeface="Muli Regular"/>
              </a:rPr>
              <a:t>.</a:t>
            </a:r>
          </a:p>
        </p:txBody>
      </p:sp>
      <p:sp>
        <p:nvSpPr>
          <p:cNvPr id="12" name="TextBox 12"/>
          <p:cNvSpPr txBox="1"/>
          <p:nvPr/>
        </p:nvSpPr>
        <p:spPr>
          <a:xfrm>
            <a:off x="2191757" y="2940857"/>
            <a:ext cx="9527434" cy="2378791"/>
          </a:xfrm>
          <a:prstGeom prst="rect">
            <a:avLst/>
          </a:prstGeom>
        </p:spPr>
        <p:txBody>
          <a:bodyPr lIns="0" tIns="0" rIns="0" bIns="0" rtlCol="0" anchor="t">
            <a:spAutoFit/>
          </a:bodyPr>
          <a:lstStyle/>
          <a:p>
            <a:pPr marL="0" lvl="0" indent="0" algn="ctr">
              <a:lnSpc>
                <a:spcPts val="9519"/>
              </a:lnSpc>
              <a:spcBef>
                <a:spcPct val="0"/>
              </a:spcBef>
            </a:pPr>
            <a:r>
              <a:rPr lang="en-US" sz="6799" dirty="0">
                <a:solidFill>
                  <a:srgbClr val="FFFFFF"/>
                </a:solidFill>
                <a:latin typeface="Quando"/>
              </a:rPr>
              <a:t>İntihar İle </a:t>
            </a:r>
            <a:r>
              <a:rPr lang="en-US" sz="6799" dirty="0" err="1">
                <a:solidFill>
                  <a:srgbClr val="FFFFFF"/>
                </a:solidFill>
                <a:latin typeface="Quando"/>
              </a:rPr>
              <a:t>İlişkili</a:t>
            </a:r>
            <a:r>
              <a:rPr lang="en-US" sz="6799" dirty="0">
                <a:solidFill>
                  <a:srgbClr val="FFFFFF"/>
                </a:solidFill>
                <a:latin typeface="Quando"/>
              </a:rPr>
              <a:t> </a:t>
            </a:r>
            <a:r>
              <a:rPr lang="en-US" sz="6799" dirty="0" err="1">
                <a:solidFill>
                  <a:srgbClr val="FFFFFF"/>
                </a:solidFill>
                <a:latin typeface="Quando"/>
              </a:rPr>
              <a:t>Mitler</a:t>
            </a:r>
            <a:endParaRPr lang="en-US" sz="6799" dirty="0">
              <a:solidFill>
                <a:srgbClr val="FFFFFF"/>
              </a:solidFill>
              <a:latin typeface="Quand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89" t="944" b="944"/>
          <a:stretch>
            <a:fillRect/>
          </a:stretch>
        </p:blipFill>
        <p:spPr>
          <a:xfrm>
            <a:off x="0" y="0"/>
            <a:ext cx="18288000" cy="10287000"/>
          </a:xfrm>
          <a:prstGeom prst="rect">
            <a:avLst/>
          </a:prstGeom>
        </p:spPr>
      </p:pic>
      <p:grpSp>
        <p:nvGrpSpPr>
          <p:cNvPr id="3" name="Group 3"/>
          <p:cNvGrpSpPr/>
          <p:nvPr/>
        </p:nvGrpSpPr>
        <p:grpSpPr>
          <a:xfrm>
            <a:off x="1028700" y="185223"/>
            <a:ext cx="7508541" cy="2743200"/>
            <a:chOff x="0" y="0"/>
            <a:chExt cx="3367340" cy="1230237"/>
          </a:xfrm>
        </p:grpSpPr>
        <p:sp>
          <p:nvSpPr>
            <p:cNvPr id="4" name="Freeform 4"/>
            <p:cNvSpPr/>
            <p:nvPr/>
          </p:nvSpPr>
          <p:spPr>
            <a:xfrm>
              <a:off x="0" y="0"/>
              <a:ext cx="3367340" cy="1230237"/>
            </a:xfrm>
            <a:custGeom>
              <a:avLst/>
              <a:gdLst/>
              <a:ahLst/>
              <a:cxnLst/>
              <a:rect l="l" t="t" r="r" b="b"/>
              <a:pathLst>
                <a:path w="3367340" h="1230237">
                  <a:moveTo>
                    <a:pt x="0" y="0"/>
                  </a:moveTo>
                  <a:lnTo>
                    <a:pt x="3367340" y="0"/>
                  </a:lnTo>
                  <a:lnTo>
                    <a:pt x="3367340" y="1230237"/>
                  </a:lnTo>
                  <a:lnTo>
                    <a:pt x="0" y="1230237"/>
                  </a:lnTo>
                  <a:close/>
                </a:path>
              </a:pathLst>
            </a:custGeom>
            <a:solidFill>
              <a:srgbClr val="FFFFFF"/>
            </a:solidFill>
          </p:spPr>
        </p:sp>
      </p:grpSp>
      <p:grpSp>
        <p:nvGrpSpPr>
          <p:cNvPr id="5" name="Group 5"/>
          <p:cNvGrpSpPr/>
          <p:nvPr/>
        </p:nvGrpSpPr>
        <p:grpSpPr>
          <a:xfrm>
            <a:off x="1028700" y="3375035"/>
            <a:ext cx="7508541" cy="3658648"/>
            <a:chOff x="0" y="0"/>
            <a:chExt cx="3367340" cy="1640787"/>
          </a:xfrm>
        </p:grpSpPr>
        <p:sp>
          <p:nvSpPr>
            <p:cNvPr id="6" name="Freeform 6"/>
            <p:cNvSpPr/>
            <p:nvPr/>
          </p:nvSpPr>
          <p:spPr>
            <a:xfrm>
              <a:off x="0" y="0"/>
              <a:ext cx="3367340" cy="1640786"/>
            </a:xfrm>
            <a:custGeom>
              <a:avLst/>
              <a:gdLst/>
              <a:ahLst/>
              <a:cxnLst/>
              <a:rect l="l" t="t" r="r" b="b"/>
              <a:pathLst>
                <a:path w="3367340" h="1640786">
                  <a:moveTo>
                    <a:pt x="0" y="0"/>
                  </a:moveTo>
                  <a:lnTo>
                    <a:pt x="3367340" y="0"/>
                  </a:lnTo>
                  <a:lnTo>
                    <a:pt x="3367340" y="1640786"/>
                  </a:lnTo>
                  <a:lnTo>
                    <a:pt x="0" y="1640786"/>
                  </a:lnTo>
                  <a:close/>
                </a:path>
              </a:pathLst>
            </a:custGeom>
            <a:solidFill>
              <a:srgbClr val="79D1C3"/>
            </a:solidFill>
          </p:spPr>
        </p:sp>
      </p:grpSp>
      <p:grpSp>
        <p:nvGrpSpPr>
          <p:cNvPr id="7" name="Group 7"/>
          <p:cNvGrpSpPr/>
          <p:nvPr/>
        </p:nvGrpSpPr>
        <p:grpSpPr>
          <a:xfrm>
            <a:off x="1028700" y="7216179"/>
            <a:ext cx="7508541" cy="3070821"/>
            <a:chOff x="0" y="0"/>
            <a:chExt cx="3259652" cy="1333123"/>
          </a:xfrm>
        </p:grpSpPr>
        <p:sp>
          <p:nvSpPr>
            <p:cNvPr id="8" name="Freeform 8"/>
            <p:cNvSpPr/>
            <p:nvPr/>
          </p:nvSpPr>
          <p:spPr>
            <a:xfrm>
              <a:off x="0" y="0"/>
              <a:ext cx="3259652" cy="1333123"/>
            </a:xfrm>
            <a:custGeom>
              <a:avLst/>
              <a:gdLst/>
              <a:ahLst/>
              <a:cxnLst/>
              <a:rect l="l" t="t" r="r" b="b"/>
              <a:pathLst>
                <a:path w="3259652" h="1333123">
                  <a:moveTo>
                    <a:pt x="0" y="0"/>
                  </a:moveTo>
                  <a:lnTo>
                    <a:pt x="3259652" y="0"/>
                  </a:lnTo>
                  <a:lnTo>
                    <a:pt x="3259652" y="1333123"/>
                  </a:lnTo>
                  <a:lnTo>
                    <a:pt x="0" y="1333123"/>
                  </a:lnTo>
                  <a:close/>
                </a:path>
              </a:pathLst>
            </a:custGeom>
            <a:solidFill>
              <a:srgbClr val="044A3A"/>
            </a:solidFill>
          </p:spPr>
        </p:sp>
      </p:grpSp>
      <p:grpSp>
        <p:nvGrpSpPr>
          <p:cNvPr id="9" name="Group 9"/>
          <p:cNvGrpSpPr/>
          <p:nvPr/>
        </p:nvGrpSpPr>
        <p:grpSpPr>
          <a:xfrm>
            <a:off x="1485385" y="310804"/>
            <a:ext cx="6119344" cy="2617619"/>
            <a:chOff x="0" y="0"/>
            <a:chExt cx="8159125" cy="3490158"/>
          </a:xfrm>
        </p:grpSpPr>
        <p:sp>
          <p:nvSpPr>
            <p:cNvPr id="10" name="TextBox 10"/>
            <p:cNvSpPr txBox="1"/>
            <p:nvPr/>
          </p:nvSpPr>
          <p:spPr>
            <a:xfrm>
              <a:off x="0" y="1467063"/>
              <a:ext cx="8159125" cy="2023096"/>
            </a:xfrm>
            <a:prstGeom prst="rect">
              <a:avLst/>
            </a:prstGeom>
          </p:spPr>
          <p:txBody>
            <a:bodyPr lIns="0" tIns="0" rIns="0" bIns="0" rtlCol="0" anchor="t">
              <a:spAutoFit/>
            </a:bodyPr>
            <a:lstStyle/>
            <a:p>
              <a:pPr>
                <a:lnSpc>
                  <a:spcPts val="2424"/>
                </a:lnSpc>
                <a:spcBef>
                  <a:spcPct val="0"/>
                </a:spcBef>
              </a:pPr>
              <a:r>
                <a:rPr lang="en-US" sz="1732">
                  <a:solidFill>
                    <a:srgbClr val="000000"/>
                  </a:solidFill>
                  <a:latin typeface="Muli Regular"/>
                </a:rPr>
                <a:t>Yüksek intihar riski genellikle kısa dönemli ve özel durumlarla ilgilidir. İntiharla ilişkili düşüncelerin geri gelebilmesine rağmen bu düşünceler kalıcı değildir ve önceden intihar düşüncesine ve teşebbüsüne sahip kişiler uzun bir hayat yaşayabilirler.</a:t>
              </a:r>
            </a:p>
          </p:txBody>
        </p:sp>
        <p:sp>
          <p:nvSpPr>
            <p:cNvPr id="11" name="TextBox 11"/>
            <p:cNvSpPr txBox="1"/>
            <p:nvPr/>
          </p:nvSpPr>
          <p:spPr>
            <a:xfrm>
              <a:off x="0" y="-28575"/>
              <a:ext cx="8159125" cy="1311713"/>
            </a:xfrm>
            <a:prstGeom prst="rect">
              <a:avLst/>
            </a:prstGeom>
          </p:spPr>
          <p:txBody>
            <a:bodyPr lIns="0" tIns="0" rIns="0" bIns="0" rtlCol="0" anchor="t">
              <a:spAutoFit/>
            </a:bodyPr>
            <a:lstStyle/>
            <a:p>
              <a:pPr>
                <a:lnSpc>
                  <a:spcPts val="3940"/>
                </a:lnSpc>
              </a:pPr>
              <a:r>
                <a:rPr lang="en-US" sz="3031" dirty="0" err="1">
                  <a:solidFill>
                    <a:srgbClr val="044A3A"/>
                  </a:solidFill>
                  <a:latin typeface="Quando"/>
                </a:rPr>
                <a:t>Birisi</a:t>
              </a:r>
              <a:r>
                <a:rPr lang="en-US" sz="3031" dirty="0">
                  <a:solidFill>
                    <a:srgbClr val="044A3A"/>
                  </a:solidFill>
                  <a:latin typeface="Quando"/>
                </a:rPr>
                <a:t> </a:t>
              </a:r>
              <a:r>
                <a:rPr lang="en-US" sz="3031" dirty="0" err="1">
                  <a:solidFill>
                    <a:srgbClr val="044A3A"/>
                  </a:solidFill>
                  <a:latin typeface="Quando"/>
                </a:rPr>
                <a:t>intihara</a:t>
              </a:r>
              <a:r>
                <a:rPr lang="en-US" sz="3031" dirty="0">
                  <a:solidFill>
                    <a:srgbClr val="044A3A"/>
                  </a:solidFill>
                  <a:latin typeface="Quando"/>
                </a:rPr>
                <a:t> </a:t>
              </a:r>
              <a:r>
                <a:rPr lang="en-US" sz="3031" dirty="0" err="1">
                  <a:solidFill>
                    <a:srgbClr val="044A3A"/>
                  </a:solidFill>
                  <a:latin typeface="Quando"/>
                </a:rPr>
                <a:t>meyilliyse</a:t>
              </a:r>
              <a:r>
                <a:rPr lang="en-US" sz="3031" dirty="0">
                  <a:solidFill>
                    <a:srgbClr val="044A3A"/>
                  </a:solidFill>
                  <a:latin typeface="Quando"/>
                </a:rPr>
                <a:t> </a:t>
              </a:r>
              <a:r>
                <a:rPr lang="en-US" sz="3031" dirty="0" err="1">
                  <a:solidFill>
                    <a:srgbClr val="044A3A"/>
                  </a:solidFill>
                  <a:latin typeface="Quando"/>
                </a:rPr>
                <a:t>daima</a:t>
              </a:r>
              <a:r>
                <a:rPr lang="en-US" sz="3031" dirty="0">
                  <a:solidFill>
                    <a:srgbClr val="044A3A"/>
                  </a:solidFill>
                  <a:latin typeface="Quando"/>
                </a:rPr>
                <a:t> </a:t>
              </a:r>
              <a:r>
                <a:rPr lang="en-US" sz="3031" dirty="0" err="1">
                  <a:solidFill>
                    <a:srgbClr val="044A3A"/>
                  </a:solidFill>
                  <a:latin typeface="Quando"/>
                </a:rPr>
                <a:t>intihara</a:t>
              </a:r>
              <a:r>
                <a:rPr lang="en-US" sz="3031" dirty="0">
                  <a:solidFill>
                    <a:srgbClr val="044A3A"/>
                  </a:solidFill>
                  <a:latin typeface="Quando"/>
                </a:rPr>
                <a:t> </a:t>
              </a:r>
              <a:r>
                <a:rPr lang="en-US" sz="3031" dirty="0" err="1">
                  <a:solidFill>
                    <a:srgbClr val="044A3A"/>
                  </a:solidFill>
                  <a:latin typeface="Quando"/>
                </a:rPr>
                <a:t>eğilimli</a:t>
              </a:r>
              <a:r>
                <a:rPr lang="en-US" sz="3031" dirty="0">
                  <a:solidFill>
                    <a:srgbClr val="044A3A"/>
                  </a:solidFill>
                  <a:latin typeface="Quando"/>
                </a:rPr>
                <a:t> olur. </a:t>
              </a:r>
            </a:p>
          </p:txBody>
        </p:sp>
      </p:grpSp>
      <p:grpSp>
        <p:nvGrpSpPr>
          <p:cNvPr id="12" name="Group 12"/>
          <p:cNvGrpSpPr/>
          <p:nvPr/>
        </p:nvGrpSpPr>
        <p:grpSpPr>
          <a:xfrm>
            <a:off x="1267817" y="7285710"/>
            <a:ext cx="6336912" cy="2673670"/>
            <a:chOff x="0" y="0"/>
            <a:chExt cx="8449216" cy="3564893"/>
          </a:xfrm>
        </p:grpSpPr>
        <p:sp>
          <p:nvSpPr>
            <p:cNvPr id="13" name="TextBox 13"/>
            <p:cNvSpPr txBox="1"/>
            <p:nvPr/>
          </p:nvSpPr>
          <p:spPr>
            <a:xfrm>
              <a:off x="0" y="1389972"/>
              <a:ext cx="8449216" cy="2174921"/>
            </a:xfrm>
            <a:prstGeom prst="rect">
              <a:avLst/>
            </a:prstGeom>
          </p:spPr>
          <p:txBody>
            <a:bodyPr lIns="0" tIns="0" rIns="0" bIns="0" rtlCol="0" anchor="t">
              <a:spAutoFit/>
            </a:bodyPr>
            <a:lstStyle/>
            <a:p>
              <a:pPr>
                <a:lnSpc>
                  <a:spcPts val="2598"/>
                </a:lnSpc>
                <a:spcBef>
                  <a:spcPct val="0"/>
                </a:spcBef>
              </a:pPr>
              <a:r>
                <a:rPr lang="en-US" sz="1856" dirty="0">
                  <a:solidFill>
                    <a:srgbClr val="FFFFFF"/>
                  </a:solidFill>
                  <a:latin typeface="Muli Regular"/>
                </a:rPr>
                <a:t>Bu </a:t>
              </a:r>
              <a:r>
                <a:rPr lang="en-US" sz="1856" dirty="0" err="1">
                  <a:solidFill>
                    <a:srgbClr val="FFFFFF"/>
                  </a:solidFill>
                  <a:latin typeface="Muli Regular"/>
                </a:rPr>
                <a:t>durumun</a:t>
              </a:r>
              <a:r>
                <a:rPr lang="en-US" sz="1856" dirty="0">
                  <a:solidFill>
                    <a:srgbClr val="FFFFFF"/>
                  </a:solidFill>
                  <a:latin typeface="Muli Regular"/>
                </a:rPr>
                <a:t> </a:t>
              </a:r>
              <a:r>
                <a:rPr lang="en-US" sz="1856" dirty="0" err="1">
                  <a:solidFill>
                    <a:srgbClr val="FFFFFF"/>
                  </a:solidFill>
                  <a:latin typeface="Muli Regular"/>
                </a:rPr>
                <a:t>aksine</a:t>
              </a:r>
              <a:r>
                <a:rPr lang="en-US" sz="1856" dirty="0">
                  <a:solidFill>
                    <a:srgbClr val="FFFFFF"/>
                  </a:solidFill>
                  <a:latin typeface="Muli Regular"/>
                </a:rPr>
                <a:t> </a:t>
              </a:r>
              <a:r>
                <a:rPr lang="en-US" sz="1856" dirty="0" err="1">
                  <a:solidFill>
                    <a:srgbClr val="FFFFFF"/>
                  </a:solidFill>
                  <a:latin typeface="Muli Regular"/>
                </a:rPr>
                <a:t>intihar</a:t>
              </a:r>
              <a:r>
                <a:rPr lang="en-US" sz="1856" dirty="0">
                  <a:solidFill>
                    <a:srgbClr val="FFFFFF"/>
                  </a:solidFill>
                  <a:latin typeface="Muli Regular"/>
                </a:rPr>
                <a:t> eden </a:t>
              </a:r>
              <a:r>
                <a:rPr lang="en-US" sz="1856" dirty="0" err="1">
                  <a:solidFill>
                    <a:srgbClr val="FFFFFF"/>
                  </a:solidFill>
                  <a:latin typeface="Muli Regular"/>
                </a:rPr>
                <a:t>insanlar</a:t>
              </a:r>
              <a:r>
                <a:rPr lang="en-US" sz="1856" dirty="0">
                  <a:solidFill>
                    <a:srgbClr val="FFFFFF"/>
                  </a:solidFill>
                  <a:latin typeface="Muli Regular"/>
                </a:rPr>
                <a:t> </a:t>
              </a:r>
              <a:r>
                <a:rPr lang="en-US" sz="1856" dirty="0" err="1">
                  <a:solidFill>
                    <a:srgbClr val="FFFFFF"/>
                  </a:solidFill>
                  <a:latin typeface="Muli Regular"/>
                </a:rPr>
                <a:t>genellikle</a:t>
              </a:r>
              <a:r>
                <a:rPr lang="en-US" sz="1856" dirty="0">
                  <a:solidFill>
                    <a:srgbClr val="FFFFFF"/>
                  </a:solidFill>
                  <a:latin typeface="Muli Regular"/>
                </a:rPr>
                <a:t> yaşam ve </a:t>
              </a:r>
              <a:r>
                <a:rPr lang="en-US" sz="1856" dirty="0" err="1">
                  <a:solidFill>
                    <a:srgbClr val="FFFFFF"/>
                  </a:solidFill>
                  <a:latin typeface="Muli Regular"/>
                </a:rPr>
                <a:t>ölümle</a:t>
              </a:r>
              <a:r>
                <a:rPr lang="en-US" sz="1856" dirty="0">
                  <a:solidFill>
                    <a:srgbClr val="FFFFFF"/>
                  </a:solidFill>
                  <a:latin typeface="Muli Regular"/>
                </a:rPr>
                <a:t> ilgili olarak </a:t>
              </a:r>
              <a:r>
                <a:rPr lang="en-US" sz="1856" dirty="0" err="1">
                  <a:solidFill>
                    <a:srgbClr val="FFFFFF"/>
                  </a:solidFill>
                  <a:latin typeface="Muli Regular"/>
                </a:rPr>
                <a:t>ikircikli</a:t>
              </a:r>
              <a:r>
                <a:rPr lang="en-US" sz="1856" dirty="0">
                  <a:solidFill>
                    <a:srgbClr val="FFFFFF"/>
                  </a:solidFill>
                  <a:latin typeface="Muli Regular"/>
                </a:rPr>
                <a:t> </a:t>
              </a:r>
              <a:r>
                <a:rPr lang="en-US" sz="1856" dirty="0" err="1">
                  <a:solidFill>
                    <a:srgbClr val="FFFFFF"/>
                  </a:solidFill>
                  <a:latin typeface="Muli Regular"/>
                </a:rPr>
                <a:t>duygulara</a:t>
              </a:r>
              <a:r>
                <a:rPr lang="en-US" sz="1856" dirty="0">
                  <a:solidFill>
                    <a:srgbClr val="FFFFFF"/>
                  </a:solidFill>
                  <a:latin typeface="Muli Regular"/>
                </a:rPr>
                <a:t> </a:t>
              </a:r>
              <a:r>
                <a:rPr lang="en-US" sz="1856" dirty="0" err="1">
                  <a:solidFill>
                    <a:srgbClr val="FFFFFF"/>
                  </a:solidFill>
                  <a:latin typeface="Muli Regular"/>
                </a:rPr>
                <a:t>sahiptirler</a:t>
              </a:r>
              <a:r>
                <a:rPr lang="en-US" sz="1856" dirty="0">
                  <a:solidFill>
                    <a:srgbClr val="FFFFFF"/>
                  </a:solidFill>
                  <a:latin typeface="Muli Regular"/>
                </a:rPr>
                <a:t>. </a:t>
              </a:r>
              <a:r>
                <a:rPr lang="en-US" sz="1856" dirty="0" err="1">
                  <a:solidFill>
                    <a:srgbClr val="FFFFFF"/>
                  </a:solidFill>
                  <a:latin typeface="Muli Regular"/>
                </a:rPr>
                <a:t>Zamanında</a:t>
              </a:r>
              <a:r>
                <a:rPr lang="en-US" sz="1856" dirty="0">
                  <a:solidFill>
                    <a:srgbClr val="FFFFFF"/>
                  </a:solidFill>
                  <a:latin typeface="Muli Regular"/>
                </a:rPr>
                <a:t> verilen duygusal destek intiharı </a:t>
              </a:r>
              <a:r>
                <a:rPr lang="en-US" sz="1856" dirty="0" err="1">
                  <a:solidFill>
                    <a:srgbClr val="FFFFFF"/>
                  </a:solidFill>
                  <a:latin typeface="Muli Regular"/>
                </a:rPr>
                <a:t>engelleyebilir</a:t>
              </a:r>
              <a:r>
                <a:rPr lang="en-US" sz="1856" dirty="0">
                  <a:solidFill>
                    <a:srgbClr val="FFFFFF"/>
                  </a:solidFill>
                  <a:latin typeface="Muli Regular"/>
                </a:rPr>
                <a:t>. Ayrıca </a:t>
              </a:r>
              <a:r>
                <a:rPr lang="en-US" sz="1856" dirty="0" err="1">
                  <a:solidFill>
                    <a:srgbClr val="FFFFFF"/>
                  </a:solidFill>
                  <a:latin typeface="Muli Regular"/>
                </a:rPr>
                <a:t>intihar</a:t>
              </a:r>
              <a:r>
                <a:rPr lang="en-US" sz="1856" dirty="0">
                  <a:solidFill>
                    <a:srgbClr val="FFFFFF"/>
                  </a:solidFill>
                  <a:latin typeface="Muli Regular"/>
                </a:rPr>
                <a:t> bir </a:t>
              </a:r>
              <a:r>
                <a:rPr lang="en-US" sz="1856" dirty="0" err="1">
                  <a:solidFill>
                    <a:srgbClr val="FFFFFF"/>
                  </a:solidFill>
                  <a:latin typeface="Muli Regular"/>
                </a:rPr>
                <a:t>sürecin</a:t>
              </a:r>
              <a:r>
                <a:rPr lang="en-US" sz="1856" dirty="0">
                  <a:solidFill>
                    <a:srgbClr val="FFFFFF"/>
                  </a:solidFill>
                  <a:latin typeface="Muli Regular"/>
                </a:rPr>
                <a:t> </a:t>
              </a:r>
              <a:r>
                <a:rPr lang="en-US" sz="1856" dirty="0" err="1">
                  <a:solidFill>
                    <a:srgbClr val="FFFFFF"/>
                  </a:solidFill>
                  <a:latin typeface="Muli Regular"/>
                </a:rPr>
                <a:t>sonucudur</a:t>
              </a:r>
              <a:r>
                <a:rPr lang="en-US" sz="1856" dirty="0">
                  <a:solidFill>
                    <a:srgbClr val="FFFFFF"/>
                  </a:solidFill>
                  <a:latin typeface="Muli Regular"/>
                </a:rPr>
                <a:t>. Bu </a:t>
              </a:r>
              <a:r>
                <a:rPr lang="en-US" sz="1856" dirty="0" err="1">
                  <a:solidFill>
                    <a:srgbClr val="FFFFFF"/>
                  </a:solidFill>
                  <a:latin typeface="Muli Regular"/>
                </a:rPr>
                <a:t>süreçler</a:t>
              </a:r>
              <a:r>
                <a:rPr lang="en-US" sz="1856" dirty="0">
                  <a:solidFill>
                    <a:srgbClr val="FFFFFF"/>
                  </a:solidFill>
                  <a:latin typeface="Muli Regular"/>
                </a:rPr>
                <a:t> ortaya </a:t>
              </a:r>
              <a:r>
                <a:rPr lang="en-US" sz="1856" dirty="0" err="1">
                  <a:solidFill>
                    <a:srgbClr val="FFFFFF"/>
                  </a:solidFill>
                  <a:latin typeface="Muli Regular"/>
                </a:rPr>
                <a:t>çıkmazsa</a:t>
              </a:r>
              <a:r>
                <a:rPr lang="en-US" sz="1856" dirty="0">
                  <a:solidFill>
                    <a:srgbClr val="FFFFFF"/>
                  </a:solidFill>
                  <a:latin typeface="Muli Regular"/>
                </a:rPr>
                <a:t> </a:t>
              </a:r>
              <a:r>
                <a:rPr lang="en-US" sz="1856" dirty="0" err="1">
                  <a:solidFill>
                    <a:srgbClr val="FFFFFF"/>
                  </a:solidFill>
                  <a:latin typeface="Muli Regular"/>
                </a:rPr>
                <a:t>intihar</a:t>
              </a:r>
              <a:r>
                <a:rPr lang="en-US" sz="1856" dirty="0">
                  <a:solidFill>
                    <a:srgbClr val="FFFFFF"/>
                  </a:solidFill>
                  <a:latin typeface="Muli Regular"/>
                </a:rPr>
                <a:t> </a:t>
              </a:r>
              <a:r>
                <a:rPr lang="en-US" sz="1856" dirty="0" err="1">
                  <a:solidFill>
                    <a:srgbClr val="FFFFFF"/>
                  </a:solidFill>
                  <a:latin typeface="Muli Regular"/>
                </a:rPr>
                <a:t>davranışı</a:t>
              </a:r>
              <a:r>
                <a:rPr lang="en-US" sz="1856" dirty="0">
                  <a:solidFill>
                    <a:srgbClr val="FFFFFF"/>
                  </a:solidFill>
                  <a:latin typeface="Muli Regular"/>
                </a:rPr>
                <a:t> </a:t>
              </a:r>
              <a:r>
                <a:rPr lang="en-US" sz="1856" dirty="0" err="1">
                  <a:solidFill>
                    <a:srgbClr val="FFFFFF"/>
                  </a:solidFill>
                  <a:latin typeface="Muli Regular"/>
                </a:rPr>
                <a:t>görülmeyebilir</a:t>
              </a:r>
              <a:endParaRPr lang="en-US" sz="1856" dirty="0">
                <a:solidFill>
                  <a:srgbClr val="FFFFFF"/>
                </a:solidFill>
                <a:latin typeface="Muli Regular"/>
              </a:endParaRPr>
            </a:p>
          </p:txBody>
        </p:sp>
        <p:sp>
          <p:nvSpPr>
            <p:cNvPr id="14" name="TextBox 14"/>
            <p:cNvSpPr txBox="1"/>
            <p:nvPr/>
          </p:nvSpPr>
          <p:spPr>
            <a:xfrm>
              <a:off x="0" y="-38100"/>
              <a:ext cx="8449216" cy="1275271"/>
            </a:xfrm>
            <a:prstGeom prst="rect">
              <a:avLst/>
            </a:prstGeom>
          </p:spPr>
          <p:txBody>
            <a:bodyPr lIns="0" tIns="0" rIns="0" bIns="0" rtlCol="0" anchor="t">
              <a:spAutoFit/>
            </a:bodyPr>
            <a:lstStyle/>
            <a:p>
              <a:pPr>
                <a:lnSpc>
                  <a:spcPts val="3800"/>
                </a:lnSpc>
              </a:pPr>
              <a:r>
                <a:rPr lang="en-US" sz="2923" dirty="0">
                  <a:solidFill>
                    <a:srgbClr val="79D1C3"/>
                  </a:solidFill>
                  <a:latin typeface="Quando"/>
                </a:rPr>
                <a:t>İntihar eden </a:t>
              </a:r>
              <a:r>
                <a:rPr lang="en-US" sz="2923" dirty="0" err="1">
                  <a:solidFill>
                    <a:srgbClr val="79D1C3"/>
                  </a:solidFill>
                  <a:latin typeface="Quando"/>
                </a:rPr>
                <a:t>birisi</a:t>
              </a:r>
              <a:r>
                <a:rPr lang="en-US" sz="2923" dirty="0">
                  <a:solidFill>
                    <a:srgbClr val="79D1C3"/>
                  </a:solidFill>
                  <a:latin typeface="Quando"/>
                </a:rPr>
                <a:t> </a:t>
              </a:r>
              <a:r>
                <a:rPr lang="en-US" sz="2923" dirty="0" err="1">
                  <a:solidFill>
                    <a:srgbClr val="79D1C3"/>
                  </a:solidFill>
                  <a:latin typeface="Quando"/>
                </a:rPr>
                <a:t>ölmeye</a:t>
              </a:r>
              <a:r>
                <a:rPr lang="en-US" sz="2923" dirty="0">
                  <a:solidFill>
                    <a:srgbClr val="79D1C3"/>
                  </a:solidFill>
                  <a:latin typeface="Quando"/>
                </a:rPr>
                <a:t> </a:t>
              </a:r>
              <a:r>
                <a:rPr lang="en-US" sz="2923" dirty="0" err="1">
                  <a:solidFill>
                    <a:srgbClr val="79D1C3"/>
                  </a:solidFill>
                  <a:latin typeface="Quando"/>
                </a:rPr>
                <a:t>kararlıdır</a:t>
              </a:r>
              <a:r>
                <a:rPr lang="en-US" sz="2923" dirty="0">
                  <a:solidFill>
                    <a:srgbClr val="79D1C3"/>
                  </a:solidFill>
                  <a:latin typeface="Quando"/>
                </a:rPr>
                <a:t>. </a:t>
              </a:r>
            </a:p>
          </p:txBody>
        </p:sp>
      </p:grpSp>
      <p:grpSp>
        <p:nvGrpSpPr>
          <p:cNvPr id="15" name="Group 15"/>
          <p:cNvGrpSpPr/>
          <p:nvPr/>
        </p:nvGrpSpPr>
        <p:grpSpPr>
          <a:xfrm>
            <a:off x="1324004" y="3694309"/>
            <a:ext cx="6767409" cy="2875912"/>
            <a:chOff x="0" y="0"/>
            <a:chExt cx="9023213" cy="3834549"/>
          </a:xfrm>
        </p:grpSpPr>
        <p:sp>
          <p:nvSpPr>
            <p:cNvPr id="16" name="TextBox 16"/>
            <p:cNvSpPr txBox="1"/>
            <p:nvPr/>
          </p:nvSpPr>
          <p:spPr>
            <a:xfrm>
              <a:off x="0" y="1183147"/>
              <a:ext cx="9023213" cy="2651402"/>
            </a:xfrm>
            <a:prstGeom prst="rect">
              <a:avLst/>
            </a:prstGeom>
          </p:spPr>
          <p:txBody>
            <a:bodyPr lIns="0" tIns="0" rIns="0" bIns="0" rtlCol="0" anchor="t">
              <a:spAutoFit/>
            </a:bodyPr>
            <a:lstStyle/>
            <a:p>
              <a:pPr>
                <a:lnSpc>
                  <a:spcPts val="2625"/>
                </a:lnSpc>
                <a:spcBef>
                  <a:spcPct val="0"/>
                </a:spcBef>
              </a:pPr>
              <a:r>
                <a:rPr lang="en-US" sz="1875" dirty="0">
                  <a:solidFill>
                    <a:srgbClr val="000000"/>
                  </a:solidFill>
                  <a:latin typeface="Muli Regular"/>
                </a:rPr>
                <a:t>İntihar </a:t>
              </a:r>
              <a:r>
                <a:rPr lang="en-US" sz="1875" dirty="0" err="1">
                  <a:solidFill>
                    <a:srgbClr val="000000"/>
                  </a:solidFill>
                  <a:latin typeface="Muli Regular"/>
                </a:rPr>
                <a:t>davranışı</a:t>
              </a:r>
              <a:r>
                <a:rPr lang="en-US" sz="1875" dirty="0">
                  <a:solidFill>
                    <a:srgbClr val="000000"/>
                  </a:solidFill>
                  <a:latin typeface="Muli Regular"/>
                </a:rPr>
                <a:t> derin bir </a:t>
              </a:r>
              <a:r>
                <a:rPr lang="en-US" sz="1875" dirty="0" err="1">
                  <a:solidFill>
                    <a:srgbClr val="000000"/>
                  </a:solidFill>
                  <a:latin typeface="Muli Regular"/>
                </a:rPr>
                <a:t>mutsuzluğa</a:t>
              </a:r>
              <a:r>
                <a:rPr lang="en-US" sz="1875" dirty="0">
                  <a:solidFill>
                    <a:srgbClr val="000000"/>
                  </a:solidFill>
                  <a:latin typeface="Muli Regular"/>
                </a:rPr>
                <a:t> </a:t>
              </a:r>
              <a:r>
                <a:rPr lang="en-US" sz="1875" dirty="0" err="1">
                  <a:solidFill>
                    <a:srgbClr val="000000"/>
                  </a:solidFill>
                  <a:latin typeface="Muli Regular"/>
                </a:rPr>
                <a:t>işaret</a:t>
              </a:r>
              <a:r>
                <a:rPr lang="en-US" sz="1875" dirty="0">
                  <a:solidFill>
                    <a:srgbClr val="000000"/>
                  </a:solidFill>
                  <a:latin typeface="Muli Regular"/>
                </a:rPr>
                <a:t> </a:t>
              </a:r>
              <a:r>
                <a:rPr lang="en-US" sz="1875" dirty="0" err="1">
                  <a:solidFill>
                    <a:srgbClr val="000000"/>
                  </a:solidFill>
                  <a:latin typeface="Muli Regular"/>
                </a:rPr>
                <a:t>eder</a:t>
              </a:r>
              <a:r>
                <a:rPr lang="en-US" sz="1875" dirty="0">
                  <a:solidFill>
                    <a:srgbClr val="000000"/>
                  </a:solidFill>
                  <a:latin typeface="Muli Regular"/>
                </a:rPr>
                <a:t> </a:t>
              </a:r>
              <a:r>
                <a:rPr lang="en-US" sz="1875" dirty="0" err="1">
                  <a:solidFill>
                    <a:srgbClr val="000000"/>
                  </a:solidFill>
                  <a:latin typeface="Muli Regular"/>
                </a:rPr>
                <a:t>ancak</a:t>
              </a:r>
              <a:r>
                <a:rPr lang="en-US" sz="1875" dirty="0">
                  <a:solidFill>
                    <a:srgbClr val="000000"/>
                  </a:solidFill>
                  <a:latin typeface="Muli Regular"/>
                </a:rPr>
                <a:t> </a:t>
              </a:r>
              <a:r>
                <a:rPr lang="en-US" sz="1875" dirty="0" err="1">
                  <a:solidFill>
                    <a:srgbClr val="000000"/>
                  </a:solidFill>
                  <a:latin typeface="Muli Regular"/>
                </a:rPr>
                <a:t>illa</a:t>
              </a:r>
              <a:r>
                <a:rPr lang="en-US" sz="1875" dirty="0">
                  <a:solidFill>
                    <a:srgbClr val="000000"/>
                  </a:solidFill>
                  <a:latin typeface="Muli Regular"/>
                </a:rPr>
                <a:t> ruhsal </a:t>
              </a:r>
              <a:r>
                <a:rPr lang="en-US" sz="1875" dirty="0" err="1">
                  <a:solidFill>
                    <a:srgbClr val="000000"/>
                  </a:solidFill>
                  <a:latin typeface="Muli Regular"/>
                </a:rPr>
                <a:t>bozukluk</a:t>
              </a:r>
              <a:r>
                <a:rPr lang="en-US" sz="1875" dirty="0">
                  <a:solidFill>
                    <a:srgbClr val="000000"/>
                  </a:solidFill>
                  <a:latin typeface="Muli Regular"/>
                </a:rPr>
                <a:t> </a:t>
              </a:r>
              <a:r>
                <a:rPr lang="en-US" sz="1875" dirty="0" err="1">
                  <a:solidFill>
                    <a:srgbClr val="000000"/>
                  </a:solidFill>
                  <a:latin typeface="Muli Regular"/>
                </a:rPr>
                <a:t>olması</a:t>
              </a:r>
              <a:r>
                <a:rPr lang="en-US" sz="1875" dirty="0">
                  <a:solidFill>
                    <a:srgbClr val="000000"/>
                  </a:solidFill>
                  <a:latin typeface="Muli Regular"/>
                </a:rPr>
                <a:t> </a:t>
              </a:r>
              <a:r>
                <a:rPr lang="en-US" sz="1875" dirty="0" err="1">
                  <a:solidFill>
                    <a:srgbClr val="000000"/>
                  </a:solidFill>
                  <a:latin typeface="Muli Regular"/>
                </a:rPr>
                <a:t>gerekli</a:t>
              </a:r>
              <a:r>
                <a:rPr lang="en-US" sz="1875" dirty="0">
                  <a:solidFill>
                    <a:srgbClr val="000000"/>
                  </a:solidFill>
                  <a:latin typeface="Muli Regular"/>
                </a:rPr>
                <a:t> </a:t>
              </a:r>
              <a:r>
                <a:rPr lang="en-US" sz="1875" dirty="0" err="1">
                  <a:solidFill>
                    <a:srgbClr val="000000"/>
                  </a:solidFill>
                  <a:latin typeface="Muli Regular"/>
                </a:rPr>
                <a:t>değildir</a:t>
              </a:r>
              <a:r>
                <a:rPr lang="en-US" sz="1875" dirty="0">
                  <a:solidFill>
                    <a:srgbClr val="000000"/>
                  </a:solidFill>
                  <a:latin typeface="Muli Regular"/>
                </a:rPr>
                <a:t>. Ruhsal bozukluğu olan herkes </a:t>
              </a:r>
              <a:r>
                <a:rPr lang="en-US" sz="1875" dirty="0" err="1">
                  <a:solidFill>
                    <a:srgbClr val="000000"/>
                  </a:solidFill>
                  <a:latin typeface="Muli Regular"/>
                </a:rPr>
                <a:t>intihar</a:t>
              </a:r>
              <a:r>
                <a:rPr lang="en-US" sz="1875" dirty="0">
                  <a:solidFill>
                    <a:srgbClr val="000000"/>
                  </a:solidFill>
                  <a:latin typeface="Muli Regular"/>
                </a:rPr>
                <a:t> </a:t>
              </a:r>
              <a:r>
                <a:rPr lang="en-US" sz="1875" dirty="0" err="1">
                  <a:solidFill>
                    <a:srgbClr val="000000"/>
                  </a:solidFill>
                  <a:latin typeface="Muli Regular"/>
                </a:rPr>
                <a:t>davranışında</a:t>
              </a:r>
              <a:r>
                <a:rPr lang="en-US" sz="1875" dirty="0">
                  <a:solidFill>
                    <a:srgbClr val="000000"/>
                  </a:solidFill>
                  <a:latin typeface="Muli Regular"/>
                </a:rPr>
                <a:t> </a:t>
              </a:r>
              <a:r>
                <a:rPr lang="en-US" sz="1875" dirty="0" err="1">
                  <a:solidFill>
                    <a:srgbClr val="000000"/>
                  </a:solidFill>
                  <a:latin typeface="Muli Regular"/>
                </a:rPr>
                <a:t>bulunmaz</a:t>
              </a:r>
              <a:r>
                <a:rPr lang="en-US" sz="1875" dirty="0">
                  <a:solidFill>
                    <a:srgbClr val="000000"/>
                  </a:solidFill>
                  <a:latin typeface="Muli Regular"/>
                </a:rPr>
                <a:t> ve </a:t>
              </a:r>
              <a:r>
                <a:rPr lang="en-US" sz="1875" dirty="0" err="1">
                  <a:solidFill>
                    <a:srgbClr val="000000"/>
                  </a:solidFill>
                  <a:latin typeface="Muli Regular"/>
                </a:rPr>
                <a:t>intihar</a:t>
              </a:r>
              <a:r>
                <a:rPr lang="en-US" sz="1875" dirty="0">
                  <a:solidFill>
                    <a:srgbClr val="000000"/>
                  </a:solidFill>
                  <a:latin typeface="Muli Regular"/>
                </a:rPr>
                <a:t> eden </a:t>
              </a:r>
              <a:r>
                <a:rPr lang="en-US" sz="1875" dirty="0" err="1">
                  <a:solidFill>
                    <a:srgbClr val="000000"/>
                  </a:solidFill>
                  <a:latin typeface="Muli Regular"/>
                </a:rPr>
                <a:t>herkesin</a:t>
              </a:r>
              <a:r>
                <a:rPr lang="en-US" sz="1875" dirty="0">
                  <a:solidFill>
                    <a:srgbClr val="000000"/>
                  </a:solidFill>
                  <a:latin typeface="Muli Regular"/>
                </a:rPr>
                <a:t> de bir ruhsal bozukluğu </a:t>
              </a:r>
              <a:r>
                <a:rPr lang="en-US" sz="1875" dirty="0" err="1">
                  <a:solidFill>
                    <a:srgbClr val="000000"/>
                  </a:solidFill>
                  <a:latin typeface="Muli Regular"/>
                </a:rPr>
                <a:t>olmayabilir</a:t>
              </a:r>
              <a:r>
                <a:rPr lang="en-US" sz="1875" dirty="0">
                  <a:solidFill>
                    <a:srgbClr val="000000"/>
                  </a:solidFill>
                  <a:latin typeface="Muli Regular"/>
                </a:rPr>
                <a:t>. </a:t>
              </a:r>
              <a:r>
                <a:rPr lang="en-US" sz="1875" dirty="0" err="1">
                  <a:solidFill>
                    <a:srgbClr val="000000"/>
                  </a:solidFill>
                  <a:latin typeface="Muli Regular"/>
                </a:rPr>
                <a:t>İntiharlar</a:t>
              </a:r>
              <a:r>
                <a:rPr lang="en-US" sz="1875" dirty="0">
                  <a:solidFill>
                    <a:srgbClr val="000000"/>
                  </a:solidFill>
                  <a:latin typeface="Muli Regular"/>
                </a:rPr>
                <a:t> </a:t>
              </a:r>
              <a:r>
                <a:rPr lang="en-US" sz="1875" dirty="0" err="1">
                  <a:solidFill>
                    <a:srgbClr val="000000"/>
                  </a:solidFill>
                  <a:latin typeface="Muli Regular"/>
                </a:rPr>
                <a:t>bazen</a:t>
              </a:r>
              <a:r>
                <a:rPr lang="en-US" sz="1875" dirty="0">
                  <a:solidFill>
                    <a:srgbClr val="000000"/>
                  </a:solidFill>
                  <a:latin typeface="Muli Regular"/>
                </a:rPr>
                <a:t> psikiyatrik </a:t>
              </a:r>
              <a:r>
                <a:rPr lang="en-US" sz="1875" dirty="0" err="1">
                  <a:solidFill>
                    <a:srgbClr val="000000"/>
                  </a:solidFill>
                  <a:latin typeface="Muli Regular"/>
                </a:rPr>
                <a:t>hastalık</a:t>
              </a:r>
              <a:r>
                <a:rPr lang="en-US" sz="1875" dirty="0">
                  <a:solidFill>
                    <a:srgbClr val="000000"/>
                  </a:solidFill>
                  <a:latin typeface="Muli Regular"/>
                </a:rPr>
                <a:t> </a:t>
              </a:r>
              <a:r>
                <a:rPr lang="en-US" sz="1875" dirty="0" err="1">
                  <a:solidFill>
                    <a:srgbClr val="000000"/>
                  </a:solidFill>
                  <a:latin typeface="Muli Regular"/>
                </a:rPr>
                <a:t>olmadan</a:t>
              </a:r>
              <a:r>
                <a:rPr lang="en-US" sz="1875" dirty="0">
                  <a:solidFill>
                    <a:srgbClr val="000000"/>
                  </a:solidFill>
                  <a:latin typeface="Muli Regular"/>
                </a:rPr>
                <a:t> psiko-sosyal birçok </a:t>
              </a:r>
              <a:r>
                <a:rPr lang="en-US" sz="1875" dirty="0" err="1">
                  <a:solidFill>
                    <a:srgbClr val="000000"/>
                  </a:solidFill>
                  <a:latin typeface="Muli Regular"/>
                </a:rPr>
                <a:t>etmene</a:t>
              </a:r>
              <a:r>
                <a:rPr lang="en-US" sz="1875" dirty="0">
                  <a:solidFill>
                    <a:srgbClr val="000000"/>
                  </a:solidFill>
                  <a:latin typeface="Muli Regular"/>
                </a:rPr>
                <a:t> bağlı olarak ortaya </a:t>
              </a:r>
              <a:r>
                <a:rPr lang="en-US" sz="1875" dirty="0" err="1">
                  <a:solidFill>
                    <a:srgbClr val="000000"/>
                  </a:solidFill>
                  <a:latin typeface="Muli Regular"/>
                </a:rPr>
                <a:t>çıkabilir</a:t>
              </a:r>
              <a:r>
                <a:rPr lang="en-US" sz="1875" dirty="0">
                  <a:solidFill>
                    <a:srgbClr val="000000"/>
                  </a:solidFill>
                  <a:latin typeface="Muli Regular"/>
                </a:rPr>
                <a:t>.</a:t>
              </a:r>
            </a:p>
          </p:txBody>
        </p:sp>
        <p:sp>
          <p:nvSpPr>
            <p:cNvPr id="17" name="TextBox 17"/>
            <p:cNvSpPr txBox="1"/>
            <p:nvPr/>
          </p:nvSpPr>
          <p:spPr>
            <a:xfrm>
              <a:off x="0" y="-28575"/>
              <a:ext cx="9023213" cy="1095225"/>
            </a:xfrm>
            <a:prstGeom prst="rect">
              <a:avLst/>
            </a:prstGeom>
          </p:spPr>
          <p:txBody>
            <a:bodyPr lIns="0" tIns="0" rIns="0" bIns="0" rtlCol="0" anchor="t">
              <a:spAutoFit/>
            </a:bodyPr>
            <a:lstStyle/>
            <a:p>
              <a:pPr>
                <a:lnSpc>
                  <a:spcPts val="3276"/>
                </a:lnSpc>
              </a:pPr>
              <a:r>
                <a:rPr lang="en-US" sz="2520">
                  <a:solidFill>
                    <a:srgbClr val="044A3A"/>
                  </a:solidFill>
                  <a:latin typeface="Quando"/>
                </a:rPr>
                <a:t>Yalnızca ruhsal bozukluğu olan insanlar intihara eğilimlidir. </a:t>
              </a:r>
            </a:p>
          </p:txBody>
        </p:sp>
      </p:grpSp>
      <p:grpSp>
        <p:nvGrpSpPr>
          <p:cNvPr id="18" name="Group 18"/>
          <p:cNvGrpSpPr/>
          <p:nvPr/>
        </p:nvGrpSpPr>
        <p:grpSpPr>
          <a:xfrm rot="-10800000">
            <a:off x="9278993" y="7216179"/>
            <a:ext cx="7801918" cy="3070821"/>
            <a:chOff x="0" y="0"/>
            <a:chExt cx="3498911" cy="1377165"/>
          </a:xfrm>
        </p:grpSpPr>
        <p:sp>
          <p:nvSpPr>
            <p:cNvPr id="19" name="Freeform 19"/>
            <p:cNvSpPr/>
            <p:nvPr/>
          </p:nvSpPr>
          <p:spPr>
            <a:xfrm>
              <a:off x="0" y="0"/>
              <a:ext cx="3498910" cy="1377165"/>
            </a:xfrm>
            <a:custGeom>
              <a:avLst/>
              <a:gdLst/>
              <a:ahLst/>
              <a:cxnLst/>
              <a:rect l="l" t="t" r="r" b="b"/>
              <a:pathLst>
                <a:path w="3498910" h="1377165">
                  <a:moveTo>
                    <a:pt x="0" y="0"/>
                  </a:moveTo>
                  <a:lnTo>
                    <a:pt x="3498910" y="0"/>
                  </a:lnTo>
                  <a:lnTo>
                    <a:pt x="3498910" y="1377165"/>
                  </a:lnTo>
                  <a:lnTo>
                    <a:pt x="0" y="1377165"/>
                  </a:lnTo>
                  <a:close/>
                </a:path>
              </a:pathLst>
            </a:custGeom>
            <a:solidFill>
              <a:srgbClr val="FFFFFF"/>
            </a:solidFill>
          </p:spPr>
        </p:sp>
      </p:grpSp>
      <p:grpSp>
        <p:nvGrpSpPr>
          <p:cNvPr id="20" name="Group 20"/>
          <p:cNvGrpSpPr/>
          <p:nvPr/>
        </p:nvGrpSpPr>
        <p:grpSpPr>
          <a:xfrm rot="-10800000">
            <a:off x="9278993" y="3375035"/>
            <a:ext cx="7801918" cy="3658648"/>
            <a:chOff x="0" y="0"/>
            <a:chExt cx="3498911" cy="1640787"/>
          </a:xfrm>
        </p:grpSpPr>
        <p:sp>
          <p:nvSpPr>
            <p:cNvPr id="21" name="Freeform 21"/>
            <p:cNvSpPr/>
            <p:nvPr/>
          </p:nvSpPr>
          <p:spPr>
            <a:xfrm>
              <a:off x="0" y="0"/>
              <a:ext cx="3498910" cy="1640786"/>
            </a:xfrm>
            <a:custGeom>
              <a:avLst/>
              <a:gdLst/>
              <a:ahLst/>
              <a:cxnLst/>
              <a:rect l="l" t="t" r="r" b="b"/>
              <a:pathLst>
                <a:path w="3498910" h="1640786">
                  <a:moveTo>
                    <a:pt x="0" y="0"/>
                  </a:moveTo>
                  <a:lnTo>
                    <a:pt x="3498910" y="0"/>
                  </a:lnTo>
                  <a:lnTo>
                    <a:pt x="3498910" y="1640786"/>
                  </a:lnTo>
                  <a:lnTo>
                    <a:pt x="0" y="1640786"/>
                  </a:lnTo>
                  <a:close/>
                </a:path>
              </a:pathLst>
            </a:custGeom>
            <a:solidFill>
              <a:srgbClr val="79D1C3"/>
            </a:solidFill>
          </p:spPr>
        </p:sp>
      </p:grpSp>
      <p:grpSp>
        <p:nvGrpSpPr>
          <p:cNvPr id="22" name="Group 22"/>
          <p:cNvGrpSpPr/>
          <p:nvPr/>
        </p:nvGrpSpPr>
        <p:grpSpPr>
          <a:xfrm rot="-10800000">
            <a:off x="9278993" y="185223"/>
            <a:ext cx="7801918" cy="2743200"/>
            <a:chOff x="0" y="0"/>
            <a:chExt cx="3498911" cy="1230237"/>
          </a:xfrm>
        </p:grpSpPr>
        <p:sp>
          <p:nvSpPr>
            <p:cNvPr id="23" name="Freeform 23"/>
            <p:cNvSpPr/>
            <p:nvPr/>
          </p:nvSpPr>
          <p:spPr>
            <a:xfrm>
              <a:off x="0" y="0"/>
              <a:ext cx="3498910" cy="1230237"/>
            </a:xfrm>
            <a:custGeom>
              <a:avLst/>
              <a:gdLst/>
              <a:ahLst/>
              <a:cxnLst/>
              <a:rect l="l" t="t" r="r" b="b"/>
              <a:pathLst>
                <a:path w="3498910" h="1230237">
                  <a:moveTo>
                    <a:pt x="0" y="0"/>
                  </a:moveTo>
                  <a:lnTo>
                    <a:pt x="3498910" y="0"/>
                  </a:lnTo>
                  <a:lnTo>
                    <a:pt x="3498910" y="1230237"/>
                  </a:lnTo>
                  <a:lnTo>
                    <a:pt x="0" y="1230237"/>
                  </a:lnTo>
                  <a:close/>
                </a:path>
              </a:pathLst>
            </a:custGeom>
            <a:solidFill>
              <a:srgbClr val="044A3A"/>
            </a:solidFill>
          </p:spPr>
        </p:sp>
      </p:grpSp>
      <p:grpSp>
        <p:nvGrpSpPr>
          <p:cNvPr id="24" name="Group 24"/>
          <p:cNvGrpSpPr/>
          <p:nvPr/>
        </p:nvGrpSpPr>
        <p:grpSpPr>
          <a:xfrm>
            <a:off x="9491688" y="7285710"/>
            <a:ext cx="7180405" cy="2470072"/>
            <a:chOff x="0" y="0"/>
            <a:chExt cx="9573873" cy="3293429"/>
          </a:xfrm>
        </p:grpSpPr>
        <p:sp>
          <p:nvSpPr>
            <p:cNvPr id="25" name="TextBox 25"/>
            <p:cNvSpPr txBox="1"/>
            <p:nvPr/>
          </p:nvSpPr>
          <p:spPr>
            <a:xfrm>
              <a:off x="0" y="917346"/>
              <a:ext cx="9573873" cy="2376083"/>
            </a:xfrm>
            <a:prstGeom prst="rect">
              <a:avLst/>
            </a:prstGeom>
          </p:spPr>
          <p:txBody>
            <a:bodyPr lIns="0" tIns="0" rIns="0" bIns="0" rtlCol="0" anchor="t">
              <a:spAutoFit/>
            </a:bodyPr>
            <a:lstStyle/>
            <a:p>
              <a:pPr>
                <a:lnSpc>
                  <a:spcPts val="2367"/>
                </a:lnSpc>
                <a:spcBef>
                  <a:spcPct val="0"/>
                </a:spcBef>
              </a:pPr>
              <a:r>
                <a:rPr lang="en-US" sz="1691" dirty="0" err="1">
                  <a:solidFill>
                    <a:srgbClr val="000000"/>
                  </a:solidFill>
                  <a:latin typeface="Muli Regular"/>
                </a:rPr>
                <a:t>İntiharla</a:t>
              </a:r>
              <a:r>
                <a:rPr lang="en-US" sz="1691" dirty="0">
                  <a:solidFill>
                    <a:srgbClr val="000000"/>
                  </a:solidFill>
                  <a:latin typeface="Muli Regular"/>
                </a:rPr>
                <a:t> ilgili </a:t>
              </a:r>
              <a:r>
                <a:rPr lang="en-US" sz="1691" dirty="0" err="1">
                  <a:solidFill>
                    <a:srgbClr val="000000"/>
                  </a:solidFill>
                  <a:latin typeface="Muli Regular"/>
                </a:rPr>
                <a:t>konuşan</a:t>
              </a:r>
              <a:r>
                <a:rPr lang="en-US" sz="1691" dirty="0">
                  <a:solidFill>
                    <a:srgbClr val="000000"/>
                  </a:solidFill>
                  <a:latin typeface="Muli Regular"/>
                </a:rPr>
                <a:t> insanların </a:t>
              </a:r>
              <a:r>
                <a:rPr lang="en-US" sz="1691" dirty="0" err="1">
                  <a:solidFill>
                    <a:srgbClr val="000000"/>
                  </a:solidFill>
                  <a:latin typeface="Muli Regular"/>
                </a:rPr>
                <a:t>çoğu</a:t>
              </a:r>
              <a:r>
                <a:rPr lang="en-US" sz="1691" dirty="0">
                  <a:solidFill>
                    <a:srgbClr val="000000"/>
                  </a:solidFill>
                  <a:latin typeface="Muli Regular"/>
                </a:rPr>
                <a:t> yardım </a:t>
              </a:r>
              <a:r>
                <a:rPr lang="en-US" sz="1691" dirty="0" err="1">
                  <a:solidFill>
                    <a:srgbClr val="000000"/>
                  </a:solidFill>
                  <a:latin typeface="Muli Regular"/>
                </a:rPr>
                <a:t>ya</a:t>
              </a:r>
              <a:r>
                <a:rPr lang="en-US" sz="1691" dirty="0">
                  <a:solidFill>
                    <a:srgbClr val="000000"/>
                  </a:solidFill>
                  <a:latin typeface="Muli Regular"/>
                </a:rPr>
                <a:t> da destek </a:t>
              </a:r>
              <a:r>
                <a:rPr lang="en-US" sz="1691" dirty="0" err="1">
                  <a:solidFill>
                    <a:srgbClr val="000000"/>
                  </a:solidFill>
                  <a:latin typeface="Muli Regular"/>
                </a:rPr>
                <a:t>arayışı</a:t>
              </a:r>
              <a:r>
                <a:rPr lang="en-US" sz="1691" dirty="0">
                  <a:solidFill>
                    <a:srgbClr val="000000"/>
                  </a:solidFill>
                  <a:latin typeface="Muli Regular"/>
                </a:rPr>
                <a:t> </a:t>
              </a:r>
              <a:r>
                <a:rPr lang="en-US" sz="1691" dirty="0" err="1">
                  <a:solidFill>
                    <a:srgbClr val="000000"/>
                  </a:solidFill>
                  <a:latin typeface="Muli Regular"/>
                </a:rPr>
                <a:t>içerisinde</a:t>
              </a:r>
              <a:r>
                <a:rPr lang="en-US" sz="1691" dirty="0">
                  <a:solidFill>
                    <a:srgbClr val="000000"/>
                  </a:solidFill>
                  <a:latin typeface="Muli Regular"/>
                </a:rPr>
                <a:t> </a:t>
              </a:r>
              <a:r>
                <a:rPr lang="en-US" sz="1691" dirty="0" err="1">
                  <a:solidFill>
                    <a:srgbClr val="000000"/>
                  </a:solidFill>
                  <a:latin typeface="Muli Regular"/>
                </a:rPr>
                <a:t>olabilir</a:t>
              </a:r>
              <a:r>
                <a:rPr lang="en-US" sz="1691" dirty="0">
                  <a:solidFill>
                    <a:srgbClr val="000000"/>
                  </a:solidFill>
                  <a:latin typeface="Muli Regular"/>
                </a:rPr>
                <a:t>. </a:t>
              </a:r>
              <a:r>
                <a:rPr lang="en-US" sz="1691" dirty="0" err="1">
                  <a:solidFill>
                    <a:srgbClr val="000000"/>
                  </a:solidFill>
                  <a:latin typeface="Muli Regular"/>
                </a:rPr>
                <a:t>İntihardan</a:t>
              </a:r>
              <a:r>
                <a:rPr lang="en-US" sz="1691" dirty="0">
                  <a:solidFill>
                    <a:srgbClr val="000000"/>
                  </a:solidFill>
                  <a:latin typeface="Muli Regular"/>
                </a:rPr>
                <a:t> </a:t>
              </a:r>
              <a:r>
                <a:rPr lang="en-US" sz="1691" dirty="0" err="1">
                  <a:solidFill>
                    <a:srgbClr val="000000"/>
                  </a:solidFill>
                  <a:latin typeface="Muli Regular"/>
                </a:rPr>
                <a:t>şikâyet</a:t>
              </a:r>
              <a:r>
                <a:rPr lang="en-US" sz="1691" dirty="0">
                  <a:solidFill>
                    <a:srgbClr val="000000"/>
                  </a:solidFill>
                  <a:latin typeface="Muli Regular"/>
                </a:rPr>
                <a:t> eden insanların önemli bir </a:t>
              </a:r>
              <a:r>
                <a:rPr lang="en-US" sz="1691" dirty="0" err="1">
                  <a:solidFill>
                    <a:srgbClr val="000000"/>
                  </a:solidFill>
                  <a:latin typeface="Muli Regular"/>
                </a:rPr>
                <a:t>bölümü</a:t>
              </a:r>
              <a:r>
                <a:rPr lang="en-US" sz="1691" dirty="0">
                  <a:solidFill>
                    <a:srgbClr val="000000"/>
                  </a:solidFill>
                  <a:latin typeface="Muli Regular"/>
                </a:rPr>
                <a:t> anksiyete, </a:t>
              </a:r>
              <a:r>
                <a:rPr lang="en-US" sz="1691" dirty="0" err="1">
                  <a:solidFill>
                    <a:srgbClr val="000000"/>
                  </a:solidFill>
                  <a:latin typeface="Muli Regular"/>
                </a:rPr>
                <a:t>depresyon</a:t>
              </a:r>
              <a:r>
                <a:rPr lang="en-US" sz="1691" dirty="0">
                  <a:solidFill>
                    <a:srgbClr val="000000"/>
                  </a:solidFill>
                  <a:latin typeface="Muli Regular"/>
                </a:rPr>
                <a:t> </a:t>
              </a:r>
              <a:r>
                <a:rPr lang="en-US" sz="1691" dirty="0" err="1">
                  <a:solidFill>
                    <a:srgbClr val="000000"/>
                  </a:solidFill>
                  <a:latin typeface="Muli Regular"/>
                </a:rPr>
                <a:t>deneyimliyor</a:t>
              </a:r>
              <a:r>
                <a:rPr lang="en-US" sz="1691" dirty="0">
                  <a:solidFill>
                    <a:srgbClr val="000000"/>
                  </a:solidFill>
                  <a:latin typeface="Muli Regular"/>
                </a:rPr>
                <a:t> </a:t>
              </a:r>
              <a:r>
                <a:rPr lang="en-US" sz="1691" dirty="0" err="1">
                  <a:solidFill>
                    <a:srgbClr val="000000"/>
                  </a:solidFill>
                  <a:latin typeface="Muli Regular"/>
                </a:rPr>
                <a:t>olabilir</a:t>
              </a:r>
              <a:r>
                <a:rPr lang="en-US" sz="1691" dirty="0">
                  <a:solidFill>
                    <a:srgbClr val="000000"/>
                  </a:solidFill>
                  <a:latin typeface="Muli Regular"/>
                </a:rPr>
                <a:t>, umutsuzluk </a:t>
              </a:r>
              <a:r>
                <a:rPr lang="en-US" sz="1691" dirty="0" err="1">
                  <a:solidFill>
                    <a:srgbClr val="000000"/>
                  </a:solidFill>
                  <a:latin typeface="Muli Regular"/>
                </a:rPr>
                <a:t>hissederek</a:t>
              </a:r>
              <a:r>
                <a:rPr lang="en-US" sz="1691" dirty="0">
                  <a:solidFill>
                    <a:srgbClr val="000000"/>
                  </a:solidFill>
                  <a:latin typeface="Muli Regular"/>
                </a:rPr>
                <a:t> </a:t>
              </a:r>
              <a:r>
                <a:rPr lang="en-US" sz="1691" dirty="0" err="1">
                  <a:solidFill>
                    <a:srgbClr val="000000"/>
                  </a:solidFill>
                  <a:latin typeface="Muli Regular"/>
                </a:rPr>
                <a:t>intihardan</a:t>
              </a:r>
              <a:r>
                <a:rPr lang="en-US" sz="1691" dirty="0">
                  <a:solidFill>
                    <a:srgbClr val="000000"/>
                  </a:solidFill>
                  <a:latin typeface="Muli Regular"/>
                </a:rPr>
                <a:t> başka bir </a:t>
              </a:r>
              <a:r>
                <a:rPr lang="en-US" sz="1691" dirty="0" err="1">
                  <a:solidFill>
                    <a:srgbClr val="000000"/>
                  </a:solidFill>
                  <a:latin typeface="Muli Regular"/>
                </a:rPr>
                <a:t>seçeneği</a:t>
              </a:r>
              <a:r>
                <a:rPr lang="en-US" sz="1691" dirty="0">
                  <a:solidFill>
                    <a:srgbClr val="000000"/>
                  </a:solidFill>
                  <a:latin typeface="Muli Regular"/>
                </a:rPr>
                <a:t> </a:t>
              </a:r>
              <a:r>
                <a:rPr lang="en-US" sz="1691" dirty="0" err="1">
                  <a:solidFill>
                    <a:srgbClr val="000000"/>
                  </a:solidFill>
                  <a:latin typeface="Muli Regular"/>
                </a:rPr>
                <a:t>olmadığını</a:t>
              </a:r>
              <a:r>
                <a:rPr lang="en-US" sz="1691" dirty="0">
                  <a:solidFill>
                    <a:srgbClr val="000000"/>
                  </a:solidFill>
                  <a:latin typeface="Muli Regular"/>
                </a:rPr>
                <a:t> </a:t>
              </a:r>
              <a:r>
                <a:rPr lang="en-US" sz="1691" dirty="0" err="1">
                  <a:solidFill>
                    <a:srgbClr val="000000"/>
                  </a:solidFill>
                  <a:latin typeface="Muli Regular"/>
                </a:rPr>
                <a:t>düşünebilir</a:t>
              </a:r>
              <a:r>
                <a:rPr lang="en-US" sz="1691" dirty="0">
                  <a:solidFill>
                    <a:srgbClr val="000000"/>
                  </a:solidFill>
                  <a:latin typeface="Muli Regular"/>
                </a:rPr>
                <a:t>. Bu nedenle bireylerin </a:t>
              </a:r>
              <a:r>
                <a:rPr lang="en-US" sz="1691" dirty="0" err="1">
                  <a:solidFill>
                    <a:srgbClr val="000000"/>
                  </a:solidFill>
                  <a:latin typeface="Muli Regular"/>
                </a:rPr>
                <a:t>intihar</a:t>
              </a:r>
              <a:r>
                <a:rPr lang="en-US" sz="1691" dirty="0">
                  <a:solidFill>
                    <a:srgbClr val="000000"/>
                  </a:solidFill>
                  <a:latin typeface="Muli Regular"/>
                </a:rPr>
                <a:t> hakkında </a:t>
              </a:r>
              <a:r>
                <a:rPr lang="en-US" sz="1691" dirty="0" err="1">
                  <a:solidFill>
                    <a:srgbClr val="000000"/>
                  </a:solidFill>
                  <a:latin typeface="Muli Regular"/>
                </a:rPr>
                <a:t>konuşmasını</a:t>
              </a:r>
              <a:r>
                <a:rPr lang="en-US" sz="1691" dirty="0">
                  <a:solidFill>
                    <a:srgbClr val="000000"/>
                  </a:solidFill>
                  <a:latin typeface="Muli Regular"/>
                </a:rPr>
                <a:t> bir yardım </a:t>
              </a:r>
              <a:r>
                <a:rPr lang="en-US" sz="1691" dirty="0" err="1">
                  <a:solidFill>
                    <a:srgbClr val="000000"/>
                  </a:solidFill>
                  <a:latin typeface="Muli Regular"/>
                </a:rPr>
                <a:t>çağrısı</a:t>
              </a:r>
              <a:r>
                <a:rPr lang="en-US" sz="1691" dirty="0">
                  <a:solidFill>
                    <a:srgbClr val="000000"/>
                  </a:solidFill>
                  <a:latin typeface="Muli Regular"/>
                </a:rPr>
                <a:t> olarak </a:t>
              </a:r>
              <a:r>
                <a:rPr lang="en-US" sz="1691" dirty="0" err="1">
                  <a:solidFill>
                    <a:srgbClr val="000000"/>
                  </a:solidFill>
                  <a:latin typeface="Muli Regular"/>
                </a:rPr>
                <a:t>kabul</a:t>
              </a:r>
              <a:r>
                <a:rPr lang="en-US" sz="1691" dirty="0">
                  <a:solidFill>
                    <a:srgbClr val="000000"/>
                  </a:solidFill>
                  <a:latin typeface="Muli Regular"/>
                </a:rPr>
                <a:t> etmek </a:t>
              </a:r>
              <a:r>
                <a:rPr lang="en-US" sz="1691" dirty="0" err="1">
                  <a:solidFill>
                    <a:srgbClr val="000000"/>
                  </a:solidFill>
                  <a:latin typeface="Muli Regular"/>
                </a:rPr>
                <a:t>gerekir</a:t>
              </a:r>
              <a:r>
                <a:rPr lang="en-US" sz="1691" dirty="0">
                  <a:solidFill>
                    <a:srgbClr val="000000"/>
                  </a:solidFill>
                  <a:latin typeface="Muli Regular"/>
                </a:rPr>
                <a:t>. </a:t>
              </a:r>
            </a:p>
          </p:txBody>
        </p:sp>
        <p:sp>
          <p:nvSpPr>
            <p:cNvPr id="26" name="TextBox 26"/>
            <p:cNvSpPr txBox="1"/>
            <p:nvPr/>
          </p:nvSpPr>
          <p:spPr>
            <a:xfrm>
              <a:off x="0" y="-9525"/>
              <a:ext cx="9573873" cy="782051"/>
            </a:xfrm>
            <a:prstGeom prst="rect">
              <a:avLst/>
            </a:prstGeom>
          </p:spPr>
          <p:txBody>
            <a:bodyPr lIns="0" tIns="0" rIns="0" bIns="0" rtlCol="0" anchor="t">
              <a:spAutoFit/>
            </a:bodyPr>
            <a:lstStyle/>
            <a:p>
              <a:pPr>
                <a:lnSpc>
                  <a:spcPts val="2372"/>
                </a:lnSpc>
              </a:pPr>
              <a:r>
                <a:rPr lang="en-US" sz="1825" dirty="0">
                  <a:solidFill>
                    <a:srgbClr val="044A3A"/>
                  </a:solidFill>
                  <a:latin typeface="Quando"/>
                </a:rPr>
                <a:t>İntihar hakkında </a:t>
              </a:r>
              <a:r>
                <a:rPr lang="en-US" sz="1825" dirty="0" err="1">
                  <a:solidFill>
                    <a:srgbClr val="044A3A"/>
                  </a:solidFill>
                  <a:latin typeface="Quando"/>
                </a:rPr>
                <a:t>konuşan</a:t>
              </a:r>
              <a:r>
                <a:rPr lang="en-US" sz="1825" dirty="0">
                  <a:solidFill>
                    <a:srgbClr val="044A3A"/>
                  </a:solidFill>
                  <a:latin typeface="Quando"/>
                </a:rPr>
                <a:t> </a:t>
              </a:r>
              <a:r>
                <a:rPr lang="en-US" sz="1825" dirty="0" err="1">
                  <a:solidFill>
                    <a:srgbClr val="044A3A"/>
                  </a:solidFill>
                  <a:latin typeface="Quando"/>
                </a:rPr>
                <a:t>bireyler</a:t>
              </a:r>
              <a:r>
                <a:rPr lang="en-US" sz="1825" dirty="0">
                  <a:solidFill>
                    <a:srgbClr val="044A3A"/>
                  </a:solidFill>
                  <a:latin typeface="Quando"/>
                </a:rPr>
                <a:t>, diğer </a:t>
              </a:r>
              <a:r>
                <a:rPr lang="en-US" sz="1825" dirty="0" err="1">
                  <a:solidFill>
                    <a:srgbClr val="044A3A"/>
                  </a:solidFill>
                  <a:latin typeface="Quando"/>
                </a:rPr>
                <a:t>bireyleri</a:t>
              </a:r>
              <a:r>
                <a:rPr lang="en-US" sz="1825" dirty="0">
                  <a:solidFill>
                    <a:srgbClr val="044A3A"/>
                  </a:solidFill>
                  <a:latin typeface="Quando"/>
                </a:rPr>
                <a:t> kendi </a:t>
              </a:r>
              <a:r>
                <a:rPr lang="en-US" sz="1825" dirty="0" err="1">
                  <a:solidFill>
                    <a:srgbClr val="044A3A"/>
                  </a:solidFill>
                  <a:latin typeface="Quando"/>
                </a:rPr>
                <a:t>çıkarları</a:t>
              </a:r>
              <a:r>
                <a:rPr lang="en-US" sz="1825" dirty="0">
                  <a:solidFill>
                    <a:srgbClr val="044A3A"/>
                  </a:solidFill>
                  <a:latin typeface="Quando"/>
                </a:rPr>
                <a:t> </a:t>
              </a:r>
              <a:r>
                <a:rPr lang="en-US" sz="1825" dirty="0" err="1">
                  <a:solidFill>
                    <a:srgbClr val="044A3A"/>
                  </a:solidFill>
                  <a:latin typeface="Quando"/>
                </a:rPr>
                <a:t>doğrultusunda</a:t>
              </a:r>
              <a:r>
                <a:rPr lang="en-US" sz="1825" dirty="0">
                  <a:solidFill>
                    <a:srgbClr val="044A3A"/>
                  </a:solidFill>
                  <a:latin typeface="Quando"/>
                </a:rPr>
                <a:t> </a:t>
              </a:r>
              <a:r>
                <a:rPr lang="en-US" sz="1825" dirty="0" err="1">
                  <a:solidFill>
                    <a:srgbClr val="044A3A"/>
                  </a:solidFill>
                  <a:latin typeface="Quando"/>
                </a:rPr>
                <a:t>etkilemek</a:t>
              </a:r>
              <a:r>
                <a:rPr lang="en-US" sz="1825" dirty="0">
                  <a:solidFill>
                    <a:srgbClr val="044A3A"/>
                  </a:solidFill>
                  <a:latin typeface="Quando"/>
                </a:rPr>
                <a:t> için bunu </a:t>
              </a:r>
              <a:r>
                <a:rPr lang="en-US" sz="1825" dirty="0" err="1">
                  <a:solidFill>
                    <a:srgbClr val="044A3A"/>
                  </a:solidFill>
                  <a:latin typeface="Quando"/>
                </a:rPr>
                <a:t>yaparlar</a:t>
              </a:r>
              <a:r>
                <a:rPr lang="en-US" sz="1825" dirty="0">
                  <a:solidFill>
                    <a:srgbClr val="044A3A"/>
                  </a:solidFill>
                  <a:latin typeface="Quando"/>
                </a:rPr>
                <a:t>.</a:t>
              </a:r>
            </a:p>
          </p:txBody>
        </p:sp>
      </p:grpSp>
      <p:grpSp>
        <p:nvGrpSpPr>
          <p:cNvPr id="27" name="Group 27"/>
          <p:cNvGrpSpPr/>
          <p:nvPr/>
        </p:nvGrpSpPr>
        <p:grpSpPr>
          <a:xfrm>
            <a:off x="9400938" y="390353"/>
            <a:ext cx="7361905" cy="2332941"/>
            <a:chOff x="0" y="0"/>
            <a:chExt cx="9815873" cy="3110588"/>
          </a:xfrm>
        </p:grpSpPr>
        <p:sp>
          <p:nvSpPr>
            <p:cNvPr id="28" name="TextBox 28"/>
            <p:cNvSpPr txBox="1"/>
            <p:nvPr/>
          </p:nvSpPr>
          <p:spPr>
            <a:xfrm>
              <a:off x="0" y="1105189"/>
              <a:ext cx="9815873" cy="2005398"/>
            </a:xfrm>
            <a:prstGeom prst="rect">
              <a:avLst/>
            </a:prstGeom>
          </p:spPr>
          <p:txBody>
            <a:bodyPr lIns="0" tIns="0" rIns="0" bIns="0" rtlCol="0" anchor="t">
              <a:spAutoFit/>
            </a:bodyPr>
            <a:lstStyle/>
            <a:p>
              <a:pPr>
                <a:lnSpc>
                  <a:spcPts val="2403"/>
                </a:lnSpc>
                <a:spcBef>
                  <a:spcPct val="0"/>
                </a:spcBef>
              </a:pPr>
              <a:r>
                <a:rPr lang="en-US" sz="1717" dirty="0" err="1">
                  <a:solidFill>
                    <a:srgbClr val="FFFFFF"/>
                  </a:solidFill>
                  <a:latin typeface="Muli Regular"/>
                </a:rPr>
                <a:t>İntiharla</a:t>
              </a:r>
              <a:r>
                <a:rPr lang="en-US" sz="1717" dirty="0">
                  <a:solidFill>
                    <a:srgbClr val="FFFFFF"/>
                  </a:solidFill>
                  <a:latin typeface="Muli Regular"/>
                </a:rPr>
                <a:t> </a:t>
              </a:r>
              <a:r>
                <a:rPr lang="en-US" sz="1717" dirty="0" err="1">
                  <a:solidFill>
                    <a:srgbClr val="FFFFFF"/>
                  </a:solidFill>
                  <a:latin typeface="Muli Regular"/>
                </a:rPr>
                <a:t>ilişkili</a:t>
              </a:r>
              <a:r>
                <a:rPr lang="en-US" sz="1717" dirty="0">
                  <a:solidFill>
                    <a:srgbClr val="FFFFFF"/>
                  </a:solidFill>
                  <a:latin typeface="Muli Regular"/>
                </a:rPr>
                <a:t> </a:t>
              </a:r>
              <a:r>
                <a:rPr lang="en-US" sz="1717" dirty="0" err="1">
                  <a:solidFill>
                    <a:srgbClr val="FFFFFF"/>
                  </a:solidFill>
                  <a:latin typeface="Muli Regular"/>
                </a:rPr>
                <a:t>yapılan</a:t>
              </a:r>
              <a:r>
                <a:rPr lang="en-US" sz="1717" dirty="0">
                  <a:solidFill>
                    <a:srgbClr val="FFFFFF"/>
                  </a:solidFill>
                  <a:latin typeface="Muli Regular"/>
                </a:rPr>
                <a:t> </a:t>
              </a:r>
              <a:r>
                <a:rPr lang="en-US" sz="1717" dirty="0" err="1">
                  <a:solidFill>
                    <a:srgbClr val="FFFFFF"/>
                  </a:solidFill>
                  <a:latin typeface="Muli Regular"/>
                </a:rPr>
                <a:t>etiketlemeler</a:t>
              </a:r>
              <a:r>
                <a:rPr lang="en-US" sz="1717" dirty="0">
                  <a:solidFill>
                    <a:srgbClr val="FFFFFF"/>
                  </a:solidFill>
                  <a:latin typeface="Muli Regular"/>
                </a:rPr>
                <a:t> göz önüne alındığında </a:t>
              </a:r>
              <a:r>
                <a:rPr lang="en-US" sz="1717" dirty="0" err="1">
                  <a:solidFill>
                    <a:srgbClr val="FFFFFF"/>
                  </a:solidFill>
                  <a:latin typeface="Muli Regular"/>
                </a:rPr>
                <a:t>intihar</a:t>
              </a:r>
              <a:r>
                <a:rPr lang="en-US" sz="1717" dirty="0">
                  <a:solidFill>
                    <a:srgbClr val="FFFFFF"/>
                  </a:solidFill>
                  <a:latin typeface="Muli Regular"/>
                </a:rPr>
                <a:t> </a:t>
              </a:r>
              <a:r>
                <a:rPr lang="en-US" sz="1717" dirty="0" err="1">
                  <a:solidFill>
                    <a:srgbClr val="FFFFFF"/>
                  </a:solidFill>
                  <a:latin typeface="Muli Regular"/>
                </a:rPr>
                <a:t>düşüncesi</a:t>
              </a:r>
              <a:r>
                <a:rPr lang="en-US" sz="1717" dirty="0">
                  <a:solidFill>
                    <a:srgbClr val="FFFFFF"/>
                  </a:solidFill>
                  <a:latin typeface="Muli Regular"/>
                </a:rPr>
                <a:t> olan </a:t>
              </a:r>
              <a:r>
                <a:rPr lang="en-US" sz="1717" dirty="0" err="1">
                  <a:solidFill>
                    <a:srgbClr val="FFFFFF"/>
                  </a:solidFill>
                  <a:latin typeface="Muli Regular"/>
                </a:rPr>
                <a:t>çoğu</a:t>
              </a:r>
              <a:r>
                <a:rPr lang="en-US" sz="1717" dirty="0">
                  <a:solidFill>
                    <a:srgbClr val="FFFFFF"/>
                  </a:solidFill>
                  <a:latin typeface="Muli Regular"/>
                </a:rPr>
                <a:t> </a:t>
              </a:r>
              <a:r>
                <a:rPr lang="en-US" sz="1717" dirty="0" err="1">
                  <a:solidFill>
                    <a:srgbClr val="FFFFFF"/>
                  </a:solidFill>
                  <a:latin typeface="Muli Regular"/>
                </a:rPr>
                <a:t>insan</a:t>
              </a:r>
              <a:r>
                <a:rPr lang="en-US" sz="1717" dirty="0">
                  <a:solidFill>
                    <a:srgbClr val="FFFFFF"/>
                  </a:solidFill>
                  <a:latin typeface="Muli Regular"/>
                </a:rPr>
                <a:t> bu </a:t>
              </a:r>
              <a:r>
                <a:rPr lang="en-US" sz="1717" dirty="0" err="1">
                  <a:solidFill>
                    <a:srgbClr val="FFFFFF"/>
                  </a:solidFill>
                  <a:latin typeface="Muli Regular"/>
                </a:rPr>
                <a:t>durumu</a:t>
              </a:r>
              <a:r>
                <a:rPr lang="en-US" sz="1717" dirty="0">
                  <a:solidFill>
                    <a:srgbClr val="FFFFFF"/>
                  </a:solidFill>
                  <a:latin typeface="Muli Regular"/>
                </a:rPr>
                <a:t> </a:t>
              </a:r>
              <a:r>
                <a:rPr lang="en-US" sz="1717" dirty="0" err="1">
                  <a:solidFill>
                    <a:srgbClr val="FFFFFF"/>
                  </a:solidFill>
                  <a:latin typeface="Muli Regular"/>
                </a:rPr>
                <a:t>kimle</a:t>
              </a:r>
              <a:r>
                <a:rPr lang="en-US" sz="1717" dirty="0">
                  <a:solidFill>
                    <a:srgbClr val="FFFFFF"/>
                  </a:solidFill>
                  <a:latin typeface="Muli Regular"/>
                </a:rPr>
                <a:t> </a:t>
              </a:r>
              <a:r>
                <a:rPr lang="en-US" sz="1717" dirty="0" err="1">
                  <a:solidFill>
                    <a:srgbClr val="FFFFFF"/>
                  </a:solidFill>
                  <a:latin typeface="Muli Regular"/>
                </a:rPr>
                <a:t>konuşacağını</a:t>
              </a:r>
              <a:r>
                <a:rPr lang="en-US" sz="1717" dirty="0">
                  <a:solidFill>
                    <a:srgbClr val="FFFFFF"/>
                  </a:solidFill>
                  <a:latin typeface="Muli Regular"/>
                </a:rPr>
                <a:t> </a:t>
              </a:r>
              <a:r>
                <a:rPr lang="en-US" sz="1717" dirty="0" err="1">
                  <a:solidFill>
                    <a:srgbClr val="FFFFFF"/>
                  </a:solidFill>
                  <a:latin typeface="Muli Regular"/>
                </a:rPr>
                <a:t>bilmemektedir</a:t>
              </a:r>
              <a:r>
                <a:rPr lang="en-US" sz="1717" dirty="0">
                  <a:solidFill>
                    <a:srgbClr val="FFFFFF"/>
                  </a:solidFill>
                  <a:latin typeface="Muli Regular"/>
                </a:rPr>
                <a:t>. </a:t>
              </a:r>
              <a:r>
                <a:rPr lang="en-US" sz="1717" dirty="0" err="1">
                  <a:solidFill>
                    <a:srgbClr val="FFFFFF"/>
                  </a:solidFill>
                  <a:latin typeface="Muli Regular"/>
                </a:rPr>
                <a:t>İntiharla</a:t>
              </a:r>
              <a:r>
                <a:rPr lang="en-US" sz="1717" dirty="0">
                  <a:solidFill>
                    <a:srgbClr val="FFFFFF"/>
                  </a:solidFill>
                  <a:latin typeface="Muli Regular"/>
                </a:rPr>
                <a:t> ilgili </a:t>
              </a:r>
              <a:r>
                <a:rPr lang="en-US" sz="1717" dirty="0" err="1">
                  <a:solidFill>
                    <a:srgbClr val="FFFFFF"/>
                  </a:solidFill>
                  <a:latin typeface="Muli Regular"/>
                </a:rPr>
                <a:t>konuşmak</a:t>
              </a:r>
              <a:r>
                <a:rPr lang="en-US" sz="1717" dirty="0">
                  <a:solidFill>
                    <a:srgbClr val="FFFFFF"/>
                  </a:solidFill>
                  <a:latin typeface="Muli Regular"/>
                </a:rPr>
                <a:t> intiharı </a:t>
              </a:r>
              <a:r>
                <a:rPr lang="en-US" sz="1717" dirty="0" err="1">
                  <a:solidFill>
                    <a:srgbClr val="FFFFFF"/>
                  </a:solidFill>
                  <a:latin typeface="Muli Regular"/>
                </a:rPr>
                <a:t>teşvik</a:t>
              </a:r>
              <a:r>
                <a:rPr lang="en-US" sz="1717" dirty="0">
                  <a:solidFill>
                    <a:srgbClr val="FFFFFF"/>
                  </a:solidFill>
                  <a:latin typeface="Muli Regular"/>
                </a:rPr>
                <a:t> etmek yerine başka bir </a:t>
              </a:r>
              <a:r>
                <a:rPr lang="en-US" sz="1717" dirty="0" err="1">
                  <a:solidFill>
                    <a:srgbClr val="FFFFFF"/>
                  </a:solidFill>
                  <a:latin typeface="Muli Regular"/>
                </a:rPr>
                <a:t>seçeneği</a:t>
              </a:r>
              <a:r>
                <a:rPr lang="en-US" sz="1717" dirty="0">
                  <a:solidFill>
                    <a:srgbClr val="FFFFFF"/>
                  </a:solidFill>
                  <a:latin typeface="Muli Regular"/>
                </a:rPr>
                <a:t> </a:t>
              </a:r>
              <a:r>
                <a:rPr lang="en-US" sz="1717" dirty="0" err="1">
                  <a:solidFill>
                    <a:srgbClr val="FFFFFF"/>
                  </a:solidFill>
                  <a:latin typeface="Muli Regular"/>
                </a:rPr>
                <a:t>yeniden</a:t>
              </a:r>
              <a:r>
                <a:rPr lang="en-US" sz="1717" dirty="0">
                  <a:solidFill>
                    <a:srgbClr val="FFFFFF"/>
                  </a:solidFill>
                  <a:latin typeface="Muli Regular"/>
                </a:rPr>
                <a:t> </a:t>
              </a:r>
              <a:r>
                <a:rPr lang="en-US" sz="1717" dirty="0" err="1">
                  <a:solidFill>
                    <a:srgbClr val="FFFFFF"/>
                  </a:solidFill>
                  <a:latin typeface="Muli Regular"/>
                </a:rPr>
                <a:t>düşünmek</a:t>
              </a:r>
              <a:r>
                <a:rPr lang="en-US" sz="1717" dirty="0">
                  <a:solidFill>
                    <a:srgbClr val="FFFFFF"/>
                  </a:solidFill>
                  <a:latin typeface="Muli Regular"/>
                </a:rPr>
                <a:t> </a:t>
              </a:r>
              <a:r>
                <a:rPr lang="en-US" sz="1717" dirty="0" err="1">
                  <a:solidFill>
                    <a:srgbClr val="FFFFFF"/>
                  </a:solidFill>
                  <a:latin typeface="Muli Regular"/>
                </a:rPr>
                <a:t>ya</a:t>
              </a:r>
              <a:r>
                <a:rPr lang="en-US" sz="1717" dirty="0">
                  <a:solidFill>
                    <a:srgbClr val="FFFFFF"/>
                  </a:solidFill>
                  <a:latin typeface="Muli Regular"/>
                </a:rPr>
                <a:t> da </a:t>
              </a:r>
              <a:r>
                <a:rPr lang="en-US" sz="1717" dirty="0" err="1">
                  <a:solidFill>
                    <a:srgbClr val="FFFFFF"/>
                  </a:solidFill>
                  <a:latin typeface="Muli Regular"/>
                </a:rPr>
                <a:t>kararını</a:t>
              </a:r>
              <a:r>
                <a:rPr lang="en-US" sz="1717" dirty="0">
                  <a:solidFill>
                    <a:srgbClr val="FFFFFF"/>
                  </a:solidFill>
                  <a:latin typeface="Muli Regular"/>
                </a:rPr>
                <a:t> </a:t>
              </a:r>
              <a:r>
                <a:rPr lang="en-US" sz="1717" dirty="0" err="1">
                  <a:solidFill>
                    <a:srgbClr val="FFFFFF"/>
                  </a:solidFill>
                  <a:latin typeface="Muli Regular"/>
                </a:rPr>
                <a:t>yeniden</a:t>
              </a:r>
              <a:r>
                <a:rPr lang="en-US" sz="1717" dirty="0">
                  <a:solidFill>
                    <a:srgbClr val="FFFFFF"/>
                  </a:solidFill>
                  <a:latin typeface="Muli Regular"/>
                </a:rPr>
                <a:t> </a:t>
              </a:r>
              <a:r>
                <a:rPr lang="en-US" sz="1717" dirty="0" err="1">
                  <a:solidFill>
                    <a:srgbClr val="FFFFFF"/>
                  </a:solidFill>
                  <a:latin typeface="Muli Regular"/>
                </a:rPr>
                <a:t>değerlendirmek</a:t>
              </a:r>
              <a:r>
                <a:rPr lang="en-US" sz="1717" dirty="0">
                  <a:solidFill>
                    <a:srgbClr val="FFFFFF"/>
                  </a:solidFill>
                  <a:latin typeface="Muli Regular"/>
                </a:rPr>
                <a:t> için kişiye zaman </a:t>
              </a:r>
              <a:r>
                <a:rPr lang="en-US" sz="1717" dirty="0" err="1">
                  <a:solidFill>
                    <a:srgbClr val="FFFFFF"/>
                  </a:solidFill>
                  <a:latin typeface="Muli Regular"/>
                </a:rPr>
                <a:t>verebilir</a:t>
              </a:r>
              <a:r>
                <a:rPr lang="en-US" sz="1717" dirty="0">
                  <a:solidFill>
                    <a:srgbClr val="FFFFFF"/>
                  </a:solidFill>
                  <a:latin typeface="Muli Regular"/>
                </a:rPr>
                <a:t> ve bu şekilde </a:t>
              </a:r>
              <a:r>
                <a:rPr lang="en-US" sz="1717" dirty="0" err="1">
                  <a:solidFill>
                    <a:srgbClr val="FFFFFF"/>
                  </a:solidFill>
                  <a:latin typeface="Muli Regular"/>
                </a:rPr>
                <a:t>intihar</a:t>
              </a:r>
              <a:r>
                <a:rPr lang="en-US" sz="1717" dirty="0">
                  <a:solidFill>
                    <a:srgbClr val="FFFFFF"/>
                  </a:solidFill>
                  <a:latin typeface="Muli Regular"/>
                </a:rPr>
                <a:t> </a:t>
              </a:r>
              <a:r>
                <a:rPr lang="en-US" sz="1717" dirty="0" err="1">
                  <a:solidFill>
                    <a:srgbClr val="FFFFFF"/>
                  </a:solidFill>
                  <a:latin typeface="Muli Regular"/>
                </a:rPr>
                <a:t>önlenebilir</a:t>
              </a:r>
              <a:r>
                <a:rPr lang="en-US" sz="1717" dirty="0">
                  <a:solidFill>
                    <a:srgbClr val="FFFFFF"/>
                  </a:solidFill>
                  <a:latin typeface="Muli Regular"/>
                </a:rPr>
                <a:t>. </a:t>
              </a:r>
            </a:p>
          </p:txBody>
        </p:sp>
        <p:sp>
          <p:nvSpPr>
            <p:cNvPr id="29" name="TextBox 29"/>
            <p:cNvSpPr txBox="1"/>
            <p:nvPr/>
          </p:nvSpPr>
          <p:spPr>
            <a:xfrm>
              <a:off x="0" y="-28575"/>
              <a:ext cx="9815873" cy="988483"/>
            </a:xfrm>
            <a:prstGeom prst="rect">
              <a:avLst/>
            </a:prstGeom>
          </p:spPr>
          <p:txBody>
            <a:bodyPr lIns="0" tIns="0" rIns="0" bIns="0" rtlCol="0" anchor="t">
              <a:spAutoFit/>
            </a:bodyPr>
            <a:lstStyle/>
            <a:p>
              <a:pPr>
                <a:lnSpc>
                  <a:spcPts val="2947"/>
                </a:lnSpc>
              </a:pPr>
              <a:r>
                <a:rPr lang="en-US" sz="2267" dirty="0">
                  <a:solidFill>
                    <a:srgbClr val="79D1C3"/>
                  </a:solidFill>
                  <a:latin typeface="Quando"/>
                </a:rPr>
                <a:t> İntihar ile ilgili </a:t>
              </a:r>
              <a:r>
                <a:rPr lang="en-US" sz="2267" dirty="0" err="1">
                  <a:solidFill>
                    <a:srgbClr val="79D1C3"/>
                  </a:solidFill>
                  <a:latin typeface="Quando"/>
                </a:rPr>
                <a:t>konuşmak</a:t>
              </a:r>
              <a:r>
                <a:rPr lang="en-US" sz="2267" dirty="0">
                  <a:solidFill>
                    <a:srgbClr val="79D1C3"/>
                  </a:solidFill>
                  <a:latin typeface="Quando"/>
                </a:rPr>
                <a:t> iyi bir </a:t>
              </a:r>
              <a:r>
                <a:rPr lang="en-US" sz="2267" dirty="0" err="1">
                  <a:solidFill>
                    <a:srgbClr val="79D1C3"/>
                  </a:solidFill>
                  <a:latin typeface="Quando"/>
                </a:rPr>
                <a:t>fikir</a:t>
              </a:r>
              <a:r>
                <a:rPr lang="en-US" sz="2267" dirty="0">
                  <a:solidFill>
                    <a:srgbClr val="79D1C3"/>
                  </a:solidFill>
                  <a:latin typeface="Quando"/>
                </a:rPr>
                <a:t> </a:t>
              </a:r>
              <a:r>
                <a:rPr lang="en-US" sz="2267" dirty="0" err="1">
                  <a:solidFill>
                    <a:srgbClr val="79D1C3"/>
                  </a:solidFill>
                  <a:latin typeface="Quando"/>
                </a:rPr>
                <a:t>değildir</a:t>
              </a:r>
              <a:r>
                <a:rPr lang="en-US" sz="2267" dirty="0">
                  <a:solidFill>
                    <a:srgbClr val="79D1C3"/>
                  </a:solidFill>
                  <a:latin typeface="Quando"/>
                </a:rPr>
                <a:t> ve </a:t>
              </a:r>
              <a:r>
                <a:rPr lang="en-US" sz="2267" dirty="0" err="1">
                  <a:solidFill>
                    <a:srgbClr val="79D1C3"/>
                  </a:solidFill>
                  <a:latin typeface="Quando"/>
                </a:rPr>
                <a:t>kişiyi</a:t>
              </a:r>
              <a:r>
                <a:rPr lang="en-US" sz="2267" dirty="0">
                  <a:solidFill>
                    <a:srgbClr val="79D1C3"/>
                  </a:solidFill>
                  <a:latin typeface="Quando"/>
                </a:rPr>
                <a:t> </a:t>
              </a:r>
              <a:r>
                <a:rPr lang="en-US" sz="2267" dirty="0" err="1">
                  <a:solidFill>
                    <a:srgbClr val="79D1C3"/>
                  </a:solidFill>
                  <a:latin typeface="Quando"/>
                </a:rPr>
                <a:t>intihara</a:t>
              </a:r>
              <a:r>
                <a:rPr lang="en-US" sz="2267" dirty="0">
                  <a:solidFill>
                    <a:srgbClr val="79D1C3"/>
                  </a:solidFill>
                  <a:latin typeface="Quando"/>
                </a:rPr>
                <a:t> </a:t>
              </a:r>
              <a:r>
                <a:rPr lang="en-US" sz="2267" dirty="0" err="1">
                  <a:solidFill>
                    <a:srgbClr val="79D1C3"/>
                  </a:solidFill>
                  <a:latin typeface="Quando"/>
                </a:rPr>
                <a:t>cesaretlendirebilir</a:t>
              </a:r>
              <a:endParaRPr lang="en-US" sz="2267" dirty="0">
                <a:solidFill>
                  <a:srgbClr val="79D1C3"/>
                </a:solidFill>
                <a:latin typeface="Quando"/>
              </a:endParaRPr>
            </a:p>
          </p:txBody>
        </p:sp>
      </p:grpSp>
      <p:grpSp>
        <p:nvGrpSpPr>
          <p:cNvPr id="30" name="Group 30"/>
          <p:cNvGrpSpPr/>
          <p:nvPr/>
        </p:nvGrpSpPr>
        <p:grpSpPr>
          <a:xfrm>
            <a:off x="9582438" y="3694309"/>
            <a:ext cx="7180405" cy="3061140"/>
            <a:chOff x="0" y="0"/>
            <a:chExt cx="9573873" cy="4081520"/>
          </a:xfrm>
        </p:grpSpPr>
        <p:sp>
          <p:nvSpPr>
            <p:cNvPr id="31" name="TextBox 31"/>
            <p:cNvSpPr txBox="1"/>
            <p:nvPr/>
          </p:nvSpPr>
          <p:spPr>
            <a:xfrm>
              <a:off x="0" y="1154663"/>
              <a:ext cx="9573873" cy="2926858"/>
            </a:xfrm>
            <a:prstGeom prst="rect">
              <a:avLst/>
            </a:prstGeom>
          </p:spPr>
          <p:txBody>
            <a:bodyPr lIns="0" tIns="0" rIns="0" bIns="0" rtlCol="0" anchor="t">
              <a:spAutoFit/>
            </a:bodyPr>
            <a:lstStyle/>
            <a:p>
              <a:pPr>
                <a:lnSpc>
                  <a:spcPts val="2497"/>
                </a:lnSpc>
                <a:spcBef>
                  <a:spcPct val="0"/>
                </a:spcBef>
              </a:pPr>
              <a:r>
                <a:rPr lang="en-US" sz="1784" dirty="0" err="1">
                  <a:solidFill>
                    <a:srgbClr val="000000"/>
                  </a:solidFill>
                  <a:latin typeface="Muli Regular"/>
                </a:rPr>
                <a:t>İntiharların</a:t>
              </a:r>
              <a:r>
                <a:rPr lang="en-US" sz="1784" dirty="0">
                  <a:solidFill>
                    <a:srgbClr val="000000"/>
                  </a:solidFill>
                  <a:latin typeface="Muli Regular"/>
                </a:rPr>
                <a:t> </a:t>
              </a:r>
              <a:r>
                <a:rPr lang="en-US" sz="1784" dirty="0" err="1">
                  <a:solidFill>
                    <a:srgbClr val="000000"/>
                  </a:solidFill>
                  <a:latin typeface="Muli Regular"/>
                </a:rPr>
                <a:t>çoğunda</a:t>
              </a:r>
              <a:r>
                <a:rPr lang="en-US" sz="1784" dirty="0">
                  <a:solidFill>
                    <a:srgbClr val="000000"/>
                  </a:solidFill>
                  <a:latin typeface="Muli Regular"/>
                </a:rPr>
                <a:t> </a:t>
              </a:r>
              <a:r>
                <a:rPr lang="en-US" sz="1784" dirty="0" err="1">
                  <a:solidFill>
                    <a:srgbClr val="000000"/>
                  </a:solidFill>
                  <a:latin typeface="Muli Regular"/>
                </a:rPr>
                <a:t>sözel</a:t>
              </a:r>
              <a:r>
                <a:rPr lang="en-US" sz="1784" dirty="0">
                  <a:solidFill>
                    <a:srgbClr val="000000"/>
                  </a:solidFill>
                  <a:latin typeface="Muli Regular"/>
                </a:rPr>
                <a:t> veya </a:t>
              </a:r>
              <a:r>
                <a:rPr lang="en-US" sz="1784" dirty="0" err="1">
                  <a:solidFill>
                    <a:srgbClr val="000000"/>
                  </a:solidFill>
                  <a:latin typeface="Muli Regular"/>
                </a:rPr>
                <a:t>davranışsal</a:t>
              </a:r>
              <a:r>
                <a:rPr lang="en-US" sz="1784" dirty="0">
                  <a:solidFill>
                    <a:srgbClr val="000000"/>
                  </a:solidFill>
                  <a:latin typeface="Muli Regular"/>
                </a:rPr>
                <a:t> bir </a:t>
              </a:r>
              <a:r>
                <a:rPr lang="en-US" sz="1784" dirty="0" err="1">
                  <a:solidFill>
                    <a:srgbClr val="000000"/>
                  </a:solidFill>
                  <a:latin typeface="Muli Regular"/>
                </a:rPr>
                <a:t>takım</a:t>
              </a:r>
              <a:r>
                <a:rPr lang="en-US" sz="1784" dirty="0">
                  <a:solidFill>
                    <a:srgbClr val="000000"/>
                  </a:solidFill>
                  <a:latin typeface="Muli Regular"/>
                </a:rPr>
                <a:t> </a:t>
              </a:r>
              <a:r>
                <a:rPr lang="en-US" sz="1784" dirty="0" err="1">
                  <a:solidFill>
                    <a:srgbClr val="000000"/>
                  </a:solidFill>
                  <a:latin typeface="Muli Regular"/>
                </a:rPr>
                <a:t>uyarı</a:t>
              </a:r>
              <a:r>
                <a:rPr lang="en-US" sz="1784" dirty="0">
                  <a:solidFill>
                    <a:srgbClr val="000000"/>
                  </a:solidFill>
                  <a:latin typeface="Muli Regular"/>
                </a:rPr>
                <a:t> </a:t>
              </a:r>
              <a:r>
                <a:rPr lang="en-US" sz="1784" dirty="0" err="1">
                  <a:solidFill>
                    <a:srgbClr val="000000"/>
                  </a:solidFill>
                  <a:latin typeface="Muli Regular"/>
                </a:rPr>
                <a:t>işaretleri</a:t>
              </a:r>
              <a:r>
                <a:rPr lang="en-US" sz="1784" dirty="0">
                  <a:solidFill>
                    <a:srgbClr val="000000"/>
                  </a:solidFill>
                  <a:latin typeface="Muli Regular"/>
                </a:rPr>
                <a:t> </a:t>
              </a:r>
              <a:r>
                <a:rPr lang="en-US" sz="1784" dirty="0" err="1">
                  <a:solidFill>
                    <a:srgbClr val="000000"/>
                  </a:solidFill>
                  <a:latin typeface="Muli Regular"/>
                </a:rPr>
                <a:t>verilmektedir</a:t>
              </a:r>
              <a:r>
                <a:rPr lang="en-US" sz="1784" dirty="0">
                  <a:solidFill>
                    <a:srgbClr val="000000"/>
                  </a:solidFill>
                  <a:latin typeface="Muli Regular"/>
                </a:rPr>
                <a:t>. </a:t>
              </a:r>
              <a:r>
                <a:rPr lang="en-US" sz="1784" dirty="0" err="1">
                  <a:solidFill>
                    <a:srgbClr val="000000"/>
                  </a:solidFill>
                  <a:latin typeface="Muli Regular"/>
                </a:rPr>
                <a:t>Herhangi</a:t>
              </a:r>
              <a:r>
                <a:rPr lang="en-US" sz="1784" dirty="0">
                  <a:solidFill>
                    <a:srgbClr val="000000"/>
                  </a:solidFill>
                  <a:latin typeface="Muli Regular"/>
                </a:rPr>
                <a:t> bir </a:t>
              </a:r>
              <a:r>
                <a:rPr lang="en-US" sz="1784" dirty="0" err="1">
                  <a:solidFill>
                    <a:srgbClr val="000000"/>
                  </a:solidFill>
                  <a:latin typeface="Muli Regular"/>
                </a:rPr>
                <a:t>işaret</a:t>
              </a:r>
              <a:r>
                <a:rPr lang="en-US" sz="1784" dirty="0">
                  <a:solidFill>
                    <a:srgbClr val="000000"/>
                  </a:solidFill>
                  <a:latin typeface="Muli Regular"/>
                </a:rPr>
                <a:t> </a:t>
              </a:r>
              <a:r>
                <a:rPr lang="en-US" sz="1784" dirty="0" err="1">
                  <a:solidFill>
                    <a:srgbClr val="000000"/>
                  </a:solidFill>
                  <a:latin typeface="Muli Regular"/>
                </a:rPr>
                <a:t>ya</a:t>
              </a:r>
              <a:r>
                <a:rPr lang="en-US" sz="1784" dirty="0">
                  <a:solidFill>
                    <a:srgbClr val="000000"/>
                  </a:solidFill>
                  <a:latin typeface="Muli Regular"/>
                </a:rPr>
                <a:t> da </a:t>
              </a:r>
              <a:r>
                <a:rPr lang="en-US" sz="1784" dirty="0" err="1">
                  <a:solidFill>
                    <a:srgbClr val="000000"/>
                  </a:solidFill>
                  <a:latin typeface="Muli Regular"/>
                </a:rPr>
                <a:t>uyarı</a:t>
              </a:r>
              <a:r>
                <a:rPr lang="en-US" sz="1784" dirty="0">
                  <a:solidFill>
                    <a:srgbClr val="000000"/>
                  </a:solidFill>
                  <a:latin typeface="Muli Regular"/>
                </a:rPr>
                <a:t> </a:t>
              </a:r>
              <a:r>
                <a:rPr lang="en-US" sz="1784" dirty="0" err="1">
                  <a:solidFill>
                    <a:srgbClr val="000000"/>
                  </a:solidFill>
                  <a:latin typeface="Muli Regular"/>
                </a:rPr>
                <a:t>vermeksizin</a:t>
              </a:r>
              <a:r>
                <a:rPr lang="en-US" sz="1784" dirty="0">
                  <a:solidFill>
                    <a:srgbClr val="000000"/>
                  </a:solidFill>
                  <a:latin typeface="Muli Regular"/>
                </a:rPr>
                <a:t> gerçekleşen </a:t>
              </a:r>
              <a:r>
                <a:rPr lang="en-US" sz="1784" dirty="0" err="1">
                  <a:solidFill>
                    <a:srgbClr val="000000"/>
                  </a:solidFill>
                  <a:latin typeface="Muli Regular"/>
                </a:rPr>
                <a:t>bazı</a:t>
              </a:r>
              <a:r>
                <a:rPr lang="en-US" sz="1784" dirty="0">
                  <a:solidFill>
                    <a:srgbClr val="000000"/>
                  </a:solidFill>
                  <a:latin typeface="Muli Regular"/>
                </a:rPr>
                <a:t> </a:t>
              </a:r>
              <a:r>
                <a:rPr lang="en-US" sz="1784" dirty="0" err="1">
                  <a:solidFill>
                    <a:srgbClr val="000000"/>
                  </a:solidFill>
                  <a:latin typeface="Muli Regular"/>
                </a:rPr>
                <a:t>intiharlar</a:t>
              </a:r>
              <a:r>
                <a:rPr lang="en-US" sz="1784" dirty="0">
                  <a:solidFill>
                    <a:srgbClr val="000000"/>
                  </a:solidFill>
                  <a:latin typeface="Muli Regular"/>
                </a:rPr>
                <a:t> da </a:t>
              </a:r>
              <a:r>
                <a:rPr lang="en-US" sz="1784" dirty="0" err="1">
                  <a:solidFill>
                    <a:srgbClr val="000000"/>
                  </a:solidFill>
                  <a:latin typeface="Muli Regular"/>
                </a:rPr>
                <a:t>vardır</a:t>
              </a:r>
              <a:r>
                <a:rPr lang="en-US" sz="1784" dirty="0">
                  <a:solidFill>
                    <a:srgbClr val="000000"/>
                  </a:solidFill>
                  <a:latin typeface="Muli Regular"/>
                </a:rPr>
                <a:t>. </a:t>
              </a:r>
              <a:r>
                <a:rPr lang="en-US" sz="1784" dirty="0" err="1">
                  <a:solidFill>
                    <a:srgbClr val="000000"/>
                  </a:solidFill>
                  <a:latin typeface="Muli Regular"/>
                </a:rPr>
                <a:t>Ancak</a:t>
              </a:r>
              <a:r>
                <a:rPr lang="en-US" sz="1784" dirty="0">
                  <a:solidFill>
                    <a:srgbClr val="000000"/>
                  </a:solidFill>
                  <a:latin typeface="Muli Regular"/>
                </a:rPr>
                <a:t> </a:t>
              </a:r>
              <a:r>
                <a:rPr lang="en-US" sz="1784" dirty="0" err="1">
                  <a:solidFill>
                    <a:srgbClr val="000000"/>
                  </a:solidFill>
                  <a:latin typeface="Muli Regular"/>
                </a:rPr>
                <a:t>burada</a:t>
              </a:r>
              <a:r>
                <a:rPr lang="en-US" sz="1784" dirty="0">
                  <a:solidFill>
                    <a:srgbClr val="000000"/>
                  </a:solidFill>
                  <a:latin typeface="Muli Regular"/>
                </a:rPr>
                <a:t> önemli olan </a:t>
              </a:r>
              <a:r>
                <a:rPr lang="en-US" sz="1784" dirty="0" err="1">
                  <a:solidFill>
                    <a:srgbClr val="000000"/>
                  </a:solidFill>
                  <a:latin typeface="Muli Regular"/>
                </a:rPr>
                <a:t>onlar</a:t>
              </a:r>
              <a:r>
                <a:rPr lang="en-US" sz="1784" dirty="0">
                  <a:solidFill>
                    <a:srgbClr val="000000"/>
                  </a:solidFill>
                  <a:latin typeface="Muli Regular"/>
                </a:rPr>
                <a:t> için bu </a:t>
              </a:r>
              <a:r>
                <a:rPr lang="en-US" sz="1784" dirty="0" err="1">
                  <a:solidFill>
                    <a:srgbClr val="000000"/>
                  </a:solidFill>
                  <a:latin typeface="Muli Regular"/>
                </a:rPr>
                <a:t>uyarı</a:t>
              </a:r>
              <a:r>
                <a:rPr lang="en-US" sz="1784" dirty="0">
                  <a:solidFill>
                    <a:srgbClr val="000000"/>
                  </a:solidFill>
                  <a:latin typeface="Muli Regular"/>
                </a:rPr>
                <a:t> </a:t>
              </a:r>
              <a:r>
                <a:rPr lang="en-US" sz="1784" dirty="0" err="1">
                  <a:solidFill>
                    <a:srgbClr val="000000"/>
                  </a:solidFill>
                  <a:latin typeface="Muli Regular"/>
                </a:rPr>
                <a:t>işaretlerinin</a:t>
              </a:r>
              <a:r>
                <a:rPr lang="en-US" sz="1784" dirty="0">
                  <a:solidFill>
                    <a:srgbClr val="000000"/>
                  </a:solidFill>
                  <a:latin typeface="Muli Regular"/>
                </a:rPr>
                <a:t> ne </a:t>
              </a:r>
              <a:r>
                <a:rPr lang="en-US" sz="1784" dirty="0" err="1">
                  <a:solidFill>
                    <a:srgbClr val="000000"/>
                  </a:solidFill>
                  <a:latin typeface="Muli Regular"/>
                </a:rPr>
                <a:t>olduğunu</a:t>
              </a:r>
              <a:r>
                <a:rPr lang="en-US" sz="1784" dirty="0">
                  <a:solidFill>
                    <a:srgbClr val="000000"/>
                  </a:solidFill>
                  <a:latin typeface="Muli Regular"/>
                </a:rPr>
                <a:t> </a:t>
              </a:r>
              <a:r>
                <a:rPr lang="en-US" sz="1784" dirty="0" err="1">
                  <a:solidFill>
                    <a:srgbClr val="000000"/>
                  </a:solidFill>
                  <a:latin typeface="Muli Regular"/>
                </a:rPr>
                <a:t>anlamak</a:t>
              </a:r>
              <a:r>
                <a:rPr lang="en-US" sz="1784" dirty="0">
                  <a:solidFill>
                    <a:srgbClr val="000000"/>
                  </a:solidFill>
                  <a:latin typeface="Muli Regular"/>
                </a:rPr>
                <a:t> ve bunlara </a:t>
              </a:r>
              <a:r>
                <a:rPr lang="en-US" sz="1784" dirty="0" err="1">
                  <a:solidFill>
                    <a:srgbClr val="000000"/>
                  </a:solidFill>
                  <a:latin typeface="Muli Regular"/>
                </a:rPr>
                <a:t>dikkat</a:t>
              </a:r>
              <a:r>
                <a:rPr lang="en-US" sz="1784" dirty="0">
                  <a:solidFill>
                    <a:srgbClr val="000000"/>
                  </a:solidFill>
                  <a:latin typeface="Muli Regular"/>
                </a:rPr>
                <a:t> </a:t>
              </a:r>
              <a:r>
                <a:rPr lang="en-US" sz="1784" dirty="0" err="1">
                  <a:solidFill>
                    <a:srgbClr val="000000"/>
                  </a:solidFill>
                  <a:latin typeface="Muli Regular"/>
                </a:rPr>
                <a:t>etmektir</a:t>
              </a:r>
              <a:r>
                <a:rPr lang="en-US" sz="1784" dirty="0">
                  <a:solidFill>
                    <a:srgbClr val="000000"/>
                  </a:solidFill>
                  <a:latin typeface="Muli Regular"/>
                </a:rPr>
                <a:t>. Ayrıca </a:t>
              </a:r>
              <a:r>
                <a:rPr lang="en-US" sz="1784" dirty="0" err="1">
                  <a:solidFill>
                    <a:srgbClr val="000000"/>
                  </a:solidFill>
                  <a:latin typeface="Muli Regular"/>
                </a:rPr>
                <a:t>intihar</a:t>
              </a:r>
              <a:r>
                <a:rPr lang="en-US" sz="1784" dirty="0">
                  <a:solidFill>
                    <a:srgbClr val="000000"/>
                  </a:solidFill>
                  <a:latin typeface="Muli Regular"/>
                </a:rPr>
                <a:t> </a:t>
              </a:r>
              <a:r>
                <a:rPr lang="en-US" sz="1784" dirty="0" err="1">
                  <a:solidFill>
                    <a:srgbClr val="000000"/>
                  </a:solidFill>
                  <a:latin typeface="Muli Regular"/>
                </a:rPr>
                <a:t>düşüncesinde</a:t>
              </a:r>
              <a:r>
                <a:rPr lang="en-US" sz="1784" dirty="0">
                  <a:solidFill>
                    <a:srgbClr val="000000"/>
                  </a:solidFill>
                  <a:latin typeface="Muli Regular"/>
                </a:rPr>
                <a:t> olan </a:t>
              </a:r>
              <a:r>
                <a:rPr lang="en-US" sz="1784" dirty="0" err="1">
                  <a:solidFill>
                    <a:srgbClr val="000000"/>
                  </a:solidFill>
                  <a:latin typeface="Muli Regular"/>
                </a:rPr>
                <a:t>birey</a:t>
              </a:r>
              <a:r>
                <a:rPr lang="en-US" sz="1784" dirty="0">
                  <a:solidFill>
                    <a:srgbClr val="000000"/>
                  </a:solidFill>
                  <a:latin typeface="Muli Regular"/>
                </a:rPr>
                <a:t> </a:t>
              </a:r>
              <a:r>
                <a:rPr lang="en-US" sz="1784" dirty="0" err="1">
                  <a:solidFill>
                    <a:srgbClr val="000000"/>
                  </a:solidFill>
                  <a:latin typeface="Muli Regular"/>
                </a:rPr>
                <a:t>intihar</a:t>
              </a:r>
              <a:r>
                <a:rPr lang="en-US" sz="1784" dirty="0">
                  <a:solidFill>
                    <a:srgbClr val="000000"/>
                  </a:solidFill>
                  <a:latin typeface="Muli Regular"/>
                </a:rPr>
                <a:t> hakkında </a:t>
              </a:r>
              <a:r>
                <a:rPr lang="en-US" sz="1784" dirty="0" err="1">
                  <a:solidFill>
                    <a:srgbClr val="000000"/>
                  </a:solidFill>
                  <a:latin typeface="Muli Regular"/>
                </a:rPr>
                <a:t>konuşur</a:t>
              </a:r>
              <a:r>
                <a:rPr lang="en-US" sz="1784" dirty="0">
                  <a:solidFill>
                    <a:srgbClr val="000000"/>
                  </a:solidFill>
                  <a:latin typeface="Muli Regular"/>
                </a:rPr>
                <a:t>. </a:t>
              </a:r>
              <a:r>
                <a:rPr lang="en-US" sz="1784" dirty="0" err="1">
                  <a:solidFill>
                    <a:srgbClr val="000000"/>
                  </a:solidFill>
                  <a:latin typeface="Muli Regular"/>
                </a:rPr>
                <a:t>Kıymetli</a:t>
              </a:r>
              <a:r>
                <a:rPr lang="en-US" sz="1784" dirty="0">
                  <a:solidFill>
                    <a:srgbClr val="000000"/>
                  </a:solidFill>
                  <a:latin typeface="Muli Regular"/>
                </a:rPr>
                <a:t> </a:t>
              </a:r>
              <a:r>
                <a:rPr lang="en-US" sz="1784" dirty="0" err="1">
                  <a:solidFill>
                    <a:srgbClr val="000000"/>
                  </a:solidFill>
                  <a:latin typeface="Muli Regular"/>
                </a:rPr>
                <a:t>eşyalarını</a:t>
              </a:r>
              <a:r>
                <a:rPr lang="en-US" sz="1784" dirty="0">
                  <a:solidFill>
                    <a:srgbClr val="000000"/>
                  </a:solidFill>
                  <a:latin typeface="Muli Regular"/>
                </a:rPr>
                <a:t> </a:t>
              </a:r>
              <a:r>
                <a:rPr lang="en-US" sz="1784" dirty="0" err="1">
                  <a:solidFill>
                    <a:srgbClr val="000000"/>
                  </a:solidFill>
                  <a:latin typeface="Muli Regular"/>
                </a:rPr>
                <a:t>dağıtabilir</a:t>
              </a:r>
              <a:r>
                <a:rPr lang="en-US" sz="1784" dirty="0">
                  <a:solidFill>
                    <a:srgbClr val="000000"/>
                  </a:solidFill>
                  <a:latin typeface="Muli Regular"/>
                </a:rPr>
                <a:t>. İntihar hakkında </a:t>
              </a:r>
              <a:r>
                <a:rPr lang="en-US" sz="1784" dirty="0" err="1">
                  <a:solidFill>
                    <a:srgbClr val="000000"/>
                  </a:solidFill>
                  <a:latin typeface="Muli Regular"/>
                </a:rPr>
                <a:t>açık</a:t>
              </a:r>
              <a:r>
                <a:rPr lang="en-US" sz="1784" dirty="0">
                  <a:solidFill>
                    <a:srgbClr val="000000"/>
                  </a:solidFill>
                  <a:latin typeface="Muli Regular"/>
                </a:rPr>
                <a:t> ve </a:t>
              </a:r>
              <a:r>
                <a:rPr lang="en-US" sz="1784" dirty="0" err="1">
                  <a:solidFill>
                    <a:srgbClr val="000000"/>
                  </a:solidFill>
                  <a:latin typeface="Muli Regular"/>
                </a:rPr>
                <a:t>örtük</a:t>
              </a:r>
              <a:r>
                <a:rPr lang="en-US" sz="1784" dirty="0">
                  <a:solidFill>
                    <a:srgbClr val="000000"/>
                  </a:solidFill>
                  <a:latin typeface="Muli Regular"/>
                </a:rPr>
                <a:t> bir </a:t>
              </a:r>
              <a:r>
                <a:rPr lang="en-US" sz="1784" dirty="0" err="1">
                  <a:solidFill>
                    <a:srgbClr val="000000"/>
                  </a:solidFill>
                  <a:latin typeface="Muli Regular"/>
                </a:rPr>
                <a:t>sürü</a:t>
              </a:r>
              <a:r>
                <a:rPr lang="en-US" sz="1784" dirty="0">
                  <a:solidFill>
                    <a:srgbClr val="000000"/>
                  </a:solidFill>
                  <a:latin typeface="Muli Regular"/>
                </a:rPr>
                <a:t> </a:t>
              </a:r>
              <a:r>
                <a:rPr lang="en-US" sz="1784" dirty="0" err="1">
                  <a:solidFill>
                    <a:srgbClr val="000000"/>
                  </a:solidFill>
                  <a:latin typeface="Muli Regular"/>
                </a:rPr>
                <a:t>mesaj</a:t>
              </a:r>
              <a:r>
                <a:rPr lang="en-US" sz="1784" dirty="0">
                  <a:solidFill>
                    <a:srgbClr val="000000"/>
                  </a:solidFill>
                  <a:latin typeface="Muli Regular"/>
                </a:rPr>
                <a:t> </a:t>
              </a:r>
              <a:r>
                <a:rPr lang="en-US" sz="1784" dirty="0" err="1">
                  <a:solidFill>
                    <a:srgbClr val="000000"/>
                  </a:solidFill>
                  <a:latin typeface="Muli Regular"/>
                </a:rPr>
                <a:t>verebilir</a:t>
              </a:r>
              <a:r>
                <a:rPr lang="en-US" sz="1784" dirty="0">
                  <a:solidFill>
                    <a:srgbClr val="000000"/>
                  </a:solidFill>
                  <a:latin typeface="Muli Regular"/>
                </a:rPr>
                <a:t>.</a:t>
              </a:r>
            </a:p>
          </p:txBody>
        </p:sp>
        <p:sp>
          <p:nvSpPr>
            <p:cNvPr id="32" name="TextBox 32"/>
            <p:cNvSpPr txBox="1"/>
            <p:nvPr/>
          </p:nvSpPr>
          <p:spPr>
            <a:xfrm>
              <a:off x="0" y="-28575"/>
              <a:ext cx="9573873" cy="1106228"/>
            </a:xfrm>
            <a:prstGeom prst="rect">
              <a:avLst/>
            </a:prstGeom>
          </p:spPr>
          <p:txBody>
            <a:bodyPr lIns="0" tIns="0" rIns="0" bIns="0" rtlCol="0" anchor="t">
              <a:spAutoFit/>
            </a:bodyPr>
            <a:lstStyle/>
            <a:p>
              <a:pPr>
                <a:lnSpc>
                  <a:spcPts val="3310"/>
                </a:lnSpc>
              </a:pPr>
              <a:r>
                <a:rPr lang="en-US" sz="2546">
                  <a:solidFill>
                    <a:srgbClr val="044A3A"/>
                  </a:solidFill>
                  <a:latin typeface="Quando"/>
                </a:rPr>
                <a:t>Çoğu intihar işaret vermeksizin aniden meydana gelir.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89" t="944" b="944"/>
          <a:stretch>
            <a:fillRect/>
          </a:stretch>
        </p:blipFill>
        <p:spPr>
          <a:xfrm>
            <a:off x="0" y="0"/>
            <a:ext cx="18288000" cy="10287000"/>
          </a:xfrm>
          <a:prstGeom prst="rect">
            <a:avLst/>
          </a:prstGeom>
        </p:spPr>
      </p:pic>
      <p:grpSp>
        <p:nvGrpSpPr>
          <p:cNvPr id="3" name="Group 3"/>
          <p:cNvGrpSpPr/>
          <p:nvPr/>
        </p:nvGrpSpPr>
        <p:grpSpPr>
          <a:xfrm>
            <a:off x="2017399" y="1028700"/>
            <a:ext cx="6857293" cy="2743200"/>
            <a:chOff x="0" y="0"/>
            <a:chExt cx="3075276" cy="1230237"/>
          </a:xfrm>
        </p:grpSpPr>
        <p:sp>
          <p:nvSpPr>
            <p:cNvPr id="4" name="Freeform 4"/>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FFFFFF"/>
            </a:solidFill>
          </p:spPr>
        </p:sp>
      </p:grpSp>
      <p:grpSp>
        <p:nvGrpSpPr>
          <p:cNvPr id="5" name="Group 5"/>
          <p:cNvGrpSpPr/>
          <p:nvPr/>
        </p:nvGrpSpPr>
        <p:grpSpPr>
          <a:xfrm>
            <a:off x="1028700" y="3771900"/>
            <a:ext cx="16230600" cy="2743200"/>
            <a:chOff x="0" y="0"/>
            <a:chExt cx="7278905" cy="1230237"/>
          </a:xfrm>
        </p:grpSpPr>
        <p:sp>
          <p:nvSpPr>
            <p:cNvPr id="6" name="Freeform 6"/>
            <p:cNvSpPr/>
            <p:nvPr/>
          </p:nvSpPr>
          <p:spPr>
            <a:xfrm>
              <a:off x="0" y="0"/>
              <a:ext cx="7278905" cy="1230237"/>
            </a:xfrm>
            <a:custGeom>
              <a:avLst/>
              <a:gdLst/>
              <a:ahLst/>
              <a:cxnLst/>
              <a:rect l="l" t="t" r="r" b="b"/>
              <a:pathLst>
                <a:path w="7278905" h="1230237">
                  <a:moveTo>
                    <a:pt x="0" y="0"/>
                  </a:moveTo>
                  <a:lnTo>
                    <a:pt x="7278905" y="0"/>
                  </a:lnTo>
                  <a:lnTo>
                    <a:pt x="7278905" y="1230237"/>
                  </a:lnTo>
                  <a:lnTo>
                    <a:pt x="0" y="1230237"/>
                  </a:lnTo>
                  <a:close/>
                </a:path>
              </a:pathLst>
            </a:custGeom>
            <a:solidFill>
              <a:srgbClr val="79D1C3"/>
            </a:solidFill>
          </p:spPr>
        </p:sp>
      </p:grpSp>
      <p:grpSp>
        <p:nvGrpSpPr>
          <p:cNvPr id="7" name="Group 7"/>
          <p:cNvGrpSpPr/>
          <p:nvPr/>
        </p:nvGrpSpPr>
        <p:grpSpPr>
          <a:xfrm>
            <a:off x="2017399" y="6515100"/>
            <a:ext cx="6857293" cy="2743200"/>
            <a:chOff x="0" y="0"/>
            <a:chExt cx="3075276" cy="1230237"/>
          </a:xfrm>
        </p:grpSpPr>
        <p:sp>
          <p:nvSpPr>
            <p:cNvPr id="8" name="Freeform 8"/>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044A3A"/>
            </a:solidFill>
          </p:spPr>
        </p:sp>
      </p:grpSp>
      <p:sp>
        <p:nvSpPr>
          <p:cNvPr id="9" name="TextBox 9"/>
          <p:cNvSpPr txBox="1"/>
          <p:nvPr/>
        </p:nvSpPr>
        <p:spPr>
          <a:xfrm>
            <a:off x="2403630" y="2458466"/>
            <a:ext cx="5882897" cy="708042"/>
          </a:xfrm>
          <a:prstGeom prst="rect">
            <a:avLst/>
          </a:prstGeom>
        </p:spPr>
        <p:txBody>
          <a:bodyPr lIns="0" tIns="0" rIns="0" bIns="0" rtlCol="0" anchor="t">
            <a:spAutoFit/>
          </a:bodyPr>
          <a:lstStyle/>
          <a:p>
            <a:pPr>
              <a:lnSpc>
                <a:spcPts val="2800"/>
              </a:lnSpc>
              <a:spcBef>
                <a:spcPct val="0"/>
              </a:spcBef>
            </a:pPr>
            <a:r>
              <a:rPr lang="en-US" sz="2000" dirty="0">
                <a:solidFill>
                  <a:srgbClr val="000000"/>
                </a:solidFill>
                <a:latin typeface="Muli Regular"/>
              </a:rPr>
              <a:t>Her </a:t>
            </a:r>
            <a:r>
              <a:rPr lang="en-US" sz="2000" dirty="0" err="1">
                <a:solidFill>
                  <a:srgbClr val="000000"/>
                </a:solidFill>
                <a:latin typeface="Muli Regular"/>
              </a:rPr>
              <a:t>türlü</a:t>
            </a:r>
            <a:r>
              <a:rPr lang="en-US" sz="2000" dirty="0">
                <a:solidFill>
                  <a:srgbClr val="000000"/>
                </a:solidFill>
                <a:latin typeface="Muli Regular"/>
              </a:rPr>
              <a:t> </a:t>
            </a:r>
            <a:r>
              <a:rPr lang="en-US" sz="2000" dirty="0" err="1">
                <a:solidFill>
                  <a:srgbClr val="000000"/>
                </a:solidFill>
                <a:latin typeface="Muli Regular"/>
              </a:rPr>
              <a:t>girişim</a:t>
            </a:r>
            <a:r>
              <a:rPr lang="en-US" sz="2000" dirty="0">
                <a:solidFill>
                  <a:srgbClr val="000000"/>
                </a:solidFill>
                <a:latin typeface="Muli Regular"/>
              </a:rPr>
              <a:t> yardım </a:t>
            </a:r>
            <a:r>
              <a:rPr lang="en-US" sz="2000" dirty="0" err="1">
                <a:solidFill>
                  <a:srgbClr val="000000"/>
                </a:solidFill>
                <a:latin typeface="Muli Regular"/>
              </a:rPr>
              <a:t>çağrısıdır</a:t>
            </a:r>
            <a:r>
              <a:rPr lang="en-US" sz="2000" dirty="0">
                <a:solidFill>
                  <a:srgbClr val="000000"/>
                </a:solidFill>
                <a:latin typeface="Muli Regular"/>
              </a:rPr>
              <a:t>. </a:t>
            </a:r>
            <a:r>
              <a:rPr lang="en-US" sz="2000" dirty="0" err="1">
                <a:solidFill>
                  <a:srgbClr val="000000"/>
                </a:solidFill>
                <a:latin typeface="Muli Regular"/>
              </a:rPr>
              <a:t>Ciddiye</a:t>
            </a:r>
            <a:r>
              <a:rPr lang="en-US" sz="2000" dirty="0">
                <a:solidFill>
                  <a:srgbClr val="000000"/>
                </a:solidFill>
                <a:latin typeface="Muli Regular"/>
              </a:rPr>
              <a:t> alınmalıdır.</a:t>
            </a:r>
          </a:p>
        </p:txBody>
      </p:sp>
      <p:sp>
        <p:nvSpPr>
          <p:cNvPr id="10" name="TextBox 10"/>
          <p:cNvSpPr txBox="1"/>
          <p:nvPr/>
        </p:nvSpPr>
        <p:spPr>
          <a:xfrm>
            <a:off x="2445798" y="1178569"/>
            <a:ext cx="5941696" cy="714897"/>
          </a:xfrm>
          <a:prstGeom prst="rect">
            <a:avLst/>
          </a:prstGeom>
        </p:spPr>
        <p:txBody>
          <a:bodyPr lIns="0" tIns="0" rIns="0" bIns="0" rtlCol="0" anchor="t">
            <a:spAutoFit/>
          </a:bodyPr>
          <a:lstStyle/>
          <a:p>
            <a:pPr>
              <a:lnSpc>
                <a:spcPts val="2810"/>
              </a:lnSpc>
            </a:pPr>
            <a:r>
              <a:rPr lang="en-US" sz="2161">
                <a:solidFill>
                  <a:srgbClr val="044A3A"/>
                </a:solidFill>
                <a:latin typeface="Quando"/>
              </a:rPr>
              <a:t>Öldürücü olmayan basit intihar girişimleri dikkate alınmamalıdır. </a:t>
            </a:r>
          </a:p>
        </p:txBody>
      </p:sp>
      <p:sp>
        <p:nvSpPr>
          <p:cNvPr id="11" name="TextBox 11"/>
          <p:cNvSpPr txBox="1"/>
          <p:nvPr/>
        </p:nvSpPr>
        <p:spPr>
          <a:xfrm>
            <a:off x="2445798" y="8061828"/>
            <a:ext cx="6109354" cy="1017816"/>
          </a:xfrm>
          <a:prstGeom prst="rect">
            <a:avLst/>
          </a:prstGeom>
        </p:spPr>
        <p:txBody>
          <a:bodyPr lIns="0" tIns="0" rIns="0" bIns="0" rtlCol="0" anchor="t">
            <a:spAutoFit/>
          </a:bodyPr>
          <a:lstStyle/>
          <a:p>
            <a:pPr>
              <a:lnSpc>
                <a:spcPts val="2699"/>
              </a:lnSpc>
              <a:spcBef>
                <a:spcPct val="0"/>
              </a:spcBef>
            </a:pPr>
            <a:r>
              <a:rPr lang="en-US" sz="1928" dirty="0">
                <a:solidFill>
                  <a:srgbClr val="FFFFFF"/>
                </a:solidFill>
                <a:latin typeface="Muli Regular"/>
              </a:rPr>
              <a:t>İntihar </a:t>
            </a:r>
            <a:r>
              <a:rPr lang="en-US" sz="1928" dirty="0" err="1">
                <a:solidFill>
                  <a:srgbClr val="FFFFFF"/>
                </a:solidFill>
                <a:latin typeface="Muli Regular"/>
              </a:rPr>
              <a:t>davranışının</a:t>
            </a:r>
            <a:r>
              <a:rPr lang="en-US" sz="1928" dirty="0">
                <a:solidFill>
                  <a:srgbClr val="FFFFFF"/>
                </a:solidFill>
                <a:latin typeface="Muli Regular"/>
              </a:rPr>
              <a:t> </a:t>
            </a:r>
            <a:r>
              <a:rPr lang="en-US" sz="1928" dirty="0" err="1">
                <a:solidFill>
                  <a:srgbClr val="FFFFFF"/>
                </a:solidFill>
                <a:latin typeface="Muli Regular"/>
              </a:rPr>
              <a:t>gerçekleşmesine</a:t>
            </a:r>
            <a:r>
              <a:rPr lang="en-US" sz="1928" dirty="0">
                <a:solidFill>
                  <a:srgbClr val="FFFFFF"/>
                </a:solidFill>
                <a:latin typeface="Muli Regular"/>
              </a:rPr>
              <a:t> karar vermek </a:t>
            </a:r>
            <a:r>
              <a:rPr lang="en-US" sz="1928" dirty="0" err="1">
                <a:solidFill>
                  <a:srgbClr val="FFFFFF"/>
                </a:solidFill>
                <a:latin typeface="Muli Regular"/>
              </a:rPr>
              <a:t>bireyde</a:t>
            </a:r>
            <a:r>
              <a:rPr lang="en-US" sz="1928" dirty="0">
                <a:solidFill>
                  <a:srgbClr val="FFFFFF"/>
                </a:solidFill>
                <a:latin typeface="Muli Regular"/>
              </a:rPr>
              <a:t> </a:t>
            </a:r>
            <a:r>
              <a:rPr lang="en-US" sz="1928" dirty="0" err="1">
                <a:solidFill>
                  <a:srgbClr val="FFFFFF"/>
                </a:solidFill>
                <a:latin typeface="Muli Regular"/>
              </a:rPr>
              <a:t>acılarının</a:t>
            </a:r>
            <a:r>
              <a:rPr lang="en-US" sz="1928" dirty="0">
                <a:solidFill>
                  <a:srgbClr val="FFFFFF"/>
                </a:solidFill>
                <a:latin typeface="Muli Regular"/>
              </a:rPr>
              <a:t> </a:t>
            </a:r>
            <a:r>
              <a:rPr lang="en-US" sz="1928" dirty="0" err="1">
                <a:solidFill>
                  <a:srgbClr val="FFFFFF"/>
                </a:solidFill>
                <a:latin typeface="Muli Regular"/>
              </a:rPr>
              <a:t>sonlanacağını</a:t>
            </a:r>
            <a:r>
              <a:rPr lang="en-US" sz="1928" dirty="0">
                <a:solidFill>
                  <a:srgbClr val="FFFFFF"/>
                </a:solidFill>
                <a:latin typeface="Muli Regular"/>
              </a:rPr>
              <a:t> </a:t>
            </a:r>
            <a:r>
              <a:rPr lang="en-US" sz="1928" dirty="0" err="1">
                <a:solidFill>
                  <a:srgbClr val="FFFFFF"/>
                </a:solidFill>
                <a:latin typeface="Muli Regular"/>
              </a:rPr>
              <a:t>düşündüğü</a:t>
            </a:r>
            <a:r>
              <a:rPr lang="en-US" sz="1928" dirty="0">
                <a:solidFill>
                  <a:srgbClr val="FFFFFF"/>
                </a:solidFill>
                <a:latin typeface="Muli Regular"/>
              </a:rPr>
              <a:t> için bireyin </a:t>
            </a:r>
            <a:r>
              <a:rPr lang="en-US" sz="1928" dirty="0" err="1">
                <a:solidFill>
                  <a:srgbClr val="FFFFFF"/>
                </a:solidFill>
                <a:latin typeface="Muli Regular"/>
              </a:rPr>
              <a:t>geçici</a:t>
            </a:r>
            <a:r>
              <a:rPr lang="en-US" sz="1928" dirty="0">
                <a:solidFill>
                  <a:srgbClr val="FFFFFF"/>
                </a:solidFill>
                <a:latin typeface="Muli Regular"/>
              </a:rPr>
              <a:t> iyi </a:t>
            </a:r>
            <a:r>
              <a:rPr lang="en-US" sz="1928" dirty="0" err="1">
                <a:solidFill>
                  <a:srgbClr val="FFFFFF"/>
                </a:solidFill>
                <a:latin typeface="Muli Regular"/>
              </a:rPr>
              <a:t>hissetmesine</a:t>
            </a:r>
            <a:r>
              <a:rPr lang="en-US" sz="1928" dirty="0">
                <a:solidFill>
                  <a:srgbClr val="FFFFFF"/>
                </a:solidFill>
                <a:latin typeface="Muli Regular"/>
              </a:rPr>
              <a:t> yol </a:t>
            </a:r>
            <a:r>
              <a:rPr lang="en-US" sz="1928" dirty="0" err="1">
                <a:solidFill>
                  <a:srgbClr val="FFFFFF"/>
                </a:solidFill>
                <a:latin typeface="Muli Regular"/>
              </a:rPr>
              <a:t>açabilir</a:t>
            </a:r>
            <a:r>
              <a:rPr lang="en-US" sz="1928" dirty="0">
                <a:solidFill>
                  <a:srgbClr val="FFFFFF"/>
                </a:solidFill>
                <a:latin typeface="Muli Regular"/>
              </a:rPr>
              <a:t>.</a:t>
            </a:r>
          </a:p>
        </p:txBody>
      </p:sp>
      <p:sp>
        <p:nvSpPr>
          <p:cNvPr id="12" name="TextBox 12"/>
          <p:cNvSpPr txBox="1"/>
          <p:nvPr/>
        </p:nvSpPr>
        <p:spPr>
          <a:xfrm>
            <a:off x="2403630" y="6702267"/>
            <a:ext cx="5882897" cy="1184433"/>
          </a:xfrm>
          <a:prstGeom prst="rect">
            <a:avLst/>
          </a:prstGeom>
        </p:spPr>
        <p:txBody>
          <a:bodyPr lIns="0" tIns="0" rIns="0" bIns="0" rtlCol="0" anchor="t">
            <a:spAutoFit/>
          </a:bodyPr>
          <a:lstStyle/>
          <a:p>
            <a:pPr>
              <a:lnSpc>
                <a:spcPts val="2340"/>
              </a:lnSpc>
            </a:pPr>
            <a:r>
              <a:rPr lang="en-US" sz="1800" dirty="0">
                <a:solidFill>
                  <a:srgbClr val="79D1C3"/>
                </a:solidFill>
                <a:latin typeface="Quando"/>
              </a:rPr>
              <a:t>İntihar </a:t>
            </a:r>
            <a:r>
              <a:rPr lang="en-US" sz="1800" dirty="0" err="1">
                <a:solidFill>
                  <a:srgbClr val="79D1C3"/>
                </a:solidFill>
                <a:latin typeface="Quando"/>
              </a:rPr>
              <a:t>riski</a:t>
            </a:r>
            <a:r>
              <a:rPr lang="en-US" sz="1800" dirty="0">
                <a:solidFill>
                  <a:srgbClr val="79D1C3"/>
                </a:solidFill>
                <a:latin typeface="Quando"/>
              </a:rPr>
              <a:t> </a:t>
            </a:r>
            <a:r>
              <a:rPr lang="en-US" sz="1800" dirty="0" err="1">
                <a:solidFill>
                  <a:srgbClr val="79D1C3"/>
                </a:solidFill>
                <a:latin typeface="Quando"/>
              </a:rPr>
              <a:t>taşıyan</a:t>
            </a:r>
            <a:r>
              <a:rPr lang="en-US" sz="1800" dirty="0">
                <a:solidFill>
                  <a:srgbClr val="79D1C3"/>
                </a:solidFill>
                <a:latin typeface="Quando"/>
              </a:rPr>
              <a:t> bireylerin </a:t>
            </a:r>
            <a:r>
              <a:rPr lang="en-US" sz="1800" dirty="0" err="1">
                <a:solidFill>
                  <a:srgbClr val="79D1C3"/>
                </a:solidFill>
                <a:latin typeface="Quando"/>
              </a:rPr>
              <a:t>gerçekçi</a:t>
            </a:r>
            <a:r>
              <a:rPr lang="en-US" sz="1800" dirty="0">
                <a:solidFill>
                  <a:srgbClr val="79D1C3"/>
                </a:solidFill>
                <a:latin typeface="Quando"/>
              </a:rPr>
              <a:t> </a:t>
            </a:r>
            <a:r>
              <a:rPr lang="en-US" sz="1800" dirty="0" err="1">
                <a:solidFill>
                  <a:srgbClr val="79D1C3"/>
                </a:solidFill>
                <a:latin typeface="Quando"/>
              </a:rPr>
              <a:t>olmayan</a:t>
            </a:r>
            <a:r>
              <a:rPr lang="en-US" sz="1800" dirty="0">
                <a:solidFill>
                  <a:srgbClr val="79D1C3"/>
                </a:solidFill>
                <a:latin typeface="Quando"/>
              </a:rPr>
              <a:t> </a:t>
            </a:r>
            <a:r>
              <a:rPr lang="en-US" sz="1800" dirty="0" err="1">
                <a:solidFill>
                  <a:srgbClr val="79D1C3"/>
                </a:solidFill>
                <a:latin typeface="Quando"/>
              </a:rPr>
              <a:t>olumlu</a:t>
            </a:r>
            <a:r>
              <a:rPr lang="en-US" sz="1800" dirty="0">
                <a:solidFill>
                  <a:srgbClr val="79D1C3"/>
                </a:solidFill>
                <a:latin typeface="Quando"/>
              </a:rPr>
              <a:t> ruh </a:t>
            </a:r>
            <a:r>
              <a:rPr lang="en-US" sz="1800" dirty="0" err="1">
                <a:solidFill>
                  <a:srgbClr val="79D1C3"/>
                </a:solidFill>
                <a:latin typeface="Quando"/>
              </a:rPr>
              <a:t>hâlleri</a:t>
            </a:r>
            <a:r>
              <a:rPr lang="en-US" sz="1800" dirty="0">
                <a:solidFill>
                  <a:srgbClr val="79D1C3"/>
                </a:solidFill>
                <a:latin typeface="Quando"/>
              </a:rPr>
              <a:t> (</a:t>
            </a:r>
            <a:r>
              <a:rPr lang="en-US" sz="1800" dirty="0" err="1">
                <a:solidFill>
                  <a:srgbClr val="79D1C3"/>
                </a:solidFill>
                <a:latin typeface="Quando"/>
              </a:rPr>
              <a:t>Artık</a:t>
            </a:r>
            <a:r>
              <a:rPr lang="en-US" sz="1800" dirty="0">
                <a:solidFill>
                  <a:srgbClr val="79D1C3"/>
                </a:solidFill>
                <a:latin typeface="Quando"/>
              </a:rPr>
              <a:t> </a:t>
            </a:r>
            <a:r>
              <a:rPr lang="en-US" sz="1800" dirty="0" err="1">
                <a:solidFill>
                  <a:srgbClr val="79D1C3"/>
                </a:solidFill>
                <a:latin typeface="Quando"/>
              </a:rPr>
              <a:t>kendimi</a:t>
            </a:r>
            <a:r>
              <a:rPr lang="en-US" sz="1800" dirty="0">
                <a:solidFill>
                  <a:srgbClr val="79D1C3"/>
                </a:solidFill>
                <a:latin typeface="Quando"/>
              </a:rPr>
              <a:t> iyi </a:t>
            </a:r>
            <a:r>
              <a:rPr lang="en-US" sz="1800" dirty="0" err="1">
                <a:solidFill>
                  <a:srgbClr val="79D1C3"/>
                </a:solidFill>
                <a:latin typeface="Quando"/>
              </a:rPr>
              <a:t>hissediyorum</a:t>
            </a:r>
            <a:r>
              <a:rPr lang="en-US" sz="1800" dirty="0">
                <a:solidFill>
                  <a:srgbClr val="79D1C3"/>
                </a:solidFill>
                <a:latin typeface="Quando"/>
              </a:rPr>
              <a:t>.) </a:t>
            </a:r>
            <a:r>
              <a:rPr lang="en-US" sz="1800" dirty="0" err="1">
                <a:solidFill>
                  <a:srgbClr val="79D1C3"/>
                </a:solidFill>
                <a:latin typeface="Quando"/>
              </a:rPr>
              <a:t>intihar</a:t>
            </a:r>
            <a:r>
              <a:rPr lang="en-US" sz="1800" dirty="0">
                <a:solidFill>
                  <a:srgbClr val="79D1C3"/>
                </a:solidFill>
                <a:latin typeface="Quando"/>
              </a:rPr>
              <a:t> </a:t>
            </a:r>
            <a:r>
              <a:rPr lang="en-US" sz="1800" dirty="0" err="1">
                <a:solidFill>
                  <a:srgbClr val="79D1C3"/>
                </a:solidFill>
                <a:latin typeface="Quando"/>
              </a:rPr>
              <a:t>riskinin</a:t>
            </a:r>
            <a:r>
              <a:rPr lang="en-US" sz="1800" dirty="0">
                <a:solidFill>
                  <a:srgbClr val="79D1C3"/>
                </a:solidFill>
                <a:latin typeface="Quando"/>
              </a:rPr>
              <a:t> </a:t>
            </a:r>
            <a:r>
              <a:rPr lang="en-US" sz="1800" dirty="0" err="1">
                <a:solidFill>
                  <a:srgbClr val="79D1C3"/>
                </a:solidFill>
                <a:latin typeface="Quando"/>
              </a:rPr>
              <a:t>azaldığını</a:t>
            </a:r>
            <a:r>
              <a:rPr lang="en-US" sz="1800" dirty="0">
                <a:solidFill>
                  <a:srgbClr val="79D1C3"/>
                </a:solidFill>
                <a:latin typeface="Quando"/>
              </a:rPr>
              <a:t> </a:t>
            </a:r>
            <a:r>
              <a:rPr lang="en-US" sz="1800" dirty="0" err="1">
                <a:solidFill>
                  <a:srgbClr val="79D1C3"/>
                </a:solidFill>
                <a:latin typeface="Quando"/>
              </a:rPr>
              <a:t>gösterir</a:t>
            </a:r>
            <a:r>
              <a:rPr lang="en-US" sz="1800" dirty="0">
                <a:solidFill>
                  <a:srgbClr val="79D1C3"/>
                </a:solidFill>
                <a:latin typeface="Quando"/>
              </a:rPr>
              <a:t>.</a:t>
            </a:r>
          </a:p>
        </p:txBody>
      </p:sp>
      <p:grpSp>
        <p:nvGrpSpPr>
          <p:cNvPr id="13" name="Group 13"/>
          <p:cNvGrpSpPr/>
          <p:nvPr/>
        </p:nvGrpSpPr>
        <p:grpSpPr>
          <a:xfrm rot="-10800000">
            <a:off x="9413308" y="6515100"/>
            <a:ext cx="6857293" cy="2743200"/>
            <a:chOff x="0" y="0"/>
            <a:chExt cx="3075276" cy="1230237"/>
          </a:xfrm>
        </p:grpSpPr>
        <p:sp>
          <p:nvSpPr>
            <p:cNvPr id="14" name="Freeform 14"/>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FFFFFF"/>
            </a:solidFill>
          </p:spPr>
        </p:sp>
      </p:grpSp>
      <p:grpSp>
        <p:nvGrpSpPr>
          <p:cNvPr id="15" name="Group 15"/>
          <p:cNvGrpSpPr/>
          <p:nvPr/>
        </p:nvGrpSpPr>
        <p:grpSpPr>
          <a:xfrm rot="-10800000">
            <a:off x="9413308" y="1028700"/>
            <a:ext cx="6857293" cy="2743200"/>
            <a:chOff x="0" y="0"/>
            <a:chExt cx="3075276" cy="1230237"/>
          </a:xfrm>
        </p:grpSpPr>
        <p:sp>
          <p:nvSpPr>
            <p:cNvPr id="16" name="Freeform 16"/>
            <p:cNvSpPr/>
            <p:nvPr/>
          </p:nvSpPr>
          <p:spPr>
            <a:xfrm>
              <a:off x="0" y="0"/>
              <a:ext cx="3075276" cy="1230237"/>
            </a:xfrm>
            <a:custGeom>
              <a:avLst/>
              <a:gdLst/>
              <a:ahLst/>
              <a:cxnLst/>
              <a:rect l="l" t="t" r="r" b="b"/>
              <a:pathLst>
                <a:path w="3075276" h="1230237">
                  <a:moveTo>
                    <a:pt x="0" y="0"/>
                  </a:moveTo>
                  <a:lnTo>
                    <a:pt x="3075276" y="0"/>
                  </a:lnTo>
                  <a:lnTo>
                    <a:pt x="3075276" y="1230237"/>
                  </a:lnTo>
                  <a:lnTo>
                    <a:pt x="0" y="1230237"/>
                  </a:lnTo>
                  <a:close/>
                </a:path>
              </a:pathLst>
            </a:custGeom>
            <a:solidFill>
              <a:srgbClr val="044A3A"/>
            </a:solidFill>
          </p:spPr>
        </p:sp>
      </p:grpSp>
      <p:sp>
        <p:nvSpPr>
          <p:cNvPr id="17" name="TextBox 17"/>
          <p:cNvSpPr txBox="1"/>
          <p:nvPr/>
        </p:nvSpPr>
        <p:spPr>
          <a:xfrm>
            <a:off x="9768196" y="7942727"/>
            <a:ext cx="6015207" cy="1010577"/>
          </a:xfrm>
          <a:prstGeom prst="rect">
            <a:avLst/>
          </a:prstGeom>
        </p:spPr>
        <p:txBody>
          <a:bodyPr lIns="0" tIns="0" rIns="0" bIns="0" rtlCol="0" anchor="t">
            <a:spAutoFit/>
          </a:bodyPr>
          <a:lstStyle/>
          <a:p>
            <a:pPr>
              <a:lnSpc>
                <a:spcPts val="2680"/>
              </a:lnSpc>
              <a:spcBef>
                <a:spcPct val="0"/>
              </a:spcBef>
            </a:pPr>
            <a:r>
              <a:rPr lang="en-US" sz="1914">
                <a:solidFill>
                  <a:srgbClr val="000000"/>
                </a:solidFill>
                <a:latin typeface="Muli Regular"/>
              </a:rPr>
              <a:t>Yapılan istatistikler intiharın 15-24 yaş arasında üçüncü büyük ölüm nedeni olduğu, 10 yaş altında bile intiharların olduğunu göstermektedir.</a:t>
            </a:r>
          </a:p>
        </p:txBody>
      </p:sp>
      <p:sp>
        <p:nvSpPr>
          <p:cNvPr id="18" name="TextBox 18"/>
          <p:cNvSpPr txBox="1"/>
          <p:nvPr/>
        </p:nvSpPr>
        <p:spPr>
          <a:xfrm>
            <a:off x="9732682" y="6599648"/>
            <a:ext cx="5882897" cy="1287052"/>
          </a:xfrm>
          <a:prstGeom prst="rect">
            <a:avLst/>
          </a:prstGeom>
        </p:spPr>
        <p:txBody>
          <a:bodyPr lIns="0" tIns="0" rIns="0" bIns="0" rtlCol="0" anchor="t">
            <a:spAutoFit/>
          </a:bodyPr>
          <a:lstStyle/>
          <a:p>
            <a:pPr>
              <a:lnSpc>
                <a:spcPts val="3390"/>
              </a:lnSpc>
            </a:pPr>
            <a:r>
              <a:rPr lang="en-US" sz="2607" dirty="0" err="1">
                <a:solidFill>
                  <a:srgbClr val="044A3A"/>
                </a:solidFill>
                <a:latin typeface="Quando"/>
              </a:rPr>
              <a:t>Genç</a:t>
            </a:r>
            <a:r>
              <a:rPr lang="en-US" sz="2607" dirty="0">
                <a:solidFill>
                  <a:srgbClr val="044A3A"/>
                </a:solidFill>
                <a:latin typeface="Quando"/>
              </a:rPr>
              <a:t> </a:t>
            </a:r>
            <a:r>
              <a:rPr lang="en-US" sz="2607" dirty="0" err="1">
                <a:solidFill>
                  <a:srgbClr val="044A3A"/>
                </a:solidFill>
                <a:latin typeface="Quando"/>
              </a:rPr>
              <a:t>insanlar</a:t>
            </a:r>
            <a:r>
              <a:rPr lang="en-US" sz="2607" dirty="0">
                <a:solidFill>
                  <a:srgbClr val="044A3A"/>
                </a:solidFill>
                <a:latin typeface="Quando"/>
              </a:rPr>
              <a:t> </a:t>
            </a:r>
            <a:r>
              <a:rPr lang="en-US" sz="2607" dirty="0" err="1">
                <a:solidFill>
                  <a:srgbClr val="044A3A"/>
                </a:solidFill>
                <a:latin typeface="Quando"/>
              </a:rPr>
              <a:t>önlerinde</a:t>
            </a:r>
            <a:r>
              <a:rPr lang="en-US" sz="2607" dirty="0">
                <a:solidFill>
                  <a:srgbClr val="044A3A"/>
                </a:solidFill>
                <a:latin typeface="Quando"/>
              </a:rPr>
              <a:t> uzun bir </a:t>
            </a:r>
            <a:r>
              <a:rPr lang="en-US" sz="2607" dirty="0" err="1">
                <a:solidFill>
                  <a:srgbClr val="044A3A"/>
                </a:solidFill>
                <a:latin typeface="Quando"/>
              </a:rPr>
              <a:t>hayatın</a:t>
            </a:r>
            <a:r>
              <a:rPr lang="en-US" sz="2607" dirty="0">
                <a:solidFill>
                  <a:srgbClr val="044A3A"/>
                </a:solidFill>
                <a:latin typeface="Quando"/>
              </a:rPr>
              <a:t> </a:t>
            </a:r>
            <a:r>
              <a:rPr lang="en-US" sz="2607" dirty="0" err="1">
                <a:solidFill>
                  <a:srgbClr val="044A3A"/>
                </a:solidFill>
                <a:latin typeface="Quando"/>
              </a:rPr>
              <a:t>olduğundan</a:t>
            </a:r>
            <a:r>
              <a:rPr lang="en-US" sz="2607" dirty="0">
                <a:solidFill>
                  <a:srgbClr val="044A3A"/>
                </a:solidFill>
                <a:latin typeface="Quando"/>
              </a:rPr>
              <a:t> intiharı </a:t>
            </a:r>
            <a:r>
              <a:rPr lang="en-US" sz="2607" dirty="0" err="1">
                <a:solidFill>
                  <a:srgbClr val="044A3A"/>
                </a:solidFill>
                <a:latin typeface="Quando"/>
              </a:rPr>
              <a:t>düşünmez</a:t>
            </a:r>
            <a:r>
              <a:rPr lang="en-US" sz="2607" dirty="0">
                <a:solidFill>
                  <a:srgbClr val="044A3A"/>
                </a:solidFill>
                <a:latin typeface="Quando"/>
              </a:rPr>
              <a:t>.</a:t>
            </a:r>
          </a:p>
        </p:txBody>
      </p:sp>
      <p:sp>
        <p:nvSpPr>
          <p:cNvPr id="19" name="TextBox 19"/>
          <p:cNvSpPr txBox="1"/>
          <p:nvPr/>
        </p:nvSpPr>
        <p:spPr>
          <a:xfrm>
            <a:off x="9768196" y="2189757"/>
            <a:ext cx="5736500" cy="1264511"/>
          </a:xfrm>
          <a:prstGeom prst="rect">
            <a:avLst/>
          </a:prstGeom>
        </p:spPr>
        <p:txBody>
          <a:bodyPr lIns="0" tIns="0" rIns="0" bIns="0" rtlCol="0" anchor="t">
            <a:spAutoFit/>
          </a:bodyPr>
          <a:lstStyle/>
          <a:p>
            <a:pPr>
              <a:lnSpc>
                <a:spcPts val="2522"/>
              </a:lnSpc>
              <a:spcBef>
                <a:spcPct val="0"/>
              </a:spcBef>
            </a:pPr>
            <a:r>
              <a:rPr lang="en-US" sz="1802" dirty="0">
                <a:solidFill>
                  <a:srgbClr val="FFFFFF"/>
                </a:solidFill>
                <a:latin typeface="Muli Regular"/>
              </a:rPr>
              <a:t>İntihar </a:t>
            </a:r>
            <a:r>
              <a:rPr lang="en-US" sz="1802" dirty="0" err="1">
                <a:solidFill>
                  <a:srgbClr val="FFFFFF"/>
                </a:solidFill>
                <a:latin typeface="Muli Regular"/>
              </a:rPr>
              <a:t>davranışı</a:t>
            </a:r>
            <a:r>
              <a:rPr lang="en-US" sz="1802" dirty="0">
                <a:solidFill>
                  <a:srgbClr val="FFFFFF"/>
                </a:solidFill>
                <a:latin typeface="Muli Regular"/>
              </a:rPr>
              <a:t> zayıf ve </a:t>
            </a:r>
            <a:r>
              <a:rPr lang="en-US" sz="1802" dirty="0" err="1">
                <a:solidFill>
                  <a:srgbClr val="FFFFFF"/>
                </a:solidFill>
                <a:latin typeface="Muli Regular"/>
              </a:rPr>
              <a:t>güçsüzlük</a:t>
            </a:r>
            <a:r>
              <a:rPr lang="en-US" sz="1802" dirty="0">
                <a:solidFill>
                  <a:srgbClr val="FFFFFF"/>
                </a:solidFill>
                <a:latin typeface="Muli Regular"/>
              </a:rPr>
              <a:t> olarak </a:t>
            </a:r>
            <a:r>
              <a:rPr lang="en-US" sz="1802" dirty="0" err="1">
                <a:solidFill>
                  <a:srgbClr val="FFFFFF"/>
                </a:solidFill>
                <a:latin typeface="Muli Regular"/>
              </a:rPr>
              <a:t>nitelendirilemez</a:t>
            </a:r>
            <a:r>
              <a:rPr lang="en-US" sz="1802" dirty="0">
                <a:solidFill>
                  <a:srgbClr val="FFFFFF"/>
                </a:solidFill>
                <a:latin typeface="Muli Regular"/>
              </a:rPr>
              <a:t>. Bu birçok </a:t>
            </a:r>
            <a:r>
              <a:rPr lang="en-US" sz="1802" dirty="0" err="1">
                <a:solidFill>
                  <a:srgbClr val="FFFFFF"/>
                </a:solidFill>
                <a:latin typeface="Muli Regular"/>
              </a:rPr>
              <a:t>insanda</a:t>
            </a:r>
            <a:r>
              <a:rPr lang="en-US" sz="1802" dirty="0">
                <a:solidFill>
                  <a:srgbClr val="FFFFFF"/>
                </a:solidFill>
                <a:latin typeface="Muli Regular"/>
              </a:rPr>
              <a:t> farklı </a:t>
            </a:r>
            <a:r>
              <a:rPr lang="en-US" sz="1802" dirty="0" err="1">
                <a:solidFill>
                  <a:srgbClr val="FFFFFF"/>
                </a:solidFill>
                <a:latin typeface="Muli Regular"/>
              </a:rPr>
              <a:t>etkenlere</a:t>
            </a:r>
            <a:r>
              <a:rPr lang="en-US" sz="1802" dirty="0">
                <a:solidFill>
                  <a:srgbClr val="FFFFFF"/>
                </a:solidFill>
                <a:latin typeface="Muli Regular"/>
              </a:rPr>
              <a:t> bağlı olarak </a:t>
            </a:r>
            <a:r>
              <a:rPr lang="en-US" sz="1802" dirty="0" err="1">
                <a:solidFill>
                  <a:srgbClr val="FFFFFF"/>
                </a:solidFill>
                <a:latin typeface="Muli Regular"/>
              </a:rPr>
              <a:t>değişen</a:t>
            </a:r>
            <a:r>
              <a:rPr lang="en-US" sz="1802" dirty="0">
                <a:solidFill>
                  <a:srgbClr val="FFFFFF"/>
                </a:solidFill>
                <a:latin typeface="Muli Regular"/>
              </a:rPr>
              <a:t> </a:t>
            </a:r>
            <a:r>
              <a:rPr lang="en-US" sz="1802" dirty="0" err="1">
                <a:solidFill>
                  <a:srgbClr val="FFFFFF"/>
                </a:solidFill>
                <a:latin typeface="Muli Regular"/>
              </a:rPr>
              <a:t>biyolojik</a:t>
            </a:r>
            <a:r>
              <a:rPr lang="en-US" sz="1802" dirty="0">
                <a:solidFill>
                  <a:srgbClr val="FFFFFF"/>
                </a:solidFill>
                <a:latin typeface="Muli Regular"/>
              </a:rPr>
              <a:t> </a:t>
            </a:r>
            <a:r>
              <a:rPr lang="en-US" sz="1802" dirty="0" err="1">
                <a:solidFill>
                  <a:srgbClr val="FFFFFF"/>
                </a:solidFill>
                <a:latin typeface="Muli Regular"/>
              </a:rPr>
              <a:t>değişimlere</a:t>
            </a:r>
            <a:r>
              <a:rPr lang="en-US" sz="1802" dirty="0">
                <a:solidFill>
                  <a:srgbClr val="FFFFFF"/>
                </a:solidFill>
                <a:latin typeface="Muli Regular"/>
              </a:rPr>
              <a:t> bağlı olarak ortaya </a:t>
            </a:r>
            <a:r>
              <a:rPr lang="en-US" sz="1802" dirty="0" err="1">
                <a:solidFill>
                  <a:srgbClr val="FFFFFF"/>
                </a:solidFill>
                <a:latin typeface="Muli Regular"/>
              </a:rPr>
              <a:t>çıkabilir</a:t>
            </a:r>
            <a:r>
              <a:rPr lang="en-US" sz="1802" dirty="0">
                <a:solidFill>
                  <a:srgbClr val="FFFFFF"/>
                </a:solidFill>
                <a:latin typeface="Muli Regular"/>
              </a:rPr>
              <a:t>.</a:t>
            </a:r>
          </a:p>
        </p:txBody>
      </p:sp>
      <p:sp>
        <p:nvSpPr>
          <p:cNvPr id="20" name="TextBox 20"/>
          <p:cNvSpPr txBox="1"/>
          <p:nvPr/>
        </p:nvSpPr>
        <p:spPr>
          <a:xfrm>
            <a:off x="9732682" y="1178569"/>
            <a:ext cx="5882897" cy="790456"/>
          </a:xfrm>
          <a:prstGeom prst="rect">
            <a:avLst/>
          </a:prstGeom>
        </p:spPr>
        <p:txBody>
          <a:bodyPr lIns="0" tIns="0" rIns="0" bIns="0" rtlCol="0" anchor="t">
            <a:spAutoFit/>
          </a:bodyPr>
          <a:lstStyle/>
          <a:p>
            <a:pPr>
              <a:lnSpc>
                <a:spcPts val="3120"/>
              </a:lnSpc>
            </a:pPr>
            <a:r>
              <a:rPr lang="en-US" sz="2400">
                <a:solidFill>
                  <a:srgbClr val="79D1C3"/>
                </a:solidFill>
                <a:latin typeface="Quando"/>
              </a:rPr>
              <a:t>Sadece psikolojik olarak zayıf insanlar intihar eder.</a:t>
            </a:r>
          </a:p>
        </p:txBody>
      </p:sp>
      <p:sp>
        <p:nvSpPr>
          <p:cNvPr id="21" name="TextBox 21"/>
          <p:cNvSpPr txBox="1"/>
          <p:nvPr/>
        </p:nvSpPr>
        <p:spPr>
          <a:xfrm>
            <a:off x="1028700" y="4154559"/>
            <a:ext cx="16230600" cy="562025"/>
          </a:xfrm>
          <a:prstGeom prst="rect">
            <a:avLst/>
          </a:prstGeom>
        </p:spPr>
        <p:txBody>
          <a:bodyPr lIns="0" tIns="0" rIns="0" bIns="0" rtlCol="0" anchor="t">
            <a:spAutoFit/>
          </a:bodyPr>
          <a:lstStyle/>
          <a:p>
            <a:pPr algn="ctr">
              <a:lnSpc>
                <a:spcPts val="4550"/>
              </a:lnSpc>
              <a:spcBef>
                <a:spcPct val="0"/>
              </a:spcBef>
            </a:pPr>
            <a:r>
              <a:rPr lang="en-US" sz="3500" dirty="0">
                <a:solidFill>
                  <a:srgbClr val="000000"/>
                </a:solidFill>
                <a:latin typeface="Quando"/>
              </a:rPr>
              <a:t> İntihar </a:t>
            </a:r>
            <a:r>
              <a:rPr lang="en-US" sz="3500" dirty="0" err="1">
                <a:solidFill>
                  <a:srgbClr val="000000"/>
                </a:solidFill>
                <a:latin typeface="Quando"/>
              </a:rPr>
              <a:t>edenin</a:t>
            </a:r>
            <a:r>
              <a:rPr lang="en-US" sz="3500" dirty="0">
                <a:solidFill>
                  <a:srgbClr val="000000"/>
                </a:solidFill>
                <a:latin typeface="Quando"/>
              </a:rPr>
              <a:t> </a:t>
            </a:r>
            <a:r>
              <a:rPr lang="en-US" sz="3500" dirty="0" err="1">
                <a:solidFill>
                  <a:srgbClr val="000000"/>
                </a:solidFill>
                <a:latin typeface="Quando"/>
              </a:rPr>
              <a:t>cenaze</a:t>
            </a:r>
            <a:r>
              <a:rPr lang="en-US" sz="3500" dirty="0">
                <a:solidFill>
                  <a:srgbClr val="000000"/>
                </a:solidFill>
                <a:latin typeface="Quando"/>
              </a:rPr>
              <a:t> </a:t>
            </a:r>
            <a:r>
              <a:rPr lang="en-US" sz="3500" dirty="0" err="1">
                <a:solidFill>
                  <a:srgbClr val="000000"/>
                </a:solidFill>
                <a:latin typeface="Quando"/>
              </a:rPr>
              <a:t>namazı</a:t>
            </a:r>
            <a:r>
              <a:rPr lang="en-US" sz="3500" dirty="0">
                <a:solidFill>
                  <a:srgbClr val="000000"/>
                </a:solidFill>
                <a:latin typeface="Quando"/>
              </a:rPr>
              <a:t> </a:t>
            </a:r>
            <a:r>
              <a:rPr lang="en-US" sz="3500" dirty="0" err="1">
                <a:solidFill>
                  <a:srgbClr val="000000"/>
                </a:solidFill>
                <a:latin typeface="Quando"/>
              </a:rPr>
              <a:t>kılınmaz</a:t>
            </a:r>
            <a:endParaRPr lang="en-US" sz="3500" dirty="0">
              <a:solidFill>
                <a:srgbClr val="000000"/>
              </a:solidFill>
              <a:latin typeface="Quando"/>
            </a:endParaRPr>
          </a:p>
        </p:txBody>
      </p:sp>
      <p:sp>
        <p:nvSpPr>
          <p:cNvPr id="22" name="TextBox 22"/>
          <p:cNvSpPr txBox="1"/>
          <p:nvPr/>
        </p:nvSpPr>
        <p:spPr>
          <a:xfrm>
            <a:off x="5613870" y="4806908"/>
            <a:ext cx="7060261" cy="1218430"/>
          </a:xfrm>
          <a:prstGeom prst="rect">
            <a:avLst/>
          </a:prstGeom>
        </p:spPr>
        <p:txBody>
          <a:bodyPr lIns="0" tIns="0" rIns="0" bIns="0" rtlCol="0" anchor="t">
            <a:spAutoFit/>
          </a:bodyPr>
          <a:lstStyle/>
          <a:p>
            <a:pPr>
              <a:lnSpc>
                <a:spcPts val="3200"/>
              </a:lnSpc>
              <a:spcBef>
                <a:spcPct val="0"/>
              </a:spcBef>
            </a:pPr>
            <a:r>
              <a:rPr lang="en-US" sz="2286" dirty="0">
                <a:solidFill>
                  <a:srgbClr val="FFFFFF"/>
                </a:solidFill>
                <a:latin typeface="Muli Regular"/>
              </a:rPr>
              <a:t>İntihar </a:t>
            </a:r>
            <a:r>
              <a:rPr lang="en-US" sz="2286" dirty="0" err="1">
                <a:solidFill>
                  <a:srgbClr val="FFFFFF"/>
                </a:solidFill>
                <a:latin typeface="Muli Regular"/>
              </a:rPr>
              <a:t>genellikle</a:t>
            </a:r>
            <a:r>
              <a:rPr lang="en-US" sz="2286" dirty="0">
                <a:solidFill>
                  <a:srgbClr val="FFFFFF"/>
                </a:solidFill>
                <a:latin typeface="Muli Regular"/>
              </a:rPr>
              <a:t> psikolojik </a:t>
            </a:r>
            <a:r>
              <a:rPr lang="en-US" sz="2286" dirty="0" err="1">
                <a:solidFill>
                  <a:srgbClr val="FFFFFF"/>
                </a:solidFill>
                <a:latin typeface="Muli Regular"/>
              </a:rPr>
              <a:t>nedenlere</a:t>
            </a:r>
            <a:r>
              <a:rPr lang="en-US" sz="2286" dirty="0">
                <a:solidFill>
                  <a:srgbClr val="FFFFFF"/>
                </a:solidFill>
                <a:latin typeface="Muli Regular"/>
              </a:rPr>
              <a:t> bağlı oluşan bir </a:t>
            </a:r>
            <a:r>
              <a:rPr lang="en-US" sz="2286" dirty="0" err="1">
                <a:solidFill>
                  <a:srgbClr val="FFFFFF"/>
                </a:solidFill>
                <a:latin typeface="Muli Regular"/>
              </a:rPr>
              <a:t>davranıştır</a:t>
            </a:r>
            <a:r>
              <a:rPr lang="en-US" sz="2286" dirty="0">
                <a:solidFill>
                  <a:srgbClr val="FFFFFF"/>
                </a:solidFill>
                <a:latin typeface="Muli Regular"/>
              </a:rPr>
              <a:t>. Bu nedenle diğer </a:t>
            </a:r>
            <a:r>
              <a:rPr lang="en-US" sz="2286" dirty="0" err="1">
                <a:solidFill>
                  <a:srgbClr val="FFFFFF"/>
                </a:solidFill>
                <a:latin typeface="Muli Regular"/>
              </a:rPr>
              <a:t>ölümler</a:t>
            </a:r>
            <a:r>
              <a:rPr lang="en-US" sz="2286" dirty="0">
                <a:solidFill>
                  <a:srgbClr val="FFFFFF"/>
                </a:solidFill>
                <a:latin typeface="Muli Regular"/>
              </a:rPr>
              <a:t> gibi </a:t>
            </a:r>
            <a:r>
              <a:rPr lang="en-US" sz="2286" dirty="0" err="1">
                <a:solidFill>
                  <a:srgbClr val="FFFFFF"/>
                </a:solidFill>
                <a:latin typeface="Muli Regular"/>
              </a:rPr>
              <a:t>dinî</a:t>
            </a:r>
            <a:r>
              <a:rPr lang="en-US" sz="2286" dirty="0">
                <a:solidFill>
                  <a:srgbClr val="FFFFFF"/>
                </a:solidFill>
                <a:latin typeface="Muli Regular"/>
              </a:rPr>
              <a:t> ve toplumsal görevler yerine </a:t>
            </a:r>
            <a:r>
              <a:rPr lang="en-US" sz="2286" dirty="0" err="1">
                <a:solidFill>
                  <a:srgbClr val="FFFFFF"/>
                </a:solidFill>
                <a:latin typeface="Muli Regular"/>
              </a:rPr>
              <a:t>getirilmelidir</a:t>
            </a:r>
            <a:r>
              <a:rPr lang="en-US" sz="2286" dirty="0">
                <a:solidFill>
                  <a:srgbClr val="FFFFFF"/>
                </a:solidFill>
                <a:latin typeface="Muli Regular"/>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89" t="944" b="944"/>
          <a:stretch>
            <a:fillRect/>
          </a:stretch>
        </p:blipFill>
        <p:spPr>
          <a:xfrm>
            <a:off x="0" y="0"/>
            <a:ext cx="18288000" cy="10287000"/>
          </a:xfrm>
          <a:prstGeom prst="rect">
            <a:avLst/>
          </a:prstGeom>
        </p:spPr>
      </p:pic>
      <p:grpSp>
        <p:nvGrpSpPr>
          <p:cNvPr id="3" name="Group 3"/>
          <p:cNvGrpSpPr/>
          <p:nvPr/>
        </p:nvGrpSpPr>
        <p:grpSpPr>
          <a:xfrm>
            <a:off x="1028700" y="185223"/>
            <a:ext cx="7508541" cy="2743200"/>
            <a:chOff x="0" y="0"/>
            <a:chExt cx="3367340" cy="1230237"/>
          </a:xfrm>
        </p:grpSpPr>
        <p:sp>
          <p:nvSpPr>
            <p:cNvPr id="4" name="Freeform 4"/>
            <p:cNvSpPr/>
            <p:nvPr/>
          </p:nvSpPr>
          <p:spPr>
            <a:xfrm>
              <a:off x="0" y="0"/>
              <a:ext cx="3367340" cy="1230237"/>
            </a:xfrm>
            <a:custGeom>
              <a:avLst/>
              <a:gdLst/>
              <a:ahLst/>
              <a:cxnLst/>
              <a:rect l="l" t="t" r="r" b="b"/>
              <a:pathLst>
                <a:path w="3367340" h="1230237">
                  <a:moveTo>
                    <a:pt x="0" y="0"/>
                  </a:moveTo>
                  <a:lnTo>
                    <a:pt x="3367340" y="0"/>
                  </a:lnTo>
                  <a:lnTo>
                    <a:pt x="3367340" y="1230237"/>
                  </a:lnTo>
                  <a:lnTo>
                    <a:pt x="0" y="1230237"/>
                  </a:lnTo>
                  <a:close/>
                </a:path>
              </a:pathLst>
            </a:custGeom>
            <a:solidFill>
              <a:srgbClr val="FFFFFF"/>
            </a:solidFill>
          </p:spPr>
        </p:sp>
      </p:grpSp>
      <p:grpSp>
        <p:nvGrpSpPr>
          <p:cNvPr id="5" name="Group 5"/>
          <p:cNvGrpSpPr/>
          <p:nvPr/>
        </p:nvGrpSpPr>
        <p:grpSpPr>
          <a:xfrm>
            <a:off x="1028700" y="3112122"/>
            <a:ext cx="7508541" cy="3921561"/>
            <a:chOff x="0" y="0"/>
            <a:chExt cx="3367340" cy="1640787"/>
          </a:xfrm>
        </p:grpSpPr>
        <p:sp>
          <p:nvSpPr>
            <p:cNvPr id="6" name="Freeform 6"/>
            <p:cNvSpPr/>
            <p:nvPr/>
          </p:nvSpPr>
          <p:spPr>
            <a:xfrm>
              <a:off x="0" y="0"/>
              <a:ext cx="3367340" cy="1640786"/>
            </a:xfrm>
            <a:custGeom>
              <a:avLst/>
              <a:gdLst/>
              <a:ahLst/>
              <a:cxnLst/>
              <a:rect l="l" t="t" r="r" b="b"/>
              <a:pathLst>
                <a:path w="3367340" h="1640786">
                  <a:moveTo>
                    <a:pt x="0" y="0"/>
                  </a:moveTo>
                  <a:lnTo>
                    <a:pt x="3367340" y="0"/>
                  </a:lnTo>
                  <a:lnTo>
                    <a:pt x="3367340" y="1640786"/>
                  </a:lnTo>
                  <a:lnTo>
                    <a:pt x="0" y="1640786"/>
                  </a:lnTo>
                  <a:close/>
                </a:path>
              </a:pathLst>
            </a:custGeom>
            <a:solidFill>
              <a:srgbClr val="79D1C3"/>
            </a:solidFill>
          </p:spPr>
        </p:sp>
      </p:grpSp>
      <p:grpSp>
        <p:nvGrpSpPr>
          <p:cNvPr id="7" name="Group 7"/>
          <p:cNvGrpSpPr/>
          <p:nvPr/>
        </p:nvGrpSpPr>
        <p:grpSpPr>
          <a:xfrm>
            <a:off x="1028700" y="7216179"/>
            <a:ext cx="7508541" cy="3070821"/>
            <a:chOff x="0" y="0"/>
            <a:chExt cx="3259652" cy="1333123"/>
          </a:xfrm>
        </p:grpSpPr>
        <p:sp>
          <p:nvSpPr>
            <p:cNvPr id="8" name="Freeform 8"/>
            <p:cNvSpPr/>
            <p:nvPr/>
          </p:nvSpPr>
          <p:spPr>
            <a:xfrm>
              <a:off x="0" y="0"/>
              <a:ext cx="3259652" cy="1333123"/>
            </a:xfrm>
            <a:custGeom>
              <a:avLst/>
              <a:gdLst/>
              <a:ahLst/>
              <a:cxnLst/>
              <a:rect l="l" t="t" r="r" b="b"/>
              <a:pathLst>
                <a:path w="3259652" h="1333123">
                  <a:moveTo>
                    <a:pt x="0" y="0"/>
                  </a:moveTo>
                  <a:lnTo>
                    <a:pt x="3259652" y="0"/>
                  </a:lnTo>
                  <a:lnTo>
                    <a:pt x="3259652" y="1333123"/>
                  </a:lnTo>
                  <a:lnTo>
                    <a:pt x="0" y="1333123"/>
                  </a:lnTo>
                  <a:close/>
                </a:path>
              </a:pathLst>
            </a:custGeom>
            <a:solidFill>
              <a:srgbClr val="044A3A"/>
            </a:solidFill>
          </p:spPr>
        </p:sp>
      </p:grpSp>
      <p:grpSp>
        <p:nvGrpSpPr>
          <p:cNvPr id="9" name="Group 9"/>
          <p:cNvGrpSpPr/>
          <p:nvPr/>
        </p:nvGrpSpPr>
        <p:grpSpPr>
          <a:xfrm>
            <a:off x="1376601" y="368922"/>
            <a:ext cx="6714812" cy="2398840"/>
            <a:chOff x="-145045" y="77490"/>
            <a:chExt cx="8390024" cy="3198452"/>
          </a:xfrm>
        </p:grpSpPr>
        <p:sp>
          <p:nvSpPr>
            <p:cNvPr id="10" name="TextBox 10"/>
            <p:cNvSpPr txBox="1"/>
            <p:nvPr/>
          </p:nvSpPr>
          <p:spPr>
            <a:xfrm>
              <a:off x="85854" y="813731"/>
              <a:ext cx="8159125" cy="2462211"/>
            </a:xfrm>
            <a:prstGeom prst="rect">
              <a:avLst/>
            </a:prstGeom>
          </p:spPr>
          <p:txBody>
            <a:bodyPr lIns="0" tIns="0" rIns="0" bIns="0" rtlCol="0" anchor="t">
              <a:spAutoFit/>
            </a:bodyPr>
            <a:lstStyle/>
            <a:p>
              <a:pPr algn="just">
                <a:lnSpc>
                  <a:spcPts val="2424"/>
                </a:lnSpc>
                <a:spcBef>
                  <a:spcPct val="0"/>
                </a:spcBef>
              </a:pPr>
              <a:r>
                <a:rPr lang="en-US" dirty="0">
                  <a:solidFill>
                    <a:srgbClr val="000000"/>
                  </a:solidFill>
                  <a:latin typeface="Muli Regular"/>
                </a:rPr>
                <a:t>İntihar dünya çapında çocuk ve ergen ölümlerinin en önemli nedenlerinden biridir. Bu yüzden çocuk ve ergenler arasında intiharı önlemek yüksek önceliğe sahiptir. Ergenlerin ve çocukların okula devam ettiği gerçeği göz önüne alınırsa, okul uygun önleme eylemleri geliştirmek için ideal yer olarak karşımıza çıkmaktadır. ( Dünya Sağlık Örgütü ). </a:t>
              </a:r>
              <a:endParaRPr lang="en-US" dirty="0">
                <a:solidFill>
                  <a:srgbClr val="000000"/>
                </a:solidFill>
                <a:latin typeface="Muli Regular"/>
              </a:endParaRPr>
            </a:p>
          </p:txBody>
        </p:sp>
        <p:sp>
          <p:nvSpPr>
            <p:cNvPr id="11" name="TextBox 11"/>
            <p:cNvSpPr txBox="1"/>
            <p:nvPr/>
          </p:nvSpPr>
          <p:spPr>
            <a:xfrm>
              <a:off x="-145045" y="77490"/>
              <a:ext cx="8159125" cy="656591"/>
            </a:xfrm>
            <a:prstGeom prst="rect">
              <a:avLst/>
            </a:prstGeom>
          </p:spPr>
          <p:txBody>
            <a:bodyPr lIns="0" tIns="0" rIns="0" bIns="0" rtlCol="0" anchor="t">
              <a:spAutoFit/>
            </a:bodyPr>
            <a:lstStyle/>
            <a:p>
              <a:pPr algn="ctr"/>
              <a:r>
                <a:rPr lang="tr-TR" sz="3200" b="1" dirty="0">
                  <a:solidFill>
                    <a:schemeClr val="accent2"/>
                  </a:solidFill>
                </a:rPr>
                <a:t>OKULDA İNTİHARA MÜDAHALE </a:t>
              </a:r>
              <a:endParaRPr lang="tr-TR" sz="3200" b="1" dirty="0">
                <a:solidFill>
                  <a:schemeClr val="accent2"/>
                </a:solidFill>
              </a:endParaRPr>
            </a:p>
          </p:txBody>
        </p:sp>
      </p:grpSp>
      <p:sp>
        <p:nvSpPr>
          <p:cNvPr id="13" name="TextBox 13"/>
          <p:cNvSpPr txBox="1"/>
          <p:nvPr/>
        </p:nvSpPr>
        <p:spPr>
          <a:xfrm>
            <a:off x="1593594" y="8179271"/>
            <a:ext cx="6767409" cy="979755"/>
          </a:xfrm>
          <a:prstGeom prst="rect">
            <a:avLst/>
          </a:prstGeom>
        </p:spPr>
        <p:txBody>
          <a:bodyPr wrap="square" lIns="0" tIns="0" rIns="0" bIns="0" rtlCol="0" anchor="t">
            <a:spAutoFit/>
          </a:bodyPr>
          <a:lstStyle/>
          <a:p>
            <a:pPr>
              <a:lnSpc>
                <a:spcPts val="2598"/>
              </a:lnSpc>
              <a:spcBef>
                <a:spcPct val="0"/>
              </a:spcBef>
            </a:pPr>
            <a:r>
              <a:rPr lang="tr-TR" sz="2000" dirty="0" smtClean="0">
                <a:solidFill>
                  <a:srgbClr val="FFFFFF"/>
                </a:solidFill>
                <a:latin typeface="+mj-lt"/>
              </a:rPr>
              <a:t>4 ) </a:t>
            </a:r>
            <a:r>
              <a:rPr lang="en-US" sz="2000" dirty="0" smtClean="0">
                <a:solidFill>
                  <a:srgbClr val="FFFFFF"/>
                </a:solidFill>
                <a:latin typeface="+mj-lt"/>
              </a:rPr>
              <a:t>Kim </a:t>
            </a:r>
            <a:r>
              <a:rPr lang="en-US" sz="2000" dirty="0">
                <a:solidFill>
                  <a:srgbClr val="FFFFFF"/>
                </a:solidFill>
                <a:latin typeface="+mj-lt"/>
              </a:rPr>
              <a:t>yada kimlerin olaydan etkilendiği ve risk gruplarının kimlerden oluşacağı tespit edilmelidir. </a:t>
            </a:r>
            <a:endParaRPr lang="tr-TR" sz="2000" dirty="0" smtClean="0">
              <a:solidFill>
                <a:srgbClr val="FFFFFF"/>
              </a:solidFill>
              <a:latin typeface="+mj-lt"/>
            </a:endParaRPr>
          </a:p>
          <a:p>
            <a:pPr>
              <a:lnSpc>
                <a:spcPts val="2598"/>
              </a:lnSpc>
              <a:spcBef>
                <a:spcPct val="0"/>
              </a:spcBef>
            </a:pPr>
            <a:endParaRPr lang="en-US" sz="2000" dirty="0">
              <a:solidFill>
                <a:srgbClr val="FFFFFF"/>
              </a:solidFill>
              <a:latin typeface="+mj-lt"/>
            </a:endParaRPr>
          </a:p>
        </p:txBody>
      </p:sp>
      <p:grpSp>
        <p:nvGrpSpPr>
          <p:cNvPr id="15" name="Group 15"/>
          <p:cNvGrpSpPr/>
          <p:nvPr/>
        </p:nvGrpSpPr>
        <p:grpSpPr>
          <a:xfrm>
            <a:off x="1324004" y="3675597"/>
            <a:ext cx="6886105" cy="2808096"/>
            <a:chOff x="0" y="-28575"/>
            <a:chExt cx="9181474" cy="2842693"/>
          </a:xfrm>
        </p:grpSpPr>
        <p:sp>
          <p:nvSpPr>
            <p:cNvPr id="16" name="TextBox 16"/>
            <p:cNvSpPr txBox="1"/>
            <p:nvPr/>
          </p:nvSpPr>
          <p:spPr>
            <a:xfrm>
              <a:off x="158261" y="129695"/>
              <a:ext cx="9023213" cy="2684423"/>
            </a:xfrm>
            <a:prstGeom prst="rect">
              <a:avLst/>
            </a:prstGeom>
          </p:spPr>
          <p:txBody>
            <a:bodyPr lIns="0" tIns="0" rIns="0" bIns="0" rtlCol="0" anchor="t">
              <a:spAutoFit/>
            </a:bodyPr>
            <a:lstStyle/>
            <a:p>
              <a:pPr algn="just">
                <a:lnSpc>
                  <a:spcPts val="2625"/>
                </a:lnSpc>
                <a:spcBef>
                  <a:spcPct val="0"/>
                </a:spcBef>
              </a:pPr>
              <a:r>
                <a:rPr lang="tr-TR" sz="2000" dirty="0" smtClean="0">
                  <a:solidFill>
                    <a:srgbClr val="000000"/>
                  </a:solidFill>
                  <a:latin typeface="+mj-lt"/>
                </a:rPr>
                <a:t>2 ) </a:t>
              </a:r>
              <a:r>
                <a:rPr lang="en-US" sz="2000" dirty="0" smtClean="0">
                  <a:solidFill>
                    <a:srgbClr val="000000"/>
                  </a:solidFill>
                  <a:latin typeface="+mj-lt"/>
                </a:rPr>
                <a:t>Öğrenci </a:t>
              </a:r>
              <a:r>
                <a:rPr lang="en-US" sz="2000" dirty="0">
                  <a:solidFill>
                    <a:srgbClr val="000000"/>
                  </a:solidFill>
                  <a:latin typeface="+mj-lt"/>
                </a:rPr>
                <a:t>/ Öğretmen / Diğer personelin olay ile ilgili güvenliğini sağlayıcı tedbirler alınmalıdır. Ayrıca bu kişilerin medyadan korunması sağlanmalıdır.  Olay okulda gerçekleşmişse olay yeri hızlıca güvenlik çemberine alınmalıdır.         ( böylece olaya bağlı yeni krizlerin oluşması ve olaydan etkilenen kişi sayısının artmasının önüne geçilmiş olur )  Acil müdahale için ilgili kişi ve kurumlarla ( Ambulans, İtfaiye ,Veli v.b ) ivedi bir şekilde bağlantı kurularak iş birliği sağlanmalıdır. </a:t>
              </a:r>
            </a:p>
          </p:txBody>
        </p:sp>
        <p:sp>
          <p:nvSpPr>
            <p:cNvPr id="17" name="TextBox 17"/>
            <p:cNvSpPr txBox="1"/>
            <p:nvPr/>
          </p:nvSpPr>
          <p:spPr>
            <a:xfrm>
              <a:off x="0" y="-28575"/>
              <a:ext cx="9023213" cy="530231"/>
            </a:xfrm>
            <a:prstGeom prst="rect">
              <a:avLst/>
            </a:prstGeom>
          </p:spPr>
          <p:txBody>
            <a:bodyPr lIns="0" tIns="0" rIns="0" bIns="0" rtlCol="0" anchor="t">
              <a:spAutoFit/>
            </a:bodyPr>
            <a:lstStyle/>
            <a:p>
              <a:pPr>
                <a:lnSpc>
                  <a:spcPts val="3276"/>
                </a:lnSpc>
              </a:pPr>
              <a:endParaRPr lang="en-US" sz="2520" dirty="0">
                <a:solidFill>
                  <a:srgbClr val="044A3A"/>
                </a:solidFill>
                <a:latin typeface="Quando"/>
              </a:endParaRPr>
            </a:p>
          </p:txBody>
        </p:sp>
      </p:grpSp>
      <p:grpSp>
        <p:nvGrpSpPr>
          <p:cNvPr id="18" name="Group 18"/>
          <p:cNvGrpSpPr/>
          <p:nvPr/>
        </p:nvGrpSpPr>
        <p:grpSpPr>
          <a:xfrm rot="-10800000">
            <a:off x="9278993" y="7216179"/>
            <a:ext cx="7801918" cy="3070821"/>
            <a:chOff x="0" y="0"/>
            <a:chExt cx="3498911" cy="1377165"/>
          </a:xfrm>
        </p:grpSpPr>
        <p:sp>
          <p:nvSpPr>
            <p:cNvPr id="19" name="Freeform 19"/>
            <p:cNvSpPr/>
            <p:nvPr/>
          </p:nvSpPr>
          <p:spPr>
            <a:xfrm>
              <a:off x="0" y="0"/>
              <a:ext cx="3498910" cy="1377165"/>
            </a:xfrm>
            <a:custGeom>
              <a:avLst/>
              <a:gdLst/>
              <a:ahLst/>
              <a:cxnLst/>
              <a:rect l="l" t="t" r="r" b="b"/>
              <a:pathLst>
                <a:path w="3498910" h="1377165">
                  <a:moveTo>
                    <a:pt x="0" y="0"/>
                  </a:moveTo>
                  <a:lnTo>
                    <a:pt x="3498910" y="0"/>
                  </a:lnTo>
                  <a:lnTo>
                    <a:pt x="3498910" y="1377165"/>
                  </a:lnTo>
                  <a:lnTo>
                    <a:pt x="0" y="1377165"/>
                  </a:lnTo>
                  <a:close/>
                </a:path>
              </a:pathLst>
            </a:custGeom>
            <a:solidFill>
              <a:srgbClr val="FFFFFF"/>
            </a:solidFill>
          </p:spPr>
        </p:sp>
      </p:grpSp>
      <p:grpSp>
        <p:nvGrpSpPr>
          <p:cNvPr id="20" name="Group 20"/>
          <p:cNvGrpSpPr/>
          <p:nvPr/>
        </p:nvGrpSpPr>
        <p:grpSpPr>
          <a:xfrm rot="-10800000">
            <a:off x="9278993" y="3375035"/>
            <a:ext cx="7801918" cy="3658648"/>
            <a:chOff x="0" y="0"/>
            <a:chExt cx="3498911" cy="1640787"/>
          </a:xfrm>
        </p:grpSpPr>
        <p:sp>
          <p:nvSpPr>
            <p:cNvPr id="21" name="Freeform 21"/>
            <p:cNvSpPr/>
            <p:nvPr/>
          </p:nvSpPr>
          <p:spPr>
            <a:xfrm>
              <a:off x="0" y="0"/>
              <a:ext cx="3498910" cy="1640786"/>
            </a:xfrm>
            <a:custGeom>
              <a:avLst/>
              <a:gdLst/>
              <a:ahLst/>
              <a:cxnLst/>
              <a:rect l="l" t="t" r="r" b="b"/>
              <a:pathLst>
                <a:path w="3498910" h="1640786">
                  <a:moveTo>
                    <a:pt x="0" y="0"/>
                  </a:moveTo>
                  <a:lnTo>
                    <a:pt x="3498910" y="0"/>
                  </a:lnTo>
                  <a:lnTo>
                    <a:pt x="3498910" y="1640786"/>
                  </a:lnTo>
                  <a:lnTo>
                    <a:pt x="0" y="1640786"/>
                  </a:lnTo>
                  <a:close/>
                </a:path>
              </a:pathLst>
            </a:custGeom>
            <a:solidFill>
              <a:srgbClr val="79D1C3"/>
            </a:solidFill>
          </p:spPr>
        </p:sp>
      </p:grpSp>
      <p:grpSp>
        <p:nvGrpSpPr>
          <p:cNvPr id="22" name="Group 22"/>
          <p:cNvGrpSpPr/>
          <p:nvPr/>
        </p:nvGrpSpPr>
        <p:grpSpPr>
          <a:xfrm rot="-10800000">
            <a:off x="9278993" y="185223"/>
            <a:ext cx="7801918" cy="2743200"/>
            <a:chOff x="0" y="0"/>
            <a:chExt cx="3498911" cy="1230237"/>
          </a:xfrm>
        </p:grpSpPr>
        <p:sp>
          <p:nvSpPr>
            <p:cNvPr id="23" name="Freeform 23"/>
            <p:cNvSpPr/>
            <p:nvPr/>
          </p:nvSpPr>
          <p:spPr>
            <a:xfrm>
              <a:off x="0" y="0"/>
              <a:ext cx="3498910" cy="1230237"/>
            </a:xfrm>
            <a:custGeom>
              <a:avLst/>
              <a:gdLst/>
              <a:ahLst/>
              <a:cxnLst/>
              <a:rect l="l" t="t" r="r" b="b"/>
              <a:pathLst>
                <a:path w="3498910" h="1230237">
                  <a:moveTo>
                    <a:pt x="0" y="0"/>
                  </a:moveTo>
                  <a:lnTo>
                    <a:pt x="3498910" y="0"/>
                  </a:lnTo>
                  <a:lnTo>
                    <a:pt x="3498910" y="1230237"/>
                  </a:lnTo>
                  <a:lnTo>
                    <a:pt x="0" y="1230237"/>
                  </a:lnTo>
                  <a:close/>
                </a:path>
              </a:pathLst>
            </a:custGeom>
            <a:solidFill>
              <a:srgbClr val="044A3A"/>
            </a:solidFill>
          </p:spPr>
        </p:sp>
      </p:grpSp>
      <p:grpSp>
        <p:nvGrpSpPr>
          <p:cNvPr id="27" name="Group 27"/>
          <p:cNvGrpSpPr/>
          <p:nvPr/>
        </p:nvGrpSpPr>
        <p:grpSpPr>
          <a:xfrm>
            <a:off x="9400938" y="368922"/>
            <a:ext cx="7361905" cy="2235318"/>
            <a:chOff x="0" y="-28575"/>
            <a:chExt cx="9815873" cy="2980424"/>
          </a:xfrm>
        </p:grpSpPr>
        <p:sp>
          <p:nvSpPr>
            <p:cNvPr id="28" name="TextBox 28"/>
            <p:cNvSpPr txBox="1"/>
            <p:nvPr/>
          </p:nvSpPr>
          <p:spPr>
            <a:xfrm>
              <a:off x="0" y="1105189"/>
              <a:ext cx="9815873" cy="1846660"/>
            </a:xfrm>
            <a:prstGeom prst="rect">
              <a:avLst/>
            </a:prstGeom>
          </p:spPr>
          <p:txBody>
            <a:bodyPr lIns="0" tIns="0" rIns="0" bIns="0" rtlCol="0" anchor="t">
              <a:spAutoFit/>
            </a:bodyPr>
            <a:lstStyle/>
            <a:p>
              <a:pPr algn="just">
                <a:lnSpc>
                  <a:spcPts val="2680"/>
                </a:lnSpc>
                <a:spcBef>
                  <a:spcPct val="0"/>
                </a:spcBef>
              </a:pPr>
              <a:r>
                <a:rPr lang="tr-TR" dirty="0" smtClean="0">
                  <a:solidFill>
                    <a:schemeClr val="bg1"/>
                  </a:solidFill>
                  <a:latin typeface="+mj-lt"/>
                </a:rPr>
                <a:t>1 )Öncelikle </a:t>
              </a:r>
              <a:r>
                <a:rPr lang="tr-TR" dirty="0">
                  <a:solidFill>
                    <a:schemeClr val="bg1"/>
                  </a:solidFill>
                  <a:latin typeface="+mj-lt"/>
                </a:rPr>
                <a:t>okulun krize müdahale ekibi toplanmalı krizle ilgili müdahale programı oluşturulmalıdır.  </a:t>
              </a:r>
              <a:r>
                <a:rPr lang="tr-TR" b="1" dirty="0">
                  <a:solidFill>
                    <a:srgbClr val="FF0000"/>
                  </a:solidFill>
                  <a:latin typeface="+mj-lt"/>
                </a:rPr>
                <a:t>( </a:t>
              </a:r>
              <a:r>
                <a:rPr lang="tr-TR" b="1" dirty="0">
                  <a:solidFill>
                    <a:srgbClr val="FF0000"/>
                  </a:solidFill>
                  <a:latin typeface="+mj-lt"/>
                </a:rPr>
                <a:t>BAKINIZ : </a:t>
              </a:r>
              <a:r>
                <a:rPr lang="en-US" b="1" dirty="0">
                  <a:solidFill>
                    <a:srgbClr val="FF0000"/>
                  </a:solidFill>
                  <a:latin typeface="+mj-lt"/>
                </a:rPr>
                <a:t>PSİKOSOSYAL </a:t>
              </a:r>
              <a:r>
                <a:rPr lang="en-US" b="1" dirty="0">
                  <a:solidFill>
                    <a:srgbClr val="FF0000"/>
                  </a:solidFill>
                  <a:latin typeface="+mj-lt"/>
                </a:rPr>
                <a:t>KORUMA, ÖNLEME VE KRİZE MÜDAHALE HİZMETLERİ</a:t>
              </a:r>
              <a:r>
                <a:rPr lang="tr-TR" b="1" dirty="0">
                  <a:solidFill>
                    <a:srgbClr val="FF0000"/>
                  </a:solidFill>
                  <a:latin typeface="+mj-lt"/>
                </a:rPr>
                <a:t>) </a:t>
              </a:r>
              <a:r>
                <a:rPr lang="tr-TR" dirty="0">
                  <a:solidFill>
                    <a:srgbClr val="FF0000"/>
                  </a:solidFill>
                  <a:latin typeface="+mj-lt"/>
                </a:rPr>
                <a:t> </a:t>
              </a:r>
              <a:r>
                <a:rPr lang="tr-TR" dirty="0">
                  <a:solidFill>
                    <a:schemeClr val="bg1"/>
                  </a:solidFill>
                  <a:latin typeface="+mj-lt"/>
                </a:rPr>
                <a:t> il/ilçe milli eğitim müdürlüğü krizden haberdar edilmeli ve iş birliği yapılarak olay ile ilgili çalışmalara başlanmalıdır. </a:t>
              </a:r>
            </a:p>
          </p:txBody>
        </p:sp>
        <p:sp>
          <p:nvSpPr>
            <p:cNvPr id="29" name="TextBox 29"/>
            <p:cNvSpPr txBox="1"/>
            <p:nvPr/>
          </p:nvSpPr>
          <p:spPr>
            <a:xfrm>
              <a:off x="0" y="-28575"/>
              <a:ext cx="9815873" cy="984885"/>
            </a:xfrm>
            <a:prstGeom prst="rect">
              <a:avLst/>
            </a:prstGeom>
          </p:spPr>
          <p:txBody>
            <a:bodyPr lIns="0" tIns="0" rIns="0" bIns="0" rtlCol="0" anchor="t">
              <a:spAutoFit/>
            </a:bodyPr>
            <a:lstStyle/>
            <a:p>
              <a:pPr algn="ctr"/>
              <a:r>
                <a:rPr lang="en-US" sz="2267" dirty="0">
                  <a:solidFill>
                    <a:schemeClr val="accent2"/>
                  </a:solidFill>
                  <a:latin typeface="Quando"/>
                </a:rPr>
                <a:t> </a:t>
              </a:r>
              <a:r>
                <a:rPr lang="tr-TR" sz="2400" b="1" dirty="0">
                  <a:solidFill>
                    <a:schemeClr val="accent2"/>
                  </a:solidFill>
                </a:rPr>
                <a:t>OKULDA İNTİHARA DURUMUNDA UYGULANACAK KRİZE MÜDAHALE ÖRNEK PLANI  </a:t>
              </a:r>
              <a:endParaRPr lang="tr-TR" sz="2400" b="1" dirty="0">
                <a:solidFill>
                  <a:schemeClr val="accent2"/>
                </a:solidFill>
              </a:endParaRPr>
            </a:p>
          </p:txBody>
        </p:sp>
      </p:grpSp>
      <p:sp>
        <p:nvSpPr>
          <p:cNvPr id="31" name="TextBox 31"/>
          <p:cNvSpPr txBox="1"/>
          <p:nvPr/>
        </p:nvSpPr>
        <p:spPr>
          <a:xfrm>
            <a:off x="9589750" y="3491869"/>
            <a:ext cx="7180405" cy="3771225"/>
          </a:xfrm>
          <a:prstGeom prst="rect">
            <a:avLst/>
          </a:prstGeom>
        </p:spPr>
        <p:txBody>
          <a:bodyPr lIns="0" tIns="0" rIns="0" bIns="0" rtlCol="0" anchor="t">
            <a:spAutoFit/>
          </a:bodyPr>
          <a:lstStyle/>
          <a:p>
            <a:pPr algn="just">
              <a:lnSpc>
                <a:spcPts val="2680"/>
              </a:lnSpc>
              <a:spcBef>
                <a:spcPct val="0"/>
              </a:spcBef>
            </a:pPr>
            <a:r>
              <a:rPr lang="tr-TR" dirty="0" smtClean="0">
                <a:latin typeface="Muli Regular"/>
              </a:rPr>
              <a:t>3) Olaya </a:t>
            </a:r>
            <a:r>
              <a:rPr lang="tr-TR" dirty="0">
                <a:latin typeface="Muli Regular"/>
              </a:rPr>
              <a:t>ilişkin tüm detaylar öğrenilip bilgi kirliliğini önlemek için ‘ ortak dil ‘ geliştirilmeli ve paydaşlara bilgilendirme yapılmalıdır. Öğrencilere intihar hakkında öğretmenler aracılığıyla genel duyurulardan ve geniş toplantılardan uzak küçük gruplar halinde bilgilendirmeler yapılmalıdır. Öğrencileri doğrudan bilgilendirmek intiharda çok önemlidir. Haber tüm öğrencilere mümkünse aynı zamanda verilmelidir. (  Ayrıca olay sonrası Öğrencilere doğru, yaşa ve gelişim düzeyine uygun bilgi verilmeli ve açık olunmalıdır. Olay hakkında doğru bilgi verilirken ölen kişi ve ailesinin özel yaşantısını korumaya özen gösterilmelidir</a:t>
            </a:r>
          </a:p>
          <a:p>
            <a:pPr marL="457200" indent="-457200" algn="just">
              <a:lnSpc>
                <a:spcPts val="2680"/>
              </a:lnSpc>
              <a:spcBef>
                <a:spcPct val="0"/>
              </a:spcBef>
              <a:buAutoNum type="arabicParenR"/>
            </a:pPr>
            <a:endParaRPr lang="tr-TR" sz="1600" dirty="0">
              <a:latin typeface="Muli Regular"/>
            </a:endParaRPr>
          </a:p>
        </p:txBody>
      </p:sp>
      <p:sp>
        <p:nvSpPr>
          <p:cNvPr id="35" name="Dikdörtgen 34"/>
          <p:cNvSpPr/>
          <p:nvPr/>
        </p:nvSpPr>
        <p:spPr>
          <a:xfrm>
            <a:off x="9652890" y="7843768"/>
            <a:ext cx="6858000" cy="1631216"/>
          </a:xfrm>
          <a:prstGeom prst="rect">
            <a:avLst/>
          </a:prstGeom>
        </p:spPr>
        <p:txBody>
          <a:bodyPr wrap="square">
            <a:spAutoFit/>
          </a:bodyPr>
          <a:lstStyle/>
          <a:p>
            <a:r>
              <a:rPr lang="tr-TR" sz="2000" dirty="0"/>
              <a:t>5 ) İntihar sonrası ilk müdahalelerin devamında yapılacak çalışmalar planlanmalıdır. (Bireysel Görüşme, Psikolojik Bilgilendirme ve Anlamlandırma, Psikoeğitim, Sınıf Temelli Müdahale, Grupla Danışma, Sağlık Kişi/Kurumlarına Sevk, Grup/Sınıf Etkinlikleri, Ev/Hastane Ziyareti ve diğer)</a:t>
            </a:r>
          </a:p>
        </p:txBody>
      </p:sp>
    </p:spTree>
    <p:extLst>
      <p:ext uri="{BB962C8B-B14F-4D97-AF65-F5344CB8AC3E}">
        <p14:creationId xmlns:p14="http://schemas.microsoft.com/office/powerpoint/2010/main" val="4032189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889" t="944" b="944"/>
          <a:stretch>
            <a:fillRect/>
          </a:stretch>
        </p:blipFill>
        <p:spPr>
          <a:xfrm>
            <a:off x="0" y="0"/>
            <a:ext cx="18288000" cy="10287000"/>
          </a:xfrm>
          <a:prstGeom prst="rect">
            <a:avLst/>
          </a:prstGeom>
        </p:spPr>
      </p:pic>
      <p:grpSp>
        <p:nvGrpSpPr>
          <p:cNvPr id="3" name="Group 3"/>
          <p:cNvGrpSpPr/>
          <p:nvPr/>
        </p:nvGrpSpPr>
        <p:grpSpPr>
          <a:xfrm>
            <a:off x="1127632" y="800100"/>
            <a:ext cx="7508541" cy="3936197"/>
            <a:chOff x="0" y="0"/>
            <a:chExt cx="3367340" cy="1230237"/>
          </a:xfrm>
        </p:grpSpPr>
        <p:sp>
          <p:nvSpPr>
            <p:cNvPr id="4" name="Freeform 4"/>
            <p:cNvSpPr/>
            <p:nvPr/>
          </p:nvSpPr>
          <p:spPr>
            <a:xfrm>
              <a:off x="0" y="0"/>
              <a:ext cx="3367340" cy="1230237"/>
            </a:xfrm>
            <a:custGeom>
              <a:avLst/>
              <a:gdLst/>
              <a:ahLst/>
              <a:cxnLst/>
              <a:rect l="l" t="t" r="r" b="b"/>
              <a:pathLst>
                <a:path w="3367340" h="1230237">
                  <a:moveTo>
                    <a:pt x="0" y="0"/>
                  </a:moveTo>
                  <a:lnTo>
                    <a:pt x="3367340" y="0"/>
                  </a:lnTo>
                  <a:lnTo>
                    <a:pt x="3367340" y="1230237"/>
                  </a:lnTo>
                  <a:lnTo>
                    <a:pt x="0" y="1230237"/>
                  </a:lnTo>
                  <a:close/>
                </a:path>
              </a:pathLst>
            </a:custGeom>
            <a:solidFill>
              <a:srgbClr val="FFFFFF"/>
            </a:solidFill>
          </p:spPr>
        </p:sp>
      </p:grpSp>
      <p:grpSp>
        <p:nvGrpSpPr>
          <p:cNvPr id="5" name="Group 5"/>
          <p:cNvGrpSpPr/>
          <p:nvPr/>
        </p:nvGrpSpPr>
        <p:grpSpPr>
          <a:xfrm>
            <a:off x="1190830" y="5295571"/>
            <a:ext cx="7508541" cy="4073619"/>
            <a:chOff x="0" y="0"/>
            <a:chExt cx="3367340" cy="1640787"/>
          </a:xfrm>
        </p:grpSpPr>
        <p:sp>
          <p:nvSpPr>
            <p:cNvPr id="6" name="Freeform 6"/>
            <p:cNvSpPr/>
            <p:nvPr/>
          </p:nvSpPr>
          <p:spPr>
            <a:xfrm>
              <a:off x="0" y="0"/>
              <a:ext cx="3367340" cy="1640786"/>
            </a:xfrm>
            <a:custGeom>
              <a:avLst/>
              <a:gdLst/>
              <a:ahLst/>
              <a:cxnLst/>
              <a:rect l="l" t="t" r="r" b="b"/>
              <a:pathLst>
                <a:path w="3367340" h="1640786">
                  <a:moveTo>
                    <a:pt x="0" y="0"/>
                  </a:moveTo>
                  <a:lnTo>
                    <a:pt x="3367340" y="0"/>
                  </a:lnTo>
                  <a:lnTo>
                    <a:pt x="3367340" y="1640786"/>
                  </a:lnTo>
                  <a:lnTo>
                    <a:pt x="0" y="1640786"/>
                  </a:lnTo>
                  <a:close/>
                </a:path>
              </a:pathLst>
            </a:custGeom>
            <a:solidFill>
              <a:srgbClr val="79D1C3"/>
            </a:solidFill>
          </p:spPr>
        </p:sp>
      </p:grpSp>
      <p:grpSp>
        <p:nvGrpSpPr>
          <p:cNvPr id="15" name="Group 15"/>
          <p:cNvGrpSpPr/>
          <p:nvPr/>
        </p:nvGrpSpPr>
        <p:grpSpPr>
          <a:xfrm>
            <a:off x="1324004" y="3672878"/>
            <a:ext cx="7004802" cy="1266143"/>
            <a:chOff x="0" y="-28575"/>
            <a:chExt cx="9339737" cy="1688192"/>
          </a:xfrm>
        </p:grpSpPr>
        <p:sp>
          <p:nvSpPr>
            <p:cNvPr id="16" name="TextBox 16"/>
            <p:cNvSpPr txBox="1"/>
            <p:nvPr/>
          </p:nvSpPr>
          <p:spPr>
            <a:xfrm>
              <a:off x="316524" y="1239758"/>
              <a:ext cx="9023213" cy="419859"/>
            </a:xfrm>
            <a:prstGeom prst="rect">
              <a:avLst/>
            </a:prstGeom>
          </p:spPr>
          <p:txBody>
            <a:bodyPr lIns="0" tIns="0" rIns="0" bIns="0" rtlCol="0" anchor="t">
              <a:spAutoFit/>
            </a:bodyPr>
            <a:lstStyle/>
            <a:p>
              <a:pPr algn="just">
                <a:lnSpc>
                  <a:spcPts val="2680"/>
                </a:lnSpc>
                <a:spcBef>
                  <a:spcPct val="0"/>
                </a:spcBef>
              </a:pPr>
              <a:endParaRPr lang="tr-TR" dirty="0">
                <a:latin typeface="Muli Regular"/>
              </a:endParaRPr>
            </a:p>
          </p:txBody>
        </p:sp>
        <p:sp>
          <p:nvSpPr>
            <p:cNvPr id="17" name="TextBox 17"/>
            <p:cNvSpPr txBox="1"/>
            <p:nvPr/>
          </p:nvSpPr>
          <p:spPr>
            <a:xfrm>
              <a:off x="0" y="-28575"/>
              <a:ext cx="9023213" cy="530231"/>
            </a:xfrm>
            <a:prstGeom prst="rect">
              <a:avLst/>
            </a:prstGeom>
          </p:spPr>
          <p:txBody>
            <a:bodyPr lIns="0" tIns="0" rIns="0" bIns="0" rtlCol="0" anchor="t">
              <a:spAutoFit/>
            </a:bodyPr>
            <a:lstStyle/>
            <a:p>
              <a:pPr>
                <a:lnSpc>
                  <a:spcPts val="3276"/>
                </a:lnSpc>
              </a:pPr>
              <a:endParaRPr lang="en-US" sz="2520" dirty="0">
                <a:solidFill>
                  <a:srgbClr val="044A3A"/>
                </a:solidFill>
                <a:latin typeface="Quando"/>
              </a:endParaRPr>
            </a:p>
          </p:txBody>
        </p:sp>
      </p:grpSp>
      <p:grpSp>
        <p:nvGrpSpPr>
          <p:cNvPr id="20" name="Group 20"/>
          <p:cNvGrpSpPr/>
          <p:nvPr/>
        </p:nvGrpSpPr>
        <p:grpSpPr>
          <a:xfrm rot="-10800000">
            <a:off x="9180933" y="5295570"/>
            <a:ext cx="8008373" cy="4039977"/>
            <a:chOff x="0" y="0"/>
            <a:chExt cx="3498911" cy="1640787"/>
          </a:xfrm>
        </p:grpSpPr>
        <p:sp>
          <p:nvSpPr>
            <p:cNvPr id="21" name="Freeform 21"/>
            <p:cNvSpPr/>
            <p:nvPr/>
          </p:nvSpPr>
          <p:spPr>
            <a:xfrm>
              <a:off x="0" y="0"/>
              <a:ext cx="3498910" cy="1640786"/>
            </a:xfrm>
            <a:custGeom>
              <a:avLst/>
              <a:gdLst/>
              <a:ahLst/>
              <a:cxnLst/>
              <a:rect l="l" t="t" r="r" b="b"/>
              <a:pathLst>
                <a:path w="3498910" h="1640786">
                  <a:moveTo>
                    <a:pt x="0" y="0"/>
                  </a:moveTo>
                  <a:lnTo>
                    <a:pt x="3498910" y="0"/>
                  </a:lnTo>
                  <a:lnTo>
                    <a:pt x="3498910" y="1640786"/>
                  </a:lnTo>
                  <a:lnTo>
                    <a:pt x="0" y="1640786"/>
                  </a:lnTo>
                  <a:close/>
                </a:path>
              </a:pathLst>
            </a:custGeom>
            <a:solidFill>
              <a:srgbClr val="79D1C3"/>
            </a:solidFill>
          </p:spPr>
        </p:sp>
      </p:grpSp>
      <p:grpSp>
        <p:nvGrpSpPr>
          <p:cNvPr id="22" name="Group 22"/>
          <p:cNvGrpSpPr/>
          <p:nvPr/>
        </p:nvGrpSpPr>
        <p:grpSpPr>
          <a:xfrm rot="-10800000">
            <a:off x="9180930" y="800100"/>
            <a:ext cx="8008375" cy="3925350"/>
            <a:chOff x="0" y="0"/>
            <a:chExt cx="3498911" cy="1230237"/>
          </a:xfrm>
        </p:grpSpPr>
        <p:sp>
          <p:nvSpPr>
            <p:cNvPr id="23" name="Freeform 23"/>
            <p:cNvSpPr/>
            <p:nvPr/>
          </p:nvSpPr>
          <p:spPr>
            <a:xfrm>
              <a:off x="0" y="0"/>
              <a:ext cx="3498910" cy="1230237"/>
            </a:xfrm>
            <a:custGeom>
              <a:avLst/>
              <a:gdLst/>
              <a:ahLst/>
              <a:cxnLst/>
              <a:rect l="l" t="t" r="r" b="b"/>
              <a:pathLst>
                <a:path w="3498910" h="1230237">
                  <a:moveTo>
                    <a:pt x="0" y="0"/>
                  </a:moveTo>
                  <a:lnTo>
                    <a:pt x="3498910" y="0"/>
                  </a:lnTo>
                  <a:lnTo>
                    <a:pt x="3498910" y="1230237"/>
                  </a:lnTo>
                  <a:lnTo>
                    <a:pt x="0" y="1230237"/>
                  </a:lnTo>
                  <a:close/>
                </a:path>
              </a:pathLst>
            </a:custGeom>
            <a:solidFill>
              <a:srgbClr val="044A3A"/>
            </a:solidFill>
          </p:spPr>
        </p:sp>
      </p:grpSp>
      <p:sp>
        <p:nvSpPr>
          <p:cNvPr id="12" name="Dikdörtgen 11"/>
          <p:cNvSpPr/>
          <p:nvPr/>
        </p:nvSpPr>
        <p:spPr>
          <a:xfrm>
            <a:off x="9579893" y="6515100"/>
            <a:ext cx="7416908" cy="1131079"/>
          </a:xfrm>
          <a:prstGeom prst="rect">
            <a:avLst/>
          </a:prstGeom>
        </p:spPr>
        <p:txBody>
          <a:bodyPr wrap="square">
            <a:spAutoFit/>
          </a:bodyPr>
          <a:lstStyle/>
          <a:p>
            <a:pPr algn="just">
              <a:lnSpc>
                <a:spcPts val="2680"/>
              </a:lnSpc>
              <a:spcBef>
                <a:spcPct val="0"/>
              </a:spcBef>
            </a:pPr>
            <a:r>
              <a:rPr lang="tr-TR" sz="2000" dirty="0">
                <a:latin typeface="Muli Regular"/>
              </a:rPr>
              <a:t>9) Öğrenciye dair okulda kişisel eşyalar var ise öğrenciler sınıfta değilken toplanmalı ve kriz ekibinden biri tarafından aileye teslim edilmelidir. </a:t>
            </a:r>
            <a:endParaRPr lang="tr-TR" sz="2000" dirty="0">
              <a:latin typeface="Muli Regular"/>
            </a:endParaRPr>
          </a:p>
        </p:txBody>
      </p:sp>
      <p:sp>
        <p:nvSpPr>
          <p:cNvPr id="14" name="Dikdörtgen 13"/>
          <p:cNvSpPr/>
          <p:nvPr/>
        </p:nvSpPr>
        <p:spPr>
          <a:xfrm>
            <a:off x="1548518" y="5582152"/>
            <a:ext cx="6767409" cy="3529556"/>
          </a:xfrm>
          <a:prstGeom prst="rect">
            <a:avLst/>
          </a:prstGeom>
        </p:spPr>
        <p:txBody>
          <a:bodyPr wrap="square">
            <a:spAutoFit/>
          </a:bodyPr>
          <a:lstStyle/>
          <a:p>
            <a:pPr algn="just">
              <a:lnSpc>
                <a:spcPts val="2680"/>
              </a:lnSpc>
              <a:spcBef>
                <a:spcPct val="0"/>
              </a:spcBef>
            </a:pPr>
            <a:r>
              <a:rPr lang="tr-TR" sz="2000" dirty="0">
                <a:latin typeface="Muli Regular"/>
              </a:rPr>
              <a:t>8) Özelikle ergenlik döneminde gençlerin akranların davranış ve özellikleriyle daha kolay özdeşim kurmaya yatkın olmaları nedeniyle  cenaze ve anma törenlerinde </a:t>
            </a:r>
            <a:r>
              <a:rPr lang="tr-TR" sz="2000" dirty="0">
                <a:solidFill>
                  <a:srgbClr val="FF0000"/>
                </a:solidFill>
                <a:latin typeface="Muli Regular"/>
              </a:rPr>
              <a:t>intiharın bulaşma özelliği( ölen öğrencinin davranışının kahramanca, model alınacak bir davranış gibi algılanarak diğer öğrencileri etkilemesi ) </a:t>
            </a:r>
            <a:r>
              <a:rPr lang="tr-TR" sz="2000" dirty="0">
                <a:latin typeface="Muli Regular"/>
              </a:rPr>
              <a:t>dikkate alınarak düzenleme yapılmalıdır.  Öğrencilerin cenaze yada anma törenine katılma isteği durumunda ölen öğrencinin ailesiyle konuşularak bu konudaki görüşleri alınmalı törene ebeveynler de davet edilebilir.</a:t>
            </a:r>
            <a:endParaRPr lang="tr-TR" sz="2000" dirty="0">
              <a:latin typeface="Muli Regular"/>
            </a:endParaRPr>
          </a:p>
        </p:txBody>
      </p:sp>
      <p:sp>
        <p:nvSpPr>
          <p:cNvPr id="24" name="Dikdörtgen 23"/>
          <p:cNvSpPr/>
          <p:nvPr/>
        </p:nvSpPr>
        <p:spPr>
          <a:xfrm>
            <a:off x="9565941" y="1863617"/>
            <a:ext cx="7200990" cy="1798313"/>
          </a:xfrm>
          <a:prstGeom prst="rect">
            <a:avLst/>
          </a:prstGeom>
        </p:spPr>
        <p:txBody>
          <a:bodyPr wrap="square">
            <a:spAutoFit/>
          </a:bodyPr>
          <a:lstStyle/>
          <a:p>
            <a:pPr algn="just">
              <a:lnSpc>
                <a:spcPts val="2680"/>
              </a:lnSpc>
              <a:spcBef>
                <a:spcPct val="0"/>
              </a:spcBef>
            </a:pPr>
            <a:r>
              <a:rPr lang="tr-TR" sz="2000" dirty="0">
                <a:solidFill>
                  <a:schemeClr val="bg1"/>
                </a:solidFill>
                <a:latin typeface="Muli Regular"/>
              </a:rPr>
              <a:t>7 ) İntihar sonrası ölüm durumunda ( Tamamlanmış intihar ) taziyelerin sunulması , cenaze törenin detaylarının öğrenilmesi , okulun yapabilecekleri ve diğer öğrencilere hangi bilgilerin verileceğini sormak üzere aile ile iletişime geçilmelidir. </a:t>
            </a:r>
            <a:endParaRPr lang="tr-TR" sz="2000" dirty="0">
              <a:solidFill>
                <a:schemeClr val="bg1"/>
              </a:solidFill>
              <a:latin typeface="Muli Regular"/>
            </a:endParaRPr>
          </a:p>
        </p:txBody>
      </p:sp>
      <p:sp>
        <p:nvSpPr>
          <p:cNvPr id="26" name="Dikdörtgen 25"/>
          <p:cNvSpPr/>
          <p:nvPr/>
        </p:nvSpPr>
        <p:spPr>
          <a:xfrm>
            <a:off x="1288999" y="1626100"/>
            <a:ext cx="7185806" cy="2843471"/>
          </a:xfrm>
          <a:prstGeom prst="rect">
            <a:avLst/>
          </a:prstGeom>
        </p:spPr>
        <p:txBody>
          <a:bodyPr wrap="square">
            <a:spAutoFit/>
          </a:bodyPr>
          <a:lstStyle/>
          <a:p>
            <a:pPr algn="just">
              <a:lnSpc>
                <a:spcPts val="2680"/>
              </a:lnSpc>
              <a:spcBef>
                <a:spcPct val="0"/>
              </a:spcBef>
            </a:pPr>
            <a:r>
              <a:rPr lang="tr-TR" sz="2000" dirty="0"/>
              <a:t>6 ) Olay günü ve takip eden birkaç gün boyunca okul günlük olağan program doğrultusunda açık tutulmalıdır. Olay günü ve takip eden birkaç gün boyunca okul idaresi öğrenci/öğretmen/velilere yardım etmeye hazır olmalıdır. Sınav yarışma etkinlik ve buna benzeri aktiviteler kısa süreli olarak ertelenmelidir. Aksi halde öğrenciler acılarının yok sayıldığını düşünerek okula karşı öfke geliştirebilirler. Sürenin uzaması da normalleşmeyi geciktireceğinden önerilmemektedir. </a:t>
            </a:r>
          </a:p>
        </p:txBody>
      </p:sp>
    </p:spTree>
    <p:extLst>
      <p:ext uri="{BB962C8B-B14F-4D97-AF65-F5344CB8AC3E}">
        <p14:creationId xmlns:p14="http://schemas.microsoft.com/office/powerpoint/2010/main" val="3128805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1590</Words>
  <Application>Microsoft Office PowerPoint</Application>
  <PresentationFormat>Özel</PresentationFormat>
  <Paragraphs>75</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Quando</vt:lpstr>
      <vt:lpstr>Rounded M+ 1p Regular</vt:lpstr>
      <vt:lpstr>Arial</vt:lpstr>
      <vt:lpstr>Rounded M+ 1p Regular Bold</vt:lpstr>
      <vt:lpstr>Muli Regular</vt:lpstr>
      <vt:lpstr>Muli Regular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İNTİHAR</dc:title>
  <dc:creator>HP</dc:creator>
  <cp:lastModifiedBy>HP</cp:lastModifiedBy>
  <cp:revision>14</cp:revision>
  <dcterms:created xsi:type="dcterms:W3CDTF">2006-08-16T00:00:00Z</dcterms:created>
  <dcterms:modified xsi:type="dcterms:W3CDTF">2022-02-02T09:44:20Z</dcterms:modified>
  <dc:identifier>DAEzQ3obEIQ</dc:identifier>
</cp:coreProperties>
</file>